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867" r:id="rId4"/>
  </p:sldMasterIdLst>
  <p:notesMasterIdLst>
    <p:notesMasterId r:id="rId30"/>
  </p:notesMasterIdLst>
  <p:sldIdLst>
    <p:sldId id="277" r:id="rId5"/>
    <p:sldId id="273" r:id="rId6"/>
    <p:sldId id="299" r:id="rId7"/>
    <p:sldId id="280" r:id="rId8"/>
    <p:sldId id="278" r:id="rId9"/>
    <p:sldId id="291" r:id="rId10"/>
    <p:sldId id="259" r:id="rId11"/>
    <p:sldId id="279" r:id="rId12"/>
    <p:sldId id="304" r:id="rId13"/>
    <p:sldId id="305" r:id="rId14"/>
    <p:sldId id="315" r:id="rId15"/>
    <p:sldId id="316" r:id="rId16"/>
    <p:sldId id="310" r:id="rId17"/>
    <p:sldId id="317" r:id="rId18"/>
    <p:sldId id="283" r:id="rId19"/>
    <p:sldId id="313" r:id="rId20"/>
    <p:sldId id="271" r:id="rId21"/>
    <p:sldId id="272" r:id="rId22"/>
    <p:sldId id="285" r:id="rId23"/>
    <p:sldId id="293" r:id="rId24"/>
    <p:sldId id="312" r:id="rId25"/>
    <p:sldId id="288" r:id="rId26"/>
    <p:sldId id="287" r:id="rId27"/>
    <p:sldId id="314" r:id="rId28"/>
    <p:sldId id="307" r:id="rId2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372C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1931"/>
    <p:restoredTop sz="94751"/>
  </p:normalViewPr>
  <p:slideViewPr>
    <p:cSldViewPr snapToGrid="0" snapToObjects="1">
      <p:cViewPr varScale="1">
        <p:scale>
          <a:sx n="93" d="100"/>
          <a:sy n="93" d="100"/>
        </p:scale>
        <p:origin x="1334" y="8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notesMaster" Target="notesMasters/notesMaster1.xml"/><Relationship Id="rId8" Type="http://schemas.openxmlformats.org/officeDocument/2006/relationships/slide" Target="slides/slide4.xml"/></Relationships>
</file>

<file path=ppt/diagrams/colors1.xml><?xml version="1.0" encoding="utf-8"?>
<dgm:colorsDef xmlns:dgm="http://schemas.openxmlformats.org/drawingml/2006/diagram" xmlns:a="http://schemas.openxmlformats.org/drawingml/2006/main" uniqueId="urn:microsoft.com/office/officeart/2005/8/colors/accent5_2">
  <dgm:title val=""/>
  <dgm:desc val=""/>
  <dgm:catLst>
    <dgm:cat type="accent5" pri="11200"/>
  </dgm:catLst>
  <dgm:styleLbl name="node0">
    <dgm:fillClrLst meth="repeat">
      <a:schemeClr val="accent5"/>
    </dgm:fillClrLst>
    <dgm:linClrLst meth="repeat">
      <a:schemeClr val="lt1"/>
    </dgm:linClrLst>
    <dgm:effectClrLst/>
    <dgm:txLinClrLst/>
    <dgm:txFillClrLst/>
    <dgm:txEffectClrLst/>
  </dgm:styleLbl>
  <dgm:styleLbl name="node1">
    <dgm:fillClrLst meth="repeat">
      <a:schemeClr val="accent5"/>
    </dgm:fillClrLst>
    <dgm:linClrLst meth="repeat">
      <a:schemeClr val="lt1"/>
    </dgm:linClrLst>
    <dgm:effectClrLst/>
    <dgm:txLinClrLst/>
    <dgm:txFillClrLst/>
    <dgm:txEffectClrLst/>
  </dgm:styleLbl>
  <dgm:styleLbl name="alignNode1">
    <dgm:fillClrLst meth="repeat">
      <a:schemeClr val="accent5"/>
    </dgm:fillClrLst>
    <dgm:linClrLst meth="repeat">
      <a:schemeClr val="accent5"/>
    </dgm:linClrLst>
    <dgm:effectClrLst/>
    <dgm:txLinClrLst/>
    <dgm:txFillClrLst/>
    <dgm:txEffectClrLst/>
  </dgm:styleLbl>
  <dgm:styleLbl name="lnNode1">
    <dgm:fillClrLst meth="repeat">
      <a:schemeClr val="accent5"/>
    </dgm:fillClrLst>
    <dgm:linClrLst meth="repeat">
      <a:schemeClr val="lt1"/>
    </dgm:linClrLst>
    <dgm:effectClrLst/>
    <dgm:txLinClrLst/>
    <dgm:txFillClrLst/>
    <dgm:txEffectClrLst/>
  </dgm:styleLbl>
  <dgm:styleLbl name="vennNode1">
    <dgm:fillClrLst meth="repeat">
      <a:schemeClr val="accent5">
        <a:alpha val="50000"/>
      </a:schemeClr>
    </dgm:fillClrLst>
    <dgm:linClrLst meth="repeat">
      <a:schemeClr val="lt1"/>
    </dgm:linClrLst>
    <dgm:effectClrLst/>
    <dgm:txLinClrLst/>
    <dgm:txFillClrLst/>
    <dgm:txEffectClrLst/>
  </dgm:styleLbl>
  <dgm:styleLbl name="node2">
    <dgm:fillClrLst meth="repeat">
      <a:schemeClr val="accent5"/>
    </dgm:fillClrLst>
    <dgm:linClrLst meth="repeat">
      <a:schemeClr val="lt1"/>
    </dgm:linClrLst>
    <dgm:effectClrLst/>
    <dgm:txLinClrLst/>
    <dgm:txFillClrLst/>
    <dgm:txEffectClrLst/>
  </dgm:styleLbl>
  <dgm:styleLbl name="node3">
    <dgm:fillClrLst meth="repeat">
      <a:schemeClr val="accent5"/>
    </dgm:fillClrLst>
    <dgm:linClrLst meth="repeat">
      <a:schemeClr val="lt1"/>
    </dgm:linClrLst>
    <dgm:effectClrLst/>
    <dgm:txLinClrLst/>
    <dgm:txFillClrLst/>
    <dgm:txEffectClrLst/>
  </dgm:styleLbl>
  <dgm:styleLbl name="node4">
    <dgm:fillClrLst meth="repeat">
      <a:schemeClr val="accent5"/>
    </dgm:fillClrLst>
    <dgm:linClrLst meth="repeat">
      <a:schemeClr val="lt1"/>
    </dgm:linClrLst>
    <dgm:effectClrLst/>
    <dgm:txLinClrLst/>
    <dgm:txFillClrLst/>
    <dgm:txEffectClrLst/>
  </dgm:styleLbl>
  <dgm:styleLbl name="f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dgm:linClrLst>
    <dgm:effectClrLst/>
    <dgm:txLinClrLst/>
    <dgm:txFillClrLst/>
    <dgm:txEffectClrLst/>
  </dgm:styleLbl>
  <dgm:styleLbl name="asst1">
    <dgm:fillClrLst meth="repeat">
      <a:schemeClr val="accent5"/>
    </dgm:fillClrLst>
    <dgm:linClrLst meth="repeat">
      <a:schemeClr val="lt1"/>
    </dgm:linClrLst>
    <dgm:effectClrLst/>
    <dgm:txLinClrLst/>
    <dgm:txFillClrLst/>
    <dgm:txEffectClrLst/>
  </dgm:styleLbl>
  <dgm:styleLbl name="asst2">
    <dgm:fillClrLst meth="repeat">
      <a:schemeClr val="accent5"/>
    </dgm:fillClrLst>
    <dgm:linClrLst meth="repeat">
      <a:schemeClr val="lt1"/>
    </dgm:linClrLst>
    <dgm:effectClrLst/>
    <dgm:txLinClrLst/>
    <dgm:txFillClrLst/>
    <dgm:txEffectClrLst/>
  </dgm:styleLbl>
  <dgm:styleLbl name="asst3">
    <dgm:fillClrLst meth="repeat">
      <a:schemeClr val="accent5"/>
    </dgm:fillClrLst>
    <dgm:linClrLst meth="repeat">
      <a:schemeClr val="lt1"/>
    </dgm:linClrLst>
    <dgm:effectClrLst/>
    <dgm:txLinClrLst/>
    <dgm:txFillClrLst/>
    <dgm:txEffectClrLst/>
  </dgm:styleLbl>
  <dgm:styleLbl name="asst4">
    <dgm:fillClrLst meth="repeat">
      <a:schemeClr val="accent5"/>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dgm:fillClrLst>
    <dgm:linClrLst meth="repeat">
      <a:schemeClr val="accent5"/>
    </dgm:linClrLst>
    <dgm:effectClrLst/>
    <dgm:txLinClrLst/>
    <dgm:txFillClrLst meth="repeat">
      <a:schemeClr val="lt1"/>
    </dgm:txFillClrLst>
    <dgm:txEffectClrLst/>
  </dgm:styleLbl>
  <dgm:styleLbl name="parChTrans2D3">
    <dgm:fillClrLst meth="repeat">
      <a:schemeClr val="accent5"/>
    </dgm:fillClrLst>
    <dgm:linClrLst meth="repeat">
      <a:schemeClr val="accent5"/>
    </dgm:linClrLst>
    <dgm:effectClrLst/>
    <dgm:txLinClrLst/>
    <dgm:txFillClrLst meth="repeat">
      <a:schemeClr val="lt1"/>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FB915C0-6982-4E97-A583-EA868F1548DC}" type="doc">
      <dgm:prSet loTypeId="urn:microsoft.com/office/officeart/2016/7/layout/BasicLinearProcessNumbered" loCatId="process" qsTypeId="urn:microsoft.com/office/officeart/2005/8/quickstyle/simple1" qsCatId="simple" csTypeId="urn:microsoft.com/office/officeart/2005/8/colors/accent5_2" csCatId="accent5" phldr="1"/>
      <dgm:spPr/>
      <dgm:t>
        <a:bodyPr/>
        <a:lstStyle/>
        <a:p>
          <a:endParaRPr lang="en-US"/>
        </a:p>
      </dgm:t>
    </dgm:pt>
    <dgm:pt modelId="{82500318-F244-4B04-8DBD-9FABCCC31D0C}">
      <dgm:prSet custT="1"/>
      <dgm:spPr/>
      <dgm:t>
        <a:bodyPr/>
        <a:lstStyle/>
        <a:p>
          <a:pPr algn="ctr"/>
          <a:r>
            <a:rPr lang="en-GB" sz="2000" b="1" dirty="0"/>
            <a:t>Pipe Condition</a:t>
          </a:r>
          <a:r>
            <a:rPr lang="en-GB" sz="1500" dirty="0"/>
            <a:t> </a:t>
          </a:r>
        </a:p>
        <a:p>
          <a:pPr algn="l"/>
          <a:r>
            <a:rPr lang="en-GB" sz="1500" dirty="0"/>
            <a:t>What other degradation was observed internally?</a:t>
          </a:r>
        </a:p>
        <a:p>
          <a:pPr algn="l"/>
          <a:r>
            <a:rPr lang="en-GB" sz="1500" dirty="0"/>
            <a:t>Was corrosive attack just in the region of the weld? </a:t>
          </a:r>
        </a:p>
        <a:p>
          <a:pPr algn="l"/>
          <a:r>
            <a:rPr lang="en-GB" sz="1500" dirty="0"/>
            <a:t>What surface analysis was completed on the pipe? </a:t>
          </a:r>
        </a:p>
      </dgm:t>
    </dgm:pt>
    <dgm:pt modelId="{2438A079-9C00-4268-866E-B60CA0E6F60D}" type="parTrans" cxnId="{28076028-4D1B-4AF5-A803-93F22CA7B77F}">
      <dgm:prSet/>
      <dgm:spPr/>
      <dgm:t>
        <a:bodyPr/>
        <a:lstStyle/>
        <a:p>
          <a:endParaRPr lang="en-US"/>
        </a:p>
      </dgm:t>
    </dgm:pt>
    <dgm:pt modelId="{128B82AC-5F7A-4AE8-8572-72C1CBE4E53F}" type="sibTrans" cxnId="{28076028-4D1B-4AF5-A803-93F22CA7B77F}">
      <dgm:prSet phldrT="1" phldr="0"/>
      <dgm:spPr/>
      <dgm:t>
        <a:bodyPr/>
        <a:lstStyle/>
        <a:p>
          <a:r>
            <a:rPr lang="en-US"/>
            <a:t>1</a:t>
          </a:r>
          <a:endParaRPr lang="en-US" dirty="0"/>
        </a:p>
      </dgm:t>
    </dgm:pt>
    <dgm:pt modelId="{D892BE77-4561-42BF-9ED7-516C7EEFC17D}">
      <dgm:prSet custT="1"/>
      <dgm:spPr/>
      <dgm:t>
        <a:bodyPr/>
        <a:lstStyle/>
        <a:p>
          <a:pPr algn="ctr"/>
          <a:r>
            <a:rPr lang="en-GB" sz="2000" b="1" dirty="0"/>
            <a:t>Conditions</a:t>
          </a:r>
          <a:r>
            <a:rPr lang="en-GB" sz="1700" b="1" dirty="0"/>
            <a:t> </a:t>
          </a:r>
        </a:p>
        <a:p>
          <a:pPr algn="l"/>
          <a:r>
            <a:rPr lang="en-GB" sz="1500" dirty="0"/>
            <a:t>What was the the process fluid composed of?</a:t>
          </a:r>
        </a:p>
        <a:p>
          <a:pPr algn="l"/>
          <a:r>
            <a:rPr lang="en-GB" sz="1500" dirty="0"/>
            <a:t>Had conditions changed?</a:t>
          </a:r>
        </a:p>
      </dgm:t>
    </dgm:pt>
    <dgm:pt modelId="{322EE6D4-F624-427E-8B66-9C8066CB7545}" type="parTrans" cxnId="{35ED9655-474E-4533-8501-2E1A660DC0AA}">
      <dgm:prSet/>
      <dgm:spPr/>
      <dgm:t>
        <a:bodyPr/>
        <a:lstStyle/>
        <a:p>
          <a:endParaRPr lang="en-US"/>
        </a:p>
      </dgm:t>
    </dgm:pt>
    <dgm:pt modelId="{A5389D0D-572E-4533-9123-CE93AFDFF79E}" type="sibTrans" cxnId="{35ED9655-474E-4533-8501-2E1A660DC0AA}">
      <dgm:prSet phldrT="2" phldr="0"/>
      <dgm:spPr/>
      <dgm:t>
        <a:bodyPr/>
        <a:lstStyle/>
        <a:p>
          <a:r>
            <a:rPr lang="en-US"/>
            <a:t>2</a:t>
          </a:r>
        </a:p>
      </dgm:t>
    </dgm:pt>
    <dgm:pt modelId="{DBB93FD2-6252-429F-9E51-10DEF94C39F7}">
      <dgm:prSet custT="1"/>
      <dgm:spPr/>
      <dgm:t>
        <a:bodyPr/>
        <a:lstStyle/>
        <a:p>
          <a:pPr algn="ctr"/>
          <a:r>
            <a:rPr lang="en-GB" sz="2000" b="1" dirty="0"/>
            <a:t>Welding </a:t>
          </a:r>
        </a:p>
        <a:p>
          <a:pPr algn="l"/>
          <a:r>
            <a:rPr lang="en-GB" sz="1500" dirty="0"/>
            <a:t>What standards were followed for the weld?</a:t>
          </a:r>
        </a:p>
        <a:p>
          <a:pPr algn="l"/>
          <a:r>
            <a:rPr lang="en-GB" sz="1500" dirty="0"/>
            <a:t>Was the weld inspected after completion?  </a:t>
          </a:r>
          <a:endParaRPr lang="en-US" sz="1500" b="1" dirty="0"/>
        </a:p>
      </dgm:t>
    </dgm:pt>
    <dgm:pt modelId="{BBD74353-7215-484E-934C-1BD88B131631}" type="sibTrans" cxnId="{63B61EE6-54A2-49FD-86B9-9984F5D1585E}">
      <dgm:prSet phldrT="3" phldr="0"/>
      <dgm:spPr/>
      <dgm:t>
        <a:bodyPr/>
        <a:lstStyle/>
        <a:p>
          <a:r>
            <a:rPr lang="en-US"/>
            <a:t>3</a:t>
          </a:r>
          <a:endParaRPr lang="en-US" dirty="0"/>
        </a:p>
      </dgm:t>
    </dgm:pt>
    <dgm:pt modelId="{627D1CC4-6D95-4002-9910-D6062EAEC9AC}" type="parTrans" cxnId="{63B61EE6-54A2-49FD-86B9-9984F5D1585E}">
      <dgm:prSet/>
      <dgm:spPr/>
      <dgm:t>
        <a:bodyPr/>
        <a:lstStyle/>
        <a:p>
          <a:endParaRPr lang="en-US"/>
        </a:p>
      </dgm:t>
    </dgm:pt>
    <dgm:pt modelId="{B3DD3AE8-0354-BD4B-9631-0AE99A2E88D7}" type="pres">
      <dgm:prSet presAssocID="{7FB915C0-6982-4E97-A583-EA868F1548DC}" presName="Name0" presStyleCnt="0">
        <dgm:presLayoutVars>
          <dgm:animLvl val="lvl"/>
          <dgm:resizeHandles val="exact"/>
        </dgm:presLayoutVars>
      </dgm:prSet>
      <dgm:spPr/>
    </dgm:pt>
    <dgm:pt modelId="{8FDFC767-ABA7-2045-8F45-2515DE30FE71}" type="pres">
      <dgm:prSet presAssocID="{82500318-F244-4B04-8DBD-9FABCCC31D0C}" presName="compositeNode" presStyleCnt="0">
        <dgm:presLayoutVars>
          <dgm:bulletEnabled val="1"/>
        </dgm:presLayoutVars>
      </dgm:prSet>
      <dgm:spPr/>
    </dgm:pt>
    <dgm:pt modelId="{DB05F002-B277-8546-97DF-77DBAD006252}" type="pres">
      <dgm:prSet presAssocID="{82500318-F244-4B04-8DBD-9FABCCC31D0C}" presName="bgRect" presStyleLbl="bgAccFollowNode1" presStyleIdx="0" presStyleCnt="3"/>
      <dgm:spPr/>
    </dgm:pt>
    <dgm:pt modelId="{6281C0E2-5209-B049-BA39-E03DB6FEA36B}" type="pres">
      <dgm:prSet presAssocID="{128B82AC-5F7A-4AE8-8572-72C1CBE4E53F}" presName="sibTransNodeCircle" presStyleLbl="alignNode1" presStyleIdx="0" presStyleCnt="6">
        <dgm:presLayoutVars>
          <dgm:chMax val="0"/>
          <dgm:bulletEnabled/>
        </dgm:presLayoutVars>
      </dgm:prSet>
      <dgm:spPr/>
    </dgm:pt>
    <dgm:pt modelId="{8A5C7906-6E5B-9542-BEF3-DBBB88BFFAA7}" type="pres">
      <dgm:prSet presAssocID="{82500318-F244-4B04-8DBD-9FABCCC31D0C}" presName="bottomLine" presStyleLbl="alignNode1" presStyleIdx="1" presStyleCnt="6">
        <dgm:presLayoutVars/>
      </dgm:prSet>
      <dgm:spPr/>
    </dgm:pt>
    <dgm:pt modelId="{80F4469D-6A6E-8540-A611-447A2B75979F}" type="pres">
      <dgm:prSet presAssocID="{82500318-F244-4B04-8DBD-9FABCCC31D0C}" presName="nodeText" presStyleLbl="bgAccFollowNode1" presStyleIdx="0" presStyleCnt="3">
        <dgm:presLayoutVars>
          <dgm:bulletEnabled val="1"/>
        </dgm:presLayoutVars>
      </dgm:prSet>
      <dgm:spPr/>
    </dgm:pt>
    <dgm:pt modelId="{380C165E-F0BC-5F47-8EC1-51A2387AA49E}" type="pres">
      <dgm:prSet presAssocID="{128B82AC-5F7A-4AE8-8572-72C1CBE4E53F}" presName="sibTrans" presStyleCnt="0"/>
      <dgm:spPr/>
    </dgm:pt>
    <dgm:pt modelId="{5FAC8B02-536C-E14E-9230-9660BDE44543}" type="pres">
      <dgm:prSet presAssocID="{D892BE77-4561-42BF-9ED7-516C7EEFC17D}" presName="compositeNode" presStyleCnt="0">
        <dgm:presLayoutVars>
          <dgm:bulletEnabled val="1"/>
        </dgm:presLayoutVars>
      </dgm:prSet>
      <dgm:spPr/>
    </dgm:pt>
    <dgm:pt modelId="{F61F3F94-431B-084B-9FA6-FF3FC59E87C6}" type="pres">
      <dgm:prSet presAssocID="{D892BE77-4561-42BF-9ED7-516C7EEFC17D}" presName="bgRect" presStyleLbl="bgAccFollowNode1" presStyleIdx="1" presStyleCnt="3"/>
      <dgm:spPr/>
    </dgm:pt>
    <dgm:pt modelId="{EC7057CD-E213-DD4E-9451-15F97B6CE622}" type="pres">
      <dgm:prSet presAssocID="{A5389D0D-572E-4533-9123-CE93AFDFF79E}" presName="sibTransNodeCircle" presStyleLbl="alignNode1" presStyleIdx="2" presStyleCnt="6">
        <dgm:presLayoutVars>
          <dgm:chMax val="0"/>
          <dgm:bulletEnabled/>
        </dgm:presLayoutVars>
      </dgm:prSet>
      <dgm:spPr/>
    </dgm:pt>
    <dgm:pt modelId="{1DCD16C0-E4E0-EC49-9696-04EFEF28CC90}" type="pres">
      <dgm:prSet presAssocID="{D892BE77-4561-42BF-9ED7-516C7EEFC17D}" presName="bottomLine" presStyleLbl="alignNode1" presStyleIdx="3" presStyleCnt="6">
        <dgm:presLayoutVars/>
      </dgm:prSet>
      <dgm:spPr/>
    </dgm:pt>
    <dgm:pt modelId="{B0805BB7-3637-D147-98F7-C043ED2DDB50}" type="pres">
      <dgm:prSet presAssocID="{D892BE77-4561-42BF-9ED7-516C7EEFC17D}" presName="nodeText" presStyleLbl="bgAccFollowNode1" presStyleIdx="1" presStyleCnt="3">
        <dgm:presLayoutVars>
          <dgm:bulletEnabled val="1"/>
        </dgm:presLayoutVars>
      </dgm:prSet>
      <dgm:spPr/>
    </dgm:pt>
    <dgm:pt modelId="{8DF6F731-BE67-034E-A8F2-401024A38CE1}" type="pres">
      <dgm:prSet presAssocID="{A5389D0D-572E-4533-9123-CE93AFDFF79E}" presName="sibTrans" presStyleCnt="0"/>
      <dgm:spPr/>
    </dgm:pt>
    <dgm:pt modelId="{9865D465-4D90-104F-B87D-F281D53AD96A}" type="pres">
      <dgm:prSet presAssocID="{DBB93FD2-6252-429F-9E51-10DEF94C39F7}" presName="compositeNode" presStyleCnt="0">
        <dgm:presLayoutVars>
          <dgm:bulletEnabled val="1"/>
        </dgm:presLayoutVars>
      </dgm:prSet>
      <dgm:spPr/>
    </dgm:pt>
    <dgm:pt modelId="{1BB5A6D1-AFCC-8C46-A053-2A6F8F7B3566}" type="pres">
      <dgm:prSet presAssocID="{DBB93FD2-6252-429F-9E51-10DEF94C39F7}" presName="bgRect" presStyleLbl="bgAccFollowNode1" presStyleIdx="2" presStyleCnt="3"/>
      <dgm:spPr/>
    </dgm:pt>
    <dgm:pt modelId="{E9505AE4-531B-8147-B49E-DA3FF2543EA5}" type="pres">
      <dgm:prSet presAssocID="{BBD74353-7215-484E-934C-1BD88B131631}" presName="sibTransNodeCircle" presStyleLbl="alignNode1" presStyleIdx="4" presStyleCnt="6">
        <dgm:presLayoutVars>
          <dgm:chMax val="0"/>
          <dgm:bulletEnabled/>
        </dgm:presLayoutVars>
      </dgm:prSet>
      <dgm:spPr/>
    </dgm:pt>
    <dgm:pt modelId="{73B44D78-CE25-F040-B4CD-74A4A2470855}" type="pres">
      <dgm:prSet presAssocID="{DBB93FD2-6252-429F-9E51-10DEF94C39F7}" presName="bottomLine" presStyleLbl="alignNode1" presStyleIdx="5" presStyleCnt="6">
        <dgm:presLayoutVars/>
      </dgm:prSet>
      <dgm:spPr/>
    </dgm:pt>
    <dgm:pt modelId="{4F6E58DF-859B-8D40-8EEE-F1C2376380F8}" type="pres">
      <dgm:prSet presAssocID="{DBB93FD2-6252-429F-9E51-10DEF94C39F7}" presName="nodeText" presStyleLbl="bgAccFollowNode1" presStyleIdx="2" presStyleCnt="3">
        <dgm:presLayoutVars>
          <dgm:bulletEnabled val="1"/>
        </dgm:presLayoutVars>
      </dgm:prSet>
      <dgm:spPr/>
    </dgm:pt>
  </dgm:ptLst>
  <dgm:cxnLst>
    <dgm:cxn modelId="{5962C91E-BF1E-2549-A976-2F8BBD78E5CC}" type="presOf" srcId="{128B82AC-5F7A-4AE8-8572-72C1CBE4E53F}" destId="{6281C0E2-5209-B049-BA39-E03DB6FEA36B}" srcOrd="0" destOrd="0" presId="urn:microsoft.com/office/officeart/2016/7/layout/BasicLinearProcessNumbered"/>
    <dgm:cxn modelId="{92FA801F-C827-9546-BDB3-871773AE9BC9}" type="presOf" srcId="{DBB93FD2-6252-429F-9E51-10DEF94C39F7}" destId="{1BB5A6D1-AFCC-8C46-A053-2A6F8F7B3566}" srcOrd="0" destOrd="0" presId="urn:microsoft.com/office/officeart/2016/7/layout/BasicLinearProcessNumbered"/>
    <dgm:cxn modelId="{28076028-4D1B-4AF5-A803-93F22CA7B77F}" srcId="{7FB915C0-6982-4E97-A583-EA868F1548DC}" destId="{82500318-F244-4B04-8DBD-9FABCCC31D0C}" srcOrd="0" destOrd="0" parTransId="{2438A079-9C00-4268-866E-B60CA0E6F60D}" sibTransId="{128B82AC-5F7A-4AE8-8572-72C1CBE4E53F}"/>
    <dgm:cxn modelId="{95CAFF3E-7946-2A47-80A0-06A537EE8EE4}" type="presOf" srcId="{7FB915C0-6982-4E97-A583-EA868F1548DC}" destId="{B3DD3AE8-0354-BD4B-9631-0AE99A2E88D7}" srcOrd="0" destOrd="0" presId="urn:microsoft.com/office/officeart/2016/7/layout/BasicLinearProcessNumbered"/>
    <dgm:cxn modelId="{CFEB1461-F639-7B4B-BE96-1D819C7BA0EF}" type="presOf" srcId="{82500318-F244-4B04-8DBD-9FABCCC31D0C}" destId="{DB05F002-B277-8546-97DF-77DBAD006252}" srcOrd="0" destOrd="0" presId="urn:microsoft.com/office/officeart/2016/7/layout/BasicLinearProcessNumbered"/>
    <dgm:cxn modelId="{35ED9655-474E-4533-8501-2E1A660DC0AA}" srcId="{7FB915C0-6982-4E97-A583-EA868F1548DC}" destId="{D892BE77-4561-42BF-9ED7-516C7EEFC17D}" srcOrd="1" destOrd="0" parTransId="{322EE6D4-F624-427E-8B66-9C8066CB7545}" sibTransId="{A5389D0D-572E-4533-9123-CE93AFDFF79E}"/>
    <dgm:cxn modelId="{9D8A6D80-AB7A-7A49-87ED-49460FDB350A}" type="presOf" srcId="{A5389D0D-572E-4533-9123-CE93AFDFF79E}" destId="{EC7057CD-E213-DD4E-9451-15F97B6CE622}" srcOrd="0" destOrd="0" presId="urn:microsoft.com/office/officeart/2016/7/layout/BasicLinearProcessNumbered"/>
    <dgm:cxn modelId="{BAC9EF84-8246-0043-B04B-BAA67073924C}" type="presOf" srcId="{DBB93FD2-6252-429F-9E51-10DEF94C39F7}" destId="{4F6E58DF-859B-8D40-8EEE-F1C2376380F8}" srcOrd="1" destOrd="0" presId="urn:microsoft.com/office/officeart/2016/7/layout/BasicLinearProcessNumbered"/>
    <dgm:cxn modelId="{B9FB80C2-150C-8E48-896A-829B8ADD3D35}" type="presOf" srcId="{D892BE77-4561-42BF-9ED7-516C7EEFC17D}" destId="{B0805BB7-3637-D147-98F7-C043ED2DDB50}" srcOrd="1" destOrd="0" presId="urn:microsoft.com/office/officeart/2016/7/layout/BasicLinearProcessNumbered"/>
    <dgm:cxn modelId="{09AA18CD-9F95-F140-B37F-590204B11253}" type="presOf" srcId="{D892BE77-4561-42BF-9ED7-516C7EEFC17D}" destId="{F61F3F94-431B-084B-9FA6-FF3FC59E87C6}" srcOrd="0" destOrd="0" presId="urn:microsoft.com/office/officeart/2016/7/layout/BasicLinearProcessNumbered"/>
    <dgm:cxn modelId="{2FBEADCD-1047-4148-8BA3-E1ABCAF06BCA}" type="presOf" srcId="{82500318-F244-4B04-8DBD-9FABCCC31D0C}" destId="{80F4469D-6A6E-8540-A611-447A2B75979F}" srcOrd="1" destOrd="0" presId="urn:microsoft.com/office/officeart/2016/7/layout/BasicLinearProcessNumbered"/>
    <dgm:cxn modelId="{016E2ADF-6F06-6B4A-9EFF-DFAFCE973145}" type="presOf" srcId="{BBD74353-7215-484E-934C-1BD88B131631}" destId="{E9505AE4-531B-8147-B49E-DA3FF2543EA5}" srcOrd="0" destOrd="0" presId="urn:microsoft.com/office/officeart/2016/7/layout/BasicLinearProcessNumbered"/>
    <dgm:cxn modelId="{63B61EE6-54A2-49FD-86B9-9984F5D1585E}" srcId="{7FB915C0-6982-4E97-A583-EA868F1548DC}" destId="{DBB93FD2-6252-429F-9E51-10DEF94C39F7}" srcOrd="2" destOrd="0" parTransId="{627D1CC4-6D95-4002-9910-D6062EAEC9AC}" sibTransId="{BBD74353-7215-484E-934C-1BD88B131631}"/>
    <dgm:cxn modelId="{85899242-A33B-A240-9C4C-C4E62E7F29F1}" type="presParOf" srcId="{B3DD3AE8-0354-BD4B-9631-0AE99A2E88D7}" destId="{8FDFC767-ABA7-2045-8F45-2515DE30FE71}" srcOrd="0" destOrd="0" presId="urn:microsoft.com/office/officeart/2016/7/layout/BasicLinearProcessNumbered"/>
    <dgm:cxn modelId="{B4CD10C1-FEAC-F54F-8583-8F7D55153A2D}" type="presParOf" srcId="{8FDFC767-ABA7-2045-8F45-2515DE30FE71}" destId="{DB05F002-B277-8546-97DF-77DBAD006252}" srcOrd="0" destOrd="0" presId="urn:microsoft.com/office/officeart/2016/7/layout/BasicLinearProcessNumbered"/>
    <dgm:cxn modelId="{E854426F-5265-8A46-B297-D4D77C772F93}" type="presParOf" srcId="{8FDFC767-ABA7-2045-8F45-2515DE30FE71}" destId="{6281C0E2-5209-B049-BA39-E03DB6FEA36B}" srcOrd="1" destOrd="0" presId="urn:microsoft.com/office/officeart/2016/7/layout/BasicLinearProcessNumbered"/>
    <dgm:cxn modelId="{663856B2-A60A-0A4A-AAEC-502F20A1D6F8}" type="presParOf" srcId="{8FDFC767-ABA7-2045-8F45-2515DE30FE71}" destId="{8A5C7906-6E5B-9542-BEF3-DBBB88BFFAA7}" srcOrd="2" destOrd="0" presId="urn:microsoft.com/office/officeart/2016/7/layout/BasicLinearProcessNumbered"/>
    <dgm:cxn modelId="{1C957A3F-EBD3-B04F-A4D5-34C3AE419AA5}" type="presParOf" srcId="{8FDFC767-ABA7-2045-8F45-2515DE30FE71}" destId="{80F4469D-6A6E-8540-A611-447A2B75979F}" srcOrd="3" destOrd="0" presId="urn:microsoft.com/office/officeart/2016/7/layout/BasicLinearProcessNumbered"/>
    <dgm:cxn modelId="{B76EFF52-18F8-6840-B462-BA98237E10C2}" type="presParOf" srcId="{B3DD3AE8-0354-BD4B-9631-0AE99A2E88D7}" destId="{380C165E-F0BC-5F47-8EC1-51A2387AA49E}" srcOrd="1" destOrd="0" presId="urn:microsoft.com/office/officeart/2016/7/layout/BasicLinearProcessNumbered"/>
    <dgm:cxn modelId="{15565658-3CDB-5847-8C0E-BC475124DF47}" type="presParOf" srcId="{B3DD3AE8-0354-BD4B-9631-0AE99A2E88D7}" destId="{5FAC8B02-536C-E14E-9230-9660BDE44543}" srcOrd="2" destOrd="0" presId="urn:microsoft.com/office/officeart/2016/7/layout/BasicLinearProcessNumbered"/>
    <dgm:cxn modelId="{AFEDF98B-B9CF-F143-8C35-5DBE5CC26F0F}" type="presParOf" srcId="{5FAC8B02-536C-E14E-9230-9660BDE44543}" destId="{F61F3F94-431B-084B-9FA6-FF3FC59E87C6}" srcOrd="0" destOrd="0" presId="urn:microsoft.com/office/officeart/2016/7/layout/BasicLinearProcessNumbered"/>
    <dgm:cxn modelId="{2BC562C1-C4F8-0046-B509-35EE35679224}" type="presParOf" srcId="{5FAC8B02-536C-E14E-9230-9660BDE44543}" destId="{EC7057CD-E213-DD4E-9451-15F97B6CE622}" srcOrd="1" destOrd="0" presId="urn:microsoft.com/office/officeart/2016/7/layout/BasicLinearProcessNumbered"/>
    <dgm:cxn modelId="{04FE8FE4-D9AA-FF42-A32F-8A9DC9C43032}" type="presParOf" srcId="{5FAC8B02-536C-E14E-9230-9660BDE44543}" destId="{1DCD16C0-E4E0-EC49-9696-04EFEF28CC90}" srcOrd="2" destOrd="0" presId="urn:microsoft.com/office/officeart/2016/7/layout/BasicLinearProcessNumbered"/>
    <dgm:cxn modelId="{36A9A06D-331B-9D4E-B290-76560CF2D7DC}" type="presParOf" srcId="{5FAC8B02-536C-E14E-9230-9660BDE44543}" destId="{B0805BB7-3637-D147-98F7-C043ED2DDB50}" srcOrd="3" destOrd="0" presId="urn:microsoft.com/office/officeart/2016/7/layout/BasicLinearProcessNumbered"/>
    <dgm:cxn modelId="{0EFE304B-B64E-E348-895A-9ACEE4883C8B}" type="presParOf" srcId="{B3DD3AE8-0354-BD4B-9631-0AE99A2E88D7}" destId="{8DF6F731-BE67-034E-A8F2-401024A38CE1}" srcOrd="3" destOrd="0" presId="urn:microsoft.com/office/officeart/2016/7/layout/BasicLinearProcessNumbered"/>
    <dgm:cxn modelId="{9FCD8D6A-4E95-FD4E-B5FD-823871C1EBD4}" type="presParOf" srcId="{B3DD3AE8-0354-BD4B-9631-0AE99A2E88D7}" destId="{9865D465-4D90-104F-B87D-F281D53AD96A}" srcOrd="4" destOrd="0" presId="urn:microsoft.com/office/officeart/2016/7/layout/BasicLinearProcessNumbered"/>
    <dgm:cxn modelId="{927B00FC-D402-7243-82E7-6FA813E9E3DA}" type="presParOf" srcId="{9865D465-4D90-104F-B87D-F281D53AD96A}" destId="{1BB5A6D1-AFCC-8C46-A053-2A6F8F7B3566}" srcOrd="0" destOrd="0" presId="urn:microsoft.com/office/officeart/2016/7/layout/BasicLinearProcessNumbered"/>
    <dgm:cxn modelId="{73382E06-B69D-1840-9D92-99537E28C0DE}" type="presParOf" srcId="{9865D465-4D90-104F-B87D-F281D53AD96A}" destId="{E9505AE4-531B-8147-B49E-DA3FF2543EA5}" srcOrd="1" destOrd="0" presId="urn:microsoft.com/office/officeart/2016/7/layout/BasicLinearProcessNumbered"/>
    <dgm:cxn modelId="{0E9C0804-0C51-9147-8D14-67BC88ECABA1}" type="presParOf" srcId="{9865D465-4D90-104F-B87D-F281D53AD96A}" destId="{73B44D78-CE25-F040-B4CD-74A4A2470855}" srcOrd="2" destOrd="0" presId="urn:microsoft.com/office/officeart/2016/7/layout/BasicLinearProcessNumbered"/>
    <dgm:cxn modelId="{595FF20D-0457-B645-B037-AAA224ECEF46}" type="presParOf" srcId="{9865D465-4D90-104F-B87D-F281D53AD96A}" destId="{4F6E58DF-859B-8D40-8EEE-F1C2376380F8}" srcOrd="3" destOrd="0" presId="urn:microsoft.com/office/officeart/2016/7/layout/BasicLinearProcessNumbered"/>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7207C1B-7510-264C-AAD2-07114F3C3FFD}" type="doc">
      <dgm:prSet loTypeId="urn:microsoft.com/office/officeart/2008/layout/HorizontalMultiLevelHierarchy" loCatId="" qsTypeId="urn:microsoft.com/office/officeart/2005/8/quickstyle/simple3" qsCatId="simple" csTypeId="urn:microsoft.com/office/officeart/2005/8/colors/accent1_2" csCatId="accent1" phldr="1"/>
      <dgm:spPr/>
      <dgm:t>
        <a:bodyPr/>
        <a:lstStyle/>
        <a:p>
          <a:endParaRPr lang="en-GB"/>
        </a:p>
      </dgm:t>
    </dgm:pt>
    <dgm:pt modelId="{30667265-00CB-EF49-8D94-863CFD8DFE75}">
      <dgm:prSet phldrT="[Text]"/>
      <dgm:spPr/>
      <dgm:t>
        <a:bodyPr/>
        <a:lstStyle/>
        <a:p>
          <a:pPr algn="ctr"/>
          <a:r>
            <a:rPr lang="en-GB" dirty="0"/>
            <a:t>Short Term Mitigation Options</a:t>
          </a:r>
        </a:p>
      </dgm:t>
    </dgm:pt>
    <dgm:pt modelId="{B850FD53-9BC7-2944-805F-234F3AFF2E47}" type="parTrans" cxnId="{E434F43C-A7C1-6345-BDB7-E15ABAE0CDF7}">
      <dgm:prSet/>
      <dgm:spPr/>
      <dgm:t>
        <a:bodyPr/>
        <a:lstStyle/>
        <a:p>
          <a:pPr algn="ctr"/>
          <a:endParaRPr lang="en-GB"/>
        </a:p>
      </dgm:t>
    </dgm:pt>
    <dgm:pt modelId="{EBF880F8-714F-1F4E-A7E7-4C0A6A2147C7}" type="sibTrans" cxnId="{E434F43C-A7C1-6345-BDB7-E15ABAE0CDF7}">
      <dgm:prSet/>
      <dgm:spPr/>
      <dgm:t>
        <a:bodyPr/>
        <a:lstStyle/>
        <a:p>
          <a:pPr algn="ctr"/>
          <a:endParaRPr lang="en-GB"/>
        </a:p>
      </dgm:t>
    </dgm:pt>
    <dgm:pt modelId="{47D8F137-B72D-464C-A7BF-D89A210BD77C}">
      <dgm:prSet phldrT="[Text]"/>
      <dgm:spPr/>
      <dgm:t>
        <a:bodyPr/>
        <a:lstStyle/>
        <a:p>
          <a:pPr algn="ctr"/>
          <a:r>
            <a:rPr lang="en-GB" dirty="0"/>
            <a:t>Patch/clamp</a:t>
          </a:r>
        </a:p>
      </dgm:t>
    </dgm:pt>
    <dgm:pt modelId="{159A1BEE-8B11-024B-BCC1-B87BFAF32A8F}" type="parTrans" cxnId="{A9CCE5E7-073C-484E-AC9D-EBCF4B5A802C}">
      <dgm:prSet/>
      <dgm:spPr/>
      <dgm:t>
        <a:bodyPr/>
        <a:lstStyle/>
        <a:p>
          <a:pPr algn="ctr"/>
          <a:endParaRPr lang="en-GB"/>
        </a:p>
      </dgm:t>
    </dgm:pt>
    <dgm:pt modelId="{BA741E07-E320-D342-9DB2-5824D9AB036E}" type="sibTrans" cxnId="{A9CCE5E7-073C-484E-AC9D-EBCF4B5A802C}">
      <dgm:prSet/>
      <dgm:spPr/>
      <dgm:t>
        <a:bodyPr/>
        <a:lstStyle/>
        <a:p>
          <a:pPr algn="ctr"/>
          <a:endParaRPr lang="en-GB"/>
        </a:p>
      </dgm:t>
    </dgm:pt>
    <dgm:pt modelId="{A855138A-B163-2749-AF01-E4E47B1B3A38}">
      <dgm:prSet phldrT="[Text]"/>
      <dgm:spPr/>
      <dgm:t>
        <a:bodyPr/>
        <a:lstStyle/>
        <a:p>
          <a:pPr algn="ctr"/>
          <a:r>
            <a:rPr lang="en-GB" dirty="0"/>
            <a:t>Replacement spool</a:t>
          </a:r>
        </a:p>
      </dgm:t>
    </dgm:pt>
    <dgm:pt modelId="{C3D50EF5-F768-8D43-9E87-44A07B282BC1}" type="parTrans" cxnId="{7998CF20-E0FA-FB4C-97BF-D3F86C2A94B9}">
      <dgm:prSet/>
      <dgm:spPr/>
      <dgm:t>
        <a:bodyPr/>
        <a:lstStyle/>
        <a:p>
          <a:pPr algn="ctr"/>
          <a:endParaRPr lang="en-GB"/>
        </a:p>
      </dgm:t>
    </dgm:pt>
    <dgm:pt modelId="{D072CE3C-D513-3C4E-8E0F-46AF6ABCD7FA}" type="sibTrans" cxnId="{7998CF20-E0FA-FB4C-97BF-D3F86C2A94B9}">
      <dgm:prSet/>
      <dgm:spPr/>
      <dgm:t>
        <a:bodyPr/>
        <a:lstStyle/>
        <a:p>
          <a:pPr algn="ctr"/>
          <a:endParaRPr lang="en-GB"/>
        </a:p>
      </dgm:t>
    </dgm:pt>
    <dgm:pt modelId="{AB3D1F66-E300-9B4E-AA30-7B29E3A8D0B0}">
      <dgm:prSet phldrT="[Text]"/>
      <dgm:spPr/>
      <dgm:t>
        <a:bodyPr/>
        <a:lstStyle/>
        <a:p>
          <a:pPr algn="ctr"/>
          <a:r>
            <a:rPr lang="en-GB" dirty="0"/>
            <a:t>Oxygen scavenging</a:t>
          </a:r>
        </a:p>
      </dgm:t>
    </dgm:pt>
    <dgm:pt modelId="{D477A8E8-187A-7948-8AFE-33544C2B1123}" type="parTrans" cxnId="{D8E917C7-9FD6-0A4A-8AE5-65C909B899F7}">
      <dgm:prSet/>
      <dgm:spPr/>
      <dgm:t>
        <a:bodyPr/>
        <a:lstStyle/>
        <a:p>
          <a:pPr algn="ctr"/>
          <a:endParaRPr lang="en-GB"/>
        </a:p>
      </dgm:t>
    </dgm:pt>
    <dgm:pt modelId="{035DE591-D37D-A845-901B-C4086E66DF05}" type="sibTrans" cxnId="{D8E917C7-9FD6-0A4A-8AE5-65C909B899F7}">
      <dgm:prSet/>
      <dgm:spPr/>
      <dgm:t>
        <a:bodyPr/>
        <a:lstStyle/>
        <a:p>
          <a:pPr algn="ctr"/>
          <a:endParaRPr lang="en-GB"/>
        </a:p>
      </dgm:t>
    </dgm:pt>
    <dgm:pt modelId="{9B0F99BB-DE9F-4C4F-BD63-132D951C1F83}" type="pres">
      <dgm:prSet presAssocID="{37207C1B-7510-264C-AAD2-07114F3C3FFD}" presName="Name0" presStyleCnt="0">
        <dgm:presLayoutVars>
          <dgm:chPref val="1"/>
          <dgm:dir/>
          <dgm:animOne val="branch"/>
          <dgm:animLvl val="lvl"/>
          <dgm:resizeHandles val="exact"/>
        </dgm:presLayoutVars>
      </dgm:prSet>
      <dgm:spPr/>
    </dgm:pt>
    <dgm:pt modelId="{CC435188-8830-854A-B43E-33BDF4BDFDBE}" type="pres">
      <dgm:prSet presAssocID="{30667265-00CB-EF49-8D94-863CFD8DFE75}" presName="root1" presStyleCnt="0"/>
      <dgm:spPr/>
    </dgm:pt>
    <dgm:pt modelId="{0E0A6553-675F-5745-A91F-42C525DA19B9}" type="pres">
      <dgm:prSet presAssocID="{30667265-00CB-EF49-8D94-863CFD8DFE75}" presName="LevelOneTextNode" presStyleLbl="node0" presStyleIdx="0" presStyleCnt="1" custLinFactNeighborX="-92503" custLinFactNeighborY="382">
        <dgm:presLayoutVars>
          <dgm:chPref val="3"/>
        </dgm:presLayoutVars>
      </dgm:prSet>
      <dgm:spPr/>
    </dgm:pt>
    <dgm:pt modelId="{0278599B-EAF7-9040-B010-313A0EC4F7F2}" type="pres">
      <dgm:prSet presAssocID="{30667265-00CB-EF49-8D94-863CFD8DFE75}" presName="level2hierChild" presStyleCnt="0"/>
      <dgm:spPr/>
    </dgm:pt>
    <dgm:pt modelId="{636C8BC8-5AD8-454C-8019-85F137B05D64}" type="pres">
      <dgm:prSet presAssocID="{159A1BEE-8B11-024B-BCC1-B87BFAF32A8F}" presName="conn2-1" presStyleLbl="parChTrans1D2" presStyleIdx="0" presStyleCnt="3"/>
      <dgm:spPr/>
    </dgm:pt>
    <dgm:pt modelId="{20EA3F4B-6CA0-384E-8783-6EA4F5B466F3}" type="pres">
      <dgm:prSet presAssocID="{159A1BEE-8B11-024B-BCC1-B87BFAF32A8F}" presName="connTx" presStyleLbl="parChTrans1D2" presStyleIdx="0" presStyleCnt="3"/>
      <dgm:spPr/>
    </dgm:pt>
    <dgm:pt modelId="{DF0CC6E4-D500-D341-92C6-F40CD5B24C17}" type="pres">
      <dgm:prSet presAssocID="{47D8F137-B72D-464C-A7BF-D89A210BD77C}" presName="root2" presStyleCnt="0"/>
      <dgm:spPr/>
    </dgm:pt>
    <dgm:pt modelId="{376464A0-FC27-AD48-B0C3-741A5E1C8FE4}" type="pres">
      <dgm:prSet presAssocID="{47D8F137-B72D-464C-A7BF-D89A210BD77C}" presName="LevelTwoTextNode" presStyleLbl="node2" presStyleIdx="0" presStyleCnt="3" custLinFactNeighborY="-28154">
        <dgm:presLayoutVars>
          <dgm:chPref val="3"/>
        </dgm:presLayoutVars>
      </dgm:prSet>
      <dgm:spPr/>
    </dgm:pt>
    <dgm:pt modelId="{74D491B1-C11F-6F4F-A720-7C096DDDC89C}" type="pres">
      <dgm:prSet presAssocID="{47D8F137-B72D-464C-A7BF-D89A210BD77C}" presName="level3hierChild" presStyleCnt="0"/>
      <dgm:spPr/>
    </dgm:pt>
    <dgm:pt modelId="{F792E40F-E660-F542-B3D4-7E89F81BAED3}" type="pres">
      <dgm:prSet presAssocID="{C3D50EF5-F768-8D43-9E87-44A07B282BC1}" presName="conn2-1" presStyleLbl="parChTrans1D2" presStyleIdx="1" presStyleCnt="3"/>
      <dgm:spPr/>
    </dgm:pt>
    <dgm:pt modelId="{356DD046-A042-8C4F-AFC9-B890084D3018}" type="pres">
      <dgm:prSet presAssocID="{C3D50EF5-F768-8D43-9E87-44A07B282BC1}" presName="connTx" presStyleLbl="parChTrans1D2" presStyleIdx="1" presStyleCnt="3"/>
      <dgm:spPr/>
    </dgm:pt>
    <dgm:pt modelId="{E5BE7EE2-8F85-7D4D-B089-E271D064F3B5}" type="pres">
      <dgm:prSet presAssocID="{A855138A-B163-2749-AF01-E4E47B1B3A38}" presName="root2" presStyleCnt="0"/>
      <dgm:spPr/>
    </dgm:pt>
    <dgm:pt modelId="{B380CDC8-107F-E141-86B0-CE447DFFEB78}" type="pres">
      <dgm:prSet presAssocID="{A855138A-B163-2749-AF01-E4E47B1B3A38}" presName="LevelTwoTextNode" presStyleLbl="node2" presStyleIdx="1" presStyleCnt="3">
        <dgm:presLayoutVars>
          <dgm:chPref val="3"/>
        </dgm:presLayoutVars>
      </dgm:prSet>
      <dgm:spPr/>
    </dgm:pt>
    <dgm:pt modelId="{A644A66E-48AF-C64A-A150-31F37FA4E297}" type="pres">
      <dgm:prSet presAssocID="{A855138A-B163-2749-AF01-E4E47B1B3A38}" presName="level3hierChild" presStyleCnt="0"/>
      <dgm:spPr/>
    </dgm:pt>
    <dgm:pt modelId="{DC75A570-7F6A-454D-97B3-D9BFC8FE4594}" type="pres">
      <dgm:prSet presAssocID="{D477A8E8-187A-7948-8AFE-33544C2B1123}" presName="conn2-1" presStyleLbl="parChTrans1D2" presStyleIdx="2" presStyleCnt="3"/>
      <dgm:spPr/>
    </dgm:pt>
    <dgm:pt modelId="{F6D465CA-590F-4841-B4BB-E6271E029FA8}" type="pres">
      <dgm:prSet presAssocID="{D477A8E8-187A-7948-8AFE-33544C2B1123}" presName="connTx" presStyleLbl="parChTrans1D2" presStyleIdx="2" presStyleCnt="3"/>
      <dgm:spPr/>
    </dgm:pt>
    <dgm:pt modelId="{C37104CE-972D-6141-95C5-716771281927}" type="pres">
      <dgm:prSet presAssocID="{AB3D1F66-E300-9B4E-AA30-7B29E3A8D0B0}" presName="root2" presStyleCnt="0"/>
      <dgm:spPr/>
    </dgm:pt>
    <dgm:pt modelId="{BBBB8469-2536-2946-88C2-5BA20A60E296}" type="pres">
      <dgm:prSet presAssocID="{AB3D1F66-E300-9B4E-AA30-7B29E3A8D0B0}" presName="LevelTwoTextNode" presStyleLbl="node2" presStyleIdx="2" presStyleCnt="3" custLinFactNeighborY="20110">
        <dgm:presLayoutVars>
          <dgm:chPref val="3"/>
        </dgm:presLayoutVars>
      </dgm:prSet>
      <dgm:spPr/>
    </dgm:pt>
    <dgm:pt modelId="{A26D5CE0-DD80-0B40-A300-FC5649874E0E}" type="pres">
      <dgm:prSet presAssocID="{AB3D1F66-E300-9B4E-AA30-7B29E3A8D0B0}" presName="level3hierChild" presStyleCnt="0"/>
      <dgm:spPr/>
    </dgm:pt>
  </dgm:ptLst>
  <dgm:cxnLst>
    <dgm:cxn modelId="{F8B8F805-AC6F-264B-828B-DEE823ECCCB2}" type="presOf" srcId="{159A1BEE-8B11-024B-BCC1-B87BFAF32A8F}" destId="{636C8BC8-5AD8-454C-8019-85F137B05D64}" srcOrd="0" destOrd="0" presId="urn:microsoft.com/office/officeart/2008/layout/HorizontalMultiLevelHierarchy"/>
    <dgm:cxn modelId="{DC1F1D11-B7A4-4E49-B434-0A14DD28FF29}" type="presOf" srcId="{37207C1B-7510-264C-AAD2-07114F3C3FFD}" destId="{9B0F99BB-DE9F-4C4F-BD63-132D951C1F83}" srcOrd="0" destOrd="0" presId="urn:microsoft.com/office/officeart/2008/layout/HorizontalMultiLevelHierarchy"/>
    <dgm:cxn modelId="{7998CF20-E0FA-FB4C-97BF-D3F86C2A94B9}" srcId="{30667265-00CB-EF49-8D94-863CFD8DFE75}" destId="{A855138A-B163-2749-AF01-E4E47B1B3A38}" srcOrd="1" destOrd="0" parTransId="{C3D50EF5-F768-8D43-9E87-44A07B282BC1}" sibTransId="{D072CE3C-D513-3C4E-8E0F-46AF6ABCD7FA}"/>
    <dgm:cxn modelId="{E434F43C-A7C1-6345-BDB7-E15ABAE0CDF7}" srcId="{37207C1B-7510-264C-AAD2-07114F3C3FFD}" destId="{30667265-00CB-EF49-8D94-863CFD8DFE75}" srcOrd="0" destOrd="0" parTransId="{B850FD53-9BC7-2944-805F-234F3AFF2E47}" sibTransId="{EBF880F8-714F-1F4E-A7E7-4C0A6A2147C7}"/>
    <dgm:cxn modelId="{F0C54C64-40D5-534C-B333-A756F489EBE7}" type="presOf" srcId="{47D8F137-B72D-464C-A7BF-D89A210BD77C}" destId="{376464A0-FC27-AD48-B0C3-741A5E1C8FE4}" srcOrd="0" destOrd="0" presId="urn:microsoft.com/office/officeart/2008/layout/HorizontalMultiLevelHierarchy"/>
    <dgm:cxn modelId="{4302874B-10CE-A349-919C-7D4206633EF3}" type="presOf" srcId="{30667265-00CB-EF49-8D94-863CFD8DFE75}" destId="{0E0A6553-675F-5745-A91F-42C525DA19B9}" srcOrd="0" destOrd="0" presId="urn:microsoft.com/office/officeart/2008/layout/HorizontalMultiLevelHierarchy"/>
    <dgm:cxn modelId="{A6994A91-9866-7C42-99A5-5D09F6CEFF8A}" type="presOf" srcId="{AB3D1F66-E300-9B4E-AA30-7B29E3A8D0B0}" destId="{BBBB8469-2536-2946-88C2-5BA20A60E296}" srcOrd="0" destOrd="0" presId="urn:microsoft.com/office/officeart/2008/layout/HorizontalMultiLevelHierarchy"/>
    <dgm:cxn modelId="{6711559C-ADDE-0641-9B82-7D28BD3D8BBF}" type="presOf" srcId="{A855138A-B163-2749-AF01-E4E47B1B3A38}" destId="{B380CDC8-107F-E141-86B0-CE447DFFEB78}" srcOrd="0" destOrd="0" presId="urn:microsoft.com/office/officeart/2008/layout/HorizontalMultiLevelHierarchy"/>
    <dgm:cxn modelId="{D8E917C7-9FD6-0A4A-8AE5-65C909B899F7}" srcId="{30667265-00CB-EF49-8D94-863CFD8DFE75}" destId="{AB3D1F66-E300-9B4E-AA30-7B29E3A8D0B0}" srcOrd="2" destOrd="0" parTransId="{D477A8E8-187A-7948-8AFE-33544C2B1123}" sibTransId="{035DE591-D37D-A845-901B-C4086E66DF05}"/>
    <dgm:cxn modelId="{89E085D6-1D79-5C40-A084-879EF81CCE33}" type="presOf" srcId="{159A1BEE-8B11-024B-BCC1-B87BFAF32A8F}" destId="{20EA3F4B-6CA0-384E-8783-6EA4F5B466F3}" srcOrd="1" destOrd="0" presId="urn:microsoft.com/office/officeart/2008/layout/HorizontalMultiLevelHierarchy"/>
    <dgm:cxn modelId="{24624ED9-C735-E143-BA16-C543A63CD6A1}" type="presOf" srcId="{C3D50EF5-F768-8D43-9E87-44A07B282BC1}" destId="{356DD046-A042-8C4F-AFC9-B890084D3018}" srcOrd="1" destOrd="0" presId="urn:microsoft.com/office/officeart/2008/layout/HorizontalMultiLevelHierarchy"/>
    <dgm:cxn modelId="{FF9C28E5-7DA9-3540-8CE6-7604AC35806C}" type="presOf" srcId="{D477A8E8-187A-7948-8AFE-33544C2B1123}" destId="{F6D465CA-590F-4841-B4BB-E6271E029FA8}" srcOrd="1" destOrd="0" presId="urn:microsoft.com/office/officeart/2008/layout/HorizontalMultiLevelHierarchy"/>
    <dgm:cxn modelId="{A9CCE5E7-073C-484E-AC9D-EBCF4B5A802C}" srcId="{30667265-00CB-EF49-8D94-863CFD8DFE75}" destId="{47D8F137-B72D-464C-A7BF-D89A210BD77C}" srcOrd="0" destOrd="0" parTransId="{159A1BEE-8B11-024B-BCC1-B87BFAF32A8F}" sibTransId="{BA741E07-E320-D342-9DB2-5824D9AB036E}"/>
    <dgm:cxn modelId="{269751EF-ED05-954C-9613-D0A4A0C9BBDE}" type="presOf" srcId="{C3D50EF5-F768-8D43-9E87-44A07B282BC1}" destId="{F792E40F-E660-F542-B3D4-7E89F81BAED3}" srcOrd="0" destOrd="0" presId="urn:microsoft.com/office/officeart/2008/layout/HorizontalMultiLevelHierarchy"/>
    <dgm:cxn modelId="{EF95A0F0-3AD0-1F4E-A74F-25931C8FE0DC}" type="presOf" srcId="{D477A8E8-187A-7948-8AFE-33544C2B1123}" destId="{DC75A570-7F6A-454D-97B3-D9BFC8FE4594}" srcOrd="0" destOrd="0" presId="urn:microsoft.com/office/officeart/2008/layout/HorizontalMultiLevelHierarchy"/>
    <dgm:cxn modelId="{3ADBCCB9-99E5-0643-9BD9-3CFCC2F93F37}" type="presParOf" srcId="{9B0F99BB-DE9F-4C4F-BD63-132D951C1F83}" destId="{CC435188-8830-854A-B43E-33BDF4BDFDBE}" srcOrd="0" destOrd="0" presId="urn:microsoft.com/office/officeart/2008/layout/HorizontalMultiLevelHierarchy"/>
    <dgm:cxn modelId="{3FBBA81A-6FFA-6649-9D9F-F88C37F7ECBD}" type="presParOf" srcId="{CC435188-8830-854A-B43E-33BDF4BDFDBE}" destId="{0E0A6553-675F-5745-A91F-42C525DA19B9}" srcOrd="0" destOrd="0" presId="urn:microsoft.com/office/officeart/2008/layout/HorizontalMultiLevelHierarchy"/>
    <dgm:cxn modelId="{28DA5A8B-464C-474B-86D3-F511FE021D08}" type="presParOf" srcId="{CC435188-8830-854A-B43E-33BDF4BDFDBE}" destId="{0278599B-EAF7-9040-B010-313A0EC4F7F2}" srcOrd="1" destOrd="0" presId="urn:microsoft.com/office/officeart/2008/layout/HorizontalMultiLevelHierarchy"/>
    <dgm:cxn modelId="{47B9D059-3179-6643-A8F3-4BF8DFDF5306}" type="presParOf" srcId="{0278599B-EAF7-9040-B010-313A0EC4F7F2}" destId="{636C8BC8-5AD8-454C-8019-85F137B05D64}" srcOrd="0" destOrd="0" presId="urn:microsoft.com/office/officeart/2008/layout/HorizontalMultiLevelHierarchy"/>
    <dgm:cxn modelId="{5E7C0F75-B807-574F-87CF-F87E164169E9}" type="presParOf" srcId="{636C8BC8-5AD8-454C-8019-85F137B05D64}" destId="{20EA3F4B-6CA0-384E-8783-6EA4F5B466F3}" srcOrd="0" destOrd="0" presId="urn:microsoft.com/office/officeart/2008/layout/HorizontalMultiLevelHierarchy"/>
    <dgm:cxn modelId="{D6820D5C-7F6E-1843-95B9-6FF132CA96CD}" type="presParOf" srcId="{0278599B-EAF7-9040-B010-313A0EC4F7F2}" destId="{DF0CC6E4-D500-D341-92C6-F40CD5B24C17}" srcOrd="1" destOrd="0" presId="urn:microsoft.com/office/officeart/2008/layout/HorizontalMultiLevelHierarchy"/>
    <dgm:cxn modelId="{89F056C5-808E-2B4A-8E1E-67A2CD99EEC0}" type="presParOf" srcId="{DF0CC6E4-D500-D341-92C6-F40CD5B24C17}" destId="{376464A0-FC27-AD48-B0C3-741A5E1C8FE4}" srcOrd="0" destOrd="0" presId="urn:microsoft.com/office/officeart/2008/layout/HorizontalMultiLevelHierarchy"/>
    <dgm:cxn modelId="{FF75D8C1-4B12-3E40-A900-B8790D342CDB}" type="presParOf" srcId="{DF0CC6E4-D500-D341-92C6-F40CD5B24C17}" destId="{74D491B1-C11F-6F4F-A720-7C096DDDC89C}" srcOrd="1" destOrd="0" presId="urn:microsoft.com/office/officeart/2008/layout/HorizontalMultiLevelHierarchy"/>
    <dgm:cxn modelId="{62D9C173-6F38-6348-A4DE-1D5288A3EF0F}" type="presParOf" srcId="{0278599B-EAF7-9040-B010-313A0EC4F7F2}" destId="{F792E40F-E660-F542-B3D4-7E89F81BAED3}" srcOrd="2" destOrd="0" presId="urn:microsoft.com/office/officeart/2008/layout/HorizontalMultiLevelHierarchy"/>
    <dgm:cxn modelId="{335FBAFE-76F7-F041-8E7F-44ED362B9663}" type="presParOf" srcId="{F792E40F-E660-F542-B3D4-7E89F81BAED3}" destId="{356DD046-A042-8C4F-AFC9-B890084D3018}" srcOrd="0" destOrd="0" presId="urn:microsoft.com/office/officeart/2008/layout/HorizontalMultiLevelHierarchy"/>
    <dgm:cxn modelId="{AEE24B0D-47F4-9943-979F-8C5C8278F8BA}" type="presParOf" srcId="{0278599B-EAF7-9040-B010-313A0EC4F7F2}" destId="{E5BE7EE2-8F85-7D4D-B089-E271D064F3B5}" srcOrd="3" destOrd="0" presId="urn:microsoft.com/office/officeart/2008/layout/HorizontalMultiLevelHierarchy"/>
    <dgm:cxn modelId="{0009F835-A959-D845-9237-6D4C230CA855}" type="presParOf" srcId="{E5BE7EE2-8F85-7D4D-B089-E271D064F3B5}" destId="{B380CDC8-107F-E141-86B0-CE447DFFEB78}" srcOrd="0" destOrd="0" presId="urn:microsoft.com/office/officeart/2008/layout/HorizontalMultiLevelHierarchy"/>
    <dgm:cxn modelId="{3823F6CD-1B74-6A44-90C4-596C25EDAB60}" type="presParOf" srcId="{E5BE7EE2-8F85-7D4D-B089-E271D064F3B5}" destId="{A644A66E-48AF-C64A-A150-31F37FA4E297}" srcOrd="1" destOrd="0" presId="urn:microsoft.com/office/officeart/2008/layout/HorizontalMultiLevelHierarchy"/>
    <dgm:cxn modelId="{52107ADE-2095-6C49-A3E1-4F3ABE5AEF4A}" type="presParOf" srcId="{0278599B-EAF7-9040-B010-313A0EC4F7F2}" destId="{DC75A570-7F6A-454D-97B3-D9BFC8FE4594}" srcOrd="4" destOrd="0" presId="urn:microsoft.com/office/officeart/2008/layout/HorizontalMultiLevelHierarchy"/>
    <dgm:cxn modelId="{0CC59BFF-FD76-DD40-B6FF-7A8B1C77F304}" type="presParOf" srcId="{DC75A570-7F6A-454D-97B3-D9BFC8FE4594}" destId="{F6D465CA-590F-4841-B4BB-E6271E029FA8}" srcOrd="0" destOrd="0" presId="urn:microsoft.com/office/officeart/2008/layout/HorizontalMultiLevelHierarchy"/>
    <dgm:cxn modelId="{BF8853C0-DDF4-6848-AED6-C280E683521C}" type="presParOf" srcId="{0278599B-EAF7-9040-B010-313A0EC4F7F2}" destId="{C37104CE-972D-6141-95C5-716771281927}" srcOrd="5" destOrd="0" presId="urn:microsoft.com/office/officeart/2008/layout/HorizontalMultiLevelHierarchy"/>
    <dgm:cxn modelId="{02FD72D7-3557-E046-B776-7826960E314C}" type="presParOf" srcId="{C37104CE-972D-6141-95C5-716771281927}" destId="{BBBB8469-2536-2946-88C2-5BA20A60E296}" srcOrd="0" destOrd="0" presId="urn:microsoft.com/office/officeart/2008/layout/HorizontalMultiLevelHierarchy"/>
    <dgm:cxn modelId="{C7525782-5A9F-4144-ADF6-E58419965AEF}" type="presParOf" srcId="{C37104CE-972D-6141-95C5-716771281927}" destId="{A26D5CE0-DD80-0B40-A300-FC5649874E0E}" srcOrd="1" destOrd="0" presId="urn:microsoft.com/office/officeart/2008/layout/HorizontalMultiLevelHierarchy"/>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B05F002-B277-8546-97DF-77DBAD006252}">
      <dsp:nvSpPr>
        <dsp:cNvPr id="0" name=""/>
        <dsp:cNvSpPr/>
      </dsp:nvSpPr>
      <dsp:spPr>
        <a:xfrm>
          <a:off x="0" y="244439"/>
          <a:ext cx="2464593" cy="3450431"/>
        </a:xfrm>
        <a:prstGeom prst="rect">
          <a:avLst/>
        </a:prstGeom>
        <a:solidFill>
          <a:schemeClr val="accent5">
            <a:alpha val="90000"/>
            <a:tint val="40000"/>
            <a:hueOff val="0"/>
            <a:satOff val="0"/>
            <a:lumOff val="0"/>
            <a:alphaOff val="0"/>
          </a:schemeClr>
        </a:solidFill>
        <a:ln w="12700" cap="flat" cmpd="sng" algn="ctr">
          <a:solidFill>
            <a:schemeClr val="accent5">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92149" tIns="330200" rIns="192149" bIns="330200" numCol="1" spcCol="1270" anchor="t" anchorCtr="0">
          <a:noAutofit/>
        </a:bodyPr>
        <a:lstStyle/>
        <a:p>
          <a:pPr marL="0" lvl="0" indent="0" algn="ctr" defTabSz="889000">
            <a:lnSpc>
              <a:spcPct val="90000"/>
            </a:lnSpc>
            <a:spcBef>
              <a:spcPct val="0"/>
            </a:spcBef>
            <a:spcAft>
              <a:spcPct val="35000"/>
            </a:spcAft>
            <a:buNone/>
          </a:pPr>
          <a:r>
            <a:rPr lang="en-GB" sz="2000" b="1" kern="1200" dirty="0"/>
            <a:t>Pipe Condition</a:t>
          </a:r>
          <a:r>
            <a:rPr lang="en-GB" sz="1500" kern="1200" dirty="0"/>
            <a:t> </a:t>
          </a:r>
        </a:p>
        <a:p>
          <a:pPr marL="0" lvl="0" indent="0" algn="l" defTabSz="889000">
            <a:lnSpc>
              <a:spcPct val="90000"/>
            </a:lnSpc>
            <a:spcBef>
              <a:spcPct val="0"/>
            </a:spcBef>
            <a:spcAft>
              <a:spcPct val="35000"/>
            </a:spcAft>
            <a:buNone/>
          </a:pPr>
          <a:r>
            <a:rPr lang="en-GB" sz="1500" kern="1200" dirty="0"/>
            <a:t>What other degradation was observed internally?</a:t>
          </a:r>
        </a:p>
        <a:p>
          <a:pPr marL="0" lvl="0" indent="0" algn="l" defTabSz="889000">
            <a:lnSpc>
              <a:spcPct val="90000"/>
            </a:lnSpc>
            <a:spcBef>
              <a:spcPct val="0"/>
            </a:spcBef>
            <a:spcAft>
              <a:spcPct val="35000"/>
            </a:spcAft>
            <a:buNone/>
          </a:pPr>
          <a:r>
            <a:rPr lang="en-GB" sz="1500" kern="1200" dirty="0"/>
            <a:t>Was corrosive attack just in the region of the weld? </a:t>
          </a:r>
        </a:p>
        <a:p>
          <a:pPr marL="0" lvl="0" indent="0" algn="l" defTabSz="889000">
            <a:lnSpc>
              <a:spcPct val="90000"/>
            </a:lnSpc>
            <a:spcBef>
              <a:spcPct val="0"/>
            </a:spcBef>
            <a:spcAft>
              <a:spcPct val="35000"/>
            </a:spcAft>
            <a:buNone/>
          </a:pPr>
          <a:r>
            <a:rPr lang="en-GB" sz="1500" kern="1200" dirty="0"/>
            <a:t>What surface analysis was completed on the pipe? </a:t>
          </a:r>
        </a:p>
      </dsp:txBody>
      <dsp:txXfrm>
        <a:off x="0" y="1555603"/>
        <a:ext cx="2464593" cy="2070258"/>
      </dsp:txXfrm>
    </dsp:sp>
    <dsp:sp modelId="{6281C0E2-5209-B049-BA39-E03DB6FEA36B}">
      <dsp:nvSpPr>
        <dsp:cNvPr id="0" name=""/>
        <dsp:cNvSpPr/>
      </dsp:nvSpPr>
      <dsp:spPr>
        <a:xfrm>
          <a:off x="714732" y="589482"/>
          <a:ext cx="1035129" cy="1035129"/>
        </a:xfrm>
        <a:prstGeom prst="ellipse">
          <a:avLst/>
        </a:prstGeom>
        <a:solidFill>
          <a:schemeClr val="accent5">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703" tIns="12700" rIns="80703" bIns="12700" numCol="1" spcCol="1270" anchor="ctr" anchorCtr="0">
          <a:noAutofit/>
        </a:bodyPr>
        <a:lstStyle/>
        <a:p>
          <a:pPr marL="0" lvl="0" indent="0" algn="ctr" defTabSz="2133600">
            <a:lnSpc>
              <a:spcPct val="90000"/>
            </a:lnSpc>
            <a:spcBef>
              <a:spcPct val="0"/>
            </a:spcBef>
            <a:spcAft>
              <a:spcPct val="35000"/>
            </a:spcAft>
            <a:buNone/>
          </a:pPr>
          <a:r>
            <a:rPr lang="en-US" sz="4800" kern="1200"/>
            <a:t>1</a:t>
          </a:r>
          <a:endParaRPr lang="en-US" sz="4800" kern="1200" dirty="0"/>
        </a:p>
      </dsp:txBody>
      <dsp:txXfrm>
        <a:off x="866323" y="741073"/>
        <a:ext cx="731947" cy="731947"/>
      </dsp:txXfrm>
    </dsp:sp>
    <dsp:sp modelId="{8A5C7906-6E5B-9542-BEF3-DBBB88BFFAA7}">
      <dsp:nvSpPr>
        <dsp:cNvPr id="0" name=""/>
        <dsp:cNvSpPr/>
      </dsp:nvSpPr>
      <dsp:spPr>
        <a:xfrm>
          <a:off x="0" y="3694798"/>
          <a:ext cx="2464593" cy="72"/>
        </a:xfrm>
        <a:prstGeom prst="rect">
          <a:avLst/>
        </a:prstGeom>
        <a:solidFill>
          <a:schemeClr val="accent5">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61F3F94-431B-084B-9FA6-FF3FC59E87C6}">
      <dsp:nvSpPr>
        <dsp:cNvPr id="0" name=""/>
        <dsp:cNvSpPr/>
      </dsp:nvSpPr>
      <dsp:spPr>
        <a:xfrm>
          <a:off x="2711053" y="244439"/>
          <a:ext cx="2464593" cy="3450431"/>
        </a:xfrm>
        <a:prstGeom prst="rect">
          <a:avLst/>
        </a:prstGeom>
        <a:solidFill>
          <a:schemeClr val="accent5">
            <a:alpha val="90000"/>
            <a:tint val="40000"/>
            <a:hueOff val="0"/>
            <a:satOff val="0"/>
            <a:lumOff val="0"/>
            <a:alphaOff val="0"/>
          </a:schemeClr>
        </a:solidFill>
        <a:ln w="12700" cap="flat" cmpd="sng" algn="ctr">
          <a:solidFill>
            <a:schemeClr val="accent5">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92149" tIns="330200" rIns="192149" bIns="330200" numCol="1" spcCol="1270" anchor="t" anchorCtr="0">
          <a:noAutofit/>
        </a:bodyPr>
        <a:lstStyle/>
        <a:p>
          <a:pPr marL="0" lvl="0" indent="0" algn="ctr" defTabSz="889000">
            <a:lnSpc>
              <a:spcPct val="90000"/>
            </a:lnSpc>
            <a:spcBef>
              <a:spcPct val="0"/>
            </a:spcBef>
            <a:spcAft>
              <a:spcPct val="35000"/>
            </a:spcAft>
            <a:buNone/>
          </a:pPr>
          <a:r>
            <a:rPr lang="en-GB" sz="2000" b="1" kern="1200" dirty="0"/>
            <a:t>Conditions</a:t>
          </a:r>
          <a:r>
            <a:rPr lang="en-GB" sz="1700" b="1" kern="1200" dirty="0"/>
            <a:t> </a:t>
          </a:r>
        </a:p>
        <a:p>
          <a:pPr marL="0" lvl="0" indent="0" algn="l" defTabSz="889000">
            <a:lnSpc>
              <a:spcPct val="90000"/>
            </a:lnSpc>
            <a:spcBef>
              <a:spcPct val="0"/>
            </a:spcBef>
            <a:spcAft>
              <a:spcPct val="35000"/>
            </a:spcAft>
            <a:buNone/>
          </a:pPr>
          <a:r>
            <a:rPr lang="en-GB" sz="1500" kern="1200" dirty="0"/>
            <a:t>What was the the process fluid composed of?</a:t>
          </a:r>
        </a:p>
        <a:p>
          <a:pPr marL="0" lvl="0" indent="0" algn="l" defTabSz="889000">
            <a:lnSpc>
              <a:spcPct val="90000"/>
            </a:lnSpc>
            <a:spcBef>
              <a:spcPct val="0"/>
            </a:spcBef>
            <a:spcAft>
              <a:spcPct val="35000"/>
            </a:spcAft>
            <a:buNone/>
          </a:pPr>
          <a:r>
            <a:rPr lang="en-GB" sz="1500" kern="1200" dirty="0"/>
            <a:t>Had conditions changed?</a:t>
          </a:r>
        </a:p>
      </dsp:txBody>
      <dsp:txXfrm>
        <a:off x="2711053" y="1555603"/>
        <a:ext cx="2464593" cy="2070258"/>
      </dsp:txXfrm>
    </dsp:sp>
    <dsp:sp modelId="{EC7057CD-E213-DD4E-9451-15F97B6CE622}">
      <dsp:nvSpPr>
        <dsp:cNvPr id="0" name=""/>
        <dsp:cNvSpPr/>
      </dsp:nvSpPr>
      <dsp:spPr>
        <a:xfrm>
          <a:off x="3425785" y="589482"/>
          <a:ext cx="1035129" cy="1035129"/>
        </a:xfrm>
        <a:prstGeom prst="ellipse">
          <a:avLst/>
        </a:prstGeom>
        <a:solidFill>
          <a:schemeClr val="accent5">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703" tIns="12700" rIns="80703" bIns="12700" numCol="1" spcCol="1270" anchor="ctr" anchorCtr="0">
          <a:noAutofit/>
        </a:bodyPr>
        <a:lstStyle/>
        <a:p>
          <a:pPr marL="0" lvl="0" indent="0" algn="ctr" defTabSz="2133600">
            <a:lnSpc>
              <a:spcPct val="90000"/>
            </a:lnSpc>
            <a:spcBef>
              <a:spcPct val="0"/>
            </a:spcBef>
            <a:spcAft>
              <a:spcPct val="35000"/>
            </a:spcAft>
            <a:buNone/>
          </a:pPr>
          <a:r>
            <a:rPr lang="en-US" sz="4800" kern="1200"/>
            <a:t>2</a:t>
          </a:r>
        </a:p>
      </dsp:txBody>
      <dsp:txXfrm>
        <a:off x="3577376" y="741073"/>
        <a:ext cx="731947" cy="731947"/>
      </dsp:txXfrm>
    </dsp:sp>
    <dsp:sp modelId="{1DCD16C0-E4E0-EC49-9696-04EFEF28CC90}">
      <dsp:nvSpPr>
        <dsp:cNvPr id="0" name=""/>
        <dsp:cNvSpPr/>
      </dsp:nvSpPr>
      <dsp:spPr>
        <a:xfrm>
          <a:off x="2711053" y="3694798"/>
          <a:ext cx="2464593" cy="72"/>
        </a:xfrm>
        <a:prstGeom prst="rect">
          <a:avLst/>
        </a:prstGeom>
        <a:solidFill>
          <a:schemeClr val="accent5">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BB5A6D1-AFCC-8C46-A053-2A6F8F7B3566}">
      <dsp:nvSpPr>
        <dsp:cNvPr id="0" name=""/>
        <dsp:cNvSpPr/>
      </dsp:nvSpPr>
      <dsp:spPr>
        <a:xfrm>
          <a:off x="5422106" y="244439"/>
          <a:ext cx="2464593" cy="3450431"/>
        </a:xfrm>
        <a:prstGeom prst="rect">
          <a:avLst/>
        </a:prstGeom>
        <a:solidFill>
          <a:schemeClr val="accent5">
            <a:alpha val="90000"/>
            <a:tint val="40000"/>
            <a:hueOff val="0"/>
            <a:satOff val="0"/>
            <a:lumOff val="0"/>
            <a:alphaOff val="0"/>
          </a:schemeClr>
        </a:solidFill>
        <a:ln w="12700" cap="flat" cmpd="sng" algn="ctr">
          <a:solidFill>
            <a:schemeClr val="accent5">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92149" tIns="330200" rIns="192149" bIns="330200" numCol="1" spcCol="1270" anchor="t" anchorCtr="0">
          <a:noAutofit/>
        </a:bodyPr>
        <a:lstStyle/>
        <a:p>
          <a:pPr marL="0" lvl="0" indent="0" algn="ctr" defTabSz="889000">
            <a:lnSpc>
              <a:spcPct val="90000"/>
            </a:lnSpc>
            <a:spcBef>
              <a:spcPct val="0"/>
            </a:spcBef>
            <a:spcAft>
              <a:spcPct val="35000"/>
            </a:spcAft>
            <a:buNone/>
          </a:pPr>
          <a:r>
            <a:rPr lang="en-GB" sz="2000" b="1" kern="1200" dirty="0"/>
            <a:t>Welding </a:t>
          </a:r>
        </a:p>
        <a:p>
          <a:pPr marL="0" lvl="0" indent="0" algn="l" defTabSz="889000">
            <a:lnSpc>
              <a:spcPct val="90000"/>
            </a:lnSpc>
            <a:spcBef>
              <a:spcPct val="0"/>
            </a:spcBef>
            <a:spcAft>
              <a:spcPct val="35000"/>
            </a:spcAft>
            <a:buNone/>
          </a:pPr>
          <a:r>
            <a:rPr lang="en-GB" sz="1500" kern="1200" dirty="0"/>
            <a:t>What standards were followed for the weld?</a:t>
          </a:r>
        </a:p>
        <a:p>
          <a:pPr marL="0" lvl="0" indent="0" algn="l" defTabSz="889000">
            <a:lnSpc>
              <a:spcPct val="90000"/>
            </a:lnSpc>
            <a:spcBef>
              <a:spcPct val="0"/>
            </a:spcBef>
            <a:spcAft>
              <a:spcPct val="35000"/>
            </a:spcAft>
            <a:buNone/>
          </a:pPr>
          <a:r>
            <a:rPr lang="en-GB" sz="1500" kern="1200" dirty="0"/>
            <a:t>Was the weld inspected after completion?  </a:t>
          </a:r>
          <a:endParaRPr lang="en-US" sz="1500" b="1" kern="1200" dirty="0"/>
        </a:p>
      </dsp:txBody>
      <dsp:txXfrm>
        <a:off x="5422106" y="1555603"/>
        <a:ext cx="2464593" cy="2070258"/>
      </dsp:txXfrm>
    </dsp:sp>
    <dsp:sp modelId="{E9505AE4-531B-8147-B49E-DA3FF2543EA5}">
      <dsp:nvSpPr>
        <dsp:cNvPr id="0" name=""/>
        <dsp:cNvSpPr/>
      </dsp:nvSpPr>
      <dsp:spPr>
        <a:xfrm>
          <a:off x="6136838" y="589482"/>
          <a:ext cx="1035129" cy="1035129"/>
        </a:xfrm>
        <a:prstGeom prst="ellipse">
          <a:avLst/>
        </a:prstGeom>
        <a:solidFill>
          <a:schemeClr val="accent5">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703" tIns="12700" rIns="80703" bIns="12700" numCol="1" spcCol="1270" anchor="ctr" anchorCtr="0">
          <a:noAutofit/>
        </a:bodyPr>
        <a:lstStyle/>
        <a:p>
          <a:pPr marL="0" lvl="0" indent="0" algn="ctr" defTabSz="2133600">
            <a:lnSpc>
              <a:spcPct val="90000"/>
            </a:lnSpc>
            <a:spcBef>
              <a:spcPct val="0"/>
            </a:spcBef>
            <a:spcAft>
              <a:spcPct val="35000"/>
            </a:spcAft>
            <a:buNone/>
          </a:pPr>
          <a:r>
            <a:rPr lang="en-US" sz="4800" kern="1200"/>
            <a:t>3</a:t>
          </a:r>
          <a:endParaRPr lang="en-US" sz="4800" kern="1200" dirty="0"/>
        </a:p>
      </dsp:txBody>
      <dsp:txXfrm>
        <a:off x="6288429" y="741073"/>
        <a:ext cx="731947" cy="731947"/>
      </dsp:txXfrm>
    </dsp:sp>
    <dsp:sp modelId="{73B44D78-CE25-F040-B4CD-74A4A2470855}">
      <dsp:nvSpPr>
        <dsp:cNvPr id="0" name=""/>
        <dsp:cNvSpPr/>
      </dsp:nvSpPr>
      <dsp:spPr>
        <a:xfrm>
          <a:off x="5422106" y="3694798"/>
          <a:ext cx="2464593" cy="72"/>
        </a:xfrm>
        <a:prstGeom prst="rect">
          <a:avLst/>
        </a:prstGeom>
        <a:solidFill>
          <a:schemeClr val="accent5">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C75A570-7F6A-454D-97B3-D9BFC8FE4594}">
      <dsp:nvSpPr>
        <dsp:cNvPr id="0" name=""/>
        <dsp:cNvSpPr/>
      </dsp:nvSpPr>
      <dsp:spPr>
        <a:xfrm>
          <a:off x="1964902" y="2175669"/>
          <a:ext cx="1307123" cy="1199703"/>
        </a:xfrm>
        <a:custGeom>
          <a:avLst/>
          <a:gdLst/>
          <a:ahLst/>
          <a:cxnLst/>
          <a:rect l="0" t="0" r="0" b="0"/>
          <a:pathLst>
            <a:path>
              <a:moveTo>
                <a:pt x="0" y="0"/>
              </a:moveTo>
              <a:lnTo>
                <a:pt x="653561" y="0"/>
              </a:lnTo>
              <a:lnTo>
                <a:pt x="653561" y="1199703"/>
              </a:lnTo>
              <a:lnTo>
                <a:pt x="1307123" y="1199703"/>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66700">
            <a:lnSpc>
              <a:spcPct val="90000"/>
            </a:lnSpc>
            <a:spcBef>
              <a:spcPct val="0"/>
            </a:spcBef>
            <a:spcAft>
              <a:spcPct val="35000"/>
            </a:spcAft>
            <a:buNone/>
          </a:pPr>
          <a:endParaRPr lang="en-GB" sz="600" kern="1200"/>
        </a:p>
      </dsp:txBody>
      <dsp:txXfrm>
        <a:off x="2574108" y="2731165"/>
        <a:ext cx="88711" cy="88711"/>
      </dsp:txXfrm>
    </dsp:sp>
    <dsp:sp modelId="{F792E40F-E660-F542-B3D4-7E89F81BAED3}">
      <dsp:nvSpPr>
        <dsp:cNvPr id="0" name=""/>
        <dsp:cNvSpPr/>
      </dsp:nvSpPr>
      <dsp:spPr>
        <a:xfrm>
          <a:off x="1964902" y="2129948"/>
          <a:ext cx="1307123" cy="91440"/>
        </a:xfrm>
        <a:custGeom>
          <a:avLst/>
          <a:gdLst/>
          <a:ahLst/>
          <a:cxnLst/>
          <a:rect l="0" t="0" r="0" b="0"/>
          <a:pathLst>
            <a:path>
              <a:moveTo>
                <a:pt x="0" y="45720"/>
              </a:moveTo>
              <a:lnTo>
                <a:pt x="1307123" y="45720"/>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GB" sz="500" kern="1200"/>
        </a:p>
      </dsp:txBody>
      <dsp:txXfrm>
        <a:off x="2585785" y="2142990"/>
        <a:ext cx="65356" cy="65356"/>
      </dsp:txXfrm>
    </dsp:sp>
    <dsp:sp modelId="{636C8BC8-5AD8-454C-8019-85F137B05D64}">
      <dsp:nvSpPr>
        <dsp:cNvPr id="0" name=""/>
        <dsp:cNvSpPr/>
      </dsp:nvSpPr>
      <dsp:spPr>
        <a:xfrm>
          <a:off x="1964902" y="909461"/>
          <a:ext cx="1307123" cy="1266207"/>
        </a:xfrm>
        <a:custGeom>
          <a:avLst/>
          <a:gdLst/>
          <a:ahLst/>
          <a:cxnLst/>
          <a:rect l="0" t="0" r="0" b="0"/>
          <a:pathLst>
            <a:path>
              <a:moveTo>
                <a:pt x="0" y="1266207"/>
              </a:moveTo>
              <a:lnTo>
                <a:pt x="653561" y="1266207"/>
              </a:lnTo>
              <a:lnTo>
                <a:pt x="653561" y="0"/>
              </a:lnTo>
              <a:lnTo>
                <a:pt x="1307123" y="0"/>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66700">
            <a:lnSpc>
              <a:spcPct val="90000"/>
            </a:lnSpc>
            <a:spcBef>
              <a:spcPct val="0"/>
            </a:spcBef>
            <a:spcAft>
              <a:spcPct val="35000"/>
            </a:spcAft>
            <a:buNone/>
          </a:pPr>
          <a:endParaRPr lang="en-GB" sz="600" kern="1200"/>
        </a:p>
      </dsp:txBody>
      <dsp:txXfrm>
        <a:off x="2572967" y="1497069"/>
        <a:ext cx="90992" cy="90992"/>
      </dsp:txXfrm>
    </dsp:sp>
    <dsp:sp modelId="{0E0A6553-675F-5745-A91F-42C525DA19B9}">
      <dsp:nvSpPr>
        <dsp:cNvPr id="0" name=""/>
        <dsp:cNvSpPr/>
      </dsp:nvSpPr>
      <dsp:spPr>
        <a:xfrm rot="16200000">
          <a:off x="-624143" y="1762291"/>
          <a:ext cx="4351338" cy="826754"/>
        </a:xfrm>
        <a:prstGeom prst="rect">
          <a:avLst/>
        </a:prstGeom>
        <a:gradFill rotWithShape="0">
          <a:gsLst>
            <a:gs pos="0">
              <a:schemeClr val="accent1">
                <a:hueOff val="0"/>
                <a:satOff val="0"/>
                <a:lumOff val="0"/>
                <a:alphaOff val="0"/>
                <a:lumMod val="110000"/>
                <a:satMod val="105000"/>
                <a:tint val="67000"/>
              </a:schemeClr>
            </a:gs>
            <a:gs pos="50000">
              <a:schemeClr val="accent1">
                <a:hueOff val="0"/>
                <a:satOff val="0"/>
                <a:lumOff val="0"/>
                <a:alphaOff val="0"/>
                <a:lumMod val="105000"/>
                <a:satMod val="103000"/>
                <a:tint val="73000"/>
              </a:schemeClr>
            </a:gs>
            <a:gs pos="100000">
              <a:schemeClr val="accen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7780" tIns="17780" rIns="17780" bIns="17780" numCol="1" spcCol="1270" anchor="ctr" anchorCtr="0">
          <a:noAutofit/>
        </a:bodyPr>
        <a:lstStyle/>
        <a:p>
          <a:pPr marL="0" lvl="0" indent="0" algn="ctr" defTabSz="1244600">
            <a:lnSpc>
              <a:spcPct val="90000"/>
            </a:lnSpc>
            <a:spcBef>
              <a:spcPct val="0"/>
            </a:spcBef>
            <a:spcAft>
              <a:spcPct val="35000"/>
            </a:spcAft>
            <a:buNone/>
          </a:pPr>
          <a:r>
            <a:rPr lang="en-GB" sz="2800" kern="1200" dirty="0"/>
            <a:t>Short Term Mitigation Options</a:t>
          </a:r>
        </a:p>
      </dsp:txBody>
      <dsp:txXfrm>
        <a:off x="-624143" y="1762291"/>
        <a:ext cx="4351338" cy="826754"/>
      </dsp:txXfrm>
    </dsp:sp>
    <dsp:sp modelId="{376464A0-FC27-AD48-B0C3-741A5E1C8FE4}">
      <dsp:nvSpPr>
        <dsp:cNvPr id="0" name=""/>
        <dsp:cNvSpPr/>
      </dsp:nvSpPr>
      <dsp:spPr>
        <a:xfrm>
          <a:off x="3272025" y="496084"/>
          <a:ext cx="2711753" cy="826754"/>
        </a:xfrm>
        <a:prstGeom prst="rect">
          <a:avLst/>
        </a:prstGeom>
        <a:gradFill rotWithShape="0">
          <a:gsLst>
            <a:gs pos="0">
              <a:schemeClr val="accent1">
                <a:hueOff val="0"/>
                <a:satOff val="0"/>
                <a:lumOff val="0"/>
                <a:alphaOff val="0"/>
                <a:lumMod val="110000"/>
                <a:satMod val="105000"/>
                <a:tint val="67000"/>
              </a:schemeClr>
            </a:gs>
            <a:gs pos="50000">
              <a:schemeClr val="accent1">
                <a:hueOff val="0"/>
                <a:satOff val="0"/>
                <a:lumOff val="0"/>
                <a:alphaOff val="0"/>
                <a:lumMod val="105000"/>
                <a:satMod val="103000"/>
                <a:tint val="73000"/>
              </a:schemeClr>
            </a:gs>
            <a:gs pos="100000">
              <a:schemeClr val="accen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7780" tIns="17780" rIns="17780" bIns="17780" numCol="1" spcCol="1270" anchor="ctr" anchorCtr="0">
          <a:noAutofit/>
        </a:bodyPr>
        <a:lstStyle/>
        <a:p>
          <a:pPr marL="0" lvl="0" indent="0" algn="ctr" defTabSz="1244600">
            <a:lnSpc>
              <a:spcPct val="90000"/>
            </a:lnSpc>
            <a:spcBef>
              <a:spcPct val="0"/>
            </a:spcBef>
            <a:spcAft>
              <a:spcPct val="35000"/>
            </a:spcAft>
            <a:buNone/>
          </a:pPr>
          <a:r>
            <a:rPr lang="en-GB" sz="2800" kern="1200" dirty="0"/>
            <a:t>Patch/clamp</a:t>
          </a:r>
        </a:p>
      </dsp:txBody>
      <dsp:txXfrm>
        <a:off x="3272025" y="496084"/>
        <a:ext cx="2711753" cy="826754"/>
      </dsp:txXfrm>
    </dsp:sp>
    <dsp:sp modelId="{B380CDC8-107F-E141-86B0-CE447DFFEB78}">
      <dsp:nvSpPr>
        <dsp:cNvPr id="0" name=""/>
        <dsp:cNvSpPr/>
      </dsp:nvSpPr>
      <dsp:spPr>
        <a:xfrm>
          <a:off x="3272025" y="1762291"/>
          <a:ext cx="2711753" cy="826754"/>
        </a:xfrm>
        <a:prstGeom prst="rect">
          <a:avLst/>
        </a:prstGeom>
        <a:gradFill rotWithShape="0">
          <a:gsLst>
            <a:gs pos="0">
              <a:schemeClr val="accent1">
                <a:hueOff val="0"/>
                <a:satOff val="0"/>
                <a:lumOff val="0"/>
                <a:alphaOff val="0"/>
                <a:lumMod val="110000"/>
                <a:satMod val="105000"/>
                <a:tint val="67000"/>
              </a:schemeClr>
            </a:gs>
            <a:gs pos="50000">
              <a:schemeClr val="accent1">
                <a:hueOff val="0"/>
                <a:satOff val="0"/>
                <a:lumOff val="0"/>
                <a:alphaOff val="0"/>
                <a:lumMod val="105000"/>
                <a:satMod val="103000"/>
                <a:tint val="73000"/>
              </a:schemeClr>
            </a:gs>
            <a:gs pos="100000">
              <a:schemeClr val="accen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7780" tIns="17780" rIns="17780" bIns="17780" numCol="1" spcCol="1270" anchor="ctr" anchorCtr="0">
          <a:noAutofit/>
        </a:bodyPr>
        <a:lstStyle/>
        <a:p>
          <a:pPr marL="0" lvl="0" indent="0" algn="ctr" defTabSz="1244600">
            <a:lnSpc>
              <a:spcPct val="90000"/>
            </a:lnSpc>
            <a:spcBef>
              <a:spcPct val="0"/>
            </a:spcBef>
            <a:spcAft>
              <a:spcPct val="35000"/>
            </a:spcAft>
            <a:buNone/>
          </a:pPr>
          <a:r>
            <a:rPr lang="en-GB" sz="2800" kern="1200" dirty="0"/>
            <a:t>Replacement spool</a:t>
          </a:r>
        </a:p>
      </dsp:txBody>
      <dsp:txXfrm>
        <a:off x="3272025" y="1762291"/>
        <a:ext cx="2711753" cy="826754"/>
      </dsp:txXfrm>
    </dsp:sp>
    <dsp:sp modelId="{BBBB8469-2536-2946-88C2-5BA20A60E296}">
      <dsp:nvSpPr>
        <dsp:cNvPr id="0" name=""/>
        <dsp:cNvSpPr/>
      </dsp:nvSpPr>
      <dsp:spPr>
        <a:xfrm>
          <a:off x="3272025" y="2961994"/>
          <a:ext cx="2711753" cy="826754"/>
        </a:xfrm>
        <a:prstGeom prst="rect">
          <a:avLst/>
        </a:prstGeom>
        <a:gradFill rotWithShape="0">
          <a:gsLst>
            <a:gs pos="0">
              <a:schemeClr val="accent1">
                <a:hueOff val="0"/>
                <a:satOff val="0"/>
                <a:lumOff val="0"/>
                <a:alphaOff val="0"/>
                <a:lumMod val="110000"/>
                <a:satMod val="105000"/>
                <a:tint val="67000"/>
              </a:schemeClr>
            </a:gs>
            <a:gs pos="50000">
              <a:schemeClr val="accent1">
                <a:hueOff val="0"/>
                <a:satOff val="0"/>
                <a:lumOff val="0"/>
                <a:alphaOff val="0"/>
                <a:lumMod val="105000"/>
                <a:satMod val="103000"/>
                <a:tint val="73000"/>
              </a:schemeClr>
            </a:gs>
            <a:gs pos="100000">
              <a:schemeClr val="accen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7780" tIns="17780" rIns="17780" bIns="17780" numCol="1" spcCol="1270" anchor="ctr" anchorCtr="0">
          <a:noAutofit/>
        </a:bodyPr>
        <a:lstStyle/>
        <a:p>
          <a:pPr marL="0" lvl="0" indent="0" algn="ctr" defTabSz="1244600">
            <a:lnSpc>
              <a:spcPct val="90000"/>
            </a:lnSpc>
            <a:spcBef>
              <a:spcPct val="0"/>
            </a:spcBef>
            <a:spcAft>
              <a:spcPct val="35000"/>
            </a:spcAft>
            <a:buNone/>
          </a:pPr>
          <a:r>
            <a:rPr lang="en-GB" sz="2800" kern="1200" dirty="0"/>
            <a:t>Oxygen scavenging</a:t>
          </a:r>
        </a:p>
      </dsp:txBody>
      <dsp:txXfrm>
        <a:off x="3272025" y="2961994"/>
        <a:ext cx="2711753" cy="826754"/>
      </dsp:txXfrm>
    </dsp:sp>
  </dsp:spTree>
</dsp:drawing>
</file>

<file path=ppt/diagrams/layout1.xml><?xml version="1.0" encoding="utf-8"?>
<dgm:layoutDef xmlns:dgm="http://schemas.openxmlformats.org/drawingml/2006/diagram" xmlns:a="http://schemas.openxmlformats.org/drawingml/2006/main" uniqueId="urn:microsoft.com/office/officeart/2016/7/layout/BasicLinearProcessNumbered">
  <dgm:title val="Basic Linear Process Numbered"/>
  <dgm:desc val="Used to show a progression; a timeline; sequential steps in a task, process, or workflow; or to emphasize movement or direction. Automatic numbers have been introduced to show the steps of the process which appears in a circle. Level 1 and Level 2 text appear in a rectangle."/>
  <dgm:catLst>
    <dgm:cat type="process" pri="5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101" type="sibTrans" cxnId="4">
          <dgm:prSet phldrT="1"/>
          <dgm:t>
            <a:bodyPr/>
            <a:lstStyle/>
            <a:p>
              <a:r>
                <a:t>1</a:t>
              </a:r>
            </a:p>
          </dgm:t>
        </dgm:pt>
        <dgm:pt modelId="201" type="sibTrans" cxnId="5">
          <dgm:prSet phldrT="2"/>
          <dgm:t>
            <a:bodyPr/>
            <a:lstStyle/>
            <a:p>
              <a:r>
                <a:t>2</a:t>
              </a:r>
            </a:p>
          </dgm:t>
        </dgm:pt>
        <dgm:pt modelId="301" type="sibTrans" cxnId="6">
          <dgm:prSet phldrT="3"/>
          <dgm:t>
            <a:bodyPr/>
            <a:lstStyle/>
            <a:p>
              <a:r>
                <a:t>3</a:t>
              </a:r>
            </a:p>
          </dgm:t>
        </dgm:pt>
      </dgm:ptLst>
      <dgm:cxnLst>
        <dgm:cxn modelId="4" srcId="0" destId="1" srcOrd="0" destOrd="0" sibTransId="101"/>
        <dgm:cxn modelId="5" srcId="0" destId="2" srcOrd="1" destOrd="0" sibTransId="201"/>
        <dgm:cxn modelId="6" srcId="0" destId="3" srcOrd="2" destOrd="0" sibTransId="301"/>
        <dgm:cxn modelId="13" srcId="1" destId="11" srcOrd="0" destOrd="0"/>
        <dgm:cxn modelId="23" srcId="2" destId="21" srcOrd="0" destOrd="0"/>
        <dgm:cxn modelId="33" srcId="3" destId="3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animLvl val="lvl"/>
      <dgm:resizeHandles val="exact"/>
    </dgm:varLst>
    <dgm:alg type="lin">
      <dgm:param type="linDir" val="fromL"/>
      <dgm:param type="nodeVertAlign" val="t"/>
    </dgm:alg>
    <dgm:shape xmlns:r="http://schemas.openxmlformats.org/officeDocument/2006/relationships" r:blip="">
      <dgm:adjLst/>
    </dgm:shape>
    <dgm:presOf/>
    <dgm:constrLst>
      <dgm:constr type="h" for="ch" forName="compositeNode" refType="h"/>
      <dgm:constr type="w" for="ch" forName="compositeNode" refType="w"/>
      <dgm:constr type="w" for="des" forName="simulatedConn" refType="w" refFor="ch" refForName="compositeNode" fact="0.15"/>
      <dgm:constr type="h" for="des" forName="simulatedConn" refType="w" refFor="des" refForName="simulatedConn"/>
      <dgm:constr type="h" for="des" forName="vSp1" refType="w" refFor="ch" refForName="compositeNode" fact="0.8"/>
      <dgm:constr type="h" for="des" forName="vSp2" refType="w" refFor="ch" refForName="compositeNode" fact="0.07"/>
      <dgm:constr type="w" for="ch" forName="vProcSp" refType="w" refFor="des" refForName="simulatedConn" op="equ"/>
      <dgm:constr type="h" for="ch" forName="vProcSp" refType="h" refFor="ch" refForName="compositeNode" op="equ"/>
      <dgm:constr type="w" for="ch" forName="sibTrans" refType="w" refFor="ch" refForName="compositeNode" fact="0.1"/>
      <dgm:constr type="primFontSz" for="des" forName="sibTransNodeCircle" op="equ"/>
      <dgm:constr type="primFontSz" for="des" forName="nodeText" op="equ"/>
      <dgm:constr type="h" for="des" forName="sibTransNodeCircle" op="equ"/>
      <dgm:constr type="w" for="des" forName="sibTransNodeCircle" op="equ"/>
    </dgm:constrLst>
    <dgm:ruleLst>
      <dgm:rule type="h" val="NaN" fact="1.2" max="NaN"/>
    </dgm:ruleLst>
    <dgm:forEach name="Name4" axis="ch" ptType="node">
      <dgm:layoutNode name="compositeNode">
        <dgm:varLst>
          <dgm:bulletEnabled val="1"/>
        </dgm:varLst>
        <dgm:alg type="composite"/>
        <dgm:constrLst>
          <dgm:constr type="h" refType="w" op="lte" fact="1.4"/>
          <dgm:constr type="w" for="ch" forName="bgRect" refType="w"/>
          <dgm:constr type="h" for="ch" forName="bgRect" refType="h"/>
          <dgm:constr type="t" for="ch" forName="bgRect"/>
          <dgm:constr type="l" for="ch" forName="bgRect"/>
          <dgm:constr type="h" for="ch" forName="sibTransNodeCircle" refType="h" refFor="ch" refForName="bgRect" fact="0.3"/>
          <dgm:constr type="w" for="ch" forName="sibTransNodeCircle" refType="h" refFor="ch" refForName="sibTransNodeCircle"/>
          <dgm:constr type="ctrX" for="ch" forName="sibTransNodeCircle" refType="w" fact="0.5"/>
          <dgm:constr type="ctrY" for="ch" forName="sibTransNodeCircle" refType="h" fact="0.25"/>
          <dgm:constr type="r" for="ch" forName="nodeText" refType="r" refFor="ch" refForName="bgRect"/>
          <dgm:constr type="h" for="ch" forName="nodeText" refType="h" refFor="ch" refForName="bgRect" fact="0.6"/>
          <dgm:constr type="t" for="ch" forName="nodeText" refType="h" refFor="ch" refForName="bgRect" fact="0.38"/>
          <dgm:constr type="b" for="ch" forName="bottomLine" refType="b" refFor="ch" refForName="bgRect"/>
          <dgm:constr type="w" for="ch" forName="bottomLine" refType="w" refFor="ch" refForName="bgRect"/>
          <dgm:constr type="h" for="ch" forName="bottomLine" val="0.002"/>
        </dgm:constrLst>
        <dgm:ruleLst/>
        <dgm:layoutNode name="bgRect" styleLbl="bgAccFollowNode1">
          <dgm:alg type="sp"/>
          <dgm:shape xmlns:r="http://schemas.openxmlformats.org/officeDocument/2006/relationships" type="rect" r:blip="">
            <dgm:adjLst/>
          </dgm:shape>
          <dgm:presOf axis="self"/>
          <dgm:constrLst/>
          <dgm:ruleLst/>
        </dgm:layoutNode>
        <dgm:forEach name="Name19" axis="followSib" ptType="sibTrans" hideLastTrans="0" cnt="1">
          <dgm:layoutNode name="sibTransNodeCircle" styleLbl="alignNode1">
            <dgm:varLst>
              <dgm:chMax val="0"/>
              <dgm:bulletEnabled/>
            </dgm:varLst>
            <dgm:presOf axis="self" ptType="sibTrans"/>
            <dgm:alg type="tx">
              <dgm:param type="txAnchorVert" val="mid"/>
              <dgm:param type="txAnchorHorzCh" val="ctr"/>
            </dgm:alg>
            <dgm:shape xmlns:r="http://schemas.openxmlformats.org/officeDocument/2006/relationships" type="ellipse" r:blip="">
              <dgm:adjLst/>
            </dgm:shape>
            <dgm:constrLst>
              <dgm:constr type="w" refType="h" op="lte"/>
              <dgm:constr type="primFontSz" val="48"/>
              <dgm:constr type="tMarg" val="1"/>
              <dgm:constr type="lMarg" refType="w" fact="0.221"/>
              <dgm:constr type="rMarg" refType="w" fact="0.221"/>
              <dgm:constr type="bMarg" val="1"/>
            </dgm:constrLst>
            <dgm:ruleLst>
              <dgm:rule type="primFontSz" val="14" fact="NaN" max="NaN"/>
            </dgm:ruleLst>
          </dgm:layoutNode>
        </dgm:forEach>
        <dgm:layoutNode name="bottomLine" styleLbl="alignNode1">
          <dgm:varLst/>
          <dgm:presOf/>
          <dgm:alg type="sp"/>
          <dgm:shape xmlns:r="http://schemas.openxmlformats.org/officeDocument/2006/relationships" type="rect" r:blip="">
            <dgm:adjLst/>
          </dgm:shape>
          <dgm:constrLst/>
          <dgm:ruleLst/>
        </dgm:layoutNode>
        <dgm:layoutNode name="nodeText" styleLbl="bgAccFollowNode1" moveWith="bgRect">
          <dgm:varLst>
            <dgm:bulletEnabled val="1"/>
          </dgm:varLst>
          <dgm:alg type="tx">
            <dgm:param type="parTxLTRAlign" val="l"/>
            <dgm:param type="parTxRTLAlign" val="r"/>
            <dgm:param type="txAnchorVert" val="t"/>
          </dgm:alg>
          <dgm:shape xmlns:r="http://schemas.openxmlformats.org/officeDocument/2006/relationships" type="rect" r:blip="" zOrderOff="-1" hideGeom="1">
            <dgm:adjLst/>
          </dgm:shape>
          <dgm:presOf axis="desOrSelf" ptType="node"/>
          <dgm:constrLst>
            <dgm:constr type="primFontSz" val="26"/>
            <dgm:constr type="tMarg" val="26"/>
            <dgm:constr type="lMarg" refType="w" fact="0.221"/>
            <dgm:constr type="rMarg" refType="w" fact="0.221"/>
            <dgm:constr type="bMarg" val="26"/>
          </dgm:constrLst>
          <dgm:ruleLst>
            <dgm:rule type="primFontSz" val="11" fact="NaN" max="NaN"/>
          </dgm:ruleLst>
        </dgm:layoutNode>
      </dgm:layoutNode>
      <dgm:forEach name="Name14" axis="followSib" ptType="sibTrans" cnt="1">
        <dgm:layoutNode name="sibTrans">
          <dgm:alg type="sp"/>
          <dgm:shape xmlns:r="http://schemas.openxmlformats.org/officeDocument/2006/relationships" r:blip="">
            <dgm:adjLst/>
          </dgm:shape>
          <dgm:presOf/>
          <dgm:constrLst/>
          <dgm:ruleLst/>
        </dgm:layoutNode>
      </dgm:forEach>
    </dgm:forEach>
  </dgm:layoutNode>
  <dgm:extLst>
    <a:ext uri="{4F341089-5ED1-44EC-B178-C955D00A3D55}">
      <dgm1611:autoBuNodeInfoLst xmlns:dgm1611="http://schemas.microsoft.com/office/drawing/2016/11/diagram">
        <dgm1611:autoBuNodeInfo lvl="1" ptType="sibTrans">
          <dgm1611:buPr prefix="" leadZeros="0">
            <a:buAutoNum type="arabicParenBoth"/>
          </dgm1611:buPr>
        </dgm1611:autoBuNodeInfo>
      </dgm1611:autoBuNodeInfoLst>
    </a:ext>
  </dgm:extLst>
</dgm:layoutDef>
</file>

<file path=ppt/diagrams/layout2.xml><?xml version="1.0" encoding="utf-8"?>
<dgm:layoutDef xmlns:dgm="http://schemas.openxmlformats.org/drawingml/2006/diagram" xmlns:a="http://schemas.openxmlformats.org/drawingml/2006/main" uniqueId="urn:microsoft.com/office/officeart/2008/layout/HorizontalMultiLevelHierarchy">
  <dgm:title val=""/>
  <dgm:desc val=""/>
  <dgm:catLst>
    <dgm:cat type="hierarchy" pri="46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clrData>
  <dgm:layoutNode name="Name0">
    <dgm:varLst>
      <dgm:chPref val="1"/>
      <dgm:dir/>
      <dgm:animOne val="branch"/>
      <dgm:animLvl val="lvl"/>
      <dgm:resizeHandles val="exact"/>
    </dgm:varLst>
    <dgm:choose name="Name1">
      <dgm:if name="Name2" func="var" arg="dir" op="equ" val="norm">
        <dgm:alg type="hierChild">
          <dgm:param type="linDir" val="fromT"/>
          <dgm:param type="chAlign" val="l"/>
        </dgm:alg>
      </dgm:if>
      <dgm:else name="Name3">
        <dgm:alg type="hierChild">
          <dgm:param type="linDir" val="fromT"/>
          <dgm:param type="chAlign" val="r"/>
        </dgm:alg>
      </dgm:else>
    </dgm:choose>
    <dgm:shape xmlns:r="http://schemas.openxmlformats.org/officeDocument/2006/relationships" r:blip="">
      <dgm:adjLst/>
    </dgm:shape>
    <dgm:presOf/>
    <dgm:constrLst>
      <dgm:constr type="h" for="des" forName="LevelOneTextNode" refType="h"/>
      <dgm:constr type="w" for="des" forName="LevelOneTextNode" refType="h" refFor="des" refForName="LevelOneTextNode" fact="0.19"/>
      <dgm:constr type="h" for="des" forName="LevelTwoTextNode" refType="w" refFor="des" refForName="LevelOneTextNode"/>
      <dgm:constr type="w" for="des" forName="LevelTwoTextNode" refType="h" refFor="des" refForName="LevelTwoTextNode" fact="3.28"/>
      <dgm:constr type="sibSp" refType="h" refFor="des" refForName="LevelTwoTextNode" op="equ" fact="0.25"/>
      <dgm:constr type="sibSp" for="des" forName="level2hierChild" refType="h" refFor="des" refForName="LevelTwoTextNode" op="equ" fact="0.25"/>
      <dgm:constr type="sibSp" for="des" forName="level3hierChild" refType="h" refFor="des" refForName="LevelTwoTextNode" op="equ" fact="0.25"/>
      <dgm:constr type="sp" for="des" forName="root1" refType="w" refFor="des" refForName="LevelTwoTextNode" fact="0.2"/>
      <dgm:constr type="sp" for="des" forName="root2" refType="sp" refFor="des" refForName="root1" op="equ"/>
      <dgm:constr type="primFontSz" for="des" forName="LevelOneTextNode" op="equ" val="65"/>
      <dgm:constr type="primFontSz" for="des" forName="LevelTwoTextNode" op="equ" val="65"/>
      <dgm:constr type="primFontSz" for="des" forName="LevelTwoTextNode" refType="primFontSz" refFor="des" refForName="LevelOneTextNode" op="lte"/>
      <dgm:constr type="primFontSz" for="des" forName="connTx" op="equ" val="50"/>
      <dgm:constr type="primFontSz" for="des" forName="connTx" refType="primFontSz" refFor="des" refForName="LevelOneTextNode" op="lte" fact="0.78"/>
    </dgm:constrLst>
    <dgm:forEach name="Name4" axis="ch">
      <dgm:forEach name="Name5" axis="self" ptType="node">
        <dgm:layoutNode name="root1">
          <dgm:choose name="Name6">
            <dgm:if name="Name7" func="var" arg="dir" op="equ" val="norm">
              <dgm:alg type="hierRoot">
                <dgm:param type="hierAlign" val="lCtrCh"/>
              </dgm:alg>
            </dgm:if>
            <dgm:else name="Name8">
              <dgm:alg type="hierRoot">
                <dgm:param type="hierAlign" val="rCtrCh"/>
              </dgm:alg>
            </dgm:else>
          </dgm:choose>
          <dgm:shape xmlns:r="http://schemas.openxmlformats.org/officeDocument/2006/relationships" r:blip="">
            <dgm:adjLst/>
          </dgm:shape>
          <dgm:presOf/>
          <dgm:layoutNode name="LevelOneTextNode" styleLbl="node0">
            <dgm:varLst>
              <dgm:chPref val="3"/>
            </dgm:varLst>
            <dgm:alg type="tx">
              <dgm:param type="autoTxRot" val="grav"/>
            </dgm:alg>
            <dgm:choose name="Name9">
              <dgm:if name="Name10" func="var" arg="dir" op="equ" val="norm">
                <dgm:shape xmlns:r="http://schemas.openxmlformats.org/officeDocument/2006/relationships" rot="270" type="rect" r:blip="">
                  <dgm:adjLst/>
                </dgm:shape>
              </dgm:if>
              <dgm:else name="Name11">
                <dgm:shape xmlns:r="http://schemas.openxmlformats.org/officeDocument/2006/relationships" rot="90" type="rect" r:blip="">
                  <dgm:adjLst/>
                </dgm:shape>
              </dgm:else>
            </dgm:choos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2hierChild">
            <dgm:choose name="Name12">
              <dgm:if name="Name13" func="var" arg="dir" op="equ" val="norm">
                <dgm:alg type="hierChild">
                  <dgm:param type="linDir" val="fromT"/>
                  <dgm:param type="chAlign" val="l"/>
                </dgm:alg>
              </dgm:if>
              <dgm:else name="Name14">
                <dgm:alg type="hierChild">
                  <dgm:param type="linDir" val="fromT"/>
                  <dgm:param type="chAlign" val="r"/>
                </dgm:alg>
              </dgm:else>
            </dgm:choose>
            <dgm:shape xmlns:r="http://schemas.openxmlformats.org/officeDocument/2006/relationships" r:blip="">
              <dgm:adjLst/>
            </dgm:shape>
            <dgm:presOf/>
            <dgm:forEach name="repeat" axis="ch">
              <dgm:forEach name="Name15" axis="self" ptType="parTrans" cnt="1">
                <dgm:layoutNode name="conn2-1">
                  <dgm:choose name="Name16">
                    <dgm:if name="Name17" func="var" arg="dir" op="equ" val="norm">
                      <dgm:alg type="conn">
                        <dgm:param type="dim" val="1D"/>
                        <dgm:param type="begPts" val="midR"/>
                        <dgm:param type="endPts" val="midL"/>
                        <dgm:param type="endSty" val="noArr"/>
                        <dgm:param type="connRout" val="bend"/>
                      </dgm:alg>
                    </dgm:if>
                    <dgm:else name="Name18">
                      <dgm:alg type="conn">
                        <dgm:param type="dim" val="1D"/>
                        <dgm:param type="begPts" val="midL"/>
                        <dgm:param type="endPts" val="midR"/>
                        <dgm:param type="endSty" val="noArr"/>
                        <dgm:param type="connRout" val="bend"/>
                      </dgm:alg>
                    </dgm:else>
                  </dgm:choose>
                  <dgm:shape xmlns:r="http://schemas.openxmlformats.org/officeDocument/2006/relationships" type="conn" r:blip="" zOrderOff="-99999">
                    <dgm:adjLst/>
                  </dgm:shape>
                  <dgm:presOf axis="self"/>
                  <dgm:constrLst>
                    <dgm:constr type="w" val="1"/>
                    <dgm:constr type="h" val="5"/>
                    <dgm:constr type="connDist"/>
                    <dgm:constr type="begPad"/>
                    <dgm:constr type="endPad"/>
                    <dgm:constr type="userA" for="ch" refType="connDist"/>
                  </dgm:constr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9" axis="self" ptType="node">
                <dgm:layoutNode name="root2">
                  <dgm:choose name="Name20">
                    <dgm:if name="Name21" func="var" arg="dir" op="equ" val="norm">
                      <dgm:alg type="hierRoot">
                        <dgm:param type="hierAlign" val="lCtrCh"/>
                      </dgm:alg>
                    </dgm:if>
                    <dgm:else name="Name22">
                      <dgm:alg type="hierRoot">
                        <dgm:param type="hierAlign" val="rCtrCh"/>
                      </dgm:alg>
                    </dgm:else>
                  </dgm:choose>
                  <dgm:shape xmlns:r="http://schemas.openxmlformats.org/officeDocument/2006/relationships" r:blip="">
                    <dgm:adjLst/>
                  </dgm:shape>
                  <dgm:presOf/>
                  <dgm:layoutNode name="LevelTwoTextNode">
                    <dgm:varLst>
                      <dgm:chPref val="3"/>
                    </dgm:varLst>
                    <dgm:alg type="tx"/>
                    <dgm:shape xmlns:r="http://schemas.openxmlformats.org/officeDocument/2006/relationships" type="rect"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3hierChild">
                    <dgm:choose name="Name23">
                      <dgm:if name="Name24" func="var" arg="dir" op="equ" val="norm">
                        <dgm:alg type="hierChild">
                          <dgm:param type="linDir" val="fromT"/>
                          <dgm:param type="chAlign" val="l"/>
                        </dgm:alg>
                      </dgm:if>
                      <dgm:else name="Name25">
                        <dgm:alg type="hierChild">
                          <dgm:param type="linDir" val="fromT"/>
                          <dgm:param type="chAlign" val="r"/>
                        </dgm:alg>
                      </dgm:else>
                    </dgm:choose>
                    <dgm:shape xmlns:r="http://schemas.openxmlformats.org/officeDocument/2006/relationships" r:blip="">
                      <dgm:adjLst/>
                    </dgm:shape>
                    <dgm:presOf/>
                    <dgm:forEach name="Name26" ref="repeat"/>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9EBBB70-71B8-4E2B-B88C-13E37E6DF65F}" type="datetimeFigureOut">
              <a:rPr lang="en-GB" smtClean="0"/>
              <a:t>11/11/2020</a:t>
            </a:fld>
            <a:endParaRPr lang="en-GB"/>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E4F5E79-A2B6-4BE0-824E-23177F56BD5E}" type="slidenum">
              <a:rPr lang="en-GB" smtClean="0"/>
              <a:t>‹#›</a:t>
            </a:fld>
            <a:endParaRPr lang="en-GB"/>
          </a:p>
        </p:txBody>
      </p:sp>
    </p:spTree>
    <p:extLst>
      <p:ext uri="{BB962C8B-B14F-4D97-AF65-F5344CB8AC3E}">
        <p14:creationId xmlns:p14="http://schemas.microsoft.com/office/powerpoint/2010/main" val="332479089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Introduce team members briefly </a:t>
            </a:r>
          </a:p>
        </p:txBody>
      </p:sp>
      <p:sp>
        <p:nvSpPr>
          <p:cNvPr id="4" name="Slide Number Placeholder 3"/>
          <p:cNvSpPr>
            <a:spLocks noGrp="1"/>
          </p:cNvSpPr>
          <p:nvPr>
            <p:ph type="sldNum" sz="quarter" idx="5"/>
          </p:nvPr>
        </p:nvSpPr>
        <p:spPr/>
        <p:txBody>
          <a:bodyPr/>
          <a:lstStyle/>
          <a:p>
            <a:fld id="{8E4F5E79-A2B6-4BE0-824E-23177F56BD5E}" type="slidenum">
              <a:rPr lang="en-GB" smtClean="0"/>
              <a:t>1</a:t>
            </a:fld>
            <a:endParaRPr lang="en-GB"/>
          </a:p>
        </p:txBody>
      </p:sp>
    </p:spTree>
    <p:extLst>
      <p:ext uri="{BB962C8B-B14F-4D97-AF65-F5344CB8AC3E}">
        <p14:creationId xmlns:p14="http://schemas.microsoft.com/office/powerpoint/2010/main" val="57726064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8E4F5E79-A2B6-4BE0-824E-23177F56BD5E}" type="slidenum">
              <a:rPr lang="en-GB" smtClean="0"/>
              <a:t>13</a:t>
            </a:fld>
            <a:endParaRPr lang="en-GB"/>
          </a:p>
        </p:txBody>
      </p:sp>
    </p:spTree>
    <p:extLst>
      <p:ext uri="{BB962C8B-B14F-4D97-AF65-F5344CB8AC3E}">
        <p14:creationId xmlns:p14="http://schemas.microsoft.com/office/powerpoint/2010/main" val="91800998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Josie </a:t>
            </a:r>
          </a:p>
          <a:p>
            <a:endParaRPr lang="en-GB" dirty="0"/>
          </a:p>
          <a:p>
            <a:r>
              <a:rPr lang="en-GB" dirty="0"/>
              <a:t>For the mitigation processes we looked at if we are mentioning the cathodic protection can we add the below: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800" dirty="0">
                <a:effectLst/>
                <a:latin typeface="Calibri" panose="020F0502020204030204" pitchFamily="34" charset="0"/>
                <a:ea typeface="Calibri" panose="020F0502020204030204" pitchFamily="34" charset="0"/>
                <a:cs typeface="Times New Roman" panose="02020603050405020304" pitchFamily="18" charset="0"/>
              </a:rPr>
              <a:t>Cathodic Protection was considered as a long-term method however it is not possible to put a sacrificial anode in the pipe as the MEG line is operating in temperatures between 120 and 135 degrees Celsius. High temperature Zinc anodes only work in environments up to 90 degree Celsius. Magnesium and aluminium anodes are not often used in high temperatures. </a:t>
            </a:r>
          </a:p>
        </p:txBody>
      </p:sp>
      <p:sp>
        <p:nvSpPr>
          <p:cNvPr id="4" name="Slide Number Placeholder 3"/>
          <p:cNvSpPr>
            <a:spLocks noGrp="1"/>
          </p:cNvSpPr>
          <p:nvPr>
            <p:ph type="sldNum" sz="quarter" idx="5"/>
          </p:nvPr>
        </p:nvSpPr>
        <p:spPr/>
        <p:txBody>
          <a:bodyPr/>
          <a:lstStyle/>
          <a:p>
            <a:fld id="{8E4F5E79-A2B6-4BE0-824E-23177F56BD5E}" type="slidenum">
              <a:rPr lang="en-GB" smtClean="0"/>
              <a:t>14</a:t>
            </a:fld>
            <a:endParaRPr lang="en-GB"/>
          </a:p>
        </p:txBody>
      </p:sp>
    </p:spTree>
    <p:extLst>
      <p:ext uri="{BB962C8B-B14F-4D97-AF65-F5344CB8AC3E}">
        <p14:creationId xmlns:p14="http://schemas.microsoft.com/office/powerpoint/2010/main" val="405617720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8E4F5E79-A2B6-4BE0-824E-23177F56BD5E}" type="slidenum">
              <a:rPr lang="en-GB" smtClean="0"/>
              <a:t>17</a:t>
            </a:fld>
            <a:endParaRPr lang="en-GB"/>
          </a:p>
        </p:txBody>
      </p:sp>
    </p:spTree>
    <p:extLst>
      <p:ext uri="{BB962C8B-B14F-4D97-AF65-F5344CB8AC3E}">
        <p14:creationId xmlns:p14="http://schemas.microsoft.com/office/powerpoint/2010/main" val="41841942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Include detail </a:t>
            </a:r>
          </a:p>
          <a:p>
            <a:r>
              <a:rPr lang="en-GB" dirty="0"/>
              <a:t>Sam</a:t>
            </a:r>
          </a:p>
        </p:txBody>
      </p:sp>
      <p:sp>
        <p:nvSpPr>
          <p:cNvPr id="4" name="Slide Number Placeholder 3"/>
          <p:cNvSpPr>
            <a:spLocks noGrp="1"/>
          </p:cNvSpPr>
          <p:nvPr>
            <p:ph type="sldNum" sz="quarter" idx="5"/>
          </p:nvPr>
        </p:nvSpPr>
        <p:spPr/>
        <p:txBody>
          <a:bodyPr/>
          <a:lstStyle/>
          <a:p>
            <a:fld id="{8E4F5E79-A2B6-4BE0-824E-23177F56BD5E}" type="slidenum">
              <a:rPr lang="en-GB" smtClean="0"/>
              <a:t>18</a:t>
            </a:fld>
            <a:endParaRPr lang="en-GB"/>
          </a:p>
        </p:txBody>
      </p:sp>
    </p:spTree>
    <p:extLst>
      <p:ext uri="{BB962C8B-B14F-4D97-AF65-F5344CB8AC3E}">
        <p14:creationId xmlns:p14="http://schemas.microsoft.com/office/powerpoint/2010/main" val="122643169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Thomas 2003: TITANIUM IN THE GEOTHERMAL INDUSTRY</a:t>
            </a:r>
          </a:p>
          <a:p>
            <a:r>
              <a:rPr lang="en-GB" dirty="0"/>
              <a:t>Sam</a:t>
            </a:r>
          </a:p>
        </p:txBody>
      </p:sp>
      <p:sp>
        <p:nvSpPr>
          <p:cNvPr id="4" name="Slide Number Placeholder 3"/>
          <p:cNvSpPr>
            <a:spLocks noGrp="1"/>
          </p:cNvSpPr>
          <p:nvPr>
            <p:ph type="sldNum" sz="quarter" idx="5"/>
          </p:nvPr>
        </p:nvSpPr>
        <p:spPr/>
        <p:txBody>
          <a:bodyPr/>
          <a:lstStyle/>
          <a:p>
            <a:fld id="{8E4F5E79-A2B6-4BE0-824E-23177F56BD5E}" type="slidenum">
              <a:rPr lang="en-GB" smtClean="0"/>
              <a:t>19</a:t>
            </a:fld>
            <a:endParaRPr lang="en-GB"/>
          </a:p>
        </p:txBody>
      </p:sp>
    </p:spTree>
    <p:extLst>
      <p:ext uri="{BB962C8B-B14F-4D97-AF65-F5344CB8AC3E}">
        <p14:creationId xmlns:p14="http://schemas.microsoft.com/office/powerpoint/2010/main" val="92823780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8E4F5E79-A2B6-4BE0-824E-23177F56BD5E}" type="slidenum">
              <a:rPr lang="en-GB" smtClean="0"/>
              <a:t>22</a:t>
            </a:fld>
            <a:endParaRPr lang="en-GB"/>
          </a:p>
        </p:txBody>
      </p:sp>
    </p:spTree>
    <p:extLst>
      <p:ext uri="{BB962C8B-B14F-4D97-AF65-F5344CB8AC3E}">
        <p14:creationId xmlns:p14="http://schemas.microsoft.com/office/powerpoint/2010/main" val="191189760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8E4F5E79-A2B6-4BE0-824E-23177F56BD5E}" type="slidenum">
              <a:rPr lang="en-GB" smtClean="0"/>
              <a:t>23</a:t>
            </a:fld>
            <a:endParaRPr lang="en-GB"/>
          </a:p>
        </p:txBody>
      </p:sp>
    </p:spTree>
    <p:extLst>
      <p:ext uri="{BB962C8B-B14F-4D97-AF65-F5344CB8AC3E}">
        <p14:creationId xmlns:p14="http://schemas.microsoft.com/office/powerpoint/2010/main" val="381954327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8E4F5E79-A2B6-4BE0-824E-23177F56BD5E}" type="slidenum">
              <a:rPr lang="en-GB" smtClean="0"/>
              <a:t>24</a:t>
            </a:fld>
            <a:endParaRPr lang="en-GB"/>
          </a:p>
        </p:txBody>
      </p:sp>
    </p:spTree>
    <p:extLst>
      <p:ext uri="{BB962C8B-B14F-4D97-AF65-F5344CB8AC3E}">
        <p14:creationId xmlns:p14="http://schemas.microsoft.com/office/powerpoint/2010/main" val="127057591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Ross</a:t>
            </a:r>
          </a:p>
        </p:txBody>
      </p:sp>
      <p:sp>
        <p:nvSpPr>
          <p:cNvPr id="4" name="Slide Number Placeholder 3"/>
          <p:cNvSpPr>
            <a:spLocks noGrp="1"/>
          </p:cNvSpPr>
          <p:nvPr>
            <p:ph type="sldNum" sz="quarter" idx="5"/>
          </p:nvPr>
        </p:nvSpPr>
        <p:spPr/>
        <p:txBody>
          <a:bodyPr/>
          <a:lstStyle/>
          <a:p>
            <a:fld id="{8E4F5E79-A2B6-4BE0-824E-23177F56BD5E}" type="slidenum">
              <a:rPr lang="en-GB" smtClean="0"/>
              <a:t>2</a:t>
            </a:fld>
            <a:endParaRPr lang="en-GB"/>
          </a:p>
        </p:txBody>
      </p:sp>
    </p:spTree>
    <p:extLst>
      <p:ext uri="{BB962C8B-B14F-4D97-AF65-F5344CB8AC3E}">
        <p14:creationId xmlns:p14="http://schemas.microsoft.com/office/powerpoint/2010/main" val="59204305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Finish Ross</a:t>
            </a:r>
          </a:p>
        </p:txBody>
      </p:sp>
      <p:sp>
        <p:nvSpPr>
          <p:cNvPr id="4" name="Slide Number Placeholder 3"/>
          <p:cNvSpPr>
            <a:spLocks noGrp="1"/>
          </p:cNvSpPr>
          <p:nvPr>
            <p:ph type="sldNum" sz="quarter" idx="5"/>
          </p:nvPr>
        </p:nvSpPr>
        <p:spPr/>
        <p:txBody>
          <a:bodyPr/>
          <a:lstStyle/>
          <a:p>
            <a:fld id="{8E4F5E79-A2B6-4BE0-824E-23177F56BD5E}" type="slidenum">
              <a:rPr lang="en-GB" smtClean="0"/>
              <a:t>5</a:t>
            </a:fld>
            <a:endParaRPr lang="en-GB"/>
          </a:p>
        </p:txBody>
      </p:sp>
    </p:spTree>
    <p:extLst>
      <p:ext uri="{BB962C8B-B14F-4D97-AF65-F5344CB8AC3E}">
        <p14:creationId xmlns:p14="http://schemas.microsoft.com/office/powerpoint/2010/main" val="276518625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8E4F5E79-A2B6-4BE0-824E-23177F56BD5E}" type="slidenum">
              <a:rPr lang="en-GB" smtClean="0"/>
              <a:t>6</a:t>
            </a:fld>
            <a:endParaRPr lang="en-GB"/>
          </a:p>
        </p:txBody>
      </p:sp>
    </p:spTree>
    <p:extLst>
      <p:ext uri="{BB962C8B-B14F-4D97-AF65-F5344CB8AC3E}">
        <p14:creationId xmlns:p14="http://schemas.microsoft.com/office/powerpoint/2010/main" val="313722277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8E4F5E79-A2B6-4BE0-824E-23177F56BD5E}" type="slidenum">
              <a:rPr lang="en-GB" smtClean="0"/>
              <a:t>7</a:t>
            </a:fld>
            <a:endParaRPr lang="en-GB"/>
          </a:p>
        </p:txBody>
      </p:sp>
    </p:spTree>
    <p:extLst>
      <p:ext uri="{BB962C8B-B14F-4D97-AF65-F5344CB8AC3E}">
        <p14:creationId xmlns:p14="http://schemas.microsoft.com/office/powerpoint/2010/main" val="369379281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t>1 - Enabled us to determine how localised the corrosion was and the extent of degradation</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t>2 – We wanted a detailed description of the conditions to be sure of the conditions in the pipeline</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t>3 – As the corrosive attack was in the region of the welds, we wanted to investigate the weld further </a:t>
            </a:r>
            <a:endParaRPr lang="en-US" sz="1200" dirty="0"/>
          </a:p>
          <a:p>
            <a:endParaRPr lang="en-GB" dirty="0"/>
          </a:p>
        </p:txBody>
      </p:sp>
      <p:sp>
        <p:nvSpPr>
          <p:cNvPr id="4" name="Slide Number Placeholder 3"/>
          <p:cNvSpPr>
            <a:spLocks noGrp="1"/>
          </p:cNvSpPr>
          <p:nvPr>
            <p:ph type="sldNum" sz="quarter" idx="5"/>
          </p:nvPr>
        </p:nvSpPr>
        <p:spPr/>
        <p:txBody>
          <a:bodyPr/>
          <a:lstStyle/>
          <a:p>
            <a:fld id="{8E4F5E79-A2B6-4BE0-824E-23177F56BD5E}" type="slidenum">
              <a:rPr lang="en-GB" smtClean="0"/>
              <a:t>8</a:t>
            </a:fld>
            <a:endParaRPr lang="en-GB"/>
          </a:p>
        </p:txBody>
      </p:sp>
    </p:spTree>
    <p:extLst>
      <p:ext uri="{BB962C8B-B14F-4D97-AF65-F5344CB8AC3E}">
        <p14:creationId xmlns:p14="http://schemas.microsoft.com/office/powerpoint/2010/main" val="254900096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8E4F5E79-A2B6-4BE0-824E-23177F56BD5E}" type="slidenum">
              <a:rPr lang="en-GB" smtClean="0"/>
              <a:t>9</a:t>
            </a:fld>
            <a:endParaRPr lang="en-GB"/>
          </a:p>
        </p:txBody>
      </p:sp>
    </p:spTree>
    <p:extLst>
      <p:ext uri="{BB962C8B-B14F-4D97-AF65-F5344CB8AC3E}">
        <p14:creationId xmlns:p14="http://schemas.microsoft.com/office/powerpoint/2010/main" val="293818694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8E4F5E79-A2B6-4BE0-824E-23177F56BD5E}" type="slidenum">
              <a:rPr lang="en-GB" smtClean="0"/>
              <a:t>10</a:t>
            </a:fld>
            <a:endParaRPr lang="en-GB"/>
          </a:p>
        </p:txBody>
      </p:sp>
    </p:spTree>
    <p:extLst>
      <p:ext uri="{BB962C8B-B14F-4D97-AF65-F5344CB8AC3E}">
        <p14:creationId xmlns:p14="http://schemas.microsoft.com/office/powerpoint/2010/main" val="254056095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8E4F5E79-A2B6-4BE0-824E-23177F56BD5E}" type="slidenum">
              <a:rPr lang="en-GB" smtClean="0"/>
              <a:t>12</a:t>
            </a:fld>
            <a:endParaRPr lang="en-GB"/>
          </a:p>
        </p:txBody>
      </p:sp>
    </p:spTree>
    <p:extLst>
      <p:ext uri="{BB962C8B-B14F-4D97-AF65-F5344CB8AC3E}">
        <p14:creationId xmlns:p14="http://schemas.microsoft.com/office/powerpoint/2010/main" val="172016409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Right Triangle 7">
            <a:extLst>
              <a:ext uri="{FF2B5EF4-FFF2-40B4-BE49-F238E27FC236}">
                <a16:creationId xmlns:a16="http://schemas.microsoft.com/office/drawing/2014/main" id="{9C07CC4E-1071-9549-8E74-C581468F4489}"/>
              </a:ext>
            </a:extLst>
          </p:cNvPr>
          <p:cNvSpPr/>
          <p:nvPr userDrawn="1"/>
        </p:nvSpPr>
        <p:spPr>
          <a:xfrm flipV="1">
            <a:off x="5686425" y="485774"/>
            <a:ext cx="1685925" cy="5870576"/>
          </a:xfrm>
          <a:prstGeom prst="r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Rectangle 6">
            <a:extLst>
              <a:ext uri="{FF2B5EF4-FFF2-40B4-BE49-F238E27FC236}">
                <a16:creationId xmlns:a16="http://schemas.microsoft.com/office/drawing/2014/main" id="{AB22DEEA-0373-0440-B4BE-E72E4CE34693}"/>
              </a:ext>
            </a:extLst>
          </p:cNvPr>
          <p:cNvSpPr/>
          <p:nvPr userDrawn="1"/>
        </p:nvSpPr>
        <p:spPr>
          <a:xfrm>
            <a:off x="0" y="485773"/>
            <a:ext cx="5686425" cy="587057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 name="Title 1">
            <a:extLst>
              <a:ext uri="{FF2B5EF4-FFF2-40B4-BE49-F238E27FC236}">
                <a16:creationId xmlns:a16="http://schemas.microsoft.com/office/drawing/2014/main" id="{4DE9D623-5881-D948-99D5-2401E45389BC}"/>
              </a:ext>
            </a:extLst>
          </p:cNvPr>
          <p:cNvSpPr>
            <a:spLocks noGrp="1"/>
          </p:cNvSpPr>
          <p:nvPr>
            <p:ph type="ctrTitle"/>
          </p:nvPr>
        </p:nvSpPr>
        <p:spPr>
          <a:xfrm>
            <a:off x="300038" y="985838"/>
            <a:ext cx="5957879" cy="2524125"/>
          </a:xfrm>
        </p:spPr>
        <p:txBody>
          <a:bodyPr anchor="b"/>
          <a:lstStyle>
            <a:lvl1pPr algn="ctr">
              <a:defRPr sz="4500">
                <a:solidFill>
                  <a:schemeClr val="bg1"/>
                </a:solidFill>
              </a:defRPr>
            </a:lvl1pPr>
          </a:lstStyle>
          <a:p>
            <a:r>
              <a:rPr lang="en-GB" dirty="0"/>
              <a:t>Click to edit Master title style</a:t>
            </a:r>
          </a:p>
        </p:txBody>
      </p:sp>
      <p:sp>
        <p:nvSpPr>
          <p:cNvPr id="3" name="Subtitle 2">
            <a:extLst>
              <a:ext uri="{FF2B5EF4-FFF2-40B4-BE49-F238E27FC236}">
                <a16:creationId xmlns:a16="http://schemas.microsoft.com/office/drawing/2014/main" id="{256627B3-B854-974B-A70B-258CFBA14418}"/>
              </a:ext>
            </a:extLst>
          </p:cNvPr>
          <p:cNvSpPr>
            <a:spLocks noGrp="1"/>
          </p:cNvSpPr>
          <p:nvPr>
            <p:ph type="subTitle" idx="1"/>
          </p:nvPr>
        </p:nvSpPr>
        <p:spPr>
          <a:xfrm>
            <a:off x="628650" y="3602038"/>
            <a:ext cx="5057760" cy="1655762"/>
          </a:xfrm>
        </p:spPr>
        <p:txBody>
          <a:bodyPr/>
          <a:lstStyle>
            <a:lvl1pPr marL="0" indent="0" algn="ctr">
              <a:buNone/>
              <a:defRPr sz="1800">
                <a:solidFill>
                  <a:schemeClr val="bg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GB" dirty="0"/>
              <a:t>Click to edit Master subtitle style</a:t>
            </a:r>
          </a:p>
        </p:txBody>
      </p:sp>
      <p:sp>
        <p:nvSpPr>
          <p:cNvPr id="4" name="Date Placeholder 3">
            <a:extLst>
              <a:ext uri="{FF2B5EF4-FFF2-40B4-BE49-F238E27FC236}">
                <a16:creationId xmlns:a16="http://schemas.microsoft.com/office/drawing/2014/main" id="{1B242061-2204-114A-958C-8A64FAA8497C}"/>
              </a:ext>
            </a:extLst>
          </p:cNvPr>
          <p:cNvSpPr>
            <a:spLocks noGrp="1"/>
          </p:cNvSpPr>
          <p:nvPr>
            <p:ph type="dt" sz="half" idx="10"/>
          </p:nvPr>
        </p:nvSpPr>
        <p:spPr/>
        <p:txBody>
          <a:bodyPr/>
          <a:lstStyle/>
          <a:p>
            <a:fld id="{FF5A1BC0-FA0F-C64F-8B86-F34D1502A647}" type="datetime1">
              <a:rPr lang="en-GB" smtClean="0"/>
              <a:t>11/11/2020</a:t>
            </a:fld>
            <a:endParaRPr lang="en-GB"/>
          </a:p>
        </p:txBody>
      </p:sp>
      <p:sp>
        <p:nvSpPr>
          <p:cNvPr id="5" name="Footer Placeholder 4">
            <a:extLst>
              <a:ext uri="{FF2B5EF4-FFF2-40B4-BE49-F238E27FC236}">
                <a16:creationId xmlns:a16="http://schemas.microsoft.com/office/drawing/2014/main" id="{490D9BDF-76F8-2044-B10D-2969F643FF1A}"/>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D25DFDEA-6050-754A-BB91-3217685D832E}"/>
              </a:ext>
            </a:extLst>
          </p:cNvPr>
          <p:cNvSpPr>
            <a:spLocks noGrp="1"/>
          </p:cNvSpPr>
          <p:nvPr>
            <p:ph type="sldNum" sz="quarter" idx="12"/>
          </p:nvPr>
        </p:nvSpPr>
        <p:spPr/>
        <p:txBody>
          <a:bodyPr/>
          <a:lstStyle>
            <a:lvl1pPr>
              <a:defRPr sz="1400"/>
            </a:lvl1pPr>
          </a:lstStyle>
          <a:p>
            <a:fld id="{D6EE6958-B3DE-214F-AA12-5039E78C292A}" type="slidenum">
              <a:rPr lang="en-GB" smtClean="0"/>
              <a:pPr/>
              <a:t>‹#›</a:t>
            </a:fld>
            <a:endParaRPr lang="en-GB" sz="1400" dirty="0"/>
          </a:p>
        </p:txBody>
      </p:sp>
      <p:sp>
        <p:nvSpPr>
          <p:cNvPr id="9" name="Rectangle 8">
            <a:extLst>
              <a:ext uri="{FF2B5EF4-FFF2-40B4-BE49-F238E27FC236}">
                <a16:creationId xmlns:a16="http://schemas.microsoft.com/office/drawing/2014/main" id="{D6F3861A-3922-B743-BDBB-4CB3AFB63332}"/>
              </a:ext>
            </a:extLst>
          </p:cNvPr>
          <p:cNvSpPr/>
          <p:nvPr userDrawn="1"/>
        </p:nvSpPr>
        <p:spPr>
          <a:xfrm>
            <a:off x="7943842" y="485774"/>
            <a:ext cx="1214445" cy="5886451"/>
          </a:xfrm>
          <a:prstGeom prst="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Right Triangle 9">
            <a:extLst>
              <a:ext uri="{FF2B5EF4-FFF2-40B4-BE49-F238E27FC236}">
                <a16:creationId xmlns:a16="http://schemas.microsoft.com/office/drawing/2014/main" id="{126EE6E4-AC1C-A946-85DE-1AD8624053D5}"/>
              </a:ext>
            </a:extLst>
          </p:cNvPr>
          <p:cNvSpPr/>
          <p:nvPr userDrawn="1"/>
        </p:nvSpPr>
        <p:spPr>
          <a:xfrm rot="10800000" flipV="1">
            <a:off x="6257918" y="501649"/>
            <a:ext cx="1685925" cy="5870576"/>
          </a:xfrm>
          <a:prstGeom prst="rtTriangle">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6586902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678526F4-1238-6446-9CF7-F399C0A898BC}"/>
              </a:ext>
            </a:extLst>
          </p:cNvPr>
          <p:cNvSpPr/>
          <p:nvPr userDrawn="1"/>
        </p:nvSpPr>
        <p:spPr>
          <a:xfrm>
            <a:off x="0" y="-1"/>
            <a:ext cx="7358063" cy="1400175"/>
          </a:xfrm>
          <a:prstGeom prst="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B6035CDE-8BB5-3F40-A699-33499B8975B2}"/>
              </a:ext>
            </a:extLst>
          </p:cNvPr>
          <p:cNvSpPr>
            <a:spLocks noGrp="1"/>
          </p:cNvSpPr>
          <p:nvPr>
            <p:ph type="title"/>
          </p:nvPr>
        </p:nvSpPr>
        <p:spPr>
          <a:xfrm>
            <a:off x="314326" y="136524"/>
            <a:ext cx="6700838" cy="1135064"/>
          </a:xfrm>
          <a:noFill/>
        </p:spPr>
        <p:txBody>
          <a:bodyPr/>
          <a:lstStyle>
            <a:lvl1pPr>
              <a:defRPr>
                <a:solidFill>
                  <a:schemeClr val="bg1"/>
                </a:solidFill>
              </a:defRPr>
            </a:lvl1pPr>
          </a:lstStyle>
          <a:p>
            <a:r>
              <a:rPr lang="en-GB" dirty="0"/>
              <a:t>Click to edit Master title style</a:t>
            </a:r>
          </a:p>
        </p:txBody>
      </p:sp>
      <p:sp>
        <p:nvSpPr>
          <p:cNvPr id="3" name="Content Placeholder 2">
            <a:extLst>
              <a:ext uri="{FF2B5EF4-FFF2-40B4-BE49-F238E27FC236}">
                <a16:creationId xmlns:a16="http://schemas.microsoft.com/office/drawing/2014/main" id="{F526FDCB-7A85-A343-8BDD-7BF13A7F94EF}"/>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75846790-1878-024E-8ABD-9ABDF361679F}"/>
              </a:ext>
            </a:extLst>
          </p:cNvPr>
          <p:cNvSpPr>
            <a:spLocks noGrp="1"/>
          </p:cNvSpPr>
          <p:nvPr>
            <p:ph type="dt" sz="half" idx="10"/>
          </p:nvPr>
        </p:nvSpPr>
        <p:spPr/>
        <p:txBody>
          <a:bodyPr/>
          <a:lstStyle/>
          <a:p>
            <a:fld id="{4FE1DFB7-CDB0-1E4D-87FB-DAAED7271A23}" type="datetime1">
              <a:rPr lang="en-GB" smtClean="0"/>
              <a:t>11/11/2020</a:t>
            </a:fld>
            <a:endParaRPr lang="en-GB"/>
          </a:p>
        </p:txBody>
      </p:sp>
      <p:sp>
        <p:nvSpPr>
          <p:cNvPr id="5" name="Footer Placeholder 4">
            <a:extLst>
              <a:ext uri="{FF2B5EF4-FFF2-40B4-BE49-F238E27FC236}">
                <a16:creationId xmlns:a16="http://schemas.microsoft.com/office/drawing/2014/main" id="{30128B5C-ECD5-F74B-8FCE-F6AE480CCDCB}"/>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6A26402A-B2E0-3D42-A6F3-809A12EA9D80}"/>
              </a:ext>
            </a:extLst>
          </p:cNvPr>
          <p:cNvSpPr>
            <a:spLocks noGrp="1"/>
          </p:cNvSpPr>
          <p:nvPr>
            <p:ph type="sldNum" sz="quarter" idx="12"/>
          </p:nvPr>
        </p:nvSpPr>
        <p:spPr/>
        <p:txBody>
          <a:bodyPr/>
          <a:lstStyle>
            <a:lvl1pPr>
              <a:defRPr sz="1400"/>
            </a:lvl1pPr>
          </a:lstStyle>
          <a:p>
            <a:fld id="{D6EE6958-B3DE-214F-AA12-5039E78C292A}" type="slidenum">
              <a:rPr lang="en-GB" smtClean="0"/>
              <a:pPr/>
              <a:t>‹#›</a:t>
            </a:fld>
            <a:endParaRPr lang="en-GB" sz="1400" dirty="0"/>
          </a:p>
        </p:txBody>
      </p:sp>
      <p:sp>
        <p:nvSpPr>
          <p:cNvPr id="7" name="Right Triangle 6">
            <a:extLst>
              <a:ext uri="{FF2B5EF4-FFF2-40B4-BE49-F238E27FC236}">
                <a16:creationId xmlns:a16="http://schemas.microsoft.com/office/drawing/2014/main" id="{9A4E25BC-8E4A-7E4D-8B54-66DCEDB4B2C1}"/>
              </a:ext>
            </a:extLst>
          </p:cNvPr>
          <p:cNvSpPr/>
          <p:nvPr userDrawn="1"/>
        </p:nvSpPr>
        <p:spPr>
          <a:xfrm flipV="1">
            <a:off x="7358063" y="0"/>
            <a:ext cx="671512" cy="1400175"/>
          </a:xfrm>
          <a:prstGeom prst="rtTriangle">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7">
            <a:extLst>
              <a:ext uri="{FF2B5EF4-FFF2-40B4-BE49-F238E27FC236}">
                <a16:creationId xmlns:a16="http://schemas.microsoft.com/office/drawing/2014/main" id="{A5F74AFB-F2C4-5346-ADC8-E6EEAF42138D}"/>
              </a:ext>
            </a:extLst>
          </p:cNvPr>
          <p:cNvSpPr/>
          <p:nvPr userDrawn="1"/>
        </p:nvSpPr>
        <p:spPr>
          <a:xfrm>
            <a:off x="8258175" y="0"/>
            <a:ext cx="885825" cy="140017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0" name="Right Triangle 9">
            <a:extLst>
              <a:ext uri="{FF2B5EF4-FFF2-40B4-BE49-F238E27FC236}">
                <a16:creationId xmlns:a16="http://schemas.microsoft.com/office/drawing/2014/main" id="{D73FE390-4ACA-3848-9AE1-CDB211BC3785}"/>
              </a:ext>
            </a:extLst>
          </p:cNvPr>
          <p:cNvSpPr/>
          <p:nvPr userDrawn="1"/>
        </p:nvSpPr>
        <p:spPr>
          <a:xfrm rot="10800000" flipV="1">
            <a:off x="7586663" y="-1"/>
            <a:ext cx="671512" cy="1400175"/>
          </a:xfrm>
          <a:prstGeom prst="rtTriangle">
            <a:avLst/>
          </a:prstGeom>
          <a:solidFill>
            <a:srgbClr val="4372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306011208"/>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EFDD1C6-E2F3-F848-880E-DD6F0BED2229}"/>
              </a:ext>
            </a:extLst>
          </p:cNvPr>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GB"/>
              <a:t>Click to edit Master title style</a:t>
            </a:r>
          </a:p>
        </p:txBody>
      </p:sp>
      <p:sp>
        <p:nvSpPr>
          <p:cNvPr id="3" name="Text Placeholder 2">
            <a:extLst>
              <a:ext uri="{FF2B5EF4-FFF2-40B4-BE49-F238E27FC236}">
                <a16:creationId xmlns:a16="http://schemas.microsoft.com/office/drawing/2014/main" id="{C34955F4-2107-A14E-ACDE-B23B290664F6}"/>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2F2C847D-5C9D-D140-BEB7-8D8801E4B7AB}"/>
              </a:ext>
            </a:extLst>
          </p:cNvPr>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5ABC36F0-765A-2845-9268-2EDEB99CEA50}" type="datetime1">
              <a:rPr lang="en-GB" smtClean="0"/>
              <a:t>11/11/2020</a:t>
            </a:fld>
            <a:endParaRPr lang="en-GB"/>
          </a:p>
        </p:txBody>
      </p:sp>
      <p:sp>
        <p:nvSpPr>
          <p:cNvPr id="5" name="Footer Placeholder 4">
            <a:extLst>
              <a:ext uri="{FF2B5EF4-FFF2-40B4-BE49-F238E27FC236}">
                <a16:creationId xmlns:a16="http://schemas.microsoft.com/office/drawing/2014/main" id="{5EC11908-7EDB-7646-98FA-80CB367F21A2}"/>
              </a:ext>
            </a:extLst>
          </p:cNvPr>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220E90DB-524A-1F48-B5E8-509F54186955}"/>
              </a:ext>
            </a:extLst>
          </p:cNvPr>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D6EE6958-B3DE-214F-AA12-5039E78C292A}" type="slidenum">
              <a:rPr lang="en-GB" smtClean="0"/>
              <a:t>‹#›</a:t>
            </a:fld>
            <a:endParaRPr lang="en-GB"/>
          </a:p>
        </p:txBody>
      </p:sp>
    </p:spTree>
    <p:extLst>
      <p:ext uri="{BB962C8B-B14F-4D97-AF65-F5344CB8AC3E}">
        <p14:creationId xmlns:p14="http://schemas.microsoft.com/office/powerpoint/2010/main" val="3143032934"/>
      </p:ext>
    </p:extLst>
  </p:cSld>
  <p:clrMap bg1="lt1" tx1="dk1" bg2="lt2" tx2="dk2" accent1="accent1" accent2="accent2" accent3="accent3" accent4="accent4" accent5="accent5" accent6="accent6" hlink="hlink" folHlink="folHlink"/>
  <p:sldLayoutIdLst>
    <p:sldLayoutId id="2147483868" r:id="rId1"/>
    <p:sldLayoutId id="2147483869" r:id="rId2"/>
  </p:sldLayoutIdLst>
  <p:hf hdr="0" ft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6.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75B615-A4CF-8643-BDDB-5C87428F4F3E}"/>
              </a:ext>
            </a:extLst>
          </p:cNvPr>
          <p:cNvSpPr>
            <a:spLocks noGrp="1"/>
          </p:cNvSpPr>
          <p:nvPr>
            <p:ph type="ctrTitle"/>
          </p:nvPr>
        </p:nvSpPr>
        <p:spPr/>
        <p:txBody>
          <a:bodyPr/>
          <a:lstStyle/>
          <a:p>
            <a:r>
              <a:rPr lang="en-GB" sz="4800" b="1" dirty="0" err="1">
                <a:solidFill>
                  <a:srgbClr val="FFFFFF"/>
                </a:solidFill>
              </a:rPr>
              <a:t>ICorr</a:t>
            </a:r>
            <a:r>
              <a:rPr lang="en-GB" sz="4800" b="1" dirty="0">
                <a:solidFill>
                  <a:srgbClr val="FFFFFF"/>
                </a:solidFill>
              </a:rPr>
              <a:t> YEP Case Study:</a:t>
            </a:r>
            <a:br>
              <a:rPr lang="en-GB" sz="4800" b="1" dirty="0">
                <a:solidFill>
                  <a:srgbClr val="FFFFFF"/>
                </a:solidFill>
              </a:rPr>
            </a:br>
            <a:r>
              <a:rPr lang="en-GB" sz="4800" b="1" dirty="0">
                <a:solidFill>
                  <a:srgbClr val="FFFFFF"/>
                </a:solidFill>
              </a:rPr>
              <a:t>Onshore Titanium Pipe Corrosion Failure </a:t>
            </a:r>
            <a:endParaRPr lang="en-GB" dirty="0"/>
          </a:p>
        </p:txBody>
      </p:sp>
      <p:sp>
        <p:nvSpPr>
          <p:cNvPr id="4" name="Subtitle 2">
            <a:extLst>
              <a:ext uri="{FF2B5EF4-FFF2-40B4-BE49-F238E27FC236}">
                <a16:creationId xmlns:a16="http://schemas.microsoft.com/office/drawing/2014/main" id="{CA4985FC-53E4-0740-9D76-78FF4CAAB701}"/>
              </a:ext>
            </a:extLst>
          </p:cNvPr>
          <p:cNvSpPr>
            <a:spLocks noGrp="1"/>
          </p:cNvSpPr>
          <p:nvPr>
            <p:ph type="subTitle" idx="1"/>
          </p:nvPr>
        </p:nvSpPr>
        <p:spPr/>
        <p:txBody>
          <a:bodyPr>
            <a:normAutofit fontScale="92500"/>
          </a:bodyPr>
          <a:lstStyle/>
          <a:p>
            <a:r>
              <a:rPr lang="en-GB" sz="2200" u="sng" dirty="0">
                <a:solidFill>
                  <a:srgbClr val="FFFFFF"/>
                </a:solidFill>
              </a:rPr>
              <a:t>Team 6</a:t>
            </a:r>
          </a:p>
          <a:p>
            <a:r>
              <a:rPr lang="en-GB" dirty="0">
                <a:solidFill>
                  <a:srgbClr val="FFFFFF"/>
                </a:solidFill>
              </a:rPr>
              <a:t>Ross Houston (McDermott), Joshua Owen (University of Leeds), Sam Shea (KBR) and Josie Watson (</a:t>
            </a:r>
            <a:r>
              <a:rPr lang="en-GB" dirty="0" err="1">
                <a:solidFill>
                  <a:srgbClr val="FFFFFF"/>
                </a:solidFill>
              </a:rPr>
              <a:t>Metec</a:t>
            </a:r>
            <a:r>
              <a:rPr lang="en-GB" dirty="0">
                <a:solidFill>
                  <a:srgbClr val="FFFFFF"/>
                </a:solidFill>
              </a:rPr>
              <a:t>)</a:t>
            </a:r>
          </a:p>
          <a:p>
            <a:endParaRPr lang="en-GB" dirty="0">
              <a:solidFill>
                <a:srgbClr val="FFFFFF"/>
              </a:solidFill>
            </a:endParaRPr>
          </a:p>
          <a:p>
            <a:r>
              <a:rPr lang="en-GB" dirty="0">
                <a:solidFill>
                  <a:srgbClr val="FFFFFF"/>
                </a:solidFill>
              </a:rPr>
              <a:t>Mentor: Rob Doggett</a:t>
            </a:r>
          </a:p>
        </p:txBody>
      </p:sp>
      <p:pic>
        <p:nvPicPr>
          <p:cNvPr id="5" name="Picture 2" descr="Institute of Corrosion">
            <a:extLst>
              <a:ext uri="{FF2B5EF4-FFF2-40B4-BE49-F238E27FC236}">
                <a16:creationId xmlns:a16="http://schemas.microsoft.com/office/drawing/2014/main" id="{FE8BC4BA-53FD-9047-8566-BB78FBDA9B5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73230" y="5369248"/>
            <a:ext cx="2768600" cy="952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8313516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F2CD5A-000F-D843-B405-08963BE1CFBC}"/>
              </a:ext>
            </a:extLst>
          </p:cNvPr>
          <p:cNvSpPr>
            <a:spLocks noGrp="1"/>
          </p:cNvSpPr>
          <p:nvPr>
            <p:ph type="title"/>
          </p:nvPr>
        </p:nvSpPr>
        <p:spPr/>
        <p:txBody>
          <a:bodyPr/>
          <a:lstStyle/>
          <a:p>
            <a:r>
              <a:rPr lang="en-GB" dirty="0"/>
              <a:t>Case Study Exercise 2: Possible Causes of Corrosion (Pitting)</a:t>
            </a:r>
          </a:p>
        </p:txBody>
      </p:sp>
      <p:sp>
        <p:nvSpPr>
          <p:cNvPr id="4" name="Slide Number Placeholder 3">
            <a:extLst>
              <a:ext uri="{FF2B5EF4-FFF2-40B4-BE49-F238E27FC236}">
                <a16:creationId xmlns:a16="http://schemas.microsoft.com/office/drawing/2014/main" id="{A707CDAF-758B-AC4E-B9CB-06140B79C08F}"/>
              </a:ext>
            </a:extLst>
          </p:cNvPr>
          <p:cNvSpPr>
            <a:spLocks noGrp="1"/>
          </p:cNvSpPr>
          <p:nvPr>
            <p:ph type="sldNum" sz="quarter" idx="12"/>
          </p:nvPr>
        </p:nvSpPr>
        <p:spPr/>
        <p:txBody>
          <a:bodyPr/>
          <a:lstStyle/>
          <a:p>
            <a:fld id="{D6EE6958-B3DE-214F-AA12-5039E78C292A}" type="slidenum">
              <a:rPr lang="en-GB" smtClean="0"/>
              <a:pPr/>
              <a:t>10</a:t>
            </a:fld>
            <a:endParaRPr lang="en-GB" sz="1400" dirty="0"/>
          </a:p>
        </p:txBody>
      </p:sp>
      <p:sp>
        <p:nvSpPr>
          <p:cNvPr id="5" name="Rectangle 4">
            <a:extLst>
              <a:ext uri="{FF2B5EF4-FFF2-40B4-BE49-F238E27FC236}">
                <a16:creationId xmlns:a16="http://schemas.microsoft.com/office/drawing/2014/main" id="{BA1F1261-9583-A447-906E-2448203CE76C}"/>
              </a:ext>
            </a:extLst>
          </p:cNvPr>
          <p:cNvSpPr/>
          <p:nvPr/>
        </p:nvSpPr>
        <p:spPr>
          <a:xfrm>
            <a:off x="314326" y="3003144"/>
            <a:ext cx="4015047" cy="1208218"/>
          </a:xfrm>
          <a:prstGeom prst="rect">
            <a:avLst/>
          </a:prstGeom>
          <a:solidFill>
            <a:schemeClr val="bg2">
              <a:lumMod val="75000"/>
            </a:schemeClr>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Rectangle 5">
            <a:extLst>
              <a:ext uri="{FF2B5EF4-FFF2-40B4-BE49-F238E27FC236}">
                <a16:creationId xmlns:a16="http://schemas.microsoft.com/office/drawing/2014/main" id="{BBEFF221-29C1-C540-A29C-8B8DC403B3A3}"/>
              </a:ext>
            </a:extLst>
          </p:cNvPr>
          <p:cNvSpPr/>
          <p:nvPr/>
        </p:nvSpPr>
        <p:spPr>
          <a:xfrm>
            <a:off x="314326" y="2876216"/>
            <a:ext cx="4015047" cy="126928"/>
          </a:xfrm>
          <a:prstGeom prst="rect">
            <a:avLst/>
          </a:prstGeom>
          <a:solidFill>
            <a:schemeClr val="tx1">
              <a:lumMod val="50000"/>
              <a:lumOff val="50000"/>
            </a:schemeClr>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Rectangle 6">
            <a:extLst>
              <a:ext uri="{FF2B5EF4-FFF2-40B4-BE49-F238E27FC236}">
                <a16:creationId xmlns:a16="http://schemas.microsoft.com/office/drawing/2014/main" id="{BA7A6A10-5AC4-AC47-B124-DBDD0CCC0B02}"/>
              </a:ext>
            </a:extLst>
          </p:cNvPr>
          <p:cNvSpPr/>
          <p:nvPr/>
        </p:nvSpPr>
        <p:spPr>
          <a:xfrm>
            <a:off x="314326" y="1683340"/>
            <a:ext cx="4015047" cy="1192876"/>
          </a:xfrm>
          <a:prstGeom prst="rect">
            <a:avLst/>
          </a:prstGeom>
          <a:solidFill>
            <a:schemeClr val="accent1">
              <a:lumMod val="20000"/>
              <a:lumOff val="80000"/>
            </a:schemeClr>
          </a:solidFill>
          <a:ln>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TextBox 7">
            <a:extLst>
              <a:ext uri="{FF2B5EF4-FFF2-40B4-BE49-F238E27FC236}">
                <a16:creationId xmlns:a16="http://schemas.microsoft.com/office/drawing/2014/main" id="{36417763-0BFC-BC49-B582-7245CC2D6EF9}"/>
              </a:ext>
            </a:extLst>
          </p:cNvPr>
          <p:cNvSpPr txBox="1"/>
          <p:nvPr/>
        </p:nvSpPr>
        <p:spPr>
          <a:xfrm>
            <a:off x="314326" y="1667998"/>
            <a:ext cx="1857047" cy="369332"/>
          </a:xfrm>
          <a:prstGeom prst="rect">
            <a:avLst/>
          </a:prstGeom>
          <a:noFill/>
        </p:spPr>
        <p:txBody>
          <a:bodyPr wrap="square" rtlCol="0">
            <a:spAutoFit/>
          </a:bodyPr>
          <a:lstStyle/>
          <a:p>
            <a:r>
              <a:rPr lang="en-GB" dirty="0"/>
              <a:t>MEG stream flow </a:t>
            </a:r>
          </a:p>
        </p:txBody>
      </p:sp>
      <p:cxnSp>
        <p:nvCxnSpPr>
          <p:cNvPr id="10" name="Straight Arrow Connector 9">
            <a:extLst>
              <a:ext uri="{FF2B5EF4-FFF2-40B4-BE49-F238E27FC236}">
                <a16:creationId xmlns:a16="http://schemas.microsoft.com/office/drawing/2014/main" id="{B8A9893F-23D6-3542-946C-D085F00B95BF}"/>
              </a:ext>
            </a:extLst>
          </p:cNvPr>
          <p:cNvCxnSpPr>
            <a:cxnSpLocks/>
          </p:cNvCxnSpPr>
          <p:nvPr/>
        </p:nvCxnSpPr>
        <p:spPr>
          <a:xfrm>
            <a:off x="808934" y="2095112"/>
            <a:ext cx="605661"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1" name="Straight Arrow Connector 10">
            <a:extLst>
              <a:ext uri="{FF2B5EF4-FFF2-40B4-BE49-F238E27FC236}">
                <a16:creationId xmlns:a16="http://schemas.microsoft.com/office/drawing/2014/main" id="{A958B6C7-37AF-A14E-A1AF-42B5EB60A0B1}"/>
              </a:ext>
            </a:extLst>
          </p:cNvPr>
          <p:cNvCxnSpPr>
            <a:cxnSpLocks/>
          </p:cNvCxnSpPr>
          <p:nvPr/>
        </p:nvCxnSpPr>
        <p:spPr>
          <a:xfrm>
            <a:off x="2174991" y="2095112"/>
            <a:ext cx="605661"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2" name="Straight Arrow Connector 11">
            <a:extLst>
              <a:ext uri="{FF2B5EF4-FFF2-40B4-BE49-F238E27FC236}">
                <a16:creationId xmlns:a16="http://schemas.microsoft.com/office/drawing/2014/main" id="{B3AD4B99-08EE-874A-BA40-27F64B810FF7}"/>
              </a:ext>
            </a:extLst>
          </p:cNvPr>
          <p:cNvCxnSpPr>
            <a:cxnSpLocks/>
          </p:cNvCxnSpPr>
          <p:nvPr/>
        </p:nvCxnSpPr>
        <p:spPr>
          <a:xfrm>
            <a:off x="3602139" y="2098175"/>
            <a:ext cx="605661"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13" name="Freeform 12">
            <a:extLst>
              <a:ext uri="{FF2B5EF4-FFF2-40B4-BE49-F238E27FC236}">
                <a16:creationId xmlns:a16="http://schemas.microsoft.com/office/drawing/2014/main" id="{ECB388C6-EBEC-FB4B-BEA1-1DB5617A0444}"/>
              </a:ext>
            </a:extLst>
          </p:cNvPr>
          <p:cNvSpPr/>
          <p:nvPr/>
        </p:nvSpPr>
        <p:spPr>
          <a:xfrm>
            <a:off x="1620475" y="2783204"/>
            <a:ext cx="1242414" cy="974162"/>
          </a:xfrm>
          <a:custGeom>
            <a:avLst/>
            <a:gdLst>
              <a:gd name="connsiteX0" fmla="*/ 69608 w 1242414"/>
              <a:gd name="connsiteY0" fmla="*/ 27545 h 858817"/>
              <a:gd name="connsiteX1" fmla="*/ 3106 w 1242414"/>
              <a:gd name="connsiteY1" fmla="*/ 376679 h 858817"/>
              <a:gd name="connsiteX2" fmla="*/ 69608 w 1242414"/>
              <a:gd name="connsiteY2" fmla="*/ 559559 h 858817"/>
              <a:gd name="connsiteX3" fmla="*/ 86233 w 1242414"/>
              <a:gd name="connsiteY3" fmla="*/ 609436 h 858817"/>
              <a:gd name="connsiteX4" fmla="*/ 119484 w 1242414"/>
              <a:gd name="connsiteY4" fmla="*/ 659312 h 858817"/>
              <a:gd name="connsiteX5" fmla="*/ 169360 w 1242414"/>
              <a:gd name="connsiteY5" fmla="*/ 692563 h 858817"/>
              <a:gd name="connsiteX6" fmla="*/ 368866 w 1242414"/>
              <a:gd name="connsiteY6" fmla="*/ 725814 h 858817"/>
              <a:gd name="connsiteX7" fmla="*/ 418742 w 1242414"/>
              <a:gd name="connsiteY7" fmla="*/ 742439 h 858817"/>
              <a:gd name="connsiteX8" fmla="*/ 518495 w 1242414"/>
              <a:gd name="connsiteY8" fmla="*/ 808941 h 858817"/>
              <a:gd name="connsiteX9" fmla="*/ 784502 w 1242414"/>
              <a:gd name="connsiteY9" fmla="*/ 858817 h 858817"/>
              <a:gd name="connsiteX10" fmla="*/ 884255 w 1242414"/>
              <a:gd name="connsiteY10" fmla="*/ 842192 h 858817"/>
              <a:gd name="connsiteX11" fmla="*/ 984008 w 1242414"/>
              <a:gd name="connsiteY11" fmla="*/ 808941 h 858817"/>
              <a:gd name="connsiteX12" fmla="*/ 1033884 w 1242414"/>
              <a:gd name="connsiteY12" fmla="*/ 792316 h 858817"/>
              <a:gd name="connsiteX13" fmla="*/ 1117011 w 1242414"/>
              <a:gd name="connsiteY13" fmla="*/ 775690 h 858817"/>
              <a:gd name="connsiteX14" fmla="*/ 1200139 w 1242414"/>
              <a:gd name="connsiteY14" fmla="*/ 642687 h 858817"/>
              <a:gd name="connsiteX15" fmla="*/ 1216764 w 1242414"/>
              <a:gd name="connsiteY15" fmla="*/ 409930 h 858817"/>
              <a:gd name="connsiteX16" fmla="*/ 1166888 w 1242414"/>
              <a:gd name="connsiteY16" fmla="*/ 243676 h 858817"/>
              <a:gd name="connsiteX17" fmla="*/ 1133637 w 1242414"/>
              <a:gd name="connsiteY17" fmla="*/ 193799 h 858817"/>
              <a:gd name="connsiteX18" fmla="*/ 1117011 w 1242414"/>
              <a:gd name="connsiteY18" fmla="*/ 143923 h 858817"/>
              <a:gd name="connsiteX19" fmla="*/ 1033884 w 1242414"/>
              <a:gd name="connsiteY19" fmla="*/ 44170 h 858817"/>
              <a:gd name="connsiteX20" fmla="*/ 934131 w 1242414"/>
              <a:gd name="connsiteY20" fmla="*/ 10919 h 858817"/>
              <a:gd name="connsiteX21" fmla="*/ 668124 w 1242414"/>
              <a:gd name="connsiteY21" fmla="*/ 44170 h 858817"/>
              <a:gd name="connsiteX22" fmla="*/ 551746 w 1242414"/>
              <a:gd name="connsiteY22" fmla="*/ 10919 h 858817"/>
              <a:gd name="connsiteX23" fmla="*/ 69608 w 1242414"/>
              <a:gd name="connsiteY23" fmla="*/ 27545 h 8588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242414" h="858817">
                <a:moveTo>
                  <a:pt x="69608" y="27545"/>
                </a:moveTo>
                <a:cubicBezTo>
                  <a:pt x="-21832" y="88505"/>
                  <a:pt x="3106" y="147632"/>
                  <a:pt x="3106" y="376679"/>
                </a:cubicBezTo>
                <a:cubicBezTo>
                  <a:pt x="3106" y="533613"/>
                  <a:pt x="-14526" y="503470"/>
                  <a:pt x="69608" y="559559"/>
                </a:cubicBezTo>
                <a:cubicBezTo>
                  <a:pt x="75150" y="576185"/>
                  <a:pt x="78396" y="593761"/>
                  <a:pt x="86233" y="609436"/>
                </a:cubicBezTo>
                <a:cubicBezTo>
                  <a:pt x="95169" y="627308"/>
                  <a:pt x="105355" y="645183"/>
                  <a:pt x="119484" y="659312"/>
                </a:cubicBezTo>
                <a:cubicBezTo>
                  <a:pt x="133613" y="673441"/>
                  <a:pt x="151488" y="683627"/>
                  <a:pt x="169360" y="692563"/>
                </a:cubicBezTo>
                <a:cubicBezTo>
                  <a:pt x="225063" y="720414"/>
                  <a:pt x="321465" y="720547"/>
                  <a:pt x="368866" y="725814"/>
                </a:cubicBezTo>
                <a:cubicBezTo>
                  <a:pt x="385491" y="731356"/>
                  <a:pt x="403423" y="733928"/>
                  <a:pt x="418742" y="742439"/>
                </a:cubicBezTo>
                <a:cubicBezTo>
                  <a:pt x="453676" y="761847"/>
                  <a:pt x="480583" y="796304"/>
                  <a:pt x="518495" y="808941"/>
                </a:cubicBezTo>
                <a:cubicBezTo>
                  <a:pt x="671084" y="859804"/>
                  <a:pt x="583372" y="838705"/>
                  <a:pt x="784502" y="858817"/>
                </a:cubicBezTo>
                <a:cubicBezTo>
                  <a:pt x="817753" y="853275"/>
                  <a:pt x="851552" y="850368"/>
                  <a:pt x="884255" y="842192"/>
                </a:cubicBezTo>
                <a:cubicBezTo>
                  <a:pt x="918258" y="833691"/>
                  <a:pt x="950757" y="820025"/>
                  <a:pt x="984008" y="808941"/>
                </a:cubicBezTo>
                <a:cubicBezTo>
                  <a:pt x="1000633" y="803399"/>
                  <a:pt x="1016700" y="795753"/>
                  <a:pt x="1033884" y="792316"/>
                </a:cubicBezTo>
                <a:lnTo>
                  <a:pt x="1117011" y="775690"/>
                </a:lnTo>
                <a:cubicBezTo>
                  <a:pt x="1156581" y="656981"/>
                  <a:pt x="1121099" y="695378"/>
                  <a:pt x="1200139" y="642687"/>
                </a:cubicBezTo>
                <a:cubicBezTo>
                  <a:pt x="1265004" y="545389"/>
                  <a:pt x="1242368" y="601957"/>
                  <a:pt x="1216764" y="409930"/>
                </a:cubicBezTo>
                <a:cubicBezTo>
                  <a:pt x="1212891" y="380885"/>
                  <a:pt x="1174765" y="255491"/>
                  <a:pt x="1166888" y="243676"/>
                </a:cubicBezTo>
                <a:cubicBezTo>
                  <a:pt x="1155804" y="227050"/>
                  <a:pt x="1142573" y="211671"/>
                  <a:pt x="1133637" y="193799"/>
                </a:cubicBezTo>
                <a:cubicBezTo>
                  <a:pt x="1125800" y="178124"/>
                  <a:pt x="1124848" y="159598"/>
                  <a:pt x="1117011" y="143923"/>
                </a:cubicBezTo>
                <a:cubicBezTo>
                  <a:pt x="1103480" y="116861"/>
                  <a:pt x="1059338" y="58311"/>
                  <a:pt x="1033884" y="44170"/>
                </a:cubicBezTo>
                <a:cubicBezTo>
                  <a:pt x="1003245" y="27148"/>
                  <a:pt x="934131" y="10919"/>
                  <a:pt x="934131" y="10919"/>
                </a:cubicBezTo>
                <a:cubicBezTo>
                  <a:pt x="882597" y="18281"/>
                  <a:pt x="710039" y="44170"/>
                  <a:pt x="668124" y="44170"/>
                </a:cubicBezTo>
                <a:cubicBezTo>
                  <a:pt x="647244" y="44170"/>
                  <a:pt x="575269" y="18760"/>
                  <a:pt x="551746" y="10919"/>
                </a:cubicBezTo>
                <a:cubicBezTo>
                  <a:pt x="113960" y="28431"/>
                  <a:pt x="161048" y="-33415"/>
                  <a:pt x="69608" y="27545"/>
                </a:cubicBezTo>
                <a:close/>
              </a:path>
            </a:pathLst>
          </a:custGeom>
          <a:solidFill>
            <a:schemeClr val="accent1">
              <a:lumMod val="20000"/>
              <a:lumOff val="80000"/>
            </a:schemeClr>
          </a:solidFill>
          <a:ln>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Arc 13">
            <a:extLst>
              <a:ext uri="{FF2B5EF4-FFF2-40B4-BE49-F238E27FC236}">
                <a16:creationId xmlns:a16="http://schemas.microsoft.com/office/drawing/2014/main" id="{324ED3E0-7476-9B41-A7B8-6ED9CD64C07E}"/>
              </a:ext>
            </a:extLst>
          </p:cNvPr>
          <p:cNvSpPr/>
          <p:nvPr/>
        </p:nvSpPr>
        <p:spPr>
          <a:xfrm rot="2929936">
            <a:off x="1312926" y="3060808"/>
            <a:ext cx="614170" cy="617892"/>
          </a:xfrm>
          <a:prstGeom prst="arc">
            <a:avLst/>
          </a:prstGeom>
          <a:ln>
            <a:solidFill>
              <a:schemeClr val="tx1"/>
            </a:solidFill>
            <a:headEnd type="triangle" w="med" len="med"/>
            <a:tailEnd type="none" w="med" len="med"/>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GB"/>
          </a:p>
        </p:txBody>
      </p:sp>
      <p:sp>
        <p:nvSpPr>
          <p:cNvPr id="15" name="TextBox 14">
            <a:extLst>
              <a:ext uri="{FF2B5EF4-FFF2-40B4-BE49-F238E27FC236}">
                <a16:creationId xmlns:a16="http://schemas.microsoft.com/office/drawing/2014/main" id="{0007E282-908D-2048-8660-991BAEDB543D}"/>
              </a:ext>
            </a:extLst>
          </p:cNvPr>
          <p:cNvSpPr txBox="1"/>
          <p:nvPr/>
        </p:nvSpPr>
        <p:spPr>
          <a:xfrm>
            <a:off x="2321849" y="3187849"/>
            <a:ext cx="407484" cy="369332"/>
          </a:xfrm>
          <a:prstGeom prst="rect">
            <a:avLst/>
          </a:prstGeom>
          <a:noFill/>
        </p:spPr>
        <p:txBody>
          <a:bodyPr wrap="square" rtlCol="0">
            <a:spAutoFit/>
          </a:bodyPr>
          <a:lstStyle/>
          <a:p>
            <a:r>
              <a:rPr lang="en-GB" dirty="0"/>
              <a:t>Cl</a:t>
            </a:r>
            <a:r>
              <a:rPr lang="en-GB" baseline="30000" dirty="0"/>
              <a:t>-</a:t>
            </a:r>
          </a:p>
        </p:txBody>
      </p:sp>
      <p:sp>
        <p:nvSpPr>
          <p:cNvPr id="16" name="TextBox 15">
            <a:extLst>
              <a:ext uri="{FF2B5EF4-FFF2-40B4-BE49-F238E27FC236}">
                <a16:creationId xmlns:a16="http://schemas.microsoft.com/office/drawing/2014/main" id="{4B8D1592-125E-DD46-AC4E-AC80DA30A799}"/>
              </a:ext>
            </a:extLst>
          </p:cNvPr>
          <p:cNvSpPr txBox="1"/>
          <p:nvPr/>
        </p:nvSpPr>
        <p:spPr>
          <a:xfrm>
            <a:off x="2125848" y="3437424"/>
            <a:ext cx="407484" cy="369332"/>
          </a:xfrm>
          <a:prstGeom prst="rect">
            <a:avLst/>
          </a:prstGeom>
          <a:noFill/>
        </p:spPr>
        <p:txBody>
          <a:bodyPr wrap="square" rtlCol="0">
            <a:spAutoFit/>
          </a:bodyPr>
          <a:lstStyle/>
          <a:p>
            <a:r>
              <a:rPr lang="en-GB" dirty="0"/>
              <a:t>Cl</a:t>
            </a:r>
            <a:r>
              <a:rPr lang="en-GB" baseline="30000" dirty="0"/>
              <a:t>-</a:t>
            </a:r>
          </a:p>
        </p:txBody>
      </p:sp>
      <p:sp>
        <p:nvSpPr>
          <p:cNvPr id="17" name="TextBox 16">
            <a:extLst>
              <a:ext uri="{FF2B5EF4-FFF2-40B4-BE49-F238E27FC236}">
                <a16:creationId xmlns:a16="http://schemas.microsoft.com/office/drawing/2014/main" id="{4A1205AA-7895-9945-8632-EEA6D355C0B4}"/>
              </a:ext>
            </a:extLst>
          </p:cNvPr>
          <p:cNvSpPr txBox="1"/>
          <p:nvPr/>
        </p:nvSpPr>
        <p:spPr>
          <a:xfrm>
            <a:off x="2862889" y="2258754"/>
            <a:ext cx="405880" cy="369332"/>
          </a:xfrm>
          <a:prstGeom prst="rect">
            <a:avLst/>
          </a:prstGeom>
          <a:noFill/>
        </p:spPr>
        <p:txBody>
          <a:bodyPr wrap="square" rtlCol="0">
            <a:spAutoFit/>
          </a:bodyPr>
          <a:lstStyle/>
          <a:p>
            <a:r>
              <a:rPr lang="en-GB" dirty="0"/>
              <a:t>H</a:t>
            </a:r>
            <a:r>
              <a:rPr lang="en-GB" baseline="30000" dirty="0"/>
              <a:t>+</a:t>
            </a:r>
          </a:p>
        </p:txBody>
      </p:sp>
      <p:sp>
        <p:nvSpPr>
          <p:cNvPr id="18" name="TextBox 17">
            <a:extLst>
              <a:ext uri="{FF2B5EF4-FFF2-40B4-BE49-F238E27FC236}">
                <a16:creationId xmlns:a16="http://schemas.microsoft.com/office/drawing/2014/main" id="{2C82B8B4-3534-CA47-8194-87ED0FD74474}"/>
              </a:ext>
            </a:extLst>
          </p:cNvPr>
          <p:cNvSpPr txBox="1"/>
          <p:nvPr/>
        </p:nvSpPr>
        <p:spPr>
          <a:xfrm>
            <a:off x="1214595" y="2197205"/>
            <a:ext cx="415498" cy="369332"/>
          </a:xfrm>
          <a:prstGeom prst="rect">
            <a:avLst/>
          </a:prstGeom>
          <a:noFill/>
        </p:spPr>
        <p:txBody>
          <a:bodyPr wrap="square" rtlCol="0">
            <a:spAutoFit/>
          </a:bodyPr>
          <a:lstStyle/>
          <a:p>
            <a:r>
              <a:rPr lang="en-GB" dirty="0"/>
              <a:t>O</a:t>
            </a:r>
            <a:r>
              <a:rPr lang="en-GB" baseline="-25000" dirty="0"/>
              <a:t>2</a:t>
            </a:r>
          </a:p>
        </p:txBody>
      </p:sp>
      <p:sp>
        <p:nvSpPr>
          <p:cNvPr id="19" name="TextBox 18">
            <a:extLst>
              <a:ext uri="{FF2B5EF4-FFF2-40B4-BE49-F238E27FC236}">
                <a16:creationId xmlns:a16="http://schemas.microsoft.com/office/drawing/2014/main" id="{D37CCE7A-B828-274F-8AC9-1A58D56ECC40}"/>
              </a:ext>
            </a:extLst>
          </p:cNvPr>
          <p:cNvSpPr txBox="1"/>
          <p:nvPr/>
        </p:nvSpPr>
        <p:spPr>
          <a:xfrm>
            <a:off x="2120833" y="2331495"/>
            <a:ext cx="405880" cy="369332"/>
          </a:xfrm>
          <a:prstGeom prst="rect">
            <a:avLst/>
          </a:prstGeom>
          <a:noFill/>
        </p:spPr>
        <p:txBody>
          <a:bodyPr wrap="square" rtlCol="0">
            <a:spAutoFit/>
          </a:bodyPr>
          <a:lstStyle/>
          <a:p>
            <a:r>
              <a:rPr lang="en-GB" dirty="0"/>
              <a:t>H</a:t>
            </a:r>
            <a:r>
              <a:rPr lang="en-GB" baseline="30000" dirty="0"/>
              <a:t>+</a:t>
            </a:r>
          </a:p>
        </p:txBody>
      </p:sp>
      <p:sp>
        <p:nvSpPr>
          <p:cNvPr id="20" name="TextBox 19">
            <a:extLst>
              <a:ext uri="{FF2B5EF4-FFF2-40B4-BE49-F238E27FC236}">
                <a16:creationId xmlns:a16="http://schemas.microsoft.com/office/drawing/2014/main" id="{BA20F7B4-6106-A341-BE4E-F63CB7EE78EE}"/>
              </a:ext>
            </a:extLst>
          </p:cNvPr>
          <p:cNvSpPr txBox="1"/>
          <p:nvPr/>
        </p:nvSpPr>
        <p:spPr>
          <a:xfrm>
            <a:off x="2983646" y="1701156"/>
            <a:ext cx="415498" cy="369332"/>
          </a:xfrm>
          <a:prstGeom prst="rect">
            <a:avLst/>
          </a:prstGeom>
          <a:noFill/>
        </p:spPr>
        <p:txBody>
          <a:bodyPr wrap="square" rtlCol="0">
            <a:spAutoFit/>
          </a:bodyPr>
          <a:lstStyle/>
          <a:p>
            <a:r>
              <a:rPr lang="en-GB" dirty="0"/>
              <a:t>O</a:t>
            </a:r>
            <a:r>
              <a:rPr lang="en-GB" baseline="-25000" dirty="0"/>
              <a:t>2</a:t>
            </a:r>
          </a:p>
        </p:txBody>
      </p:sp>
      <p:sp>
        <p:nvSpPr>
          <p:cNvPr id="21" name="TextBox 20">
            <a:extLst>
              <a:ext uri="{FF2B5EF4-FFF2-40B4-BE49-F238E27FC236}">
                <a16:creationId xmlns:a16="http://schemas.microsoft.com/office/drawing/2014/main" id="{D1B08EF0-D19C-F447-9779-3FBF29D12C5E}"/>
              </a:ext>
            </a:extLst>
          </p:cNvPr>
          <p:cNvSpPr txBox="1"/>
          <p:nvPr/>
        </p:nvSpPr>
        <p:spPr>
          <a:xfrm>
            <a:off x="3676011" y="2432189"/>
            <a:ext cx="415498" cy="369332"/>
          </a:xfrm>
          <a:prstGeom prst="rect">
            <a:avLst/>
          </a:prstGeom>
          <a:noFill/>
        </p:spPr>
        <p:txBody>
          <a:bodyPr wrap="square" rtlCol="0">
            <a:spAutoFit/>
          </a:bodyPr>
          <a:lstStyle/>
          <a:p>
            <a:r>
              <a:rPr lang="en-GB" dirty="0"/>
              <a:t>O</a:t>
            </a:r>
            <a:r>
              <a:rPr lang="en-GB" baseline="-25000" dirty="0"/>
              <a:t>2</a:t>
            </a:r>
          </a:p>
        </p:txBody>
      </p:sp>
      <p:sp>
        <p:nvSpPr>
          <p:cNvPr id="22" name="Arc 21">
            <a:extLst>
              <a:ext uri="{FF2B5EF4-FFF2-40B4-BE49-F238E27FC236}">
                <a16:creationId xmlns:a16="http://schemas.microsoft.com/office/drawing/2014/main" id="{F3552DE4-0203-FF46-A6DE-C3D8FED07E66}"/>
              </a:ext>
            </a:extLst>
          </p:cNvPr>
          <p:cNvSpPr/>
          <p:nvPr/>
        </p:nvSpPr>
        <p:spPr>
          <a:xfrm rot="13339344">
            <a:off x="717766" y="2347285"/>
            <a:ext cx="614170" cy="617892"/>
          </a:xfrm>
          <a:prstGeom prst="arc">
            <a:avLst/>
          </a:prstGeom>
          <a:ln>
            <a:solidFill>
              <a:schemeClr val="tx1"/>
            </a:solidFill>
            <a:headEnd type="triangle" w="med" len="med"/>
            <a:tailEnd type="none" w="med" len="med"/>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GB"/>
          </a:p>
        </p:txBody>
      </p:sp>
      <p:sp>
        <p:nvSpPr>
          <p:cNvPr id="23" name="Arc 22">
            <a:extLst>
              <a:ext uri="{FF2B5EF4-FFF2-40B4-BE49-F238E27FC236}">
                <a16:creationId xmlns:a16="http://schemas.microsoft.com/office/drawing/2014/main" id="{130744B4-BD8D-CD49-B2A4-68A5DE3B5493}"/>
              </a:ext>
            </a:extLst>
          </p:cNvPr>
          <p:cNvSpPr/>
          <p:nvPr/>
        </p:nvSpPr>
        <p:spPr>
          <a:xfrm rot="10323250">
            <a:off x="697369" y="2076355"/>
            <a:ext cx="1975701" cy="1693695"/>
          </a:xfrm>
          <a:prstGeom prst="arc">
            <a:avLst>
              <a:gd name="adj1" fmla="val 15844609"/>
              <a:gd name="adj2" fmla="val 0"/>
            </a:avLst>
          </a:prstGeom>
          <a:ln>
            <a:solidFill>
              <a:schemeClr val="tx1"/>
            </a:solidFill>
            <a:headEnd type="none" w="med" len="med"/>
            <a:tailEnd type="triangle" w="med" len="med"/>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GB"/>
          </a:p>
        </p:txBody>
      </p:sp>
      <p:sp>
        <p:nvSpPr>
          <p:cNvPr id="24" name="TextBox 23">
            <a:extLst>
              <a:ext uri="{FF2B5EF4-FFF2-40B4-BE49-F238E27FC236}">
                <a16:creationId xmlns:a16="http://schemas.microsoft.com/office/drawing/2014/main" id="{93A3F9F8-242A-6F41-9677-518941C791F7}"/>
              </a:ext>
            </a:extLst>
          </p:cNvPr>
          <p:cNvSpPr txBox="1"/>
          <p:nvPr/>
        </p:nvSpPr>
        <p:spPr>
          <a:xfrm>
            <a:off x="831507" y="3607253"/>
            <a:ext cx="346570" cy="369332"/>
          </a:xfrm>
          <a:prstGeom prst="rect">
            <a:avLst/>
          </a:prstGeom>
          <a:noFill/>
        </p:spPr>
        <p:txBody>
          <a:bodyPr wrap="square" rtlCol="0">
            <a:spAutoFit/>
          </a:bodyPr>
          <a:lstStyle/>
          <a:p>
            <a:r>
              <a:rPr lang="en-GB" dirty="0"/>
              <a:t>e</a:t>
            </a:r>
            <a:r>
              <a:rPr lang="en-GB" baseline="30000" dirty="0"/>
              <a:t>-</a:t>
            </a:r>
          </a:p>
        </p:txBody>
      </p:sp>
      <p:sp>
        <p:nvSpPr>
          <p:cNvPr id="26" name="Rectangle 25">
            <a:extLst>
              <a:ext uri="{FF2B5EF4-FFF2-40B4-BE49-F238E27FC236}">
                <a16:creationId xmlns:a16="http://schemas.microsoft.com/office/drawing/2014/main" id="{51C5C2F4-B729-7F41-861E-A68DD33AC32B}"/>
              </a:ext>
            </a:extLst>
          </p:cNvPr>
          <p:cNvSpPr/>
          <p:nvPr/>
        </p:nvSpPr>
        <p:spPr>
          <a:xfrm>
            <a:off x="1602227" y="2896812"/>
            <a:ext cx="336952" cy="369332"/>
          </a:xfrm>
          <a:prstGeom prst="rect">
            <a:avLst/>
          </a:prstGeom>
        </p:spPr>
        <p:txBody>
          <a:bodyPr wrap="square">
            <a:spAutoFit/>
          </a:bodyPr>
          <a:lstStyle/>
          <a:p>
            <a:r>
              <a:rPr lang="en-GB" dirty="0"/>
              <a:t>O</a:t>
            </a:r>
          </a:p>
        </p:txBody>
      </p:sp>
      <p:sp>
        <p:nvSpPr>
          <p:cNvPr id="27" name="Rectangle 26">
            <a:extLst>
              <a:ext uri="{FF2B5EF4-FFF2-40B4-BE49-F238E27FC236}">
                <a16:creationId xmlns:a16="http://schemas.microsoft.com/office/drawing/2014/main" id="{0CA18DE2-A4F1-D149-83C6-C1D6DEFC1A7C}"/>
              </a:ext>
            </a:extLst>
          </p:cNvPr>
          <p:cNvSpPr/>
          <p:nvPr/>
        </p:nvSpPr>
        <p:spPr>
          <a:xfrm>
            <a:off x="462116" y="2267433"/>
            <a:ext cx="309700" cy="369332"/>
          </a:xfrm>
          <a:prstGeom prst="rect">
            <a:avLst/>
          </a:prstGeom>
        </p:spPr>
        <p:txBody>
          <a:bodyPr wrap="square">
            <a:spAutoFit/>
          </a:bodyPr>
          <a:lstStyle/>
          <a:p>
            <a:r>
              <a:rPr lang="en-GB" dirty="0"/>
              <a:t>R</a:t>
            </a:r>
          </a:p>
        </p:txBody>
      </p:sp>
      <p:sp>
        <p:nvSpPr>
          <p:cNvPr id="28" name="TextBox 27">
            <a:extLst>
              <a:ext uri="{FF2B5EF4-FFF2-40B4-BE49-F238E27FC236}">
                <a16:creationId xmlns:a16="http://schemas.microsoft.com/office/drawing/2014/main" id="{68DAD2A1-C3E8-3B43-BAC9-78494A77060B}"/>
              </a:ext>
            </a:extLst>
          </p:cNvPr>
          <p:cNvSpPr txBox="1"/>
          <p:nvPr/>
        </p:nvSpPr>
        <p:spPr>
          <a:xfrm>
            <a:off x="2037827" y="3023400"/>
            <a:ext cx="505267" cy="369332"/>
          </a:xfrm>
          <a:prstGeom prst="rect">
            <a:avLst/>
          </a:prstGeom>
          <a:noFill/>
        </p:spPr>
        <p:txBody>
          <a:bodyPr wrap="square" rtlCol="0">
            <a:spAutoFit/>
          </a:bodyPr>
          <a:lstStyle/>
          <a:p>
            <a:r>
              <a:rPr lang="en-GB" dirty="0"/>
              <a:t>Ti</a:t>
            </a:r>
            <a:r>
              <a:rPr lang="en-GB" baseline="30000" dirty="0"/>
              <a:t>2+</a:t>
            </a:r>
          </a:p>
        </p:txBody>
      </p:sp>
      <p:sp>
        <p:nvSpPr>
          <p:cNvPr id="32" name="TextBox 31">
            <a:extLst>
              <a:ext uri="{FF2B5EF4-FFF2-40B4-BE49-F238E27FC236}">
                <a16:creationId xmlns:a16="http://schemas.microsoft.com/office/drawing/2014/main" id="{85CDD456-5C3C-7F48-9998-20E8925D5BFC}"/>
              </a:ext>
            </a:extLst>
          </p:cNvPr>
          <p:cNvSpPr txBox="1"/>
          <p:nvPr/>
        </p:nvSpPr>
        <p:spPr>
          <a:xfrm>
            <a:off x="3292423" y="3884426"/>
            <a:ext cx="1015406" cy="369332"/>
          </a:xfrm>
          <a:prstGeom prst="rect">
            <a:avLst/>
          </a:prstGeom>
          <a:noFill/>
        </p:spPr>
        <p:txBody>
          <a:bodyPr wrap="square" rtlCol="0">
            <a:spAutoFit/>
          </a:bodyPr>
          <a:lstStyle/>
          <a:p>
            <a:r>
              <a:rPr lang="en-GB" dirty="0"/>
              <a:t>Titanium</a:t>
            </a:r>
          </a:p>
        </p:txBody>
      </p:sp>
      <p:sp>
        <p:nvSpPr>
          <p:cNvPr id="41" name="TextBox 40">
            <a:extLst>
              <a:ext uri="{FF2B5EF4-FFF2-40B4-BE49-F238E27FC236}">
                <a16:creationId xmlns:a16="http://schemas.microsoft.com/office/drawing/2014/main" id="{371C5EB6-7582-F84B-B6D9-42F355089774}"/>
              </a:ext>
            </a:extLst>
          </p:cNvPr>
          <p:cNvSpPr txBox="1"/>
          <p:nvPr/>
        </p:nvSpPr>
        <p:spPr>
          <a:xfrm>
            <a:off x="2459217" y="3372515"/>
            <a:ext cx="407484" cy="369332"/>
          </a:xfrm>
          <a:prstGeom prst="rect">
            <a:avLst/>
          </a:prstGeom>
          <a:noFill/>
        </p:spPr>
        <p:txBody>
          <a:bodyPr wrap="square" rtlCol="0">
            <a:spAutoFit/>
          </a:bodyPr>
          <a:lstStyle/>
          <a:p>
            <a:r>
              <a:rPr lang="en-GB" dirty="0"/>
              <a:t>Cl</a:t>
            </a:r>
            <a:r>
              <a:rPr lang="en-GB" baseline="30000" dirty="0"/>
              <a:t>-</a:t>
            </a:r>
          </a:p>
        </p:txBody>
      </p:sp>
      <p:sp>
        <p:nvSpPr>
          <p:cNvPr id="42" name="TextBox 41">
            <a:extLst>
              <a:ext uri="{FF2B5EF4-FFF2-40B4-BE49-F238E27FC236}">
                <a16:creationId xmlns:a16="http://schemas.microsoft.com/office/drawing/2014/main" id="{D615A196-CEB1-EE47-B64D-2AA07ABDFB0E}"/>
              </a:ext>
            </a:extLst>
          </p:cNvPr>
          <p:cNvSpPr txBox="1"/>
          <p:nvPr/>
        </p:nvSpPr>
        <p:spPr>
          <a:xfrm>
            <a:off x="1746912" y="2145396"/>
            <a:ext cx="407484" cy="369332"/>
          </a:xfrm>
          <a:prstGeom prst="rect">
            <a:avLst/>
          </a:prstGeom>
          <a:noFill/>
        </p:spPr>
        <p:txBody>
          <a:bodyPr wrap="square" rtlCol="0">
            <a:spAutoFit/>
          </a:bodyPr>
          <a:lstStyle/>
          <a:p>
            <a:r>
              <a:rPr lang="en-GB" dirty="0"/>
              <a:t>Cl</a:t>
            </a:r>
            <a:r>
              <a:rPr lang="en-GB" baseline="30000" dirty="0"/>
              <a:t>-</a:t>
            </a:r>
          </a:p>
        </p:txBody>
      </p:sp>
      <p:sp>
        <p:nvSpPr>
          <p:cNvPr id="43" name="TextBox 42">
            <a:extLst>
              <a:ext uri="{FF2B5EF4-FFF2-40B4-BE49-F238E27FC236}">
                <a16:creationId xmlns:a16="http://schemas.microsoft.com/office/drawing/2014/main" id="{5F5C3209-7601-F946-8CE3-A67FFA222621}"/>
              </a:ext>
            </a:extLst>
          </p:cNvPr>
          <p:cNvSpPr txBox="1"/>
          <p:nvPr/>
        </p:nvSpPr>
        <p:spPr>
          <a:xfrm>
            <a:off x="3383575" y="2178053"/>
            <a:ext cx="407484" cy="369332"/>
          </a:xfrm>
          <a:prstGeom prst="rect">
            <a:avLst/>
          </a:prstGeom>
          <a:noFill/>
        </p:spPr>
        <p:txBody>
          <a:bodyPr wrap="square" rtlCol="0">
            <a:spAutoFit/>
          </a:bodyPr>
          <a:lstStyle/>
          <a:p>
            <a:r>
              <a:rPr lang="en-GB" dirty="0"/>
              <a:t>Cl</a:t>
            </a:r>
            <a:r>
              <a:rPr lang="en-GB" baseline="30000" dirty="0"/>
              <a:t>-</a:t>
            </a:r>
          </a:p>
        </p:txBody>
      </p:sp>
      <p:sp>
        <p:nvSpPr>
          <p:cNvPr id="39" name="TextBox 38">
            <a:extLst>
              <a:ext uri="{FF2B5EF4-FFF2-40B4-BE49-F238E27FC236}">
                <a16:creationId xmlns:a16="http://schemas.microsoft.com/office/drawing/2014/main" id="{485DBEFB-C0FE-8F4C-8B9D-D1FD40A209C8}"/>
              </a:ext>
            </a:extLst>
          </p:cNvPr>
          <p:cNvSpPr txBox="1"/>
          <p:nvPr/>
        </p:nvSpPr>
        <p:spPr>
          <a:xfrm>
            <a:off x="4814630" y="1565174"/>
            <a:ext cx="4279306" cy="923330"/>
          </a:xfrm>
          <a:prstGeom prst="rect">
            <a:avLst/>
          </a:prstGeom>
          <a:noFill/>
        </p:spPr>
        <p:txBody>
          <a:bodyPr wrap="square" rtlCol="0">
            <a:spAutoFit/>
          </a:bodyPr>
          <a:lstStyle/>
          <a:p>
            <a:r>
              <a:rPr lang="en-GB" b="1" dirty="0"/>
              <a:t>Temperature</a:t>
            </a:r>
          </a:p>
          <a:p>
            <a:r>
              <a:rPr lang="en-GB" u="sng" dirty="0"/>
              <a:t>Breakdown potentials of titanium can decrease </a:t>
            </a:r>
            <a:r>
              <a:rPr lang="en-GB" dirty="0"/>
              <a:t>by over 1 V from 125 °C to 150 °C</a:t>
            </a:r>
          </a:p>
        </p:txBody>
      </p:sp>
      <p:sp>
        <p:nvSpPr>
          <p:cNvPr id="45" name="TextBox 44">
            <a:extLst>
              <a:ext uri="{FF2B5EF4-FFF2-40B4-BE49-F238E27FC236}">
                <a16:creationId xmlns:a16="http://schemas.microsoft.com/office/drawing/2014/main" id="{F0B23B1C-CD19-904E-9DDD-895DF8E87E15}"/>
              </a:ext>
            </a:extLst>
          </p:cNvPr>
          <p:cNvSpPr txBox="1"/>
          <p:nvPr/>
        </p:nvSpPr>
        <p:spPr>
          <a:xfrm>
            <a:off x="4808699" y="2726184"/>
            <a:ext cx="4216910" cy="1200329"/>
          </a:xfrm>
          <a:prstGeom prst="rect">
            <a:avLst/>
          </a:prstGeom>
          <a:noFill/>
        </p:spPr>
        <p:txBody>
          <a:bodyPr wrap="square" rtlCol="0">
            <a:spAutoFit/>
          </a:bodyPr>
          <a:lstStyle/>
          <a:p>
            <a:r>
              <a:rPr lang="en-GB" b="1" dirty="0"/>
              <a:t>High chloride concentration</a:t>
            </a:r>
          </a:p>
          <a:p>
            <a:r>
              <a:rPr lang="en-GB" dirty="0"/>
              <a:t>High concentrations </a:t>
            </a:r>
            <a:r>
              <a:rPr lang="en-GB" u="sng" dirty="0"/>
              <a:t>increases probability of film break down</a:t>
            </a:r>
            <a:r>
              <a:rPr lang="en-GB" dirty="0"/>
              <a:t>. Increase in Cl</a:t>
            </a:r>
            <a:r>
              <a:rPr lang="en-GB" baseline="30000" dirty="0"/>
              <a:t>-</a:t>
            </a:r>
            <a:r>
              <a:rPr lang="en-GB" dirty="0"/>
              <a:t> in the pit can accelerate corrosion</a:t>
            </a:r>
            <a:endParaRPr lang="en-GB" baseline="30000" dirty="0"/>
          </a:p>
        </p:txBody>
      </p:sp>
      <p:sp>
        <p:nvSpPr>
          <p:cNvPr id="51" name="TextBox 50">
            <a:extLst>
              <a:ext uri="{FF2B5EF4-FFF2-40B4-BE49-F238E27FC236}">
                <a16:creationId xmlns:a16="http://schemas.microsoft.com/office/drawing/2014/main" id="{6B8B1B87-E17F-7643-98D7-11B38D3B4D2F}"/>
              </a:ext>
            </a:extLst>
          </p:cNvPr>
          <p:cNvSpPr txBox="1"/>
          <p:nvPr/>
        </p:nvSpPr>
        <p:spPr>
          <a:xfrm>
            <a:off x="314325" y="4226557"/>
            <a:ext cx="8711283" cy="2308324"/>
          </a:xfrm>
          <a:prstGeom prst="rect">
            <a:avLst/>
          </a:prstGeom>
          <a:noFill/>
        </p:spPr>
        <p:txBody>
          <a:bodyPr wrap="square" rtlCol="0">
            <a:spAutoFit/>
          </a:bodyPr>
          <a:lstStyle/>
          <a:p>
            <a:r>
              <a:rPr lang="en-GB" b="1" dirty="0"/>
              <a:t>Oxygen ingress</a:t>
            </a:r>
          </a:p>
          <a:p>
            <a:r>
              <a:rPr lang="en-GB" dirty="0"/>
              <a:t>Presence of O</a:t>
            </a:r>
            <a:r>
              <a:rPr lang="en-GB" baseline="-25000" dirty="0"/>
              <a:t>2</a:t>
            </a:r>
            <a:r>
              <a:rPr lang="en-GB" dirty="0"/>
              <a:t> provides an oxidative species for corrosion attack. </a:t>
            </a:r>
            <a:r>
              <a:rPr lang="en-GB" u="sng" dirty="0"/>
              <a:t>Oxygen depletion in pit </a:t>
            </a:r>
            <a:r>
              <a:rPr lang="en-GB" dirty="0"/>
              <a:t>creates conditions favourable for localised corrosion</a:t>
            </a:r>
          </a:p>
          <a:p>
            <a:endParaRPr lang="en-GB" dirty="0"/>
          </a:p>
          <a:p>
            <a:r>
              <a:rPr lang="en-GB" b="1" dirty="0"/>
              <a:t>Organic acids/acidic pH</a:t>
            </a:r>
          </a:p>
          <a:p>
            <a:r>
              <a:rPr lang="en-GB" u="sng" dirty="0"/>
              <a:t>Critical pitting temperatures for </a:t>
            </a:r>
            <a:r>
              <a:rPr lang="en-GB" u="sng" dirty="0" err="1"/>
              <a:t>Ti</a:t>
            </a:r>
            <a:r>
              <a:rPr lang="en-GB" u="sng" dirty="0"/>
              <a:t> can be &lt; 100 °C at pH </a:t>
            </a:r>
            <a:r>
              <a:rPr lang="en-GB" dirty="0"/>
              <a:t>4. Further acidification in the pit likely. Higher concentration of H</a:t>
            </a:r>
            <a:r>
              <a:rPr lang="en-GB" baseline="30000" dirty="0"/>
              <a:t>+</a:t>
            </a:r>
            <a:r>
              <a:rPr lang="en-GB" dirty="0"/>
              <a:t> ions in acidic conditions provides source of hydrogen (from hydrogen evolution) which could have lead to </a:t>
            </a:r>
            <a:r>
              <a:rPr lang="en-GB" u="sng" dirty="0"/>
              <a:t>hydrogen embrittlement and cracking</a:t>
            </a:r>
            <a:endParaRPr lang="en-GB" u="sng" dirty="0">
              <a:solidFill>
                <a:srgbClr val="FF0000"/>
              </a:solidFill>
            </a:endParaRPr>
          </a:p>
        </p:txBody>
      </p:sp>
    </p:spTree>
    <p:extLst>
      <p:ext uri="{BB962C8B-B14F-4D97-AF65-F5344CB8AC3E}">
        <p14:creationId xmlns:p14="http://schemas.microsoft.com/office/powerpoint/2010/main" val="76278703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367EB5-6022-4E09-8C00-51059B2E36C9}"/>
              </a:ext>
            </a:extLst>
          </p:cNvPr>
          <p:cNvSpPr>
            <a:spLocks noGrp="1"/>
          </p:cNvSpPr>
          <p:nvPr>
            <p:ph type="title"/>
          </p:nvPr>
        </p:nvSpPr>
        <p:spPr/>
        <p:txBody>
          <a:bodyPr/>
          <a:lstStyle/>
          <a:p>
            <a:r>
              <a:rPr lang="en-GB" dirty="0"/>
              <a:t>Case Study Exercise 2: Possible Causes of Corrosion (Welding)</a:t>
            </a:r>
          </a:p>
        </p:txBody>
      </p:sp>
      <p:sp>
        <p:nvSpPr>
          <p:cNvPr id="3" name="Content Placeholder 2">
            <a:extLst>
              <a:ext uri="{FF2B5EF4-FFF2-40B4-BE49-F238E27FC236}">
                <a16:creationId xmlns:a16="http://schemas.microsoft.com/office/drawing/2014/main" id="{27E4571E-1B7D-409B-A451-3D4BD782ACB9}"/>
              </a:ext>
            </a:extLst>
          </p:cNvPr>
          <p:cNvSpPr>
            <a:spLocks noGrp="1"/>
          </p:cNvSpPr>
          <p:nvPr>
            <p:ph idx="1"/>
          </p:nvPr>
        </p:nvSpPr>
        <p:spPr/>
        <p:txBody>
          <a:bodyPr>
            <a:normAutofit/>
          </a:bodyPr>
          <a:lstStyle/>
          <a:p>
            <a:r>
              <a:rPr lang="en-GB" sz="2000" dirty="0"/>
              <a:t>One possible cause of film breakdown is microstructural change to/defects caused in the passive film caused by the weld, explaining high number of pits in the weld region.</a:t>
            </a:r>
          </a:p>
          <a:p>
            <a:r>
              <a:rPr lang="en-GB" sz="2000" dirty="0"/>
              <a:t>Grain structures will be altered during welding. </a:t>
            </a:r>
          </a:p>
          <a:p>
            <a:r>
              <a:rPr lang="en-GB" sz="2000" dirty="0"/>
              <a:t>The larger grain structure is harder with lower ductility and more susceptible to cracking.</a:t>
            </a:r>
          </a:p>
          <a:p>
            <a:r>
              <a:rPr lang="en-GB" sz="2000" dirty="0"/>
              <a:t>Green area symbolises a crack.</a:t>
            </a:r>
          </a:p>
          <a:p>
            <a:pPr marL="0" indent="0">
              <a:buNone/>
            </a:pPr>
            <a:endParaRPr lang="en-GB" sz="2000" dirty="0"/>
          </a:p>
        </p:txBody>
      </p:sp>
      <p:pic>
        <p:nvPicPr>
          <p:cNvPr id="7" name="Picture 6">
            <a:extLst>
              <a:ext uri="{FF2B5EF4-FFF2-40B4-BE49-F238E27FC236}">
                <a16:creationId xmlns:a16="http://schemas.microsoft.com/office/drawing/2014/main" id="{815CF882-00B1-4A41-ABCF-78A359BD004B}"/>
              </a:ext>
            </a:extLst>
          </p:cNvPr>
          <p:cNvPicPr>
            <a:picLocks noChangeAspect="1"/>
          </p:cNvPicPr>
          <p:nvPr/>
        </p:nvPicPr>
        <p:blipFill rotWithShape="1">
          <a:blip r:embed="rId2"/>
          <a:srcRect l="60000" t="23831" r="17421" b="38906"/>
          <a:stretch/>
        </p:blipFill>
        <p:spPr>
          <a:xfrm>
            <a:off x="1847273" y="4120080"/>
            <a:ext cx="5366328" cy="2640704"/>
          </a:xfrm>
          <a:prstGeom prst="rect">
            <a:avLst/>
          </a:prstGeom>
          <a:effectLst>
            <a:softEdge rad="127000"/>
          </a:effectLst>
        </p:spPr>
      </p:pic>
      <p:sp>
        <p:nvSpPr>
          <p:cNvPr id="4" name="Slide Number Placeholder 3">
            <a:extLst>
              <a:ext uri="{FF2B5EF4-FFF2-40B4-BE49-F238E27FC236}">
                <a16:creationId xmlns:a16="http://schemas.microsoft.com/office/drawing/2014/main" id="{0E8A817E-1A5E-3946-99E4-8F23499C84FB}"/>
              </a:ext>
            </a:extLst>
          </p:cNvPr>
          <p:cNvSpPr>
            <a:spLocks noGrp="1"/>
          </p:cNvSpPr>
          <p:nvPr>
            <p:ph type="sldNum" sz="quarter" idx="12"/>
          </p:nvPr>
        </p:nvSpPr>
        <p:spPr/>
        <p:txBody>
          <a:bodyPr/>
          <a:lstStyle/>
          <a:p>
            <a:fld id="{D6EE6958-B3DE-214F-AA12-5039E78C292A}" type="slidenum">
              <a:rPr lang="en-GB" smtClean="0"/>
              <a:t>11</a:t>
            </a:fld>
            <a:endParaRPr lang="en-GB"/>
          </a:p>
        </p:txBody>
      </p:sp>
      <p:cxnSp>
        <p:nvCxnSpPr>
          <p:cNvPr id="9" name="Straight Arrow Connector 8"/>
          <p:cNvCxnSpPr/>
          <p:nvPr/>
        </p:nvCxnSpPr>
        <p:spPr>
          <a:xfrm flipH="1">
            <a:off x="4956048" y="3877056"/>
            <a:ext cx="841248" cy="758952"/>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0569407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E9A975-C430-43EE-B6B3-69DEA73FE631}"/>
              </a:ext>
            </a:extLst>
          </p:cNvPr>
          <p:cNvSpPr>
            <a:spLocks noGrp="1"/>
          </p:cNvSpPr>
          <p:nvPr>
            <p:ph type="title"/>
          </p:nvPr>
        </p:nvSpPr>
        <p:spPr/>
        <p:txBody>
          <a:bodyPr/>
          <a:lstStyle/>
          <a:p>
            <a:r>
              <a:rPr lang="en-GB" dirty="0"/>
              <a:t>Case Study Exercise 2: Possible Causes of Corrosion (Welding)</a:t>
            </a:r>
          </a:p>
        </p:txBody>
      </p:sp>
      <p:sp>
        <p:nvSpPr>
          <p:cNvPr id="3" name="Content Placeholder 2">
            <a:extLst>
              <a:ext uri="{FF2B5EF4-FFF2-40B4-BE49-F238E27FC236}">
                <a16:creationId xmlns:a16="http://schemas.microsoft.com/office/drawing/2014/main" id="{23894A82-8002-4B81-AEFC-6F44F5298B48}"/>
              </a:ext>
            </a:extLst>
          </p:cNvPr>
          <p:cNvSpPr>
            <a:spLocks noGrp="1"/>
          </p:cNvSpPr>
          <p:nvPr>
            <p:ph idx="1"/>
          </p:nvPr>
        </p:nvSpPr>
        <p:spPr/>
        <p:txBody>
          <a:bodyPr>
            <a:normAutofit/>
          </a:bodyPr>
          <a:lstStyle/>
          <a:p>
            <a:r>
              <a:rPr lang="en-GB" dirty="0">
                <a:effectLst/>
                <a:latin typeface="Arial" panose="020B0604020202020204" pitchFamily="34" charset="0"/>
                <a:ea typeface="Calibri" panose="020F0502020204030204" pitchFamily="34" charset="0"/>
              </a:rPr>
              <a:t>Cleanliness is key when welding titanium as it only has a tolerance of 0.3% oxygen, 0.15% Nitrogen and 150 parts/million of hydrogen.</a:t>
            </a:r>
            <a:r>
              <a:rPr lang="en-GB" dirty="0">
                <a:latin typeface="Arial" panose="020B0604020202020204" pitchFamily="34" charset="0"/>
                <a:ea typeface="Calibri" panose="020F0502020204030204" pitchFamily="34" charset="0"/>
              </a:rPr>
              <a:t> </a:t>
            </a:r>
          </a:p>
          <a:p>
            <a:r>
              <a:rPr lang="en-GB" dirty="0">
                <a:latin typeface="Arial" panose="020B0604020202020204" pitchFamily="34" charset="0"/>
                <a:ea typeface="Calibri" panose="020F0502020204030204" pitchFamily="34" charset="0"/>
              </a:rPr>
              <a:t>A sufficient gas shield should be used.</a:t>
            </a:r>
            <a:endParaRPr lang="en-GB" dirty="0">
              <a:effectLst/>
              <a:latin typeface="Arial" panose="020B0604020202020204" pitchFamily="34" charset="0"/>
              <a:ea typeface="Calibri" panose="020F0502020204030204" pitchFamily="34" charset="0"/>
            </a:endParaRPr>
          </a:p>
          <a:p>
            <a:r>
              <a:rPr lang="en-GB" dirty="0">
                <a:effectLst/>
                <a:latin typeface="Arial" panose="020B0604020202020204" pitchFamily="34" charset="0"/>
                <a:ea typeface="Calibri" panose="020F0502020204030204" pitchFamily="34" charset="0"/>
              </a:rPr>
              <a:t>The room should be atmospherically controlled. </a:t>
            </a:r>
          </a:p>
          <a:p>
            <a:r>
              <a:rPr lang="en-GB" dirty="0">
                <a:latin typeface="Arial" panose="020B0604020202020204" pitchFamily="34" charset="0"/>
                <a:ea typeface="Calibri" panose="020F0502020204030204" pitchFamily="34" charset="0"/>
              </a:rPr>
              <a:t>Air velocity should be low enough to not cause any disturbances to the shielding gas. </a:t>
            </a:r>
          </a:p>
          <a:p>
            <a:r>
              <a:rPr lang="en-GB" dirty="0">
                <a:effectLst/>
                <a:latin typeface="Arial" panose="020B0604020202020204" pitchFamily="34" charset="0"/>
                <a:ea typeface="Calibri" panose="020F0502020204030204" pitchFamily="34" charset="0"/>
              </a:rPr>
              <a:t>All tools and workspaces shou</a:t>
            </a:r>
            <a:r>
              <a:rPr lang="en-GB" dirty="0">
                <a:latin typeface="Arial" panose="020B0604020202020204" pitchFamily="34" charset="0"/>
                <a:ea typeface="Calibri" panose="020F0502020204030204" pitchFamily="34" charset="0"/>
              </a:rPr>
              <a:t>ld be cleaned.</a:t>
            </a:r>
          </a:p>
          <a:p>
            <a:r>
              <a:rPr lang="en-GB" dirty="0">
                <a:latin typeface="Arial" panose="020B0604020202020204" pitchFamily="34" charset="0"/>
                <a:ea typeface="Calibri" panose="020F0502020204030204" pitchFamily="34" charset="0"/>
              </a:rPr>
              <a:t>Heat input should be low/high enough for the thickness of the material. </a:t>
            </a:r>
          </a:p>
          <a:p>
            <a:pPr marL="0" indent="0">
              <a:buNone/>
            </a:pPr>
            <a:endParaRPr lang="en-GB" dirty="0">
              <a:latin typeface="Arial" panose="020B0604020202020204" pitchFamily="34" charset="0"/>
              <a:ea typeface="Calibri" panose="020F0502020204030204" pitchFamily="34" charset="0"/>
            </a:endParaRPr>
          </a:p>
        </p:txBody>
      </p:sp>
      <p:sp>
        <p:nvSpPr>
          <p:cNvPr id="4" name="Slide Number Placeholder 3">
            <a:extLst>
              <a:ext uri="{FF2B5EF4-FFF2-40B4-BE49-F238E27FC236}">
                <a16:creationId xmlns:a16="http://schemas.microsoft.com/office/drawing/2014/main" id="{F651B33E-CA22-B542-8718-D2EE60D3406E}"/>
              </a:ext>
            </a:extLst>
          </p:cNvPr>
          <p:cNvSpPr>
            <a:spLocks noGrp="1"/>
          </p:cNvSpPr>
          <p:nvPr>
            <p:ph type="sldNum" sz="quarter" idx="12"/>
          </p:nvPr>
        </p:nvSpPr>
        <p:spPr/>
        <p:txBody>
          <a:bodyPr/>
          <a:lstStyle/>
          <a:p>
            <a:fld id="{D6EE6958-B3DE-214F-AA12-5039E78C292A}" type="slidenum">
              <a:rPr lang="en-GB" smtClean="0"/>
              <a:t>12</a:t>
            </a:fld>
            <a:endParaRPr lang="en-GB"/>
          </a:p>
        </p:txBody>
      </p:sp>
    </p:spTree>
    <p:extLst>
      <p:ext uri="{BB962C8B-B14F-4D97-AF65-F5344CB8AC3E}">
        <p14:creationId xmlns:p14="http://schemas.microsoft.com/office/powerpoint/2010/main" val="368608032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367EB5-6022-4E09-8C00-51059B2E36C9}"/>
              </a:ext>
            </a:extLst>
          </p:cNvPr>
          <p:cNvSpPr>
            <a:spLocks noGrp="1"/>
          </p:cNvSpPr>
          <p:nvPr>
            <p:ph type="title"/>
          </p:nvPr>
        </p:nvSpPr>
        <p:spPr/>
        <p:txBody>
          <a:bodyPr/>
          <a:lstStyle/>
          <a:p>
            <a:r>
              <a:rPr lang="en-GB" dirty="0"/>
              <a:t>Case Study Exercise 2: Possible Causes of Corrosion (Welding)</a:t>
            </a:r>
          </a:p>
        </p:txBody>
      </p:sp>
      <p:sp>
        <p:nvSpPr>
          <p:cNvPr id="3" name="Content Placeholder 2">
            <a:extLst>
              <a:ext uri="{FF2B5EF4-FFF2-40B4-BE49-F238E27FC236}">
                <a16:creationId xmlns:a16="http://schemas.microsoft.com/office/drawing/2014/main" id="{27E4571E-1B7D-409B-A451-3D4BD782ACB9}"/>
              </a:ext>
            </a:extLst>
          </p:cNvPr>
          <p:cNvSpPr>
            <a:spLocks noGrp="1"/>
          </p:cNvSpPr>
          <p:nvPr>
            <p:ph idx="1"/>
          </p:nvPr>
        </p:nvSpPr>
        <p:spPr/>
        <p:txBody>
          <a:bodyPr/>
          <a:lstStyle/>
          <a:p>
            <a:r>
              <a:rPr lang="en-GB" sz="1800" dirty="0">
                <a:latin typeface="Arial" panose="020B0604020202020204" pitchFamily="34" charset="0"/>
                <a:cs typeface="Arial" panose="020B0604020202020204" pitchFamily="34" charset="0"/>
              </a:rPr>
              <a:t>Visual inspections of the weld are important as certain colours indicate signs of atmospheric Contamination.</a:t>
            </a:r>
          </a:p>
          <a:p>
            <a:r>
              <a:rPr lang="en-GB" sz="1800" dirty="0">
                <a:effectLst/>
                <a:latin typeface="Arial" panose="020B0604020202020204" pitchFamily="34" charset="0"/>
                <a:ea typeface="Calibri" panose="020F0502020204030204" pitchFamily="34" charset="0"/>
                <a:cs typeface="Arial" panose="020B0604020202020204" pitchFamily="34" charset="0"/>
              </a:rPr>
              <a:t>Silver -</a:t>
            </a:r>
            <a:r>
              <a:rPr lang="en-GB" sz="1800" dirty="0">
                <a:latin typeface="Arial" panose="020B0604020202020204" pitchFamily="34" charset="0"/>
                <a:ea typeface="Calibri" panose="020F0502020204030204" pitchFamily="34" charset="0"/>
                <a:cs typeface="Arial" panose="020B0604020202020204" pitchFamily="34" charset="0"/>
              </a:rPr>
              <a:t> Acceptable </a:t>
            </a:r>
            <a:endParaRPr lang="en-GB" sz="1800" dirty="0">
              <a:effectLst/>
              <a:latin typeface="Arial" panose="020B0604020202020204" pitchFamily="34" charset="0"/>
              <a:ea typeface="Calibri" panose="020F0502020204030204" pitchFamily="34" charset="0"/>
              <a:cs typeface="Arial" panose="020B0604020202020204" pitchFamily="34" charset="0"/>
            </a:endParaRPr>
          </a:p>
          <a:p>
            <a:r>
              <a:rPr lang="en-GB" sz="1800" dirty="0">
                <a:latin typeface="Arial" panose="020B0604020202020204" pitchFamily="34" charset="0"/>
                <a:ea typeface="Calibri" panose="020F0502020204030204" pitchFamily="34" charset="0"/>
                <a:cs typeface="Arial" panose="020B0604020202020204" pitchFamily="34" charset="0"/>
              </a:rPr>
              <a:t>S</a:t>
            </a:r>
            <a:r>
              <a:rPr lang="en-GB" sz="1800" dirty="0">
                <a:effectLst/>
                <a:latin typeface="Arial" panose="020B0604020202020204" pitchFamily="34" charset="0"/>
                <a:ea typeface="Calibri" panose="020F0502020204030204" pitchFamily="34" charset="0"/>
                <a:cs typeface="Arial" panose="020B0604020202020204" pitchFamily="34" charset="0"/>
              </a:rPr>
              <a:t>traw </a:t>
            </a:r>
            <a:r>
              <a:rPr lang="en-GB" sz="1800" dirty="0">
                <a:latin typeface="Arial" panose="020B0604020202020204" pitchFamily="34" charset="0"/>
                <a:ea typeface="Calibri" panose="020F0502020204030204" pitchFamily="34" charset="0"/>
                <a:cs typeface="Arial" panose="020B0604020202020204" pitchFamily="34" charset="0"/>
              </a:rPr>
              <a:t> - Acceptable </a:t>
            </a:r>
            <a:endParaRPr lang="en-GB" sz="1800" dirty="0">
              <a:effectLst/>
              <a:latin typeface="Arial" panose="020B0604020202020204" pitchFamily="34" charset="0"/>
              <a:ea typeface="Calibri" panose="020F0502020204030204" pitchFamily="34" charset="0"/>
              <a:cs typeface="Arial" panose="020B0604020202020204" pitchFamily="34" charset="0"/>
            </a:endParaRPr>
          </a:p>
          <a:p>
            <a:r>
              <a:rPr lang="en-GB" sz="1800" dirty="0">
                <a:effectLst/>
                <a:latin typeface="Arial" panose="020B0604020202020204" pitchFamily="34" charset="0"/>
                <a:ea typeface="Calibri" panose="020F0502020204030204" pitchFamily="34" charset="0"/>
                <a:cs typeface="Arial" panose="020B0604020202020204" pitchFamily="34" charset="0"/>
              </a:rPr>
              <a:t>Dark blue </a:t>
            </a:r>
            <a:r>
              <a:rPr lang="en-GB" sz="1800" dirty="0">
                <a:latin typeface="Arial" panose="020B0604020202020204" pitchFamily="34" charset="0"/>
                <a:ea typeface="Calibri" panose="020F0502020204030204" pitchFamily="34" charset="0"/>
                <a:cs typeface="Arial" panose="020B0604020202020204" pitchFamily="34" charset="0"/>
              </a:rPr>
              <a:t>-</a:t>
            </a:r>
            <a:r>
              <a:rPr lang="en-GB" sz="1800" dirty="0">
                <a:effectLst/>
                <a:latin typeface="Arial" panose="020B0604020202020204" pitchFamily="34" charset="0"/>
                <a:ea typeface="Calibri" panose="020F0502020204030204" pitchFamily="34" charset="0"/>
                <a:cs typeface="Arial" panose="020B0604020202020204" pitchFamily="34" charset="0"/>
              </a:rPr>
              <a:t> Acceptable depending on service conditions. </a:t>
            </a:r>
          </a:p>
          <a:p>
            <a:r>
              <a:rPr lang="en-GB" sz="1800" dirty="0">
                <a:effectLst/>
                <a:latin typeface="Arial" panose="020B0604020202020204" pitchFamily="34" charset="0"/>
                <a:ea typeface="Calibri" panose="020F0502020204030204" pitchFamily="34" charset="0"/>
                <a:cs typeface="Arial" panose="020B0604020202020204" pitchFamily="34" charset="0"/>
              </a:rPr>
              <a:t>Light blue/powdery white - Unacceptable. </a:t>
            </a:r>
            <a:endParaRPr lang="en-GB" sz="1800" dirty="0">
              <a:effectLst/>
              <a:latin typeface="Arial" panose="020B0604020202020204" pitchFamily="34" charset="0"/>
              <a:ea typeface="Calibri" panose="020F0502020204030204" pitchFamily="34" charset="0"/>
              <a:cs typeface="Times New Roman" panose="02020603050405020304" pitchFamily="18" charset="0"/>
            </a:endParaRPr>
          </a:p>
          <a:p>
            <a:pPr marL="0" indent="0">
              <a:buNone/>
            </a:pPr>
            <a:endParaRPr lang="en-GB" dirty="0"/>
          </a:p>
          <a:p>
            <a:endParaRPr lang="en-GB" dirty="0"/>
          </a:p>
        </p:txBody>
      </p:sp>
      <p:pic>
        <p:nvPicPr>
          <p:cNvPr id="7" name="Picture 6" descr="A picture containing indoor, table, sitting, wooden&#10;&#10;Description automatically generated">
            <a:extLst>
              <a:ext uri="{FF2B5EF4-FFF2-40B4-BE49-F238E27FC236}">
                <a16:creationId xmlns:a16="http://schemas.microsoft.com/office/drawing/2014/main" id="{FB851C6C-E7EF-4A9D-8ACD-142D5EE976FA}"/>
              </a:ext>
            </a:extLst>
          </p:cNvPr>
          <p:cNvPicPr>
            <a:picLocks noChangeAspect="1"/>
          </p:cNvPicPr>
          <p:nvPr/>
        </p:nvPicPr>
        <p:blipFill>
          <a:blip r:embed="rId3"/>
          <a:stretch>
            <a:fillRect/>
          </a:stretch>
        </p:blipFill>
        <p:spPr>
          <a:xfrm>
            <a:off x="2053048" y="3565236"/>
            <a:ext cx="4869683" cy="3834875"/>
          </a:xfrm>
          <a:prstGeom prst="rect">
            <a:avLst/>
          </a:prstGeom>
        </p:spPr>
      </p:pic>
      <p:sp>
        <p:nvSpPr>
          <p:cNvPr id="4" name="Slide Number Placeholder 3">
            <a:extLst>
              <a:ext uri="{FF2B5EF4-FFF2-40B4-BE49-F238E27FC236}">
                <a16:creationId xmlns:a16="http://schemas.microsoft.com/office/drawing/2014/main" id="{AECF605B-3DC0-CD42-BDB9-6F892357E703}"/>
              </a:ext>
            </a:extLst>
          </p:cNvPr>
          <p:cNvSpPr>
            <a:spLocks noGrp="1"/>
          </p:cNvSpPr>
          <p:nvPr>
            <p:ph type="sldNum" sz="quarter" idx="12"/>
          </p:nvPr>
        </p:nvSpPr>
        <p:spPr/>
        <p:txBody>
          <a:bodyPr/>
          <a:lstStyle/>
          <a:p>
            <a:fld id="{D6EE6958-B3DE-214F-AA12-5039E78C292A}" type="slidenum">
              <a:rPr lang="en-GB" smtClean="0"/>
              <a:t>13</a:t>
            </a:fld>
            <a:endParaRPr lang="en-GB"/>
          </a:p>
        </p:txBody>
      </p:sp>
    </p:spTree>
    <p:extLst>
      <p:ext uri="{BB962C8B-B14F-4D97-AF65-F5344CB8AC3E}">
        <p14:creationId xmlns:p14="http://schemas.microsoft.com/office/powerpoint/2010/main" val="17307511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2558F4-2309-3F49-AB05-BAC172D478EB}"/>
              </a:ext>
            </a:extLst>
          </p:cNvPr>
          <p:cNvSpPr>
            <a:spLocks noGrp="1"/>
          </p:cNvSpPr>
          <p:nvPr>
            <p:ph type="title"/>
          </p:nvPr>
        </p:nvSpPr>
        <p:spPr/>
        <p:txBody>
          <a:bodyPr/>
          <a:lstStyle/>
          <a:p>
            <a:r>
              <a:rPr lang="en-GB" dirty="0"/>
              <a:t>Case Study Exercise 2: Possible Causes of Corrosion (Welding)</a:t>
            </a:r>
          </a:p>
        </p:txBody>
      </p:sp>
      <p:sp>
        <p:nvSpPr>
          <p:cNvPr id="3" name="Content Placeholder 2">
            <a:extLst>
              <a:ext uri="{FF2B5EF4-FFF2-40B4-BE49-F238E27FC236}">
                <a16:creationId xmlns:a16="http://schemas.microsoft.com/office/drawing/2014/main" id="{61F4AEE9-D6BC-1A4C-B8C6-F9CE95F70EF3}"/>
              </a:ext>
            </a:extLst>
          </p:cNvPr>
          <p:cNvSpPr>
            <a:spLocks noGrp="1"/>
          </p:cNvSpPr>
          <p:nvPr>
            <p:ph idx="1"/>
          </p:nvPr>
        </p:nvSpPr>
        <p:spPr/>
        <p:txBody>
          <a:bodyPr/>
          <a:lstStyle/>
          <a:p>
            <a:r>
              <a:rPr lang="en-GB" dirty="0"/>
              <a:t>Each failure occurred at a branch weld.</a:t>
            </a:r>
          </a:p>
          <a:p>
            <a:r>
              <a:rPr lang="en-GB" dirty="0"/>
              <a:t>Both leaks were within the welds heat affected area.</a:t>
            </a:r>
          </a:p>
          <a:p>
            <a:r>
              <a:rPr lang="en-GB" dirty="0"/>
              <a:t>Figure A2 shows the corrosion following the weld. </a:t>
            </a:r>
          </a:p>
          <a:p>
            <a:r>
              <a:rPr lang="en-GB" dirty="0"/>
              <a:t>Figure B4 shows the micrograph of the crack. </a:t>
            </a:r>
          </a:p>
          <a:p>
            <a:r>
              <a:rPr lang="en-GB" dirty="0"/>
              <a:t>The material was weakened during the welding process. </a:t>
            </a:r>
          </a:p>
          <a:p>
            <a:endParaRPr lang="en-GB" dirty="0"/>
          </a:p>
          <a:p>
            <a:endParaRPr lang="en-GB" dirty="0"/>
          </a:p>
        </p:txBody>
      </p:sp>
      <p:sp>
        <p:nvSpPr>
          <p:cNvPr id="4" name="Slide Number Placeholder 3">
            <a:extLst>
              <a:ext uri="{FF2B5EF4-FFF2-40B4-BE49-F238E27FC236}">
                <a16:creationId xmlns:a16="http://schemas.microsoft.com/office/drawing/2014/main" id="{AA35C718-18E0-7249-AB04-7728FC0DA052}"/>
              </a:ext>
            </a:extLst>
          </p:cNvPr>
          <p:cNvSpPr>
            <a:spLocks noGrp="1"/>
          </p:cNvSpPr>
          <p:nvPr>
            <p:ph type="sldNum" sz="quarter" idx="12"/>
          </p:nvPr>
        </p:nvSpPr>
        <p:spPr/>
        <p:txBody>
          <a:bodyPr/>
          <a:lstStyle/>
          <a:p>
            <a:fld id="{D6EE6958-B3DE-214F-AA12-5039E78C292A}" type="slidenum">
              <a:rPr lang="en-GB" smtClean="0"/>
              <a:pPr/>
              <a:t>14</a:t>
            </a:fld>
            <a:endParaRPr lang="en-GB" sz="1400" dirty="0"/>
          </a:p>
        </p:txBody>
      </p:sp>
      <p:pic>
        <p:nvPicPr>
          <p:cNvPr id="6" name="Picture 5">
            <a:extLst>
              <a:ext uri="{FF2B5EF4-FFF2-40B4-BE49-F238E27FC236}">
                <a16:creationId xmlns:a16="http://schemas.microsoft.com/office/drawing/2014/main" id="{027966C2-7C9C-4BFB-B93A-B498ADB73B48}"/>
              </a:ext>
            </a:extLst>
          </p:cNvPr>
          <p:cNvPicPr>
            <a:picLocks noChangeAspect="1"/>
          </p:cNvPicPr>
          <p:nvPr/>
        </p:nvPicPr>
        <p:blipFill rotWithShape="1">
          <a:blip r:embed="rId3"/>
          <a:srcRect l="30233" t="30258" r="32325" b="20956"/>
          <a:stretch/>
        </p:blipFill>
        <p:spPr>
          <a:xfrm>
            <a:off x="4746107" y="3847068"/>
            <a:ext cx="3423685" cy="2509283"/>
          </a:xfrm>
          <a:prstGeom prst="rect">
            <a:avLst/>
          </a:prstGeom>
        </p:spPr>
      </p:pic>
      <p:pic>
        <p:nvPicPr>
          <p:cNvPr id="8" name="Picture 7">
            <a:extLst>
              <a:ext uri="{FF2B5EF4-FFF2-40B4-BE49-F238E27FC236}">
                <a16:creationId xmlns:a16="http://schemas.microsoft.com/office/drawing/2014/main" id="{27E7F77F-DAAF-4BF6-8E1F-64F38B8F9F5E}"/>
              </a:ext>
            </a:extLst>
          </p:cNvPr>
          <p:cNvPicPr>
            <a:picLocks noChangeAspect="1"/>
          </p:cNvPicPr>
          <p:nvPr/>
        </p:nvPicPr>
        <p:blipFill rotWithShape="1">
          <a:blip r:embed="rId4"/>
          <a:srcRect l="30233" t="37080" r="35116" b="20336"/>
          <a:stretch/>
        </p:blipFill>
        <p:spPr>
          <a:xfrm>
            <a:off x="666527" y="3847068"/>
            <a:ext cx="3629933" cy="2509283"/>
          </a:xfrm>
          <a:prstGeom prst="rect">
            <a:avLst/>
          </a:prstGeom>
        </p:spPr>
      </p:pic>
    </p:spTree>
    <p:extLst>
      <p:ext uri="{BB962C8B-B14F-4D97-AF65-F5344CB8AC3E}">
        <p14:creationId xmlns:p14="http://schemas.microsoft.com/office/powerpoint/2010/main" val="157720105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367EB5-6022-4E09-8C00-51059B2E36C9}"/>
              </a:ext>
            </a:extLst>
          </p:cNvPr>
          <p:cNvSpPr>
            <a:spLocks noGrp="1"/>
          </p:cNvSpPr>
          <p:nvPr>
            <p:ph type="title"/>
          </p:nvPr>
        </p:nvSpPr>
        <p:spPr/>
        <p:txBody>
          <a:bodyPr/>
          <a:lstStyle/>
          <a:p>
            <a:r>
              <a:rPr lang="en-GB" dirty="0"/>
              <a:t>Case Study Exercise 2: Possible Causes of Corrosion</a:t>
            </a:r>
          </a:p>
        </p:txBody>
      </p:sp>
      <p:sp>
        <p:nvSpPr>
          <p:cNvPr id="4" name="Slide Number Placeholder 3">
            <a:extLst>
              <a:ext uri="{FF2B5EF4-FFF2-40B4-BE49-F238E27FC236}">
                <a16:creationId xmlns:a16="http://schemas.microsoft.com/office/drawing/2014/main" id="{0E8A817E-1A5E-3946-99E4-8F23499C84FB}"/>
              </a:ext>
            </a:extLst>
          </p:cNvPr>
          <p:cNvSpPr>
            <a:spLocks noGrp="1"/>
          </p:cNvSpPr>
          <p:nvPr>
            <p:ph type="sldNum" sz="quarter" idx="12"/>
          </p:nvPr>
        </p:nvSpPr>
        <p:spPr/>
        <p:txBody>
          <a:bodyPr/>
          <a:lstStyle/>
          <a:p>
            <a:fld id="{D6EE6958-B3DE-214F-AA12-5039E78C292A}" type="slidenum">
              <a:rPr lang="en-GB" smtClean="0"/>
              <a:t>15</a:t>
            </a:fld>
            <a:endParaRPr lang="en-GB" dirty="0"/>
          </a:p>
        </p:txBody>
      </p:sp>
      <p:grpSp>
        <p:nvGrpSpPr>
          <p:cNvPr id="6" name="Group 5">
            <a:extLst>
              <a:ext uri="{FF2B5EF4-FFF2-40B4-BE49-F238E27FC236}">
                <a16:creationId xmlns:a16="http://schemas.microsoft.com/office/drawing/2014/main" id="{080FD405-2818-784C-8DBE-A7F4AF48E942}"/>
              </a:ext>
            </a:extLst>
          </p:cNvPr>
          <p:cNvGrpSpPr/>
          <p:nvPr/>
        </p:nvGrpSpPr>
        <p:grpSpPr>
          <a:xfrm>
            <a:off x="96641" y="2044107"/>
            <a:ext cx="2196745" cy="936283"/>
            <a:chOff x="1834" y="189143"/>
            <a:chExt cx="2196745" cy="936283"/>
          </a:xfrm>
        </p:grpSpPr>
        <p:sp>
          <p:nvSpPr>
            <p:cNvPr id="7" name="Rounded Rectangle 6">
              <a:extLst>
                <a:ext uri="{FF2B5EF4-FFF2-40B4-BE49-F238E27FC236}">
                  <a16:creationId xmlns:a16="http://schemas.microsoft.com/office/drawing/2014/main" id="{FC94650C-84DE-A241-811C-0446B6B8C8B3}"/>
                </a:ext>
              </a:extLst>
            </p:cNvPr>
            <p:cNvSpPr/>
            <p:nvPr/>
          </p:nvSpPr>
          <p:spPr>
            <a:xfrm>
              <a:off x="1834" y="189143"/>
              <a:ext cx="2196745" cy="936283"/>
            </a:xfrm>
            <a:prstGeom prst="roundRect">
              <a:avLst>
                <a:gd name="adj" fmla="val 10000"/>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8" name="Rounded Rectangle 4">
              <a:extLst>
                <a:ext uri="{FF2B5EF4-FFF2-40B4-BE49-F238E27FC236}">
                  <a16:creationId xmlns:a16="http://schemas.microsoft.com/office/drawing/2014/main" id="{7A3EA9B2-4AB8-6244-8D01-F525C40190AB}"/>
                </a:ext>
              </a:extLst>
            </p:cNvPr>
            <p:cNvSpPr txBox="1"/>
            <p:nvPr/>
          </p:nvSpPr>
          <p:spPr>
            <a:xfrm>
              <a:off x="1834" y="189143"/>
              <a:ext cx="2196745" cy="609225"/>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28016" tIns="128016" rIns="128016" bIns="68580" numCol="1" spcCol="1270" anchor="t" anchorCtr="0">
              <a:noAutofit/>
            </a:bodyPr>
            <a:lstStyle/>
            <a:p>
              <a:pPr marL="0" lvl="0" indent="0" algn="ctr" defTabSz="800100">
                <a:lnSpc>
                  <a:spcPct val="90000"/>
                </a:lnSpc>
                <a:spcBef>
                  <a:spcPct val="0"/>
                </a:spcBef>
                <a:spcAft>
                  <a:spcPct val="35000"/>
                </a:spcAft>
                <a:buNone/>
              </a:pPr>
              <a:r>
                <a:rPr lang="en-GB" sz="1800" kern="1200" dirty="0"/>
                <a:t>Aggressive corrosive conditions</a:t>
              </a:r>
            </a:p>
          </p:txBody>
        </p:sp>
      </p:grpSp>
      <p:grpSp>
        <p:nvGrpSpPr>
          <p:cNvPr id="9" name="Group 8">
            <a:extLst>
              <a:ext uri="{FF2B5EF4-FFF2-40B4-BE49-F238E27FC236}">
                <a16:creationId xmlns:a16="http://schemas.microsoft.com/office/drawing/2014/main" id="{07E0F9D6-21D0-0349-9410-3F4E74165D94}"/>
              </a:ext>
            </a:extLst>
          </p:cNvPr>
          <p:cNvGrpSpPr/>
          <p:nvPr/>
        </p:nvGrpSpPr>
        <p:grpSpPr>
          <a:xfrm>
            <a:off x="369636" y="2736458"/>
            <a:ext cx="2585829" cy="3165581"/>
            <a:chOff x="268409" y="862862"/>
            <a:chExt cx="2585829" cy="2541099"/>
          </a:xfrm>
        </p:grpSpPr>
        <p:sp>
          <p:nvSpPr>
            <p:cNvPr id="10" name="Rounded Rectangle 9">
              <a:extLst>
                <a:ext uri="{FF2B5EF4-FFF2-40B4-BE49-F238E27FC236}">
                  <a16:creationId xmlns:a16="http://schemas.microsoft.com/office/drawing/2014/main" id="{F5FB0175-A0FD-D94A-B2C5-1312565814A8}"/>
                </a:ext>
              </a:extLst>
            </p:cNvPr>
            <p:cNvSpPr/>
            <p:nvPr/>
          </p:nvSpPr>
          <p:spPr>
            <a:xfrm>
              <a:off x="268409" y="862862"/>
              <a:ext cx="2585829" cy="2541099"/>
            </a:xfrm>
            <a:prstGeom prst="roundRect">
              <a:avLst>
                <a:gd name="adj" fmla="val 10000"/>
              </a:avLst>
            </a:prstGeom>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11" name="Rounded Rectangle 4">
              <a:extLst>
                <a:ext uri="{FF2B5EF4-FFF2-40B4-BE49-F238E27FC236}">
                  <a16:creationId xmlns:a16="http://schemas.microsoft.com/office/drawing/2014/main" id="{CF5366C8-27ED-DC4C-8551-CE3884A947B4}"/>
                </a:ext>
              </a:extLst>
            </p:cNvPr>
            <p:cNvSpPr txBox="1"/>
            <p:nvPr/>
          </p:nvSpPr>
          <p:spPr>
            <a:xfrm>
              <a:off x="342835" y="937288"/>
              <a:ext cx="2436977" cy="2392247"/>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13792" tIns="113792" rIns="113792" bIns="113792" numCol="1" spcCol="1270" anchor="t" anchorCtr="0">
              <a:noAutofit/>
            </a:bodyPr>
            <a:lstStyle/>
            <a:p>
              <a:pPr marL="171450" lvl="1" indent="-171450" algn="l" defTabSz="711200">
                <a:lnSpc>
                  <a:spcPct val="90000"/>
                </a:lnSpc>
                <a:spcBef>
                  <a:spcPct val="0"/>
                </a:spcBef>
                <a:spcAft>
                  <a:spcPct val="15000"/>
                </a:spcAft>
                <a:buChar char="•"/>
              </a:pPr>
              <a:r>
                <a:rPr lang="en-GB" kern="1200" dirty="0"/>
                <a:t>Challenging corrosive environment for corrosion</a:t>
              </a:r>
            </a:p>
            <a:p>
              <a:pPr marL="171450" lvl="1" indent="-171450" algn="l" defTabSz="711200">
                <a:lnSpc>
                  <a:spcPct val="90000"/>
                </a:lnSpc>
                <a:spcBef>
                  <a:spcPct val="0"/>
                </a:spcBef>
                <a:spcAft>
                  <a:spcPct val="15000"/>
                </a:spcAft>
                <a:buChar char="•"/>
              </a:pPr>
              <a:endParaRPr lang="en-GB" kern="1200" dirty="0"/>
            </a:p>
            <a:p>
              <a:pPr marL="171450" lvl="1" indent="-171450" algn="l" defTabSz="711200">
                <a:lnSpc>
                  <a:spcPct val="90000"/>
                </a:lnSpc>
                <a:spcBef>
                  <a:spcPct val="0"/>
                </a:spcBef>
                <a:spcAft>
                  <a:spcPct val="15000"/>
                </a:spcAft>
                <a:buChar char="•"/>
              </a:pPr>
              <a:r>
                <a:rPr lang="en-GB" kern="1200" dirty="0"/>
                <a:t>Close to operating limits of titanium 12</a:t>
              </a:r>
            </a:p>
            <a:p>
              <a:pPr marL="171450" lvl="1" indent="-171450" algn="l" defTabSz="711200">
                <a:lnSpc>
                  <a:spcPct val="90000"/>
                </a:lnSpc>
                <a:spcBef>
                  <a:spcPct val="0"/>
                </a:spcBef>
                <a:spcAft>
                  <a:spcPct val="15000"/>
                </a:spcAft>
                <a:buChar char="•"/>
              </a:pPr>
              <a:endParaRPr lang="en-GB" kern="1200" dirty="0"/>
            </a:p>
            <a:p>
              <a:pPr marL="171450" lvl="1" indent="-171450" algn="l" defTabSz="711200">
                <a:lnSpc>
                  <a:spcPct val="90000"/>
                </a:lnSpc>
                <a:spcBef>
                  <a:spcPct val="0"/>
                </a:spcBef>
                <a:spcAft>
                  <a:spcPct val="15000"/>
                </a:spcAft>
                <a:buChar char="•"/>
              </a:pPr>
              <a:r>
                <a:rPr lang="en-GB" kern="1200" dirty="0"/>
                <a:t>Welded, thin pipes –susceptible areas to corrosion failure</a:t>
              </a:r>
            </a:p>
          </p:txBody>
        </p:sp>
      </p:grpSp>
      <p:grpSp>
        <p:nvGrpSpPr>
          <p:cNvPr id="15" name="Group 14">
            <a:extLst>
              <a:ext uri="{FF2B5EF4-FFF2-40B4-BE49-F238E27FC236}">
                <a16:creationId xmlns:a16="http://schemas.microsoft.com/office/drawing/2014/main" id="{38375C96-2059-CA46-AA76-3CE81D62B954}"/>
              </a:ext>
            </a:extLst>
          </p:cNvPr>
          <p:cNvGrpSpPr/>
          <p:nvPr/>
        </p:nvGrpSpPr>
        <p:grpSpPr>
          <a:xfrm>
            <a:off x="2406003" y="2045375"/>
            <a:ext cx="653494" cy="737441"/>
            <a:chOff x="5985272" y="1723232"/>
            <a:chExt cx="366376" cy="283935"/>
          </a:xfrm>
        </p:grpSpPr>
        <p:sp>
          <p:nvSpPr>
            <p:cNvPr id="16" name="Right Arrow 15">
              <a:extLst>
                <a:ext uri="{FF2B5EF4-FFF2-40B4-BE49-F238E27FC236}">
                  <a16:creationId xmlns:a16="http://schemas.microsoft.com/office/drawing/2014/main" id="{A4D36FAB-9E77-CC49-B39A-3069A8FD7F91}"/>
                </a:ext>
              </a:extLst>
            </p:cNvPr>
            <p:cNvSpPr/>
            <p:nvPr/>
          </p:nvSpPr>
          <p:spPr>
            <a:xfrm>
              <a:off x="5985272" y="1723232"/>
              <a:ext cx="366376" cy="283935"/>
            </a:xfrm>
            <a:prstGeom prst="rightArrow">
              <a:avLst>
                <a:gd name="adj1" fmla="val 60000"/>
                <a:gd name="adj2" fmla="val 50000"/>
              </a:avLst>
            </a:prstGeom>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sp>
        <p:sp>
          <p:nvSpPr>
            <p:cNvPr id="17" name="Right Arrow 4">
              <a:extLst>
                <a:ext uri="{FF2B5EF4-FFF2-40B4-BE49-F238E27FC236}">
                  <a16:creationId xmlns:a16="http://schemas.microsoft.com/office/drawing/2014/main" id="{BBB312EF-B088-3C4B-BA23-9D9FFECF2E7C}"/>
                </a:ext>
              </a:extLst>
            </p:cNvPr>
            <p:cNvSpPr txBox="1"/>
            <p:nvPr/>
          </p:nvSpPr>
          <p:spPr>
            <a:xfrm>
              <a:off x="5985272" y="1780019"/>
              <a:ext cx="281196" cy="170361"/>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marL="0" lvl="0" indent="0" algn="ctr" defTabSz="177800">
                <a:lnSpc>
                  <a:spcPct val="90000"/>
                </a:lnSpc>
                <a:spcBef>
                  <a:spcPct val="0"/>
                </a:spcBef>
                <a:spcAft>
                  <a:spcPct val="35000"/>
                </a:spcAft>
                <a:buNone/>
              </a:pPr>
              <a:endParaRPr lang="en-GB" sz="400" kern="1200"/>
            </a:p>
          </p:txBody>
        </p:sp>
      </p:grpSp>
      <p:grpSp>
        <p:nvGrpSpPr>
          <p:cNvPr id="19" name="Group 18">
            <a:extLst>
              <a:ext uri="{FF2B5EF4-FFF2-40B4-BE49-F238E27FC236}">
                <a16:creationId xmlns:a16="http://schemas.microsoft.com/office/drawing/2014/main" id="{D2169EA2-5F90-6C41-B40C-B0CFCF18536E}"/>
              </a:ext>
            </a:extLst>
          </p:cNvPr>
          <p:cNvGrpSpPr/>
          <p:nvPr/>
        </p:nvGrpSpPr>
        <p:grpSpPr>
          <a:xfrm>
            <a:off x="3099485" y="2044107"/>
            <a:ext cx="2196745" cy="936283"/>
            <a:chOff x="1834" y="189143"/>
            <a:chExt cx="2196745" cy="936283"/>
          </a:xfrm>
        </p:grpSpPr>
        <p:sp>
          <p:nvSpPr>
            <p:cNvPr id="20" name="Rounded Rectangle 19">
              <a:extLst>
                <a:ext uri="{FF2B5EF4-FFF2-40B4-BE49-F238E27FC236}">
                  <a16:creationId xmlns:a16="http://schemas.microsoft.com/office/drawing/2014/main" id="{67C8C6D1-3AE5-374C-996D-47EFA71CFB4A}"/>
                </a:ext>
              </a:extLst>
            </p:cNvPr>
            <p:cNvSpPr/>
            <p:nvPr/>
          </p:nvSpPr>
          <p:spPr>
            <a:xfrm>
              <a:off x="1834" y="189143"/>
              <a:ext cx="2196745" cy="936283"/>
            </a:xfrm>
            <a:prstGeom prst="roundRect">
              <a:avLst>
                <a:gd name="adj" fmla="val 10000"/>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1" name="Rounded Rectangle 4">
              <a:extLst>
                <a:ext uri="{FF2B5EF4-FFF2-40B4-BE49-F238E27FC236}">
                  <a16:creationId xmlns:a16="http://schemas.microsoft.com/office/drawing/2014/main" id="{DE8C205C-DAB8-4A49-9E3A-23C6CB3633CE}"/>
                </a:ext>
              </a:extLst>
            </p:cNvPr>
            <p:cNvSpPr txBox="1"/>
            <p:nvPr/>
          </p:nvSpPr>
          <p:spPr>
            <a:xfrm>
              <a:off x="1834" y="189143"/>
              <a:ext cx="2196745" cy="609225"/>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28016" tIns="128016" rIns="128016" bIns="68580" numCol="1" spcCol="1270" anchor="t" anchorCtr="0">
              <a:noAutofit/>
            </a:bodyPr>
            <a:lstStyle/>
            <a:p>
              <a:pPr marL="0" lvl="0" indent="0" algn="ctr" defTabSz="800100">
                <a:lnSpc>
                  <a:spcPct val="90000"/>
                </a:lnSpc>
                <a:spcBef>
                  <a:spcPct val="0"/>
                </a:spcBef>
                <a:spcAft>
                  <a:spcPct val="35000"/>
                </a:spcAft>
                <a:buNone/>
              </a:pPr>
              <a:r>
                <a:rPr lang="en-GB" sz="1800" kern="1200" dirty="0"/>
                <a:t>O</a:t>
              </a:r>
              <a:r>
                <a:rPr lang="en-GB" sz="1800" kern="1200" baseline="-25000" dirty="0"/>
                <a:t>2</a:t>
              </a:r>
              <a:r>
                <a:rPr lang="en-GB" sz="1800" kern="1200" dirty="0"/>
                <a:t> ingress</a:t>
              </a:r>
            </a:p>
          </p:txBody>
        </p:sp>
      </p:grpSp>
      <p:grpSp>
        <p:nvGrpSpPr>
          <p:cNvPr id="22" name="Group 21">
            <a:extLst>
              <a:ext uri="{FF2B5EF4-FFF2-40B4-BE49-F238E27FC236}">
                <a16:creationId xmlns:a16="http://schemas.microsoft.com/office/drawing/2014/main" id="{4F4A9272-7DC4-3C47-84FF-DBB0809D10DD}"/>
              </a:ext>
            </a:extLst>
          </p:cNvPr>
          <p:cNvGrpSpPr/>
          <p:nvPr/>
        </p:nvGrpSpPr>
        <p:grpSpPr>
          <a:xfrm>
            <a:off x="3416817" y="2703427"/>
            <a:ext cx="2585829" cy="2541099"/>
            <a:chOff x="268409" y="862862"/>
            <a:chExt cx="2585829" cy="2541099"/>
          </a:xfrm>
        </p:grpSpPr>
        <p:sp>
          <p:nvSpPr>
            <p:cNvPr id="23" name="Rounded Rectangle 22">
              <a:extLst>
                <a:ext uri="{FF2B5EF4-FFF2-40B4-BE49-F238E27FC236}">
                  <a16:creationId xmlns:a16="http://schemas.microsoft.com/office/drawing/2014/main" id="{37D73350-76FC-8C4A-BAD8-F9E9E4E0C776}"/>
                </a:ext>
              </a:extLst>
            </p:cNvPr>
            <p:cNvSpPr/>
            <p:nvPr/>
          </p:nvSpPr>
          <p:spPr>
            <a:xfrm>
              <a:off x="268409" y="862862"/>
              <a:ext cx="2585829" cy="2541099"/>
            </a:xfrm>
            <a:prstGeom prst="roundRect">
              <a:avLst>
                <a:gd name="adj" fmla="val 10000"/>
              </a:avLst>
            </a:prstGeom>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24" name="Rounded Rectangle 4">
              <a:extLst>
                <a:ext uri="{FF2B5EF4-FFF2-40B4-BE49-F238E27FC236}">
                  <a16:creationId xmlns:a16="http://schemas.microsoft.com/office/drawing/2014/main" id="{5628D007-EF31-6745-B6DB-B37D678BFF0C}"/>
                </a:ext>
              </a:extLst>
            </p:cNvPr>
            <p:cNvSpPr txBox="1"/>
            <p:nvPr/>
          </p:nvSpPr>
          <p:spPr>
            <a:xfrm>
              <a:off x="342835" y="937288"/>
              <a:ext cx="2436977" cy="2392247"/>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13792" tIns="113792" rIns="113792" bIns="113792" numCol="1" spcCol="1270" anchor="t" anchorCtr="0">
              <a:noAutofit/>
            </a:bodyPr>
            <a:lstStyle/>
            <a:p>
              <a:pPr marL="171450" lvl="1" indent="-171450" defTabSz="711200">
                <a:lnSpc>
                  <a:spcPct val="90000"/>
                </a:lnSpc>
                <a:spcBef>
                  <a:spcPct val="0"/>
                </a:spcBef>
                <a:spcAft>
                  <a:spcPct val="15000"/>
                </a:spcAft>
                <a:buChar char="•"/>
              </a:pPr>
              <a:r>
                <a:rPr lang="en-GB" dirty="0"/>
                <a:t>Changes the process conditions </a:t>
              </a:r>
            </a:p>
            <a:p>
              <a:pPr marL="171450" lvl="1" indent="-171450" defTabSz="711200">
                <a:lnSpc>
                  <a:spcPct val="90000"/>
                </a:lnSpc>
                <a:spcBef>
                  <a:spcPct val="0"/>
                </a:spcBef>
                <a:spcAft>
                  <a:spcPct val="15000"/>
                </a:spcAft>
                <a:buChar char="•"/>
              </a:pPr>
              <a:endParaRPr lang="en-GB" dirty="0"/>
            </a:p>
            <a:p>
              <a:pPr marL="171450" lvl="1" indent="-171450" algn="l" defTabSz="711200">
                <a:lnSpc>
                  <a:spcPct val="90000"/>
                </a:lnSpc>
                <a:spcBef>
                  <a:spcPct val="0"/>
                </a:spcBef>
                <a:spcAft>
                  <a:spcPct val="15000"/>
                </a:spcAft>
                <a:buChar char="•"/>
              </a:pPr>
              <a:r>
                <a:rPr lang="en-GB" kern="1200" dirty="0"/>
                <a:t>Oxidation of MEG can form organic acids</a:t>
              </a:r>
            </a:p>
            <a:p>
              <a:pPr marL="171450" lvl="1" indent="-171450" algn="l" defTabSz="711200">
                <a:lnSpc>
                  <a:spcPct val="90000"/>
                </a:lnSpc>
                <a:spcBef>
                  <a:spcPct val="0"/>
                </a:spcBef>
                <a:spcAft>
                  <a:spcPct val="15000"/>
                </a:spcAft>
                <a:buChar char="•"/>
              </a:pPr>
              <a:endParaRPr lang="en-GB" kern="1200" dirty="0"/>
            </a:p>
            <a:p>
              <a:pPr marL="171450" lvl="1" indent="-171450" algn="l" defTabSz="711200">
                <a:lnSpc>
                  <a:spcPct val="90000"/>
                </a:lnSpc>
                <a:spcBef>
                  <a:spcPct val="0"/>
                </a:spcBef>
                <a:spcAft>
                  <a:spcPct val="15000"/>
                </a:spcAft>
                <a:buChar char="•"/>
              </a:pPr>
              <a:r>
                <a:rPr lang="en-GB" kern="1200" dirty="0"/>
                <a:t>Species for corrosion reactions to occur</a:t>
              </a:r>
            </a:p>
          </p:txBody>
        </p:sp>
      </p:grpSp>
      <p:grpSp>
        <p:nvGrpSpPr>
          <p:cNvPr id="25" name="Group 24">
            <a:extLst>
              <a:ext uri="{FF2B5EF4-FFF2-40B4-BE49-F238E27FC236}">
                <a16:creationId xmlns:a16="http://schemas.microsoft.com/office/drawing/2014/main" id="{6421B9BC-209B-DD4D-B449-1E93528F2C54}"/>
              </a:ext>
            </a:extLst>
          </p:cNvPr>
          <p:cNvGrpSpPr/>
          <p:nvPr/>
        </p:nvGrpSpPr>
        <p:grpSpPr>
          <a:xfrm>
            <a:off x="6128947" y="2038757"/>
            <a:ext cx="2196745" cy="936283"/>
            <a:chOff x="1834" y="189143"/>
            <a:chExt cx="2196745" cy="936283"/>
          </a:xfrm>
        </p:grpSpPr>
        <p:sp>
          <p:nvSpPr>
            <p:cNvPr id="26" name="Rounded Rectangle 25">
              <a:extLst>
                <a:ext uri="{FF2B5EF4-FFF2-40B4-BE49-F238E27FC236}">
                  <a16:creationId xmlns:a16="http://schemas.microsoft.com/office/drawing/2014/main" id="{B0C57DD3-A35A-754F-87C6-77CBC58B9F71}"/>
                </a:ext>
              </a:extLst>
            </p:cNvPr>
            <p:cNvSpPr/>
            <p:nvPr/>
          </p:nvSpPr>
          <p:spPr>
            <a:xfrm>
              <a:off x="1834" y="189143"/>
              <a:ext cx="2196745" cy="936283"/>
            </a:xfrm>
            <a:prstGeom prst="roundRect">
              <a:avLst>
                <a:gd name="adj" fmla="val 10000"/>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7" name="Rounded Rectangle 4">
              <a:extLst>
                <a:ext uri="{FF2B5EF4-FFF2-40B4-BE49-F238E27FC236}">
                  <a16:creationId xmlns:a16="http://schemas.microsoft.com/office/drawing/2014/main" id="{C4EE151B-40FE-8348-83D4-47FE73CD5AAB}"/>
                </a:ext>
              </a:extLst>
            </p:cNvPr>
            <p:cNvSpPr txBox="1"/>
            <p:nvPr/>
          </p:nvSpPr>
          <p:spPr>
            <a:xfrm>
              <a:off x="1834" y="189143"/>
              <a:ext cx="2196745" cy="609225"/>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28016" tIns="128016" rIns="128016" bIns="68580" numCol="1" spcCol="1270" anchor="t" anchorCtr="0">
              <a:noAutofit/>
            </a:bodyPr>
            <a:lstStyle/>
            <a:p>
              <a:pPr marL="0" lvl="0" indent="0" algn="ctr" defTabSz="800100">
                <a:lnSpc>
                  <a:spcPct val="90000"/>
                </a:lnSpc>
                <a:spcBef>
                  <a:spcPct val="0"/>
                </a:spcBef>
                <a:spcAft>
                  <a:spcPct val="35000"/>
                </a:spcAft>
                <a:buNone/>
              </a:pPr>
              <a:r>
                <a:rPr lang="en-GB" sz="1800" kern="1200" dirty="0"/>
                <a:t>CORROSION</a:t>
              </a:r>
            </a:p>
          </p:txBody>
        </p:sp>
      </p:grpSp>
      <p:grpSp>
        <p:nvGrpSpPr>
          <p:cNvPr id="28" name="Group 27">
            <a:extLst>
              <a:ext uri="{FF2B5EF4-FFF2-40B4-BE49-F238E27FC236}">
                <a16:creationId xmlns:a16="http://schemas.microsoft.com/office/drawing/2014/main" id="{77BE6834-3356-F546-8196-B36636B28B48}"/>
              </a:ext>
            </a:extLst>
          </p:cNvPr>
          <p:cNvGrpSpPr/>
          <p:nvPr/>
        </p:nvGrpSpPr>
        <p:grpSpPr>
          <a:xfrm>
            <a:off x="6446279" y="2698077"/>
            <a:ext cx="2585829" cy="3780215"/>
            <a:chOff x="268409" y="862862"/>
            <a:chExt cx="2585829" cy="3780215"/>
          </a:xfrm>
        </p:grpSpPr>
        <p:sp>
          <p:nvSpPr>
            <p:cNvPr id="29" name="Rounded Rectangle 28">
              <a:extLst>
                <a:ext uri="{FF2B5EF4-FFF2-40B4-BE49-F238E27FC236}">
                  <a16:creationId xmlns:a16="http://schemas.microsoft.com/office/drawing/2014/main" id="{8A16B27A-D12C-F549-B1D6-573684C6CA2D}"/>
                </a:ext>
              </a:extLst>
            </p:cNvPr>
            <p:cNvSpPr/>
            <p:nvPr/>
          </p:nvSpPr>
          <p:spPr>
            <a:xfrm>
              <a:off x="268409" y="862862"/>
              <a:ext cx="2585829" cy="3780215"/>
            </a:xfrm>
            <a:prstGeom prst="roundRect">
              <a:avLst>
                <a:gd name="adj" fmla="val 10000"/>
              </a:avLst>
            </a:prstGeom>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30" name="Rounded Rectangle 4">
              <a:extLst>
                <a:ext uri="{FF2B5EF4-FFF2-40B4-BE49-F238E27FC236}">
                  <a16:creationId xmlns:a16="http://schemas.microsoft.com/office/drawing/2014/main" id="{98A1C704-D78B-5D4A-A39E-22B5745C7A38}"/>
                </a:ext>
              </a:extLst>
            </p:cNvPr>
            <p:cNvSpPr txBox="1"/>
            <p:nvPr/>
          </p:nvSpPr>
          <p:spPr>
            <a:xfrm>
              <a:off x="342835" y="937288"/>
              <a:ext cx="2436977" cy="2940909"/>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13792" tIns="113792" rIns="113792" bIns="113792" numCol="1" spcCol="1270" anchor="t" anchorCtr="0">
              <a:noAutofit/>
            </a:bodyPr>
            <a:lstStyle/>
            <a:p>
              <a:pPr marL="171450" lvl="1" indent="-171450" defTabSz="711200">
                <a:lnSpc>
                  <a:spcPct val="90000"/>
                </a:lnSpc>
                <a:spcBef>
                  <a:spcPct val="0"/>
                </a:spcBef>
                <a:spcAft>
                  <a:spcPct val="15000"/>
                </a:spcAft>
                <a:buChar char="•"/>
              </a:pPr>
              <a:r>
                <a:rPr lang="en-GB" sz="1600" dirty="0"/>
                <a:t>Combination of temperature, pH, salt and O</a:t>
              </a:r>
              <a:r>
                <a:rPr lang="en-GB" sz="1600" baseline="-25000" dirty="0"/>
                <a:t>2</a:t>
              </a:r>
              <a:r>
                <a:rPr lang="en-GB" sz="1600" dirty="0"/>
                <a:t> causes film breakdown</a:t>
              </a:r>
            </a:p>
            <a:p>
              <a:pPr marL="171450" lvl="1" indent="-171450" defTabSz="711200">
                <a:lnSpc>
                  <a:spcPct val="90000"/>
                </a:lnSpc>
                <a:spcBef>
                  <a:spcPct val="0"/>
                </a:spcBef>
                <a:spcAft>
                  <a:spcPct val="15000"/>
                </a:spcAft>
                <a:buChar char="•"/>
              </a:pPr>
              <a:endParaRPr lang="en-GB" sz="1600" dirty="0"/>
            </a:p>
            <a:p>
              <a:pPr marL="171450" lvl="1" indent="-171450" defTabSz="711200">
                <a:lnSpc>
                  <a:spcPct val="90000"/>
                </a:lnSpc>
                <a:spcBef>
                  <a:spcPct val="0"/>
                </a:spcBef>
                <a:spcAft>
                  <a:spcPct val="15000"/>
                </a:spcAft>
                <a:buChar char="•"/>
              </a:pPr>
              <a:r>
                <a:rPr lang="en-GB" sz="1600" dirty="0"/>
                <a:t>Attack in HAZ region of weld </a:t>
              </a:r>
            </a:p>
            <a:p>
              <a:pPr marL="171450" lvl="1" indent="-171450" defTabSz="711200">
                <a:lnSpc>
                  <a:spcPct val="90000"/>
                </a:lnSpc>
                <a:spcBef>
                  <a:spcPct val="0"/>
                </a:spcBef>
                <a:spcAft>
                  <a:spcPct val="15000"/>
                </a:spcAft>
                <a:buChar char="•"/>
              </a:pPr>
              <a:endParaRPr lang="en-GB" sz="1600" dirty="0"/>
            </a:p>
            <a:p>
              <a:pPr marL="171450" lvl="1" indent="-171450" defTabSz="711200">
                <a:lnSpc>
                  <a:spcPct val="90000"/>
                </a:lnSpc>
                <a:spcBef>
                  <a:spcPct val="0"/>
                </a:spcBef>
                <a:spcAft>
                  <a:spcPct val="15000"/>
                </a:spcAft>
                <a:buChar char="•"/>
              </a:pPr>
              <a:r>
                <a:rPr lang="en-GB" sz="1600" dirty="0"/>
                <a:t>Accelerated attack in pits and possible hydrogen cracking</a:t>
              </a:r>
            </a:p>
            <a:p>
              <a:pPr marL="171450" lvl="1" indent="-171450" defTabSz="711200">
                <a:lnSpc>
                  <a:spcPct val="90000"/>
                </a:lnSpc>
                <a:spcBef>
                  <a:spcPct val="0"/>
                </a:spcBef>
                <a:spcAft>
                  <a:spcPct val="15000"/>
                </a:spcAft>
                <a:buChar char="•"/>
              </a:pPr>
              <a:endParaRPr lang="en-GB" sz="1600" dirty="0"/>
            </a:p>
            <a:p>
              <a:pPr marL="171450" lvl="1" indent="-171450" algn="l" defTabSz="711200">
                <a:lnSpc>
                  <a:spcPct val="90000"/>
                </a:lnSpc>
                <a:spcBef>
                  <a:spcPct val="0"/>
                </a:spcBef>
                <a:spcAft>
                  <a:spcPct val="15000"/>
                </a:spcAft>
                <a:buChar char="•"/>
              </a:pPr>
              <a:r>
                <a:rPr lang="en-GB" sz="1600" kern="1200" dirty="0"/>
                <a:t>Cracking observed due to microstructural changes in HAZ</a:t>
              </a:r>
            </a:p>
          </p:txBody>
        </p:sp>
      </p:grpSp>
      <p:grpSp>
        <p:nvGrpSpPr>
          <p:cNvPr id="31" name="Group 30">
            <a:extLst>
              <a:ext uri="{FF2B5EF4-FFF2-40B4-BE49-F238E27FC236}">
                <a16:creationId xmlns:a16="http://schemas.microsoft.com/office/drawing/2014/main" id="{D10AF968-CC85-D54D-BC05-E823F2D5AF27}"/>
              </a:ext>
            </a:extLst>
          </p:cNvPr>
          <p:cNvGrpSpPr/>
          <p:nvPr/>
        </p:nvGrpSpPr>
        <p:grpSpPr>
          <a:xfrm>
            <a:off x="5422531" y="2049484"/>
            <a:ext cx="653494" cy="737441"/>
            <a:chOff x="5985272" y="1723232"/>
            <a:chExt cx="366376" cy="283935"/>
          </a:xfrm>
        </p:grpSpPr>
        <p:sp>
          <p:nvSpPr>
            <p:cNvPr id="32" name="Right Arrow 31">
              <a:extLst>
                <a:ext uri="{FF2B5EF4-FFF2-40B4-BE49-F238E27FC236}">
                  <a16:creationId xmlns:a16="http://schemas.microsoft.com/office/drawing/2014/main" id="{EA2892F1-49D2-D940-9C9B-DF4C914E5BDD}"/>
                </a:ext>
              </a:extLst>
            </p:cNvPr>
            <p:cNvSpPr/>
            <p:nvPr/>
          </p:nvSpPr>
          <p:spPr>
            <a:xfrm>
              <a:off x="5985272" y="1723232"/>
              <a:ext cx="366376" cy="283935"/>
            </a:xfrm>
            <a:prstGeom prst="rightArrow">
              <a:avLst>
                <a:gd name="adj1" fmla="val 60000"/>
                <a:gd name="adj2" fmla="val 50000"/>
              </a:avLst>
            </a:prstGeom>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sp>
        <p:sp>
          <p:nvSpPr>
            <p:cNvPr id="33" name="Right Arrow 4">
              <a:extLst>
                <a:ext uri="{FF2B5EF4-FFF2-40B4-BE49-F238E27FC236}">
                  <a16:creationId xmlns:a16="http://schemas.microsoft.com/office/drawing/2014/main" id="{1031AA04-D3BF-6147-BEB0-67B0A808D92B}"/>
                </a:ext>
              </a:extLst>
            </p:cNvPr>
            <p:cNvSpPr txBox="1"/>
            <p:nvPr/>
          </p:nvSpPr>
          <p:spPr>
            <a:xfrm>
              <a:off x="5985272" y="1780019"/>
              <a:ext cx="281196" cy="170361"/>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marL="0" lvl="0" indent="0" algn="ctr" defTabSz="177800">
                <a:lnSpc>
                  <a:spcPct val="90000"/>
                </a:lnSpc>
                <a:spcBef>
                  <a:spcPct val="0"/>
                </a:spcBef>
                <a:spcAft>
                  <a:spcPct val="35000"/>
                </a:spcAft>
                <a:buNone/>
              </a:pPr>
              <a:endParaRPr lang="en-GB" sz="400" kern="1200"/>
            </a:p>
          </p:txBody>
        </p:sp>
      </p:grpSp>
    </p:spTree>
    <p:extLst>
      <p:ext uri="{BB962C8B-B14F-4D97-AF65-F5344CB8AC3E}">
        <p14:creationId xmlns:p14="http://schemas.microsoft.com/office/powerpoint/2010/main" val="168572753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Case Study Exercise 3: Corrosion Risk Assessment </a:t>
            </a:r>
          </a:p>
        </p:txBody>
      </p:sp>
      <p:sp>
        <p:nvSpPr>
          <p:cNvPr id="3" name="Content Placeholder 2"/>
          <p:cNvSpPr>
            <a:spLocks noGrp="1"/>
          </p:cNvSpPr>
          <p:nvPr>
            <p:ph idx="1"/>
          </p:nvPr>
        </p:nvSpPr>
        <p:spPr>
          <a:xfrm>
            <a:off x="628650" y="1600199"/>
            <a:ext cx="7886700" cy="4576763"/>
          </a:xfrm>
        </p:spPr>
        <p:txBody>
          <a:bodyPr/>
          <a:lstStyle/>
          <a:p>
            <a:pPr marL="0" indent="0" algn="ctr">
              <a:buNone/>
            </a:pPr>
            <a:r>
              <a:rPr lang="en-GB" dirty="0"/>
              <a:t>Risk = Probability  × Consequences of Failure</a:t>
            </a:r>
          </a:p>
          <a:p>
            <a:endParaRPr lang="en-GB" dirty="0"/>
          </a:p>
          <a:p>
            <a:endParaRPr lang="en-GB" dirty="0"/>
          </a:p>
        </p:txBody>
      </p:sp>
      <p:sp>
        <p:nvSpPr>
          <p:cNvPr id="4" name="Slide Number Placeholder 3"/>
          <p:cNvSpPr>
            <a:spLocks noGrp="1"/>
          </p:cNvSpPr>
          <p:nvPr>
            <p:ph type="sldNum" sz="quarter" idx="12"/>
          </p:nvPr>
        </p:nvSpPr>
        <p:spPr/>
        <p:txBody>
          <a:bodyPr/>
          <a:lstStyle/>
          <a:p>
            <a:fld id="{D6EE6958-B3DE-214F-AA12-5039E78C292A}" type="slidenum">
              <a:rPr lang="en-GB" smtClean="0"/>
              <a:pPr/>
              <a:t>16</a:t>
            </a:fld>
            <a:endParaRPr lang="en-GB" sz="1400" dirty="0"/>
          </a:p>
        </p:txBody>
      </p:sp>
      <p:graphicFrame>
        <p:nvGraphicFramePr>
          <p:cNvPr id="6" name="Table 5"/>
          <p:cNvGraphicFramePr>
            <a:graphicFrameLocks noGrp="1"/>
          </p:cNvGraphicFramePr>
          <p:nvPr>
            <p:extLst>
              <p:ext uri="{D42A27DB-BD31-4B8C-83A1-F6EECF244321}">
                <p14:modId xmlns:p14="http://schemas.microsoft.com/office/powerpoint/2010/main" val="2061388077"/>
              </p:ext>
            </p:extLst>
          </p:nvPr>
        </p:nvGraphicFramePr>
        <p:xfrm>
          <a:off x="960120" y="4196555"/>
          <a:ext cx="7229475" cy="2070102"/>
        </p:xfrm>
        <a:graphic>
          <a:graphicData uri="http://schemas.openxmlformats.org/drawingml/2006/table">
            <a:tbl>
              <a:tblPr>
                <a:tableStyleId>{5C22544A-7EE6-4342-B048-85BDC9FD1C3A}</a:tableStyleId>
              </a:tblPr>
              <a:tblGrid>
                <a:gridCol w="980901">
                  <a:extLst>
                    <a:ext uri="{9D8B030D-6E8A-4147-A177-3AD203B41FA5}">
                      <a16:colId xmlns:a16="http://schemas.microsoft.com/office/drawing/2014/main" val="202101183"/>
                    </a:ext>
                  </a:extLst>
                </a:gridCol>
                <a:gridCol w="1199417">
                  <a:extLst>
                    <a:ext uri="{9D8B030D-6E8A-4147-A177-3AD203B41FA5}">
                      <a16:colId xmlns:a16="http://schemas.microsoft.com/office/drawing/2014/main" val="741907334"/>
                    </a:ext>
                  </a:extLst>
                </a:gridCol>
                <a:gridCol w="2572942">
                  <a:extLst>
                    <a:ext uri="{9D8B030D-6E8A-4147-A177-3AD203B41FA5}">
                      <a16:colId xmlns:a16="http://schemas.microsoft.com/office/drawing/2014/main" val="1673976226"/>
                    </a:ext>
                  </a:extLst>
                </a:gridCol>
                <a:gridCol w="2476215">
                  <a:extLst>
                    <a:ext uri="{9D8B030D-6E8A-4147-A177-3AD203B41FA5}">
                      <a16:colId xmlns:a16="http://schemas.microsoft.com/office/drawing/2014/main" val="445487413"/>
                    </a:ext>
                  </a:extLst>
                </a:gridCol>
              </a:tblGrid>
              <a:tr h="345017">
                <a:tc>
                  <a:txBody>
                    <a:bodyPr/>
                    <a:lstStyle/>
                    <a:p>
                      <a:pPr algn="ctr" fontAlgn="b"/>
                      <a:r>
                        <a:rPr lang="en-GB" sz="1600" b="1" u="none" strike="noStrike" dirty="0" err="1">
                          <a:effectLst/>
                        </a:rPr>
                        <a:t>CoF</a:t>
                      </a:r>
                      <a:endParaRPr lang="en-GB" sz="1600" b="1" i="0" u="none" strike="noStrike" dirty="0">
                        <a:solidFill>
                          <a:srgbClr val="000000"/>
                        </a:solidFill>
                        <a:effectLst/>
                        <a:latin typeface="Arial" panose="020B0604020202020204" pitchFamily="34" charset="0"/>
                      </a:endParaRPr>
                    </a:p>
                  </a:txBody>
                  <a:tcPr marL="9525" marR="9525" marT="9525" marB="0" anchor="b"/>
                </a:tc>
                <a:tc>
                  <a:txBody>
                    <a:bodyPr/>
                    <a:lstStyle/>
                    <a:p>
                      <a:pPr algn="ctr" fontAlgn="b"/>
                      <a:r>
                        <a:rPr lang="en-GB" sz="1600" b="1" u="none" strike="noStrike" dirty="0">
                          <a:effectLst/>
                        </a:rPr>
                        <a:t>Safety</a:t>
                      </a:r>
                      <a:endParaRPr lang="en-GB" sz="1600" b="1" i="0" u="none" strike="noStrike" dirty="0">
                        <a:solidFill>
                          <a:srgbClr val="000000"/>
                        </a:solidFill>
                        <a:effectLst/>
                        <a:latin typeface="Arial" panose="020B0604020202020204" pitchFamily="34" charset="0"/>
                      </a:endParaRPr>
                    </a:p>
                  </a:txBody>
                  <a:tcPr marL="9525" marR="9525" marT="9525" marB="0" anchor="b"/>
                </a:tc>
                <a:tc>
                  <a:txBody>
                    <a:bodyPr/>
                    <a:lstStyle/>
                    <a:p>
                      <a:pPr algn="ctr" fontAlgn="b"/>
                      <a:r>
                        <a:rPr lang="en-GB" sz="1600" b="1" u="none" strike="noStrike">
                          <a:effectLst/>
                        </a:rPr>
                        <a:t>Production</a:t>
                      </a:r>
                      <a:endParaRPr lang="en-GB" sz="1600" b="1" i="0" u="none" strike="noStrike">
                        <a:solidFill>
                          <a:srgbClr val="000000"/>
                        </a:solidFill>
                        <a:effectLst/>
                        <a:latin typeface="Arial" panose="020B0604020202020204" pitchFamily="34" charset="0"/>
                      </a:endParaRPr>
                    </a:p>
                  </a:txBody>
                  <a:tcPr marL="9525" marR="9525" marT="9525" marB="0" anchor="b"/>
                </a:tc>
                <a:tc>
                  <a:txBody>
                    <a:bodyPr/>
                    <a:lstStyle/>
                    <a:p>
                      <a:pPr algn="ctr" fontAlgn="b"/>
                      <a:r>
                        <a:rPr lang="en-GB" sz="1600" b="1" u="none" strike="noStrike" dirty="0">
                          <a:effectLst/>
                        </a:rPr>
                        <a:t>Environment</a:t>
                      </a:r>
                      <a:endParaRPr lang="en-GB" sz="1600" b="1" i="0" u="none" strike="noStrike" dirty="0">
                        <a:solidFill>
                          <a:srgbClr val="000000"/>
                        </a:solidFill>
                        <a:effectLst/>
                        <a:latin typeface="Arial" panose="020B0604020202020204" pitchFamily="34" charset="0"/>
                      </a:endParaRPr>
                    </a:p>
                  </a:txBody>
                  <a:tcPr marL="9525" marR="9525" marT="9525" marB="0" anchor="b"/>
                </a:tc>
                <a:extLst>
                  <a:ext uri="{0D108BD9-81ED-4DB2-BD59-A6C34878D82A}">
                    <a16:rowId xmlns:a16="http://schemas.microsoft.com/office/drawing/2014/main" val="3398458176"/>
                  </a:ext>
                </a:extLst>
              </a:tr>
              <a:tr h="345017">
                <a:tc>
                  <a:txBody>
                    <a:bodyPr/>
                    <a:lstStyle/>
                    <a:p>
                      <a:pPr algn="ctr" fontAlgn="b"/>
                      <a:r>
                        <a:rPr lang="en-GB" sz="1600" u="none" strike="noStrike" dirty="0">
                          <a:effectLst/>
                        </a:rPr>
                        <a:t>A</a:t>
                      </a:r>
                      <a:endParaRPr lang="en-GB" sz="1600" b="0" i="0" u="none" strike="noStrike" dirty="0">
                        <a:solidFill>
                          <a:srgbClr val="000000"/>
                        </a:solidFill>
                        <a:effectLst/>
                        <a:latin typeface="Arial" panose="020B0604020202020204" pitchFamily="34" charset="0"/>
                      </a:endParaRPr>
                    </a:p>
                  </a:txBody>
                  <a:tcPr marL="9525" marR="9525" marT="9525" marB="0" anchor="b"/>
                </a:tc>
                <a:tc>
                  <a:txBody>
                    <a:bodyPr/>
                    <a:lstStyle/>
                    <a:p>
                      <a:pPr algn="ctr" fontAlgn="b"/>
                      <a:r>
                        <a:rPr lang="en-GB" sz="1600" u="none" strike="noStrike">
                          <a:effectLst/>
                        </a:rPr>
                        <a:t>No harm</a:t>
                      </a:r>
                      <a:endParaRPr lang="en-GB" sz="1600" b="0" i="0" u="none" strike="noStrike">
                        <a:solidFill>
                          <a:srgbClr val="000000"/>
                        </a:solidFill>
                        <a:effectLst/>
                        <a:latin typeface="Arial" panose="020B0604020202020204" pitchFamily="34" charset="0"/>
                      </a:endParaRPr>
                    </a:p>
                  </a:txBody>
                  <a:tcPr marL="9525" marR="9525" marT="9525" marB="0" anchor="b"/>
                </a:tc>
                <a:tc>
                  <a:txBody>
                    <a:bodyPr/>
                    <a:lstStyle/>
                    <a:p>
                      <a:pPr algn="ctr" fontAlgn="b"/>
                      <a:r>
                        <a:rPr lang="en-GB" sz="1600" u="none" strike="noStrike">
                          <a:effectLst/>
                        </a:rPr>
                        <a:t>No disruption</a:t>
                      </a:r>
                      <a:endParaRPr lang="en-GB" sz="1600" b="0" i="0" u="none" strike="noStrike">
                        <a:solidFill>
                          <a:srgbClr val="000000"/>
                        </a:solidFill>
                        <a:effectLst/>
                        <a:latin typeface="Arial" panose="020B0604020202020204" pitchFamily="34" charset="0"/>
                      </a:endParaRPr>
                    </a:p>
                  </a:txBody>
                  <a:tcPr marL="9525" marR="9525" marT="9525" marB="0" anchor="b"/>
                </a:tc>
                <a:tc>
                  <a:txBody>
                    <a:bodyPr/>
                    <a:lstStyle/>
                    <a:p>
                      <a:pPr algn="ctr" fontAlgn="b"/>
                      <a:r>
                        <a:rPr lang="en-GB" sz="1600" u="none" strike="noStrike">
                          <a:effectLst/>
                        </a:rPr>
                        <a:t>No residual impact </a:t>
                      </a:r>
                      <a:endParaRPr lang="en-GB" sz="1600" b="0" i="0" u="none" strike="noStrike">
                        <a:solidFill>
                          <a:srgbClr val="000000"/>
                        </a:solidFill>
                        <a:effectLst/>
                        <a:latin typeface="Arial" panose="020B0604020202020204" pitchFamily="34" charset="0"/>
                      </a:endParaRPr>
                    </a:p>
                  </a:txBody>
                  <a:tcPr marL="9525" marR="9525" marT="9525" marB="0" anchor="b"/>
                </a:tc>
                <a:extLst>
                  <a:ext uri="{0D108BD9-81ED-4DB2-BD59-A6C34878D82A}">
                    <a16:rowId xmlns:a16="http://schemas.microsoft.com/office/drawing/2014/main" val="1970462824"/>
                  </a:ext>
                </a:extLst>
              </a:tr>
              <a:tr h="345017">
                <a:tc>
                  <a:txBody>
                    <a:bodyPr/>
                    <a:lstStyle/>
                    <a:p>
                      <a:pPr algn="ctr" fontAlgn="b"/>
                      <a:r>
                        <a:rPr lang="en-GB" sz="1600" u="none" strike="noStrike">
                          <a:effectLst/>
                        </a:rPr>
                        <a:t>B</a:t>
                      </a:r>
                      <a:endParaRPr lang="en-GB" sz="1600" b="0" i="0" u="none" strike="noStrike">
                        <a:solidFill>
                          <a:srgbClr val="000000"/>
                        </a:solidFill>
                        <a:effectLst/>
                        <a:latin typeface="Arial" panose="020B0604020202020204" pitchFamily="34" charset="0"/>
                      </a:endParaRPr>
                    </a:p>
                  </a:txBody>
                  <a:tcPr marL="9525" marR="9525" marT="9525" marB="0" anchor="b"/>
                </a:tc>
                <a:tc>
                  <a:txBody>
                    <a:bodyPr/>
                    <a:lstStyle/>
                    <a:p>
                      <a:pPr algn="ctr" fontAlgn="b"/>
                      <a:r>
                        <a:rPr lang="en-GB" sz="1600" u="none" strike="noStrike">
                          <a:effectLst/>
                        </a:rPr>
                        <a:t>Minor Injury</a:t>
                      </a:r>
                      <a:endParaRPr lang="en-GB" sz="1600" b="0" i="0" u="none" strike="noStrike">
                        <a:solidFill>
                          <a:srgbClr val="000000"/>
                        </a:solidFill>
                        <a:effectLst/>
                        <a:latin typeface="Arial" panose="020B0604020202020204" pitchFamily="34" charset="0"/>
                      </a:endParaRPr>
                    </a:p>
                  </a:txBody>
                  <a:tcPr marL="9525" marR="9525" marT="9525" marB="0" anchor="b"/>
                </a:tc>
                <a:tc>
                  <a:txBody>
                    <a:bodyPr/>
                    <a:lstStyle/>
                    <a:p>
                      <a:pPr algn="ctr" fontAlgn="b"/>
                      <a:r>
                        <a:rPr lang="en-GB" sz="1600" u="none" strike="noStrike">
                          <a:effectLst/>
                        </a:rPr>
                        <a:t>Brief disruption to Production</a:t>
                      </a:r>
                      <a:endParaRPr lang="en-GB" sz="1600" b="0" i="0" u="none" strike="noStrike">
                        <a:solidFill>
                          <a:srgbClr val="000000"/>
                        </a:solidFill>
                        <a:effectLst/>
                        <a:latin typeface="Arial" panose="020B0604020202020204" pitchFamily="34" charset="0"/>
                      </a:endParaRPr>
                    </a:p>
                  </a:txBody>
                  <a:tcPr marL="9525" marR="9525" marT="9525" marB="0" anchor="b"/>
                </a:tc>
                <a:tc>
                  <a:txBody>
                    <a:bodyPr/>
                    <a:lstStyle/>
                    <a:p>
                      <a:pPr algn="ctr" fontAlgn="b"/>
                      <a:r>
                        <a:rPr lang="en-GB" sz="1600" u="none" strike="noStrike">
                          <a:effectLst/>
                        </a:rPr>
                        <a:t>Minor impact </a:t>
                      </a:r>
                      <a:endParaRPr lang="en-GB" sz="1600" b="0" i="0" u="none" strike="noStrike">
                        <a:solidFill>
                          <a:srgbClr val="000000"/>
                        </a:solidFill>
                        <a:effectLst/>
                        <a:latin typeface="Arial" panose="020B0604020202020204" pitchFamily="34" charset="0"/>
                      </a:endParaRPr>
                    </a:p>
                  </a:txBody>
                  <a:tcPr marL="9525" marR="9525" marT="9525" marB="0" anchor="b"/>
                </a:tc>
                <a:extLst>
                  <a:ext uri="{0D108BD9-81ED-4DB2-BD59-A6C34878D82A}">
                    <a16:rowId xmlns:a16="http://schemas.microsoft.com/office/drawing/2014/main" val="1372577061"/>
                  </a:ext>
                </a:extLst>
              </a:tr>
              <a:tr h="345017">
                <a:tc>
                  <a:txBody>
                    <a:bodyPr/>
                    <a:lstStyle/>
                    <a:p>
                      <a:pPr algn="ctr" fontAlgn="b"/>
                      <a:r>
                        <a:rPr lang="en-GB" sz="1600" u="none" strike="noStrike">
                          <a:effectLst/>
                        </a:rPr>
                        <a:t>C</a:t>
                      </a:r>
                      <a:endParaRPr lang="en-GB" sz="1600" b="0" i="0" u="none" strike="noStrike">
                        <a:solidFill>
                          <a:srgbClr val="000000"/>
                        </a:solidFill>
                        <a:effectLst/>
                        <a:latin typeface="Arial" panose="020B0604020202020204" pitchFamily="34" charset="0"/>
                      </a:endParaRPr>
                    </a:p>
                  </a:txBody>
                  <a:tcPr marL="9525" marR="9525" marT="9525" marB="0" anchor="b"/>
                </a:tc>
                <a:tc>
                  <a:txBody>
                    <a:bodyPr/>
                    <a:lstStyle/>
                    <a:p>
                      <a:pPr algn="ctr" fontAlgn="b"/>
                      <a:r>
                        <a:rPr lang="en-GB" sz="1600" u="none" strike="noStrike">
                          <a:effectLst/>
                        </a:rPr>
                        <a:t>Major Injury</a:t>
                      </a:r>
                      <a:endParaRPr lang="en-GB" sz="1600" b="0" i="0" u="none" strike="noStrike">
                        <a:solidFill>
                          <a:srgbClr val="000000"/>
                        </a:solidFill>
                        <a:effectLst/>
                        <a:latin typeface="Arial" panose="020B0604020202020204" pitchFamily="34" charset="0"/>
                      </a:endParaRPr>
                    </a:p>
                  </a:txBody>
                  <a:tcPr marL="9525" marR="9525" marT="9525" marB="0" anchor="b"/>
                </a:tc>
                <a:tc>
                  <a:txBody>
                    <a:bodyPr/>
                    <a:lstStyle/>
                    <a:p>
                      <a:pPr algn="ctr" fontAlgn="b"/>
                      <a:r>
                        <a:rPr lang="en-GB" sz="1600" u="none" strike="noStrike">
                          <a:effectLst/>
                        </a:rPr>
                        <a:t>Partial short-term shutdown </a:t>
                      </a:r>
                      <a:endParaRPr lang="en-GB" sz="1600" b="0" i="0" u="none" strike="noStrike">
                        <a:solidFill>
                          <a:srgbClr val="000000"/>
                        </a:solidFill>
                        <a:effectLst/>
                        <a:latin typeface="Arial" panose="020B0604020202020204" pitchFamily="34" charset="0"/>
                      </a:endParaRPr>
                    </a:p>
                  </a:txBody>
                  <a:tcPr marL="9525" marR="9525" marT="9525" marB="0" anchor="b"/>
                </a:tc>
                <a:tc>
                  <a:txBody>
                    <a:bodyPr/>
                    <a:lstStyle/>
                    <a:p>
                      <a:pPr algn="ctr" fontAlgn="b"/>
                      <a:r>
                        <a:rPr lang="en-GB" sz="1600" u="none" strike="noStrike">
                          <a:effectLst/>
                        </a:rPr>
                        <a:t>Localised but major impact </a:t>
                      </a:r>
                      <a:endParaRPr lang="en-GB" sz="1600" b="0" i="0" u="none" strike="noStrike">
                        <a:solidFill>
                          <a:srgbClr val="000000"/>
                        </a:solidFill>
                        <a:effectLst/>
                        <a:latin typeface="Arial" panose="020B0604020202020204" pitchFamily="34" charset="0"/>
                      </a:endParaRPr>
                    </a:p>
                  </a:txBody>
                  <a:tcPr marL="9525" marR="9525" marT="9525" marB="0" anchor="b"/>
                </a:tc>
                <a:extLst>
                  <a:ext uri="{0D108BD9-81ED-4DB2-BD59-A6C34878D82A}">
                    <a16:rowId xmlns:a16="http://schemas.microsoft.com/office/drawing/2014/main" val="598497120"/>
                  </a:ext>
                </a:extLst>
              </a:tr>
              <a:tr h="345017">
                <a:tc>
                  <a:txBody>
                    <a:bodyPr/>
                    <a:lstStyle/>
                    <a:p>
                      <a:pPr algn="ctr" fontAlgn="b"/>
                      <a:r>
                        <a:rPr lang="en-GB" sz="1600" u="none" strike="noStrike">
                          <a:effectLst/>
                        </a:rPr>
                        <a:t>D</a:t>
                      </a:r>
                      <a:endParaRPr lang="en-GB" sz="1600" b="0" i="0" u="none" strike="noStrike">
                        <a:solidFill>
                          <a:srgbClr val="000000"/>
                        </a:solidFill>
                        <a:effectLst/>
                        <a:latin typeface="Arial" panose="020B0604020202020204" pitchFamily="34" charset="0"/>
                      </a:endParaRPr>
                    </a:p>
                  </a:txBody>
                  <a:tcPr marL="9525" marR="9525" marT="9525" marB="0" anchor="b"/>
                </a:tc>
                <a:tc>
                  <a:txBody>
                    <a:bodyPr/>
                    <a:lstStyle/>
                    <a:p>
                      <a:pPr algn="ctr" fontAlgn="b"/>
                      <a:r>
                        <a:rPr lang="en-GB" sz="1600" u="none" strike="noStrike" dirty="0">
                          <a:effectLst/>
                        </a:rPr>
                        <a:t>1-2 Fatalities</a:t>
                      </a:r>
                      <a:endParaRPr lang="en-GB" sz="1600" b="0" i="0" u="none" strike="noStrike" dirty="0">
                        <a:solidFill>
                          <a:srgbClr val="000000"/>
                        </a:solidFill>
                        <a:effectLst/>
                        <a:latin typeface="Arial" panose="020B0604020202020204" pitchFamily="34" charset="0"/>
                      </a:endParaRPr>
                    </a:p>
                  </a:txBody>
                  <a:tcPr marL="9525" marR="9525" marT="9525" marB="0" anchor="b"/>
                </a:tc>
                <a:tc>
                  <a:txBody>
                    <a:bodyPr/>
                    <a:lstStyle/>
                    <a:p>
                      <a:pPr algn="ctr" fontAlgn="b"/>
                      <a:r>
                        <a:rPr lang="en-GB" sz="1600" u="none" strike="noStrike">
                          <a:effectLst/>
                        </a:rPr>
                        <a:t>Undefined shutdown </a:t>
                      </a:r>
                      <a:endParaRPr lang="en-GB" sz="1600" b="0" i="0" u="none" strike="noStrike">
                        <a:solidFill>
                          <a:srgbClr val="000000"/>
                        </a:solidFill>
                        <a:effectLst/>
                        <a:latin typeface="Arial" panose="020B0604020202020204" pitchFamily="34" charset="0"/>
                      </a:endParaRPr>
                    </a:p>
                  </a:txBody>
                  <a:tcPr marL="9525" marR="9525" marT="9525" marB="0" anchor="b"/>
                </a:tc>
                <a:tc>
                  <a:txBody>
                    <a:bodyPr/>
                    <a:lstStyle/>
                    <a:p>
                      <a:pPr algn="ctr" fontAlgn="b"/>
                      <a:r>
                        <a:rPr lang="en-GB" sz="1600" u="none" strike="noStrike">
                          <a:effectLst/>
                        </a:rPr>
                        <a:t>Severe impact </a:t>
                      </a:r>
                      <a:endParaRPr lang="en-GB" sz="1600" b="0" i="0" u="none" strike="noStrike">
                        <a:solidFill>
                          <a:srgbClr val="000000"/>
                        </a:solidFill>
                        <a:effectLst/>
                        <a:latin typeface="Arial" panose="020B0604020202020204" pitchFamily="34" charset="0"/>
                      </a:endParaRPr>
                    </a:p>
                  </a:txBody>
                  <a:tcPr marL="9525" marR="9525" marT="9525" marB="0" anchor="b"/>
                </a:tc>
                <a:extLst>
                  <a:ext uri="{0D108BD9-81ED-4DB2-BD59-A6C34878D82A}">
                    <a16:rowId xmlns:a16="http://schemas.microsoft.com/office/drawing/2014/main" val="2444861272"/>
                  </a:ext>
                </a:extLst>
              </a:tr>
              <a:tr h="345017">
                <a:tc>
                  <a:txBody>
                    <a:bodyPr/>
                    <a:lstStyle/>
                    <a:p>
                      <a:pPr algn="ctr" fontAlgn="b"/>
                      <a:r>
                        <a:rPr lang="en-GB" sz="1600" u="none" strike="noStrike" dirty="0">
                          <a:effectLst/>
                        </a:rPr>
                        <a:t>E</a:t>
                      </a:r>
                      <a:endParaRPr lang="en-GB" sz="1600" b="0" i="0" u="none" strike="noStrike" dirty="0">
                        <a:solidFill>
                          <a:srgbClr val="000000"/>
                        </a:solidFill>
                        <a:effectLst/>
                        <a:latin typeface="Arial" panose="020B0604020202020204" pitchFamily="34" charset="0"/>
                      </a:endParaRPr>
                    </a:p>
                  </a:txBody>
                  <a:tcPr marL="9525" marR="9525" marT="9525" marB="0" anchor="b"/>
                </a:tc>
                <a:tc>
                  <a:txBody>
                    <a:bodyPr/>
                    <a:lstStyle/>
                    <a:p>
                      <a:pPr algn="ctr" fontAlgn="b"/>
                      <a:r>
                        <a:rPr lang="en-GB" sz="1600" u="none" strike="noStrike">
                          <a:effectLst/>
                        </a:rPr>
                        <a:t>&gt;2 Fatalities</a:t>
                      </a:r>
                      <a:endParaRPr lang="en-GB" sz="1600" b="0" i="0" u="none" strike="noStrike">
                        <a:solidFill>
                          <a:srgbClr val="000000"/>
                        </a:solidFill>
                        <a:effectLst/>
                        <a:latin typeface="Arial" panose="020B0604020202020204" pitchFamily="34" charset="0"/>
                      </a:endParaRPr>
                    </a:p>
                  </a:txBody>
                  <a:tcPr marL="9525" marR="9525" marT="9525" marB="0" anchor="b"/>
                </a:tc>
                <a:tc>
                  <a:txBody>
                    <a:bodyPr/>
                    <a:lstStyle/>
                    <a:p>
                      <a:pPr algn="ctr" fontAlgn="b"/>
                      <a:r>
                        <a:rPr lang="en-GB" sz="1600" u="none" strike="noStrike">
                          <a:effectLst/>
                        </a:rPr>
                        <a:t>Substantial plant loss </a:t>
                      </a:r>
                      <a:endParaRPr lang="en-GB" sz="1600" b="0" i="0" u="none" strike="noStrike">
                        <a:solidFill>
                          <a:srgbClr val="000000"/>
                        </a:solidFill>
                        <a:effectLst/>
                        <a:latin typeface="Arial" panose="020B0604020202020204" pitchFamily="34" charset="0"/>
                      </a:endParaRPr>
                    </a:p>
                  </a:txBody>
                  <a:tcPr marL="9525" marR="9525" marT="9525" marB="0" anchor="b"/>
                </a:tc>
                <a:tc>
                  <a:txBody>
                    <a:bodyPr/>
                    <a:lstStyle/>
                    <a:p>
                      <a:pPr algn="ctr" fontAlgn="b"/>
                      <a:r>
                        <a:rPr lang="en-GB" sz="1600" u="none" strike="noStrike" dirty="0">
                          <a:effectLst/>
                        </a:rPr>
                        <a:t>Extreme impact </a:t>
                      </a:r>
                      <a:endParaRPr lang="en-GB" sz="1600" b="0" i="0" u="none" strike="noStrike" dirty="0">
                        <a:solidFill>
                          <a:srgbClr val="000000"/>
                        </a:solidFill>
                        <a:effectLst/>
                        <a:latin typeface="Arial" panose="020B0604020202020204" pitchFamily="34" charset="0"/>
                      </a:endParaRPr>
                    </a:p>
                  </a:txBody>
                  <a:tcPr marL="9525" marR="9525" marT="9525" marB="0" anchor="b"/>
                </a:tc>
                <a:extLst>
                  <a:ext uri="{0D108BD9-81ED-4DB2-BD59-A6C34878D82A}">
                    <a16:rowId xmlns:a16="http://schemas.microsoft.com/office/drawing/2014/main" val="481859068"/>
                  </a:ext>
                </a:extLst>
              </a:tr>
            </a:tbl>
          </a:graphicData>
        </a:graphic>
      </p:graphicFrame>
      <p:graphicFrame>
        <p:nvGraphicFramePr>
          <p:cNvPr id="7" name="Table 6"/>
          <p:cNvGraphicFramePr>
            <a:graphicFrameLocks noGrp="1"/>
          </p:cNvGraphicFramePr>
          <p:nvPr>
            <p:extLst>
              <p:ext uri="{D42A27DB-BD31-4B8C-83A1-F6EECF244321}">
                <p14:modId xmlns:p14="http://schemas.microsoft.com/office/powerpoint/2010/main" val="3762724513"/>
              </p:ext>
            </p:extLst>
          </p:nvPr>
        </p:nvGraphicFramePr>
        <p:xfrm>
          <a:off x="960120" y="2126932"/>
          <a:ext cx="7235191" cy="1761648"/>
        </p:xfrm>
        <a:graphic>
          <a:graphicData uri="http://schemas.openxmlformats.org/drawingml/2006/table">
            <a:tbl>
              <a:tblPr>
                <a:tableStyleId>{5C22544A-7EE6-4342-B048-85BDC9FD1C3A}</a:tableStyleId>
              </a:tblPr>
              <a:tblGrid>
                <a:gridCol w="997957">
                  <a:extLst>
                    <a:ext uri="{9D8B030D-6E8A-4147-A177-3AD203B41FA5}">
                      <a16:colId xmlns:a16="http://schemas.microsoft.com/office/drawing/2014/main" val="1074589101"/>
                    </a:ext>
                  </a:extLst>
                </a:gridCol>
                <a:gridCol w="6237234">
                  <a:extLst>
                    <a:ext uri="{9D8B030D-6E8A-4147-A177-3AD203B41FA5}">
                      <a16:colId xmlns:a16="http://schemas.microsoft.com/office/drawing/2014/main" val="2553488910"/>
                    </a:ext>
                  </a:extLst>
                </a:gridCol>
              </a:tblGrid>
              <a:tr h="293608">
                <a:tc>
                  <a:txBody>
                    <a:bodyPr/>
                    <a:lstStyle/>
                    <a:p>
                      <a:pPr algn="ctr" fontAlgn="b"/>
                      <a:r>
                        <a:rPr lang="en-GB" sz="1600" b="1" u="none" strike="noStrike">
                          <a:effectLst/>
                        </a:rPr>
                        <a:t>Likelihood</a:t>
                      </a:r>
                      <a:endParaRPr lang="en-GB" sz="1600" b="1" i="0" u="none" strike="noStrike">
                        <a:solidFill>
                          <a:srgbClr val="000000"/>
                        </a:solidFill>
                        <a:effectLst/>
                        <a:latin typeface="Arial" panose="020B0604020202020204" pitchFamily="34" charset="0"/>
                      </a:endParaRPr>
                    </a:p>
                  </a:txBody>
                  <a:tcPr marL="9525" marR="9525" marT="9525" marB="0" anchor="b"/>
                </a:tc>
                <a:tc>
                  <a:txBody>
                    <a:bodyPr/>
                    <a:lstStyle/>
                    <a:p>
                      <a:pPr algn="ctr" fontAlgn="b"/>
                      <a:r>
                        <a:rPr lang="en-GB" sz="1600" b="1" u="none" strike="noStrike" dirty="0">
                          <a:effectLst/>
                        </a:rPr>
                        <a:t>Qualitative </a:t>
                      </a:r>
                      <a:endParaRPr lang="en-GB" sz="1600" b="1" i="0" u="none" strike="noStrike" dirty="0">
                        <a:solidFill>
                          <a:srgbClr val="000000"/>
                        </a:solidFill>
                        <a:effectLst/>
                        <a:latin typeface="Arial" panose="020B0604020202020204" pitchFamily="34" charset="0"/>
                      </a:endParaRPr>
                    </a:p>
                  </a:txBody>
                  <a:tcPr marL="9525" marR="9525" marT="9525" marB="0" anchor="b"/>
                </a:tc>
                <a:extLst>
                  <a:ext uri="{0D108BD9-81ED-4DB2-BD59-A6C34878D82A}">
                    <a16:rowId xmlns:a16="http://schemas.microsoft.com/office/drawing/2014/main" val="2230814388"/>
                  </a:ext>
                </a:extLst>
              </a:tr>
              <a:tr h="293608">
                <a:tc>
                  <a:txBody>
                    <a:bodyPr/>
                    <a:lstStyle/>
                    <a:p>
                      <a:pPr algn="ctr" fontAlgn="b"/>
                      <a:r>
                        <a:rPr lang="en-GB" sz="1600" u="none" strike="noStrike">
                          <a:effectLst/>
                        </a:rPr>
                        <a:t>1</a:t>
                      </a:r>
                      <a:endParaRPr lang="en-GB" sz="1600" b="0" i="0" u="none" strike="noStrike">
                        <a:solidFill>
                          <a:srgbClr val="000000"/>
                        </a:solidFill>
                        <a:effectLst/>
                        <a:latin typeface="Arial" panose="020B0604020202020204" pitchFamily="34" charset="0"/>
                      </a:endParaRPr>
                    </a:p>
                  </a:txBody>
                  <a:tcPr marL="9525" marR="9525" marT="9525" marB="0" anchor="b"/>
                </a:tc>
                <a:tc>
                  <a:txBody>
                    <a:bodyPr/>
                    <a:lstStyle/>
                    <a:p>
                      <a:pPr algn="ctr" fontAlgn="b"/>
                      <a:r>
                        <a:rPr lang="en-GB" sz="1600" u="none" strike="noStrike">
                          <a:effectLst/>
                        </a:rPr>
                        <a:t>Never heard of in the industry</a:t>
                      </a:r>
                      <a:endParaRPr lang="en-GB" sz="1600" b="0" i="0" u="none" strike="noStrike">
                        <a:solidFill>
                          <a:srgbClr val="000000"/>
                        </a:solidFill>
                        <a:effectLst/>
                        <a:latin typeface="Arial" panose="020B0604020202020204" pitchFamily="34" charset="0"/>
                      </a:endParaRPr>
                    </a:p>
                  </a:txBody>
                  <a:tcPr marL="9525" marR="9525" marT="9525" marB="0" anchor="b"/>
                </a:tc>
                <a:extLst>
                  <a:ext uri="{0D108BD9-81ED-4DB2-BD59-A6C34878D82A}">
                    <a16:rowId xmlns:a16="http://schemas.microsoft.com/office/drawing/2014/main" val="2072437409"/>
                  </a:ext>
                </a:extLst>
              </a:tr>
              <a:tr h="293608">
                <a:tc>
                  <a:txBody>
                    <a:bodyPr/>
                    <a:lstStyle/>
                    <a:p>
                      <a:pPr algn="ctr" fontAlgn="b"/>
                      <a:r>
                        <a:rPr lang="en-GB" sz="1600" u="none" strike="noStrike">
                          <a:effectLst/>
                        </a:rPr>
                        <a:t>2</a:t>
                      </a:r>
                      <a:endParaRPr lang="en-GB" sz="1600" b="0" i="0" u="none" strike="noStrike">
                        <a:solidFill>
                          <a:srgbClr val="000000"/>
                        </a:solidFill>
                        <a:effectLst/>
                        <a:latin typeface="Arial" panose="020B0604020202020204" pitchFamily="34" charset="0"/>
                      </a:endParaRPr>
                    </a:p>
                  </a:txBody>
                  <a:tcPr marL="9525" marR="9525" marT="9525" marB="0" anchor="b"/>
                </a:tc>
                <a:tc>
                  <a:txBody>
                    <a:bodyPr/>
                    <a:lstStyle/>
                    <a:p>
                      <a:pPr algn="ctr" fontAlgn="b"/>
                      <a:r>
                        <a:rPr lang="en-GB" sz="1600" u="none" strike="noStrike" dirty="0">
                          <a:effectLst/>
                        </a:rPr>
                        <a:t>Known possibility</a:t>
                      </a:r>
                      <a:endParaRPr lang="en-GB" sz="1600" b="0" i="0" u="none" strike="noStrike" dirty="0">
                        <a:solidFill>
                          <a:srgbClr val="000000"/>
                        </a:solidFill>
                        <a:effectLst/>
                        <a:latin typeface="Arial" panose="020B0604020202020204" pitchFamily="34" charset="0"/>
                      </a:endParaRPr>
                    </a:p>
                  </a:txBody>
                  <a:tcPr marL="9525" marR="9525" marT="9525" marB="0" anchor="b"/>
                </a:tc>
                <a:extLst>
                  <a:ext uri="{0D108BD9-81ED-4DB2-BD59-A6C34878D82A}">
                    <a16:rowId xmlns:a16="http://schemas.microsoft.com/office/drawing/2014/main" val="991082777"/>
                  </a:ext>
                </a:extLst>
              </a:tr>
              <a:tr h="293608">
                <a:tc>
                  <a:txBody>
                    <a:bodyPr/>
                    <a:lstStyle/>
                    <a:p>
                      <a:pPr algn="ctr" fontAlgn="b"/>
                      <a:r>
                        <a:rPr lang="en-GB" sz="1600" u="none" strike="noStrike">
                          <a:effectLst/>
                        </a:rPr>
                        <a:t>3</a:t>
                      </a:r>
                      <a:endParaRPr lang="en-GB" sz="1600" b="0" i="0" u="none" strike="noStrike">
                        <a:solidFill>
                          <a:srgbClr val="000000"/>
                        </a:solidFill>
                        <a:effectLst/>
                        <a:latin typeface="Arial" panose="020B0604020202020204" pitchFamily="34" charset="0"/>
                      </a:endParaRPr>
                    </a:p>
                  </a:txBody>
                  <a:tcPr marL="9525" marR="9525" marT="9525" marB="0" anchor="b"/>
                </a:tc>
                <a:tc>
                  <a:txBody>
                    <a:bodyPr/>
                    <a:lstStyle/>
                    <a:p>
                      <a:pPr algn="ctr" fontAlgn="b"/>
                      <a:r>
                        <a:rPr lang="en-GB" sz="1600" u="none" strike="noStrike" dirty="0">
                          <a:effectLst/>
                        </a:rPr>
                        <a:t>Has happened in the Organisation </a:t>
                      </a:r>
                      <a:endParaRPr lang="en-GB" sz="1600" b="0" i="0" u="none" strike="noStrike" dirty="0">
                        <a:solidFill>
                          <a:srgbClr val="000000"/>
                        </a:solidFill>
                        <a:effectLst/>
                        <a:latin typeface="Arial" panose="020B0604020202020204" pitchFamily="34" charset="0"/>
                      </a:endParaRPr>
                    </a:p>
                  </a:txBody>
                  <a:tcPr marL="9525" marR="9525" marT="9525" marB="0" anchor="b"/>
                </a:tc>
                <a:extLst>
                  <a:ext uri="{0D108BD9-81ED-4DB2-BD59-A6C34878D82A}">
                    <a16:rowId xmlns:a16="http://schemas.microsoft.com/office/drawing/2014/main" val="567667384"/>
                  </a:ext>
                </a:extLst>
              </a:tr>
              <a:tr h="293608">
                <a:tc>
                  <a:txBody>
                    <a:bodyPr/>
                    <a:lstStyle/>
                    <a:p>
                      <a:pPr algn="ctr" fontAlgn="b"/>
                      <a:r>
                        <a:rPr lang="en-GB" sz="1600" u="none" strike="noStrike">
                          <a:effectLst/>
                        </a:rPr>
                        <a:t>4</a:t>
                      </a:r>
                      <a:endParaRPr lang="en-GB" sz="1600" b="0" i="0" u="none" strike="noStrike">
                        <a:solidFill>
                          <a:srgbClr val="000000"/>
                        </a:solidFill>
                        <a:effectLst/>
                        <a:latin typeface="Arial" panose="020B0604020202020204" pitchFamily="34" charset="0"/>
                      </a:endParaRPr>
                    </a:p>
                  </a:txBody>
                  <a:tcPr marL="9525" marR="9525" marT="9525" marB="0" anchor="b"/>
                </a:tc>
                <a:tc>
                  <a:txBody>
                    <a:bodyPr/>
                    <a:lstStyle/>
                    <a:p>
                      <a:pPr algn="ctr" fontAlgn="b"/>
                      <a:r>
                        <a:rPr lang="en-GB" sz="1600" u="none" strike="noStrike" dirty="0">
                          <a:effectLst/>
                        </a:rPr>
                        <a:t>Has happened at the location</a:t>
                      </a:r>
                      <a:endParaRPr lang="en-GB" sz="1600" b="0" i="0" u="none" strike="noStrike" dirty="0">
                        <a:solidFill>
                          <a:srgbClr val="000000"/>
                        </a:solidFill>
                        <a:effectLst/>
                        <a:latin typeface="Arial" panose="020B0604020202020204" pitchFamily="34" charset="0"/>
                      </a:endParaRPr>
                    </a:p>
                  </a:txBody>
                  <a:tcPr marL="9525" marR="9525" marT="9525" marB="0" anchor="b"/>
                </a:tc>
                <a:extLst>
                  <a:ext uri="{0D108BD9-81ED-4DB2-BD59-A6C34878D82A}">
                    <a16:rowId xmlns:a16="http://schemas.microsoft.com/office/drawing/2014/main" val="1187955464"/>
                  </a:ext>
                </a:extLst>
              </a:tr>
              <a:tr h="293608">
                <a:tc>
                  <a:txBody>
                    <a:bodyPr/>
                    <a:lstStyle/>
                    <a:p>
                      <a:pPr algn="ctr" fontAlgn="b"/>
                      <a:r>
                        <a:rPr lang="en-GB" sz="1600" u="none" strike="noStrike">
                          <a:effectLst/>
                        </a:rPr>
                        <a:t>5</a:t>
                      </a:r>
                      <a:endParaRPr lang="en-GB" sz="1600" b="0" i="0" u="none" strike="noStrike">
                        <a:solidFill>
                          <a:srgbClr val="000000"/>
                        </a:solidFill>
                        <a:effectLst/>
                        <a:latin typeface="Arial" panose="020B0604020202020204" pitchFamily="34" charset="0"/>
                      </a:endParaRPr>
                    </a:p>
                  </a:txBody>
                  <a:tcPr marL="9525" marR="9525" marT="9525" marB="0" anchor="b"/>
                </a:tc>
                <a:tc>
                  <a:txBody>
                    <a:bodyPr/>
                    <a:lstStyle/>
                    <a:p>
                      <a:pPr algn="ctr" fontAlgn="b"/>
                      <a:r>
                        <a:rPr lang="en-GB" sz="1600" u="none" strike="noStrike" dirty="0">
                          <a:effectLst/>
                        </a:rPr>
                        <a:t>Has happened more than once at the location </a:t>
                      </a:r>
                      <a:endParaRPr lang="en-GB" sz="1600" b="0" i="0" u="none" strike="noStrike" dirty="0">
                        <a:solidFill>
                          <a:srgbClr val="000000"/>
                        </a:solidFill>
                        <a:effectLst/>
                        <a:latin typeface="Arial" panose="020B0604020202020204" pitchFamily="34" charset="0"/>
                      </a:endParaRPr>
                    </a:p>
                  </a:txBody>
                  <a:tcPr marL="9525" marR="9525" marT="9525" marB="0" anchor="b"/>
                </a:tc>
                <a:extLst>
                  <a:ext uri="{0D108BD9-81ED-4DB2-BD59-A6C34878D82A}">
                    <a16:rowId xmlns:a16="http://schemas.microsoft.com/office/drawing/2014/main" val="300304005"/>
                  </a:ext>
                </a:extLst>
              </a:tr>
            </a:tbl>
          </a:graphicData>
        </a:graphic>
      </p:graphicFrame>
    </p:spTree>
    <p:extLst>
      <p:ext uri="{BB962C8B-B14F-4D97-AF65-F5344CB8AC3E}">
        <p14:creationId xmlns:p14="http://schemas.microsoft.com/office/powerpoint/2010/main" val="141390770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AF1D6B-ECE0-3E41-9F04-CC1F03F3E3D9}"/>
              </a:ext>
            </a:extLst>
          </p:cNvPr>
          <p:cNvSpPr>
            <a:spLocks noGrp="1"/>
          </p:cNvSpPr>
          <p:nvPr>
            <p:ph type="title"/>
          </p:nvPr>
        </p:nvSpPr>
        <p:spPr/>
        <p:txBody>
          <a:bodyPr/>
          <a:lstStyle/>
          <a:p>
            <a:r>
              <a:rPr lang="en-GB" dirty="0"/>
              <a:t>Case Study Exercise 3: Corrosion Risk Assessment </a:t>
            </a:r>
          </a:p>
        </p:txBody>
      </p:sp>
      <p:sp>
        <p:nvSpPr>
          <p:cNvPr id="4" name="Slide Number Placeholder 3">
            <a:extLst>
              <a:ext uri="{FF2B5EF4-FFF2-40B4-BE49-F238E27FC236}">
                <a16:creationId xmlns:a16="http://schemas.microsoft.com/office/drawing/2014/main" id="{BC186BFD-1E5B-3843-8950-6472891A21AD}"/>
              </a:ext>
            </a:extLst>
          </p:cNvPr>
          <p:cNvSpPr>
            <a:spLocks noGrp="1"/>
          </p:cNvSpPr>
          <p:nvPr>
            <p:ph type="sldNum" sz="quarter" idx="12"/>
          </p:nvPr>
        </p:nvSpPr>
        <p:spPr/>
        <p:txBody>
          <a:bodyPr/>
          <a:lstStyle/>
          <a:p>
            <a:fld id="{D6EE6958-B3DE-214F-AA12-5039E78C292A}" type="slidenum">
              <a:rPr lang="en-GB" smtClean="0"/>
              <a:t>17</a:t>
            </a:fld>
            <a:endParaRPr lang="en-GB"/>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387139" y="1467602"/>
            <a:ext cx="4369722" cy="3619787"/>
          </a:xfrm>
          <a:prstGeom prst="rect">
            <a:avLst/>
          </a:prstGeom>
          <a:noFill/>
          <a:ln>
            <a:noFill/>
          </a:ln>
        </p:spPr>
      </p:pic>
      <p:sp>
        <p:nvSpPr>
          <p:cNvPr id="5" name="Content Placeholder 4"/>
          <p:cNvSpPr>
            <a:spLocks noGrp="1"/>
          </p:cNvSpPr>
          <p:nvPr>
            <p:ph idx="1"/>
          </p:nvPr>
        </p:nvSpPr>
        <p:spPr>
          <a:xfrm>
            <a:off x="1627632" y="4922527"/>
            <a:ext cx="5888736" cy="1408193"/>
          </a:xfrm>
        </p:spPr>
        <p:txBody>
          <a:bodyPr>
            <a:normAutofit/>
          </a:bodyPr>
          <a:lstStyle/>
          <a:p>
            <a:r>
              <a:rPr lang="en-GB" dirty="0"/>
              <a:t>Consequence - B</a:t>
            </a:r>
          </a:p>
          <a:p>
            <a:r>
              <a:rPr lang="en-GB" dirty="0"/>
              <a:t>Probability - 4</a:t>
            </a:r>
          </a:p>
          <a:p>
            <a:r>
              <a:rPr lang="en-GB" dirty="0"/>
              <a:t>Extended down time could increase consequence. </a:t>
            </a:r>
          </a:p>
          <a:p>
            <a:endParaRPr lang="en-GB" dirty="0"/>
          </a:p>
        </p:txBody>
      </p:sp>
    </p:spTree>
    <p:extLst>
      <p:ext uri="{BB962C8B-B14F-4D97-AF65-F5344CB8AC3E}">
        <p14:creationId xmlns:p14="http://schemas.microsoft.com/office/powerpoint/2010/main" val="274492550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79F7B5-986A-8C45-9C2A-53C3D34754DE}"/>
              </a:ext>
            </a:extLst>
          </p:cNvPr>
          <p:cNvSpPr>
            <a:spLocks noGrp="1"/>
          </p:cNvSpPr>
          <p:nvPr>
            <p:ph type="title"/>
          </p:nvPr>
        </p:nvSpPr>
        <p:spPr/>
        <p:txBody>
          <a:bodyPr/>
          <a:lstStyle/>
          <a:p>
            <a:r>
              <a:rPr lang="en-GB" dirty="0"/>
              <a:t>Case Study Exercise 4: Short Term Mitigation Options</a:t>
            </a:r>
          </a:p>
        </p:txBody>
      </p:sp>
      <p:graphicFrame>
        <p:nvGraphicFramePr>
          <p:cNvPr id="5" name="Content Placeholder 4">
            <a:extLst>
              <a:ext uri="{FF2B5EF4-FFF2-40B4-BE49-F238E27FC236}">
                <a16:creationId xmlns:a16="http://schemas.microsoft.com/office/drawing/2014/main" id="{B656E505-0757-7443-B389-4C2D6798B1BA}"/>
              </a:ext>
            </a:extLst>
          </p:cNvPr>
          <p:cNvGraphicFramePr>
            <a:graphicFrameLocks noGrp="1"/>
          </p:cNvGraphicFramePr>
          <p:nvPr>
            <p:ph idx="1"/>
            <p:extLst>
              <p:ext uri="{D42A27DB-BD31-4B8C-83A1-F6EECF244321}">
                <p14:modId xmlns:p14="http://schemas.microsoft.com/office/powerpoint/2010/main" val="656560318"/>
              </p:ext>
            </p:extLst>
          </p:nvPr>
        </p:nvGraphicFramePr>
        <p:xfrm>
          <a:off x="628650" y="1825625"/>
          <a:ext cx="78867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Slide Number Placeholder 3">
            <a:extLst>
              <a:ext uri="{FF2B5EF4-FFF2-40B4-BE49-F238E27FC236}">
                <a16:creationId xmlns:a16="http://schemas.microsoft.com/office/drawing/2014/main" id="{084E4FE9-B5BB-2845-9958-6C512E8D9FB5}"/>
              </a:ext>
            </a:extLst>
          </p:cNvPr>
          <p:cNvSpPr>
            <a:spLocks noGrp="1"/>
          </p:cNvSpPr>
          <p:nvPr>
            <p:ph type="sldNum" sz="quarter" idx="12"/>
          </p:nvPr>
        </p:nvSpPr>
        <p:spPr/>
        <p:txBody>
          <a:bodyPr/>
          <a:lstStyle/>
          <a:p>
            <a:fld id="{D6EE6958-B3DE-214F-AA12-5039E78C292A}" type="slidenum">
              <a:rPr lang="en-GB" smtClean="0"/>
              <a:t>18</a:t>
            </a:fld>
            <a:endParaRPr lang="en-GB"/>
          </a:p>
        </p:txBody>
      </p:sp>
    </p:spTree>
    <p:extLst>
      <p:ext uri="{BB962C8B-B14F-4D97-AF65-F5344CB8AC3E}">
        <p14:creationId xmlns:p14="http://schemas.microsoft.com/office/powerpoint/2010/main" val="404210358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86BEB3-7791-2A42-98CC-557C0DCAA7C2}"/>
              </a:ext>
            </a:extLst>
          </p:cNvPr>
          <p:cNvSpPr>
            <a:spLocks noGrp="1"/>
          </p:cNvSpPr>
          <p:nvPr>
            <p:ph type="title"/>
          </p:nvPr>
        </p:nvSpPr>
        <p:spPr/>
        <p:txBody>
          <a:bodyPr/>
          <a:lstStyle/>
          <a:p>
            <a:r>
              <a:rPr lang="en-GB" dirty="0"/>
              <a:t>Case Study Exercise 5: Materials</a:t>
            </a:r>
          </a:p>
        </p:txBody>
      </p:sp>
      <p:sp>
        <p:nvSpPr>
          <p:cNvPr id="4" name="Slide Number Placeholder 3">
            <a:extLst>
              <a:ext uri="{FF2B5EF4-FFF2-40B4-BE49-F238E27FC236}">
                <a16:creationId xmlns:a16="http://schemas.microsoft.com/office/drawing/2014/main" id="{56CA60E2-F9DF-0643-95B0-76E0A023603E}"/>
              </a:ext>
            </a:extLst>
          </p:cNvPr>
          <p:cNvSpPr>
            <a:spLocks noGrp="1"/>
          </p:cNvSpPr>
          <p:nvPr>
            <p:ph type="sldNum" sz="quarter" idx="12"/>
          </p:nvPr>
        </p:nvSpPr>
        <p:spPr/>
        <p:txBody>
          <a:bodyPr/>
          <a:lstStyle/>
          <a:p>
            <a:fld id="{D6EE6958-B3DE-214F-AA12-5039E78C292A}" type="slidenum">
              <a:rPr lang="en-GB" smtClean="0"/>
              <a:pPr/>
              <a:t>19</a:t>
            </a:fld>
            <a:endParaRPr lang="en-GB" sz="1400" dirty="0"/>
          </a:p>
        </p:txBody>
      </p:sp>
      <p:pic>
        <p:nvPicPr>
          <p:cNvPr id="5" name="Picture 4">
            <a:extLst>
              <a:ext uri="{FF2B5EF4-FFF2-40B4-BE49-F238E27FC236}">
                <a16:creationId xmlns:a16="http://schemas.microsoft.com/office/drawing/2014/main" id="{85E1C1C2-BFCA-D547-822F-FAEC2604EA56}"/>
              </a:ext>
            </a:extLst>
          </p:cNvPr>
          <p:cNvPicPr>
            <a:picLocks noChangeAspect="1"/>
          </p:cNvPicPr>
          <p:nvPr/>
        </p:nvPicPr>
        <p:blipFill>
          <a:blip r:embed="rId3"/>
          <a:stretch>
            <a:fillRect/>
          </a:stretch>
        </p:blipFill>
        <p:spPr>
          <a:xfrm>
            <a:off x="1900023" y="1675968"/>
            <a:ext cx="5232495" cy="4862945"/>
          </a:xfrm>
          <a:prstGeom prst="rect">
            <a:avLst/>
          </a:prstGeom>
        </p:spPr>
      </p:pic>
    </p:spTree>
    <p:extLst>
      <p:ext uri="{BB962C8B-B14F-4D97-AF65-F5344CB8AC3E}">
        <p14:creationId xmlns:p14="http://schemas.microsoft.com/office/powerpoint/2010/main" val="423574003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B60D38-0152-194D-8825-9DBDF8F1D9CB}"/>
              </a:ext>
            </a:extLst>
          </p:cNvPr>
          <p:cNvSpPr>
            <a:spLocks noGrp="1"/>
          </p:cNvSpPr>
          <p:nvPr>
            <p:ph type="title"/>
          </p:nvPr>
        </p:nvSpPr>
        <p:spPr/>
        <p:txBody>
          <a:bodyPr/>
          <a:lstStyle/>
          <a:p>
            <a:r>
              <a:rPr lang="en-GB" dirty="0"/>
              <a:t>Case Study Introduction</a:t>
            </a:r>
          </a:p>
        </p:txBody>
      </p:sp>
      <p:sp>
        <p:nvSpPr>
          <p:cNvPr id="3" name="Content Placeholder 2">
            <a:extLst>
              <a:ext uri="{FF2B5EF4-FFF2-40B4-BE49-F238E27FC236}">
                <a16:creationId xmlns:a16="http://schemas.microsoft.com/office/drawing/2014/main" id="{50D756E6-F898-A846-95AC-6A9BC4D087E3}"/>
              </a:ext>
            </a:extLst>
          </p:cNvPr>
          <p:cNvSpPr>
            <a:spLocks noGrp="1"/>
          </p:cNvSpPr>
          <p:nvPr>
            <p:ph idx="1"/>
          </p:nvPr>
        </p:nvSpPr>
        <p:spPr>
          <a:xfrm>
            <a:off x="628650" y="1825625"/>
            <a:ext cx="4433544" cy="4351338"/>
          </a:xfrm>
        </p:spPr>
        <p:txBody>
          <a:bodyPr>
            <a:normAutofit/>
          </a:bodyPr>
          <a:lstStyle/>
          <a:p>
            <a:r>
              <a:rPr lang="en-GB" dirty="0"/>
              <a:t>Leaks experienced in titanium piping in an onshore Mono-ethylene Glycol (MEG) desalination plant during a routine shutdown. </a:t>
            </a:r>
          </a:p>
          <a:p>
            <a:r>
              <a:rPr lang="en-GB" dirty="0"/>
              <a:t>Plant has been in operation for 15 years </a:t>
            </a:r>
          </a:p>
          <a:p>
            <a:r>
              <a:rPr lang="en-GB" dirty="0"/>
              <a:t>Operator of the facility has a “no leak” policy</a:t>
            </a:r>
          </a:p>
          <a:p>
            <a:r>
              <a:rPr lang="en-GB" dirty="0"/>
              <a:t>MEG is used for hydrate and corrosion control in gas pipelines from three offshore fields. </a:t>
            </a:r>
          </a:p>
          <a:p>
            <a:r>
              <a:rPr lang="en-GB" dirty="0"/>
              <a:t>Plant is fabricated out of Titanium Grade 12</a:t>
            </a:r>
            <a:endParaRPr lang="en-US" dirty="0"/>
          </a:p>
          <a:p>
            <a:endParaRPr lang="en-GB" dirty="0"/>
          </a:p>
        </p:txBody>
      </p:sp>
      <p:sp>
        <p:nvSpPr>
          <p:cNvPr id="4" name="Slide Number Placeholder 3">
            <a:extLst>
              <a:ext uri="{FF2B5EF4-FFF2-40B4-BE49-F238E27FC236}">
                <a16:creationId xmlns:a16="http://schemas.microsoft.com/office/drawing/2014/main" id="{23083F14-F0D1-244D-A149-11BD288210B7}"/>
              </a:ext>
            </a:extLst>
          </p:cNvPr>
          <p:cNvSpPr>
            <a:spLocks noGrp="1"/>
          </p:cNvSpPr>
          <p:nvPr>
            <p:ph type="sldNum" sz="quarter" idx="12"/>
          </p:nvPr>
        </p:nvSpPr>
        <p:spPr/>
        <p:txBody>
          <a:bodyPr/>
          <a:lstStyle/>
          <a:p>
            <a:fld id="{D6EE6958-B3DE-214F-AA12-5039E78C292A}" type="slidenum">
              <a:rPr lang="en-GB" smtClean="0"/>
              <a:t>2</a:t>
            </a:fld>
            <a:endParaRPr lang="en-GB"/>
          </a:p>
        </p:txBody>
      </p:sp>
      <p:pic>
        <p:nvPicPr>
          <p:cNvPr id="5" name="Picture 4"/>
          <p:cNvPicPr>
            <a:picLocks noChangeAspect="1"/>
          </p:cNvPicPr>
          <p:nvPr/>
        </p:nvPicPr>
        <p:blipFill>
          <a:blip r:embed="rId3"/>
          <a:stretch>
            <a:fillRect/>
          </a:stretch>
        </p:blipFill>
        <p:spPr>
          <a:xfrm>
            <a:off x="5026109" y="2551907"/>
            <a:ext cx="3762375" cy="2524125"/>
          </a:xfrm>
          <a:prstGeom prst="rect">
            <a:avLst/>
          </a:prstGeom>
        </p:spPr>
      </p:pic>
      <p:sp>
        <p:nvSpPr>
          <p:cNvPr id="6" name="Content Placeholder 2">
            <a:extLst>
              <a:ext uri="{FF2B5EF4-FFF2-40B4-BE49-F238E27FC236}">
                <a16:creationId xmlns:a16="http://schemas.microsoft.com/office/drawing/2014/main" id="{50D756E6-F898-A846-95AC-6A9BC4D087E3}"/>
              </a:ext>
            </a:extLst>
          </p:cNvPr>
          <p:cNvSpPr txBox="1">
            <a:spLocks/>
          </p:cNvSpPr>
          <p:nvPr/>
        </p:nvSpPr>
        <p:spPr>
          <a:xfrm>
            <a:off x="6023728" y="5210605"/>
            <a:ext cx="2169736" cy="343342"/>
          </a:xfrm>
          <a:prstGeom prst="rect">
            <a:avLst/>
          </a:prstGeom>
        </p:spPr>
        <p:txBody>
          <a:bodyPr vert="horz" lIns="91440" tIns="45720" rIns="91440" bIns="45720" rtlCol="0">
            <a:normAutofit fontScale="92500" lnSpcReduction="10000"/>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None/>
            </a:pPr>
            <a:r>
              <a:rPr lang="en-GB" dirty="0"/>
              <a:t>Gas Hydrates </a:t>
            </a:r>
          </a:p>
        </p:txBody>
      </p:sp>
    </p:spTree>
    <p:extLst>
      <p:ext uri="{BB962C8B-B14F-4D97-AF65-F5344CB8AC3E}">
        <p14:creationId xmlns:p14="http://schemas.microsoft.com/office/powerpoint/2010/main" val="319783853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2397C4-C2B9-B047-B64F-9C02D10E43D4}"/>
              </a:ext>
            </a:extLst>
          </p:cNvPr>
          <p:cNvSpPr>
            <a:spLocks noGrp="1"/>
          </p:cNvSpPr>
          <p:nvPr>
            <p:ph type="title"/>
          </p:nvPr>
        </p:nvSpPr>
        <p:spPr/>
        <p:txBody>
          <a:bodyPr/>
          <a:lstStyle/>
          <a:p>
            <a:r>
              <a:rPr lang="en-GB" dirty="0"/>
              <a:t>Case Study Exercise 5: Materials</a:t>
            </a:r>
          </a:p>
        </p:txBody>
      </p:sp>
      <p:sp>
        <p:nvSpPr>
          <p:cNvPr id="4" name="Slide Number Placeholder 3">
            <a:extLst>
              <a:ext uri="{FF2B5EF4-FFF2-40B4-BE49-F238E27FC236}">
                <a16:creationId xmlns:a16="http://schemas.microsoft.com/office/drawing/2014/main" id="{EA5ECFC9-AABE-C543-8FC2-1380C0728D62}"/>
              </a:ext>
            </a:extLst>
          </p:cNvPr>
          <p:cNvSpPr>
            <a:spLocks noGrp="1"/>
          </p:cNvSpPr>
          <p:nvPr>
            <p:ph type="sldNum" sz="quarter" idx="12"/>
          </p:nvPr>
        </p:nvSpPr>
        <p:spPr/>
        <p:txBody>
          <a:bodyPr/>
          <a:lstStyle/>
          <a:p>
            <a:fld id="{D6EE6958-B3DE-214F-AA12-5039E78C292A}" type="slidenum">
              <a:rPr lang="en-GB" smtClean="0"/>
              <a:pPr/>
              <a:t>20</a:t>
            </a:fld>
            <a:endParaRPr lang="en-GB" sz="1400" dirty="0"/>
          </a:p>
        </p:txBody>
      </p:sp>
      <p:pic>
        <p:nvPicPr>
          <p:cNvPr id="6" name="Picture 5">
            <a:extLst>
              <a:ext uri="{FF2B5EF4-FFF2-40B4-BE49-F238E27FC236}">
                <a16:creationId xmlns:a16="http://schemas.microsoft.com/office/drawing/2014/main" id="{60459F3C-7DAA-49C5-9C86-D4BEDF9890F0}"/>
              </a:ext>
            </a:extLst>
          </p:cNvPr>
          <p:cNvPicPr>
            <a:picLocks noChangeAspect="1"/>
          </p:cNvPicPr>
          <p:nvPr/>
        </p:nvPicPr>
        <p:blipFill>
          <a:blip r:embed="rId2"/>
          <a:stretch>
            <a:fillRect/>
          </a:stretch>
        </p:blipFill>
        <p:spPr>
          <a:xfrm>
            <a:off x="419100" y="1898651"/>
            <a:ext cx="8096250" cy="4457700"/>
          </a:xfrm>
          <a:prstGeom prst="rect">
            <a:avLst/>
          </a:prstGeom>
        </p:spPr>
      </p:pic>
    </p:spTree>
    <p:extLst>
      <p:ext uri="{BB962C8B-B14F-4D97-AF65-F5344CB8AC3E}">
        <p14:creationId xmlns:p14="http://schemas.microsoft.com/office/powerpoint/2010/main" val="283574307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2397C4-C2B9-B047-B64F-9C02D10E43D4}"/>
              </a:ext>
            </a:extLst>
          </p:cNvPr>
          <p:cNvSpPr>
            <a:spLocks noGrp="1"/>
          </p:cNvSpPr>
          <p:nvPr>
            <p:ph type="title"/>
          </p:nvPr>
        </p:nvSpPr>
        <p:spPr/>
        <p:txBody>
          <a:bodyPr/>
          <a:lstStyle/>
          <a:p>
            <a:r>
              <a:rPr lang="en-GB" dirty="0"/>
              <a:t>Case Study Exercise 5: Materials</a:t>
            </a:r>
          </a:p>
        </p:txBody>
      </p:sp>
      <p:sp>
        <p:nvSpPr>
          <p:cNvPr id="3" name="Content Placeholder 2">
            <a:extLst>
              <a:ext uri="{FF2B5EF4-FFF2-40B4-BE49-F238E27FC236}">
                <a16:creationId xmlns:a16="http://schemas.microsoft.com/office/drawing/2014/main" id="{85380E03-5DEB-0549-BAF4-C102D987D2F9}"/>
              </a:ext>
            </a:extLst>
          </p:cNvPr>
          <p:cNvSpPr>
            <a:spLocks noGrp="1"/>
          </p:cNvSpPr>
          <p:nvPr>
            <p:ph idx="1"/>
          </p:nvPr>
        </p:nvSpPr>
        <p:spPr/>
        <p:txBody>
          <a:bodyPr/>
          <a:lstStyle/>
          <a:p>
            <a:r>
              <a:rPr lang="en-GB" dirty="0"/>
              <a:t>Grade 7 or 11 titanium could be better alternatives – better resistance to crevice corrosion</a:t>
            </a:r>
          </a:p>
          <a:p>
            <a:r>
              <a:rPr lang="en-GB" dirty="0"/>
              <a:t>Grade 7 also has good resistance to crevice corrosion in deaerated environments</a:t>
            </a:r>
          </a:p>
          <a:p>
            <a:endParaRPr lang="en-GB" dirty="0"/>
          </a:p>
        </p:txBody>
      </p:sp>
      <p:sp>
        <p:nvSpPr>
          <p:cNvPr id="4" name="Slide Number Placeholder 3">
            <a:extLst>
              <a:ext uri="{FF2B5EF4-FFF2-40B4-BE49-F238E27FC236}">
                <a16:creationId xmlns:a16="http://schemas.microsoft.com/office/drawing/2014/main" id="{EA5ECFC9-AABE-C543-8FC2-1380C0728D62}"/>
              </a:ext>
            </a:extLst>
          </p:cNvPr>
          <p:cNvSpPr>
            <a:spLocks noGrp="1"/>
          </p:cNvSpPr>
          <p:nvPr>
            <p:ph type="sldNum" sz="quarter" idx="12"/>
          </p:nvPr>
        </p:nvSpPr>
        <p:spPr/>
        <p:txBody>
          <a:bodyPr/>
          <a:lstStyle/>
          <a:p>
            <a:fld id="{D6EE6958-B3DE-214F-AA12-5039E78C292A}" type="slidenum">
              <a:rPr lang="en-GB" smtClean="0"/>
              <a:pPr/>
              <a:t>21</a:t>
            </a:fld>
            <a:endParaRPr lang="en-GB" sz="1400" dirty="0"/>
          </a:p>
        </p:txBody>
      </p:sp>
      <p:pic>
        <p:nvPicPr>
          <p:cNvPr id="7" name="Content Placeholder 7" descr="Table&#10;&#10;Description automatically generated">
            <a:extLst>
              <a:ext uri="{FF2B5EF4-FFF2-40B4-BE49-F238E27FC236}">
                <a16:creationId xmlns:a16="http://schemas.microsoft.com/office/drawing/2014/main" id="{84C4D011-0756-DA4E-93CE-B51AA07A3B9D}"/>
              </a:ext>
            </a:extLst>
          </p:cNvPr>
          <p:cNvPicPr>
            <a:picLocks noChangeAspect="1"/>
          </p:cNvPicPr>
          <p:nvPr/>
        </p:nvPicPr>
        <p:blipFill>
          <a:blip r:embed="rId2"/>
          <a:stretch>
            <a:fillRect/>
          </a:stretch>
        </p:blipFill>
        <p:spPr>
          <a:xfrm>
            <a:off x="2587119" y="3254950"/>
            <a:ext cx="3870831" cy="2833289"/>
          </a:xfrm>
          <a:prstGeom prst="rect">
            <a:avLst/>
          </a:prstGeom>
        </p:spPr>
      </p:pic>
    </p:spTree>
    <p:extLst>
      <p:ext uri="{BB962C8B-B14F-4D97-AF65-F5344CB8AC3E}">
        <p14:creationId xmlns:p14="http://schemas.microsoft.com/office/powerpoint/2010/main" val="417878140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2B105D-2BAC-A04B-827B-9BA482989A4F}"/>
              </a:ext>
            </a:extLst>
          </p:cNvPr>
          <p:cNvSpPr>
            <a:spLocks noGrp="1"/>
          </p:cNvSpPr>
          <p:nvPr>
            <p:ph type="title"/>
          </p:nvPr>
        </p:nvSpPr>
        <p:spPr/>
        <p:txBody>
          <a:bodyPr/>
          <a:lstStyle/>
          <a:p>
            <a:r>
              <a:rPr lang="en-GB" dirty="0"/>
              <a:t>Case Study Exercise 5: Materials</a:t>
            </a:r>
          </a:p>
        </p:txBody>
      </p:sp>
      <p:sp>
        <p:nvSpPr>
          <p:cNvPr id="3" name="Content Placeholder 2">
            <a:extLst>
              <a:ext uri="{FF2B5EF4-FFF2-40B4-BE49-F238E27FC236}">
                <a16:creationId xmlns:a16="http://schemas.microsoft.com/office/drawing/2014/main" id="{D566A40F-CD56-9C41-B268-96CC3BFEEDC7}"/>
              </a:ext>
            </a:extLst>
          </p:cNvPr>
          <p:cNvSpPr>
            <a:spLocks noGrp="1"/>
          </p:cNvSpPr>
          <p:nvPr>
            <p:ph idx="1"/>
          </p:nvPr>
        </p:nvSpPr>
        <p:spPr/>
        <p:txBody>
          <a:bodyPr>
            <a:normAutofit/>
          </a:bodyPr>
          <a:lstStyle/>
          <a:p>
            <a:r>
              <a:rPr lang="en-GB" sz="2400" dirty="0"/>
              <a:t>GRP (or GRP-lined) pipe possible alternatives</a:t>
            </a:r>
          </a:p>
          <a:p>
            <a:r>
              <a:rPr lang="en-GB" sz="2400" dirty="0"/>
              <a:t>Removes galvanic corrosion chemistry </a:t>
            </a:r>
          </a:p>
          <a:p>
            <a:pPr marL="0" indent="0">
              <a:buNone/>
            </a:pPr>
            <a:endParaRPr lang="en-GB" sz="2400" dirty="0"/>
          </a:p>
          <a:p>
            <a:r>
              <a:rPr lang="en-GB" sz="2400" dirty="0"/>
              <a:t>Cost ~1.9x carbon steel</a:t>
            </a:r>
          </a:p>
          <a:p>
            <a:r>
              <a:rPr lang="en-GB" sz="2400" dirty="0"/>
              <a:t>Would be good option for new plant – offers reduced OPEX</a:t>
            </a:r>
          </a:p>
          <a:p>
            <a:r>
              <a:rPr lang="en-GB" sz="2400" dirty="0"/>
              <a:t>Less financially beneficial for brownfield </a:t>
            </a:r>
          </a:p>
        </p:txBody>
      </p:sp>
      <p:sp>
        <p:nvSpPr>
          <p:cNvPr id="4" name="Slide Number Placeholder 3">
            <a:extLst>
              <a:ext uri="{FF2B5EF4-FFF2-40B4-BE49-F238E27FC236}">
                <a16:creationId xmlns:a16="http://schemas.microsoft.com/office/drawing/2014/main" id="{5195282D-7C18-E748-816E-DCBB3C1E2EBE}"/>
              </a:ext>
            </a:extLst>
          </p:cNvPr>
          <p:cNvSpPr>
            <a:spLocks noGrp="1"/>
          </p:cNvSpPr>
          <p:nvPr>
            <p:ph type="sldNum" sz="quarter" idx="12"/>
          </p:nvPr>
        </p:nvSpPr>
        <p:spPr/>
        <p:txBody>
          <a:bodyPr/>
          <a:lstStyle/>
          <a:p>
            <a:fld id="{D6EE6958-B3DE-214F-AA12-5039E78C292A}" type="slidenum">
              <a:rPr lang="en-GB" smtClean="0"/>
              <a:pPr/>
              <a:t>22</a:t>
            </a:fld>
            <a:endParaRPr lang="en-GB" sz="1400" dirty="0"/>
          </a:p>
        </p:txBody>
      </p:sp>
    </p:spTree>
    <p:extLst>
      <p:ext uri="{BB962C8B-B14F-4D97-AF65-F5344CB8AC3E}">
        <p14:creationId xmlns:p14="http://schemas.microsoft.com/office/powerpoint/2010/main" val="406975279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130A9C-F799-1D4E-B009-115835887E62}"/>
              </a:ext>
            </a:extLst>
          </p:cNvPr>
          <p:cNvSpPr>
            <a:spLocks noGrp="1"/>
          </p:cNvSpPr>
          <p:nvPr>
            <p:ph type="title"/>
          </p:nvPr>
        </p:nvSpPr>
        <p:spPr/>
        <p:txBody>
          <a:bodyPr/>
          <a:lstStyle/>
          <a:p>
            <a:r>
              <a:rPr lang="en-GB" dirty="0"/>
              <a:t>Case Study 6: Long Term Solutions</a:t>
            </a:r>
          </a:p>
        </p:txBody>
      </p:sp>
      <p:sp>
        <p:nvSpPr>
          <p:cNvPr id="3" name="Content Placeholder 2">
            <a:extLst>
              <a:ext uri="{FF2B5EF4-FFF2-40B4-BE49-F238E27FC236}">
                <a16:creationId xmlns:a16="http://schemas.microsoft.com/office/drawing/2014/main" id="{4E1AACCF-A984-3940-840A-C703C54E69E7}"/>
              </a:ext>
            </a:extLst>
          </p:cNvPr>
          <p:cNvSpPr>
            <a:spLocks noGrp="1"/>
          </p:cNvSpPr>
          <p:nvPr>
            <p:ph idx="1"/>
          </p:nvPr>
        </p:nvSpPr>
        <p:spPr>
          <a:xfrm>
            <a:off x="628650" y="1929384"/>
            <a:ext cx="4408300" cy="4106902"/>
          </a:xfrm>
        </p:spPr>
        <p:txBody>
          <a:bodyPr>
            <a:normAutofit fontScale="92500" lnSpcReduction="10000"/>
          </a:bodyPr>
          <a:lstStyle/>
          <a:p>
            <a:r>
              <a:rPr lang="en-GB" sz="2000" dirty="0"/>
              <a:t>Oxygen scavenger injection into the Lean MEG Tank and high purity nitrogen blanketing to mitigate the risk of oxygen ingress </a:t>
            </a:r>
          </a:p>
          <a:p>
            <a:r>
              <a:rPr lang="en-GB" sz="2000" dirty="0"/>
              <a:t>Improved Pump seals – API 53B</a:t>
            </a:r>
          </a:p>
          <a:p>
            <a:r>
              <a:rPr lang="en-GB" sz="2000" dirty="0"/>
              <a:t>Spiral wound gaskets for vacuum service </a:t>
            </a:r>
          </a:p>
          <a:p>
            <a:r>
              <a:rPr lang="en-GB" sz="2000" dirty="0"/>
              <a:t>Nitrogen purge on centrifuge </a:t>
            </a:r>
          </a:p>
          <a:p>
            <a:r>
              <a:rPr lang="en-GB" sz="2000" dirty="0"/>
              <a:t>Desalinated water flush at stagnation points</a:t>
            </a:r>
          </a:p>
          <a:p>
            <a:r>
              <a:rPr lang="en-GB" sz="2000" dirty="0"/>
              <a:t>Closed sampling points</a:t>
            </a:r>
          </a:p>
          <a:p>
            <a:r>
              <a:rPr lang="en-GB" sz="2000" dirty="0"/>
              <a:t>Internal Resistor Controlled Cathodic Protection – however temperatures too high in this system (e.g. zinc anodes only work up to 90°C)</a:t>
            </a:r>
          </a:p>
        </p:txBody>
      </p:sp>
      <p:sp>
        <p:nvSpPr>
          <p:cNvPr id="4" name="Slide Number Placeholder 3">
            <a:extLst>
              <a:ext uri="{FF2B5EF4-FFF2-40B4-BE49-F238E27FC236}">
                <a16:creationId xmlns:a16="http://schemas.microsoft.com/office/drawing/2014/main" id="{4EB59BC6-F539-4942-9952-23251ADBA3AB}"/>
              </a:ext>
            </a:extLst>
          </p:cNvPr>
          <p:cNvSpPr>
            <a:spLocks noGrp="1"/>
          </p:cNvSpPr>
          <p:nvPr>
            <p:ph type="sldNum" sz="quarter" idx="12"/>
          </p:nvPr>
        </p:nvSpPr>
        <p:spPr/>
        <p:txBody>
          <a:bodyPr/>
          <a:lstStyle/>
          <a:p>
            <a:fld id="{D6EE6958-B3DE-214F-AA12-5039E78C292A}" type="slidenum">
              <a:rPr lang="en-GB" smtClean="0"/>
              <a:pPr/>
              <a:t>23</a:t>
            </a:fld>
            <a:endParaRPr lang="en-GB" sz="1400" dirty="0"/>
          </a:p>
        </p:txBody>
      </p:sp>
      <p:pic>
        <p:nvPicPr>
          <p:cNvPr id="6" name="Picture 5" descr="Diagram, engineering drawing&#10;&#10;Description automatically generated">
            <a:extLst>
              <a:ext uri="{FF2B5EF4-FFF2-40B4-BE49-F238E27FC236}">
                <a16:creationId xmlns:a16="http://schemas.microsoft.com/office/drawing/2014/main" id="{D8E57618-7363-F640-9F70-DBF40CC9B85B}"/>
              </a:ext>
            </a:extLst>
          </p:cNvPr>
          <p:cNvPicPr>
            <a:picLocks noChangeAspect="1"/>
          </p:cNvPicPr>
          <p:nvPr/>
        </p:nvPicPr>
        <p:blipFill rotWithShape="1">
          <a:blip r:embed="rId3"/>
          <a:srcRect l="5789" t="9821" r="3287" b="8531"/>
          <a:stretch/>
        </p:blipFill>
        <p:spPr>
          <a:xfrm>
            <a:off x="4835471" y="2650210"/>
            <a:ext cx="4292454" cy="2154265"/>
          </a:xfrm>
          <a:prstGeom prst="rect">
            <a:avLst/>
          </a:prstGeom>
        </p:spPr>
      </p:pic>
    </p:spTree>
    <p:extLst>
      <p:ext uri="{BB962C8B-B14F-4D97-AF65-F5344CB8AC3E}">
        <p14:creationId xmlns:p14="http://schemas.microsoft.com/office/powerpoint/2010/main" val="14724718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DF581BAD-A45E-8C45-8367-CB5E3F865E94}"/>
              </a:ext>
            </a:extLst>
          </p:cNvPr>
          <p:cNvPicPr>
            <a:picLocks noChangeAspect="1"/>
          </p:cNvPicPr>
          <p:nvPr/>
        </p:nvPicPr>
        <p:blipFill rotWithShape="1">
          <a:blip r:embed="rId3"/>
          <a:srcRect t="3035" b="739"/>
          <a:stretch/>
        </p:blipFill>
        <p:spPr>
          <a:xfrm>
            <a:off x="382916" y="3834263"/>
            <a:ext cx="8378168" cy="2589616"/>
          </a:xfrm>
          <a:prstGeom prst="rect">
            <a:avLst/>
          </a:prstGeom>
        </p:spPr>
      </p:pic>
      <p:sp>
        <p:nvSpPr>
          <p:cNvPr id="2" name="Title 1">
            <a:extLst>
              <a:ext uri="{FF2B5EF4-FFF2-40B4-BE49-F238E27FC236}">
                <a16:creationId xmlns:a16="http://schemas.microsoft.com/office/drawing/2014/main" id="{13130A9C-F799-1D4E-B009-115835887E62}"/>
              </a:ext>
            </a:extLst>
          </p:cNvPr>
          <p:cNvSpPr>
            <a:spLocks noGrp="1"/>
          </p:cNvSpPr>
          <p:nvPr>
            <p:ph type="title"/>
          </p:nvPr>
        </p:nvSpPr>
        <p:spPr/>
        <p:txBody>
          <a:bodyPr/>
          <a:lstStyle/>
          <a:p>
            <a:r>
              <a:rPr lang="en-GB" dirty="0"/>
              <a:t>Case Study 6: Long Term Solutions</a:t>
            </a:r>
          </a:p>
        </p:txBody>
      </p:sp>
      <p:sp>
        <p:nvSpPr>
          <p:cNvPr id="3" name="Content Placeholder 2">
            <a:extLst>
              <a:ext uri="{FF2B5EF4-FFF2-40B4-BE49-F238E27FC236}">
                <a16:creationId xmlns:a16="http://schemas.microsoft.com/office/drawing/2014/main" id="{4E1AACCF-A984-3940-840A-C703C54E69E7}"/>
              </a:ext>
            </a:extLst>
          </p:cNvPr>
          <p:cNvSpPr>
            <a:spLocks noGrp="1"/>
          </p:cNvSpPr>
          <p:nvPr>
            <p:ph idx="1"/>
          </p:nvPr>
        </p:nvSpPr>
        <p:spPr>
          <a:xfrm>
            <a:off x="628650" y="1975104"/>
            <a:ext cx="7886700" cy="4061182"/>
          </a:xfrm>
        </p:spPr>
        <p:txBody>
          <a:bodyPr>
            <a:normAutofit/>
          </a:bodyPr>
          <a:lstStyle/>
          <a:p>
            <a:r>
              <a:rPr lang="en-GB" sz="1800" dirty="0"/>
              <a:t>Carbon steel (ASTM A106 </a:t>
            </a:r>
            <a:r>
              <a:rPr lang="en-GB" sz="1800" dirty="0" err="1"/>
              <a:t>Gr.B</a:t>
            </a:r>
            <a:r>
              <a:rPr lang="en-GB" sz="1800" dirty="0"/>
              <a:t>) could be used as a significantly more cost effective and realistic solution for the pipe spools – easily replaceable and thicker pipes could be used </a:t>
            </a:r>
          </a:p>
          <a:p>
            <a:r>
              <a:rPr lang="en-GB" sz="1800" dirty="0"/>
              <a:t>Isolation gaskets to prevent galvanic effects with </a:t>
            </a:r>
            <a:r>
              <a:rPr lang="en-GB" sz="1800" dirty="0" err="1"/>
              <a:t>Ti</a:t>
            </a:r>
            <a:r>
              <a:rPr lang="en-GB" sz="1800" dirty="0"/>
              <a:t> components</a:t>
            </a:r>
          </a:p>
          <a:p>
            <a:r>
              <a:rPr lang="en-GB" sz="1800" dirty="0"/>
              <a:t>MEG stream contains up to </a:t>
            </a:r>
            <a:r>
              <a:rPr lang="en-GB" sz="1800" b="1" dirty="0"/>
              <a:t>2,500 ppm of CORRTREAT corrosion inhibitor</a:t>
            </a:r>
          </a:p>
          <a:p>
            <a:r>
              <a:rPr lang="en-GB" sz="1800" b="1" dirty="0"/>
              <a:t>MEG itself can also inhibit corrosion of carbon steel</a:t>
            </a:r>
          </a:p>
        </p:txBody>
      </p:sp>
      <p:sp>
        <p:nvSpPr>
          <p:cNvPr id="4" name="Slide Number Placeholder 3">
            <a:extLst>
              <a:ext uri="{FF2B5EF4-FFF2-40B4-BE49-F238E27FC236}">
                <a16:creationId xmlns:a16="http://schemas.microsoft.com/office/drawing/2014/main" id="{4EB59BC6-F539-4942-9952-23251ADBA3AB}"/>
              </a:ext>
            </a:extLst>
          </p:cNvPr>
          <p:cNvSpPr>
            <a:spLocks noGrp="1"/>
          </p:cNvSpPr>
          <p:nvPr>
            <p:ph type="sldNum" sz="quarter" idx="12"/>
          </p:nvPr>
        </p:nvSpPr>
        <p:spPr/>
        <p:txBody>
          <a:bodyPr/>
          <a:lstStyle/>
          <a:p>
            <a:fld id="{D6EE6958-B3DE-214F-AA12-5039E78C292A}" type="slidenum">
              <a:rPr lang="en-GB" smtClean="0"/>
              <a:pPr/>
              <a:t>24</a:t>
            </a:fld>
            <a:endParaRPr lang="en-GB" sz="1400" dirty="0"/>
          </a:p>
        </p:txBody>
      </p:sp>
      <p:sp>
        <p:nvSpPr>
          <p:cNvPr id="7" name="TextBox 6">
            <a:extLst>
              <a:ext uri="{FF2B5EF4-FFF2-40B4-BE49-F238E27FC236}">
                <a16:creationId xmlns:a16="http://schemas.microsoft.com/office/drawing/2014/main" id="{0B02A792-6D1F-DD4E-9BD5-647744A29A31}"/>
              </a:ext>
            </a:extLst>
          </p:cNvPr>
          <p:cNvSpPr txBox="1"/>
          <p:nvPr/>
        </p:nvSpPr>
        <p:spPr>
          <a:xfrm>
            <a:off x="3664745" y="4314157"/>
            <a:ext cx="617477" cy="338554"/>
          </a:xfrm>
          <a:prstGeom prst="rect">
            <a:avLst/>
          </a:prstGeom>
          <a:noFill/>
        </p:spPr>
        <p:txBody>
          <a:bodyPr wrap="none" rtlCol="0">
            <a:spAutoFit/>
          </a:bodyPr>
          <a:lstStyle/>
          <a:p>
            <a:r>
              <a:rPr lang="en-GB" sz="1600" dirty="0"/>
              <a:t>80 °C</a:t>
            </a:r>
          </a:p>
        </p:txBody>
      </p:sp>
    </p:spTree>
    <p:extLst>
      <p:ext uri="{BB962C8B-B14F-4D97-AF65-F5344CB8AC3E}">
        <p14:creationId xmlns:p14="http://schemas.microsoft.com/office/powerpoint/2010/main" val="11267753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3B6651-0ED1-884D-B873-AEFAB0AC363F}"/>
              </a:ext>
            </a:extLst>
          </p:cNvPr>
          <p:cNvSpPr>
            <a:spLocks noGrp="1"/>
          </p:cNvSpPr>
          <p:nvPr>
            <p:ph type="title"/>
          </p:nvPr>
        </p:nvSpPr>
        <p:spPr/>
        <p:txBody>
          <a:bodyPr/>
          <a:lstStyle/>
          <a:p>
            <a:r>
              <a:rPr lang="en-GB" dirty="0"/>
              <a:t>Case Study 6: Long Term Solutions</a:t>
            </a:r>
          </a:p>
        </p:txBody>
      </p:sp>
      <p:sp>
        <p:nvSpPr>
          <p:cNvPr id="3" name="Content Placeholder 2">
            <a:extLst>
              <a:ext uri="{FF2B5EF4-FFF2-40B4-BE49-F238E27FC236}">
                <a16:creationId xmlns:a16="http://schemas.microsoft.com/office/drawing/2014/main" id="{1310A6FF-1BFF-B94D-B120-4F4EFC47D0F0}"/>
              </a:ext>
            </a:extLst>
          </p:cNvPr>
          <p:cNvSpPr>
            <a:spLocks noGrp="1"/>
          </p:cNvSpPr>
          <p:nvPr>
            <p:ph idx="1"/>
          </p:nvPr>
        </p:nvSpPr>
        <p:spPr/>
        <p:txBody>
          <a:bodyPr>
            <a:normAutofit/>
          </a:bodyPr>
          <a:lstStyle/>
          <a:p>
            <a:r>
              <a:rPr lang="en-GB" sz="2000" dirty="0"/>
              <a:t>Corrosion would be expected in these conditions requiring replacement, however MEG and inhibitor may reduce corrosion rates</a:t>
            </a:r>
          </a:p>
          <a:p>
            <a:r>
              <a:rPr lang="en-GB" sz="2000" dirty="0"/>
              <a:t>Experimental screening to determine corrosion rates in this system could be completed to evaluate life span of carbon steel components</a:t>
            </a:r>
          </a:p>
        </p:txBody>
      </p:sp>
      <p:sp>
        <p:nvSpPr>
          <p:cNvPr id="4" name="Slide Number Placeholder 3">
            <a:extLst>
              <a:ext uri="{FF2B5EF4-FFF2-40B4-BE49-F238E27FC236}">
                <a16:creationId xmlns:a16="http://schemas.microsoft.com/office/drawing/2014/main" id="{9FAC1362-F53D-F44F-879C-AB05E8C8419E}"/>
              </a:ext>
            </a:extLst>
          </p:cNvPr>
          <p:cNvSpPr>
            <a:spLocks noGrp="1"/>
          </p:cNvSpPr>
          <p:nvPr>
            <p:ph type="sldNum" sz="quarter" idx="12"/>
          </p:nvPr>
        </p:nvSpPr>
        <p:spPr/>
        <p:txBody>
          <a:bodyPr/>
          <a:lstStyle/>
          <a:p>
            <a:fld id="{D6EE6958-B3DE-214F-AA12-5039E78C292A}" type="slidenum">
              <a:rPr lang="en-GB" smtClean="0"/>
              <a:pPr/>
              <a:t>25</a:t>
            </a:fld>
            <a:endParaRPr lang="en-GB" sz="1400" dirty="0"/>
          </a:p>
        </p:txBody>
      </p:sp>
      <p:pic>
        <p:nvPicPr>
          <p:cNvPr id="1026" name="Picture 2">
            <a:extLst>
              <a:ext uri="{FF2B5EF4-FFF2-40B4-BE49-F238E27FC236}">
                <a16:creationId xmlns:a16="http://schemas.microsoft.com/office/drawing/2014/main" id="{248B8CC3-E637-984B-B16B-8A7417571E1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56611" y="3154566"/>
            <a:ext cx="4802678" cy="3201785"/>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69CC09D2-64CA-0F4B-A45F-3572342E1CA1}"/>
              </a:ext>
            </a:extLst>
          </p:cNvPr>
          <p:cNvSpPr txBox="1"/>
          <p:nvPr/>
        </p:nvSpPr>
        <p:spPr>
          <a:xfrm>
            <a:off x="314326" y="3170754"/>
            <a:ext cx="3526154" cy="3170099"/>
          </a:xfrm>
          <a:prstGeom prst="rect">
            <a:avLst/>
          </a:prstGeom>
          <a:noFill/>
          <a:ln w="19050">
            <a:solidFill>
              <a:srgbClr val="4372C4"/>
            </a:solidFill>
          </a:ln>
        </p:spPr>
        <p:txBody>
          <a:bodyPr wrap="square" rtlCol="0">
            <a:spAutoFit/>
          </a:bodyPr>
          <a:lstStyle/>
          <a:p>
            <a:r>
              <a:rPr lang="en-GB" sz="2000" b="1" dirty="0"/>
              <a:t>Autoclave tests</a:t>
            </a:r>
          </a:p>
          <a:p>
            <a:pPr marL="444500" indent="-330200">
              <a:buFont typeface="Arial" panose="020B0604020202020204" pitchFamily="34" charset="0"/>
              <a:buChar char="•"/>
            </a:pPr>
            <a:r>
              <a:rPr lang="en-GB" sz="2000" dirty="0"/>
              <a:t>Capable of 130 °C</a:t>
            </a:r>
          </a:p>
          <a:p>
            <a:pPr marL="444500" indent="-330200">
              <a:buFont typeface="Arial" panose="020B0604020202020204" pitchFamily="34" charset="0"/>
              <a:buChar char="•"/>
            </a:pPr>
            <a:r>
              <a:rPr lang="en-GB" sz="2000" dirty="0"/>
              <a:t>Conditions easily replicated</a:t>
            </a:r>
          </a:p>
          <a:p>
            <a:pPr marL="444500" indent="-330200">
              <a:buFont typeface="Arial" panose="020B0604020202020204" pitchFamily="34" charset="0"/>
              <a:buChar char="•"/>
            </a:pPr>
            <a:r>
              <a:rPr lang="en-GB" sz="2000" dirty="0"/>
              <a:t>Variable inhibitor and MEG concentrations</a:t>
            </a:r>
          </a:p>
          <a:p>
            <a:pPr marL="444500" indent="-330200">
              <a:buFont typeface="Arial" panose="020B0604020202020204" pitchFamily="34" charset="0"/>
              <a:buChar char="•"/>
            </a:pPr>
            <a:r>
              <a:rPr lang="en-GB" sz="2000" dirty="0"/>
              <a:t>Measure corrosion rates of carbon steel</a:t>
            </a:r>
          </a:p>
          <a:p>
            <a:pPr marL="444500" indent="-330200">
              <a:buFont typeface="Arial" panose="020B0604020202020204" pitchFamily="34" charset="0"/>
              <a:buChar char="•"/>
            </a:pPr>
            <a:r>
              <a:rPr lang="en-GB" sz="2000" dirty="0"/>
              <a:t>Possible to use a rotating cage setup to measure flow effects</a:t>
            </a:r>
          </a:p>
        </p:txBody>
      </p:sp>
    </p:spTree>
    <p:extLst>
      <p:ext uri="{BB962C8B-B14F-4D97-AF65-F5344CB8AC3E}">
        <p14:creationId xmlns:p14="http://schemas.microsoft.com/office/powerpoint/2010/main" val="149730595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39D5C9-48DF-DE4A-BFF7-2368DE8A8005}"/>
              </a:ext>
            </a:extLst>
          </p:cNvPr>
          <p:cNvSpPr>
            <a:spLocks noGrp="1"/>
          </p:cNvSpPr>
          <p:nvPr>
            <p:ph type="title"/>
          </p:nvPr>
        </p:nvSpPr>
        <p:spPr/>
        <p:txBody>
          <a:bodyPr/>
          <a:lstStyle/>
          <a:p>
            <a:r>
              <a:rPr lang="en-US" dirty="0"/>
              <a:t>Key Process Information</a:t>
            </a:r>
          </a:p>
        </p:txBody>
      </p:sp>
      <p:sp>
        <p:nvSpPr>
          <p:cNvPr id="3" name="Content Placeholder 2">
            <a:extLst>
              <a:ext uri="{FF2B5EF4-FFF2-40B4-BE49-F238E27FC236}">
                <a16:creationId xmlns:a16="http://schemas.microsoft.com/office/drawing/2014/main" id="{F9EC73B3-19D0-EE47-93A9-8343211871A0}"/>
              </a:ext>
            </a:extLst>
          </p:cNvPr>
          <p:cNvSpPr>
            <a:spLocks noGrp="1"/>
          </p:cNvSpPr>
          <p:nvPr>
            <p:ph idx="1"/>
          </p:nvPr>
        </p:nvSpPr>
        <p:spPr>
          <a:xfrm>
            <a:off x="628650" y="1985880"/>
            <a:ext cx="3877362" cy="3839885"/>
          </a:xfrm>
        </p:spPr>
        <p:txBody>
          <a:bodyPr>
            <a:normAutofit/>
          </a:bodyPr>
          <a:lstStyle/>
          <a:p>
            <a:r>
              <a:rPr lang="en-GB" dirty="0"/>
              <a:t>Monovalent salts removed in a vacuum distillation column (Evaporator) </a:t>
            </a:r>
          </a:p>
          <a:p>
            <a:r>
              <a:rPr lang="en-GB" dirty="0"/>
              <a:t>Designed to handle 2.5 </a:t>
            </a:r>
            <a:r>
              <a:rPr lang="en-GB" dirty="0" err="1"/>
              <a:t>wt</a:t>
            </a:r>
            <a:r>
              <a:rPr lang="en-GB" dirty="0"/>
              <a:t>% salt in the Evaporator </a:t>
            </a:r>
          </a:p>
          <a:p>
            <a:r>
              <a:rPr lang="en-GB" dirty="0"/>
              <a:t>Sampling salt content &gt; 6.7 </a:t>
            </a:r>
            <a:r>
              <a:rPr lang="en-GB" dirty="0" err="1"/>
              <a:t>wt</a:t>
            </a:r>
            <a:r>
              <a:rPr lang="en-GB" dirty="0"/>
              <a:t>% </a:t>
            </a:r>
          </a:p>
          <a:p>
            <a:r>
              <a:rPr lang="en-GB" dirty="0"/>
              <a:t>Operating temperature ~120°C (maximum 135°C)</a:t>
            </a:r>
          </a:p>
          <a:p>
            <a:r>
              <a:rPr lang="en-GB" dirty="0"/>
              <a:t>Possible for acetic acid and glycolic acid to form in the fluid</a:t>
            </a:r>
          </a:p>
          <a:p>
            <a:endParaRPr lang="en-US" dirty="0"/>
          </a:p>
        </p:txBody>
      </p:sp>
      <p:sp>
        <p:nvSpPr>
          <p:cNvPr id="4" name="Date Placeholder 3">
            <a:extLst>
              <a:ext uri="{FF2B5EF4-FFF2-40B4-BE49-F238E27FC236}">
                <a16:creationId xmlns:a16="http://schemas.microsoft.com/office/drawing/2014/main" id="{7D3A3A6E-AF6E-1A4A-B3B7-5327D68B1990}"/>
              </a:ext>
            </a:extLst>
          </p:cNvPr>
          <p:cNvSpPr>
            <a:spLocks noGrp="1"/>
          </p:cNvSpPr>
          <p:nvPr>
            <p:ph type="dt" sz="half" idx="10"/>
          </p:nvPr>
        </p:nvSpPr>
        <p:spPr/>
        <p:txBody>
          <a:bodyPr/>
          <a:lstStyle/>
          <a:p>
            <a:r>
              <a:rPr lang="en-US"/>
              <a:t>Arbeadie Consultants</a:t>
            </a:r>
          </a:p>
        </p:txBody>
      </p:sp>
      <p:sp>
        <p:nvSpPr>
          <p:cNvPr id="5" name="Footer Placeholder 4">
            <a:extLst>
              <a:ext uri="{FF2B5EF4-FFF2-40B4-BE49-F238E27FC236}">
                <a16:creationId xmlns:a16="http://schemas.microsoft.com/office/drawing/2014/main" id="{0D1E67A4-101C-284F-BB06-7052634B07FE}"/>
              </a:ext>
            </a:extLst>
          </p:cNvPr>
          <p:cNvSpPr>
            <a:spLocks noGrp="1"/>
          </p:cNvSpPr>
          <p:nvPr>
            <p:ph type="ftr" sz="quarter" idx="11"/>
          </p:nvPr>
        </p:nvSpPr>
        <p:spPr/>
        <p:txBody>
          <a:bodyPr/>
          <a:lstStyle/>
          <a:p>
            <a:r>
              <a:rPr lang="en-US"/>
              <a:t>May 2020</a:t>
            </a:r>
            <a:endParaRPr lang="en-US" dirty="0"/>
          </a:p>
        </p:txBody>
      </p:sp>
      <p:sp>
        <p:nvSpPr>
          <p:cNvPr id="6" name="Slide Number Placeholder 5">
            <a:extLst>
              <a:ext uri="{FF2B5EF4-FFF2-40B4-BE49-F238E27FC236}">
                <a16:creationId xmlns:a16="http://schemas.microsoft.com/office/drawing/2014/main" id="{1791D0C8-4D7A-AF40-B2E8-5F0CF95F2A94}"/>
              </a:ext>
            </a:extLst>
          </p:cNvPr>
          <p:cNvSpPr>
            <a:spLocks noGrp="1"/>
          </p:cNvSpPr>
          <p:nvPr>
            <p:ph type="sldNum" sz="quarter" idx="12"/>
          </p:nvPr>
        </p:nvSpPr>
        <p:spPr/>
        <p:txBody>
          <a:bodyPr/>
          <a:lstStyle/>
          <a:p>
            <a:fld id="{852D1B0E-0EDD-3644-A17C-BAFC15F06F1D}" type="slidenum">
              <a:rPr lang="en-US" smtClean="0"/>
              <a:t>3</a:t>
            </a:fld>
            <a:endParaRPr lang="en-US"/>
          </a:p>
        </p:txBody>
      </p:sp>
      <p:pic>
        <p:nvPicPr>
          <p:cNvPr id="8" name="Picture 7"/>
          <p:cNvPicPr>
            <a:picLocks noChangeAspect="1"/>
          </p:cNvPicPr>
          <p:nvPr/>
        </p:nvPicPr>
        <p:blipFill>
          <a:blip r:embed="rId2"/>
          <a:stretch>
            <a:fillRect/>
          </a:stretch>
        </p:blipFill>
        <p:spPr>
          <a:xfrm>
            <a:off x="4097440" y="1892624"/>
            <a:ext cx="4348976" cy="3842691"/>
          </a:xfrm>
          <a:prstGeom prst="rect">
            <a:avLst/>
          </a:prstGeom>
        </p:spPr>
      </p:pic>
    </p:spTree>
    <p:extLst>
      <p:ext uri="{BB962C8B-B14F-4D97-AF65-F5344CB8AC3E}">
        <p14:creationId xmlns:p14="http://schemas.microsoft.com/office/powerpoint/2010/main" val="209396763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174546-D574-BB47-86DA-238B2C8EE7A3}"/>
              </a:ext>
            </a:extLst>
          </p:cNvPr>
          <p:cNvSpPr>
            <a:spLocks noGrp="1"/>
          </p:cNvSpPr>
          <p:nvPr>
            <p:ph type="title"/>
          </p:nvPr>
        </p:nvSpPr>
        <p:spPr/>
        <p:txBody>
          <a:bodyPr/>
          <a:lstStyle/>
          <a:p>
            <a:r>
              <a:rPr lang="en-US" dirty="0"/>
              <a:t>Why Did It Fail? Key Information</a:t>
            </a:r>
            <a:endParaRPr lang="en-GB" dirty="0"/>
          </a:p>
        </p:txBody>
      </p:sp>
      <p:sp>
        <p:nvSpPr>
          <p:cNvPr id="3" name="Content Placeholder 2">
            <a:extLst>
              <a:ext uri="{FF2B5EF4-FFF2-40B4-BE49-F238E27FC236}">
                <a16:creationId xmlns:a16="http://schemas.microsoft.com/office/drawing/2014/main" id="{64F7B801-BE7F-094F-BEBE-3B052C1D5922}"/>
              </a:ext>
            </a:extLst>
          </p:cNvPr>
          <p:cNvSpPr>
            <a:spLocks noGrp="1"/>
          </p:cNvSpPr>
          <p:nvPr>
            <p:ph idx="1"/>
          </p:nvPr>
        </p:nvSpPr>
        <p:spPr/>
        <p:txBody>
          <a:bodyPr/>
          <a:lstStyle/>
          <a:p>
            <a:r>
              <a:rPr lang="en-GB" dirty="0"/>
              <a:t>Four critical key factors contributed to corrosion of the piping:</a:t>
            </a:r>
          </a:p>
          <a:p>
            <a:pPr marL="685800" lvl="1" indent="-342900">
              <a:buFont typeface="+mj-lt"/>
              <a:buAutoNum type="arabicPeriod"/>
            </a:pPr>
            <a:r>
              <a:rPr lang="en-GB" dirty="0"/>
              <a:t>Oxygen – for approx. 1 year, </a:t>
            </a:r>
            <a:r>
              <a:rPr lang="en-GB" b="1" dirty="0"/>
              <a:t>O</a:t>
            </a:r>
            <a:r>
              <a:rPr lang="en-GB" b="1" baseline="-25000" dirty="0"/>
              <a:t>2</a:t>
            </a:r>
            <a:r>
              <a:rPr lang="en-GB" b="1" dirty="0"/>
              <a:t> ingress </a:t>
            </a:r>
            <a:r>
              <a:rPr lang="en-GB" dirty="0"/>
              <a:t>has been a problem</a:t>
            </a:r>
          </a:p>
          <a:p>
            <a:pPr marL="685800" lvl="1" indent="-342900">
              <a:buFont typeface="+mj-lt"/>
              <a:buAutoNum type="arabicPeriod"/>
            </a:pPr>
            <a:r>
              <a:rPr lang="en-GB" dirty="0"/>
              <a:t>Temperature – typically </a:t>
            </a:r>
            <a:r>
              <a:rPr lang="en-GB" b="1" dirty="0"/>
              <a:t>120 – 130 °C </a:t>
            </a:r>
            <a:r>
              <a:rPr lang="en-GB" dirty="0"/>
              <a:t>in the pipe</a:t>
            </a:r>
          </a:p>
          <a:p>
            <a:pPr marL="685800" lvl="1" indent="-342900">
              <a:buFont typeface="+mj-lt"/>
              <a:buAutoNum type="arabicPeriod"/>
            </a:pPr>
            <a:r>
              <a:rPr lang="en-GB" dirty="0"/>
              <a:t>Chloride content – </a:t>
            </a:r>
            <a:r>
              <a:rPr lang="en-GB" b="1" dirty="0"/>
              <a:t>&gt; 6.7 wt.% </a:t>
            </a:r>
            <a:r>
              <a:rPr lang="en-GB" b="1" dirty="0" err="1"/>
              <a:t>NaCl</a:t>
            </a:r>
            <a:r>
              <a:rPr lang="en-GB" b="1" dirty="0"/>
              <a:t> (Solid salt deposits)</a:t>
            </a:r>
          </a:p>
          <a:p>
            <a:pPr marL="685800" lvl="1" indent="-342900">
              <a:buFont typeface="+mj-lt"/>
              <a:buAutoNum type="arabicPeriod"/>
            </a:pPr>
            <a:r>
              <a:rPr lang="en-GB" dirty="0"/>
              <a:t>Organic acids – </a:t>
            </a:r>
            <a:r>
              <a:rPr lang="en-GB" b="1" dirty="0"/>
              <a:t>acidic pH </a:t>
            </a:r>
            <a:r>
              <a:rPr lang="en-GB" dirty="0"/>
              <a:t>observed in fluid from MEG degradation</a:t>
            </a:r>
          </a:p>
          <a:p>
            <a:pPr marL="0" indent="0">
              <a:buNone/>
            </a:pPr>
            <a:endParaRPr lang="en-GB" dirty="0"/>
          </a:p>
        </p:txBody>
      </p:sp>
      <p:sp>
        <p:nvSpPr>
          <p:cNvPr id="4" name="Slide Number Placeholder 3">
            <a:extLst>
              <a:ext uri="{FF2B5EF4-FFF2-40B4-BE49-F238E27FC236}">
                <a16:creationId xmlns:a16="http://schemas.microsoft.com/office/drawing/2014/main" id="{F85D885C-052F-C946-941E-B95B926D05EC}"/>
              </a:ext>
            </a:extLst>
          </p:cNvPr>
          <p:cNvSpPr>
            <a:spLocks noGrp="1"/>
          </p:cNvSpPr>
          <p:nvPr>
            <p:ph type="sldNum" sz="quarter" idx="12"/>
          </p:nvPr>
        </p:nvSpPr>
        <p:spPr/>
        <p:txBody>
          <a:bodyPr/>
          <a:lstStyle/>
          <a:p>
            <a:fld id="{D6EE6958-B3DE-214F-AA12-5039E78C292A}" type="slidenum">
              <a:rPr lang="en-GB" smtClean="0"/>
              <a:pPr/>
              <a:t>4</a:t>
            </a:fld>
            <a:endParaRPr lang="en-GB" sz="1400" dirty="0"/>
          </a:p>
        </p:txBody>
      </p:sp>
      <p:pic>
        <p:nvPicPr>
          <p:cNvPr id="5" name="Picture 4">
            <a:extLst>
              <a:ext uri="{FF2B5EF4-FFF2-40B4-BE49-F238E27FC236}">
                <a16:creationId xmlns:a16="http://schemas.microsoft.com/office/drawing/2014/main" id="{A1008D1A-AF2F-344B-87B0-7A22960D6E21}"/>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75918" y="3570683"/>
            <a:ext cx="3734564" cy="3110442"/>
          </a:xfrm>
          <a:prstGeom prst="rect">
            <a:avLst/>
          </a:prstGeom>
          <a:noFill/>
          <a:ln>
            <a:noFill/>
          </a:ln>
        </p:spPr>
      </p:pic>
      <p:sp>
        <p:nvSpPr>
          <p:cNvPr id="6" name="TextBox 5">
            <a:extLst>
              <a:ext uri="{FF2B5EF4-FFF2-40B4-BE49-F238E27FC236}">
                <a16:creationId xmlns:a16="http://schemas.microsoft.com/office/drawing/2014/main" id="{8A4E0F95-65AD-8044-A1AD-C3131A915542}"/>
              </a:ext>
            </a:extLst>
          </p:cNvPr>
          <p:cNvSpPr txBox="1"/>
          <p:nvPr/>
        </p:nvSpPr>
        <p:spPr>
          <a:xfrm>
            <a:off x="4708174" y="4476472"/>
            <a:ext cx="4152136" cy="1015663"/>
          </a:xfrm>
          <a:prstGeom prst="rect">
            <a:avLst/>
          </a:prstGeom>
          <a:noFill/>
          <a:ln w="28575">
            <a:solidFill>
              <a:schemeClr val="tx1"/>
            </a:solidFill>
          </a:ln>
        </p:spPr>
        <p:txBody>
          <a:bodyPr wrap="square" rtlCol="0">
            <a:spAutoFit/>
          </a:bodyPr>
          <a:lstStyle/>
          <a:p>
            <a:pPr algn="ctr"/>
            <a:r>
              <a:rPr lang="en-GB" sz="2000" dirty="0">
                <a:solidFill>
                  <a:srgbClr val="4372C4"/>
                </a:solidFill>
              </a:rPr>
              <a:t>Resulted in severe pitting corrosion and a crack in the titanium grade 12 pipelines</a:t>
            </a:r>
          </a:p>
        </p:txBody>
      </p:sp>
    </p:spTree>
    <p:extLst>
      <p:ext uri="{BB962C8B-B14F-4D97-AF65-F5344CB8AC3E}">
        <p14:creationId xmlns:p14="http://schemas.microsoft.com/office/powerpoint/2010/main" val="121497272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74AF0A-F034-0C4D-A1D1-E0B0626CB932}"/>
              </a:ext>
            </a:extLst>
          </p:cNvPr>
          <p:cNvSpPr>
            <a:spLocks noGrp="1"/>
          </p:cNvSpPr>
          <p:nvPr>
            <p:ph type="title"/>
          </p:nvPr>
        </p:nvSpPr>
        <p:spPr/>
        <p:txBody>
          <a:bodyPr/>
          <a:lstStyle/>
          <a:p>
            <a:r>
              <a:rPr lang="en-GB" dirty="0"/>
              <a:t>Titanium Failure</a:t>
            </a:r>
          </a:p>
        </p:txBody>
      </p:sp>
      <p:sp>
        <p:nvSpPr>
          <p:cNvPr id="3" name="Content Placeholder 2">
            <a:extLst>
              <a:ext uri="{FF2B5EF4-FFF2-40B4-BE49-F238E27FC236}">
                <a16:creationId xmlns:a16="http://schemas.microsoft.com/office/drawing/2014/main" id="{2ADCBC5F-5DFF-2546-AF03-E77A73D3D86E}"/>
              </a:ext>
            </a:extLst>
          </p:cNvPr>
          <p:cNvSpPr>
            <a:spLocks noGrp="1"/>
          </p:cNvSpPr>
          <p:nvPr>
            <p:ph idx="1"/>
          </p:nvPr>
        </p:nvSpPr>
        <p:spPr>
          <a:xfrm>
            <a:off x="628650" y="1825625"/>
            <a:ext cx="7886700" cy="4351338"/>
          </a:xfrm>
        </p:spPr>
        <p:txBody>
          <a:bodyPr/>
          <a:lstStyle/>
          <a:p>
            <a:r>
              <a:rPr lang="en-GB" dirty="0"/>
              <a:t>Two pinholes and a crack observed in the region of welds as a result of corrosion</a:t>
            </a:r>
          </a:p>
          <a:p>
            <a:r>
              <a:rPr lang="en-GB" dirty="0"/>
              <a:t>Piping is small bore 1” and 1.5” </a:t>
            </a:r>
          </a:p>
          <a:p>
            <a:r>
              <a:rPr lang="en-GB" dirty="0"/>
              <a:t>Leaking pipes were subject to further investigation</a:t>
            </a:r>
          </a:p>
          <a:p>
            <a:endParaRPr lang="en-GB" dirty="0"/>
          </a:p>
        </p:txBody>
      </p:sp>
      <p:sp>
        <p:nvSpPr>
          <p:cNvPr id="4" name="Slide Number Placeholder 3">
            <a:extLst>
              <a:ext uri="{FF2B5EF4-FFF2-40B4-BE49-F238E27FC236}">
                <a16:creationId xmlns:a16="http://schemas.microsoft.com/office/drawing/2014/main" id="{429FF3C5-ED3C-5846-8F9B-68892C11FCF3}"/>
              </a:ext>
            </a:extLst>
          </p:cNvPr>
          <p:cNvSpPr>
            <a:spLocks noGrp="1"/>
          </p:cNvSpPr>
          <p:nvPr>
            <p:ph type="sldNum" sz="quarter" idx="12"/>
          </p:nvPr>
        </p:nvSpPr>
        <p:spPr/>
        <p:txBody>
          <a:bodyPr/>
          <a:lstStyle/>
          <a:p>
            <a:fld id="{D6EE6958-B3DE-214F-AA12-5039E78C292A}" type="slidenum">
              <a:rPr lang="en-GB" smtClean="0"/>
              <a:pPr/>
              <a:t>5</a:t>
            </a:fld>
            <a:endParaRPr lang="en-GB" sz="1400" dirty="0"/>
          </a:p>
        </p:txBody>
      </p:sp>
      <p:pic>
        <p:nvPicPr>
          <p:cNvPr id="8" name="Picture 7" descr="A close up of a desert&#10;&#10;Description automatically generated">
            <a:extLst>
              <a:ext uri="{FF2B5EF4-FFF2-40B4-BE49-F238E27FC236}">
                <a16:creationId xmlns:a16="http://schemas.microsoft.com/office/drawing/2014/main" id="{61BBB017-41AF-694D-98E9-FD3D11701C87}"/>
              </a:ext>
            </a:extLst>
          </p:cNvPr>
          <p:cNvPicPr>
            <a:picLocks noChangeAspect="1"/>
          </p:cNvPicPr>
          <p:nvPr/>
        </p:nvPicPr>
        <p:blipFill>
          <a:blip r:embed="rId3"/>
          <a:stretch>
            <a:fillRect/>
          </a:stretch>
        </p:blipFill>
        <p:spPr>
          <a:xfrm>
            <a:off x="4307750" y="3352411"/>
            <a:ext cx="4387736" cy="2704686"/>
          </a:xfrm>
          <a:prstGeom prst="rect">
            <a:avLst/>
          </a:prstGeom>
        </p:spPr>
      </p:pic>
      <p:pic>
        <p:nvPicPr>
          <p:cNvPr id="9" name="Picture 8" descr="A picture containing building, outdoor&#10;&#10;Description automatically generated"/>
          <p:cNvPicPr/>
          <p:nvPr/>
        </p:nvPicPr>
        <p:blipFill>
          <a:blip r:embed="rId4"/>
          <a:stretch>
            <a:fillRect/>
          </a:stretch>
        </p:blipFill>
        <p:spPr>
          <a:xfrm>
            <a:off x="618015" y="3352411"/>
            <a:ext cx="3560446" cy="2704686"/>
          </a:xfrm>
          <a:prstGeom prst="rect">
            <a:avLst/>
          </a:prstGeom>
        </p:spPr>
      </p:pic>
    </p:spTree>
    <p:extLst>
      <p:ext uri="{BB962C8B-B14F-4D97-AF65-F5344CB8AC3E}">
        <p14:creationId xmlns:p14="http://schemas.microsoft.com/office/powerpoint/2010/main" val="107124652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ECD304-0EA8-2343-B683-5D5246A60D81}"/>
              </a:ext>
            </a:extLst>
          </p:cNvPr>
          <p:cNvSpPr>
            <a:spLocks noGrp="1"/>
          </p:cNvSpPr>
          <p:nvPr>
            <p:ph type="title"/>
          </p:nvPr>
        </p:nvSpPr>
        <p:spPr/>
        <p:txBody>
          <a:bodyPr/>
          <a:lstStyle/>
          <a:p>
            <a:r>
              <a:rPr lang="en-GB" dirty="0"/>
              <a:t>Titanium Grade 12</a:t>
            </a:r>
          </a:p>
        </p:txBody>
      </p:sp>
      <p:sp>
        <p:nvSpPr>
          <p:cNvPr id="3" name="Content Placeholder 2">
            <a:extLst>
              <a:ext uri="{FF2B5EF4-FFF2-40B4-BE49-F238E27FC236}">
                <a16:creationId xmlns:a16="http://schemas.microsoft.com/office/drawing/2014/main" id="{C46015D8-1719-2E4C-8125-BD01AE68A030}"/>
              </a:ext>
            </a:extLst>
          </p:cNvPr>
          <p:cNvSpPr>
            <a:spLocks noGrp="1"/>
          </p:cNvSpPr>
          <p:nvPr>
            <p:ph idx="1"/>
          </p:nvPr>
        </p:nvSpPr>
        <p:spPr/>
        <p:txBody>
          <a:bodyPr>
            <a:normAutofit/>
          </a:bodyPr>
          <a:lstStyle/>
          <a:p>
            <a:pPr algn="just"/>
            <a:r>
              <a:rPr lang="en-GB" sz="1800" dirty="0"/>
              <a:t>Growth of a </a:t>
            </a:r>
            <a:r>
              <a:rPr lang="en-GB" sz="1800" b="1" dirty="0"/>
              <a:t>passive oxide layer </a:t>
            </a:r>
            <a:r>
              <a:rPr lang="en-GB" sz="1800" dirty="0"/>
              <a:t>critical to corrosion resistance of titanium </a:t>
            </a:r>
          </a:p>
          <a:p>
            <a:endParaRPr lang="en-GB" sz="1800" dirty="0"/>
          </a:p>
          <a:p>
            <a:endParaRPr lang="en-GB" sz="1800" dirty="0"/>
          </a:p>
          <a:p>
            <a:endParaRPr lang="en-GB" sz="1800" dirty="0"/>
          </a:p>
          <a:p>
            <a:endParaRPr lang="en-GB" sz="1800" dirty="0"/>
          </a:p>
          <a:p>
            <a:endParaRPr lang="en-GB" sz="1800" dirty="0"/>
          </a:p>
          <a:p>
            <a:pPr marL="0" indent="0">
              <a:buNone/>
            </a:pPr>
            <a:endParaRPr lang="en-GB" sz="1800" dirty="0">
              <a:solidFill>
                <a:srgbClr val="FF0000"/>
              </a:solidFill>
            </a:endParaRPr>
          </a:p>
        </p:txBody>
      </p:sp>
      <p:sp>
        <p:nvSpPr>
          <p:cNvPr id="4" name="Slide Number Placeholder 3">
            <a:extLst>
              <a:ext uri="{FF2B5EF4-FFF2-40B4-BE49-F238E27FC236}">
                <a16:creationId xmlns:a16="http://schemas.microsoft.com/office/drawing/2014/main" id="{6BA67711-484B-0648-9A11-E680F48B4A2F}"/>
              </a:ext>
            </a:extLst>
          </p:cNvPr>
          <p:cNvSpPr>
            <a:spLocks noGrp="1"/>
          </p:cNvSpPr>
          <p:nvPr>
            <p:ph type="sldNum" sz="quarter" idx="12"/>
          </p:nvPr>
        </p:nvSpPr>
        <p:spPr/>
        <p:txBody>
          <a:bodyPr/>
          <a:lstStyle/>
          <a:p>
            <a:fld id="{D6EE6958-B3DE-214F-AA12-5039E78C292A}" type="slidenum">
              <a:rPr lang="en-GB" smtClean="0"/>
              <a:t>6</a:t>
            </a:fld>
            <a:endParaRPr lang="en-GB"/>
          </a:p>
        </p:txBody>
      </p:sp>
      <p:sp>
        <p:nvSpPr>
          <p:cNvPr id="5" name="Rectangle 4">
            <a:extLst>
              <a:ext uri="{FF2B5EF4-FFF2-40B4-BE49-F238E27FC236}">
                <a16:creationId xmlns:a16="http://schemas.microsoft.com/office/drawing/2014/main" id="{64855FF3-E66A-AC4B-AFB1-9B334A6EB69B}"/>
              </a:ext>
            </a:extLst>
          </p:cNvPr>
          <p:cNvSpPr/>
          <p:nvPr/>
        </p:nvSpPr>
        <p:spPr>
          <a:xfrm>
            <a:off x="980757" y="2303679"/>
            <a:ext cx="3570514" cy="940966"/>
          </a:xfrm>
          <a:prstGeom prst="rect">
            <a:avLst/>
          </a:prstGeom>
          <a:solidFill>
            <a:schemeClr val="accent1">
              <a:lumMod val="20000"/>
              <a:lumOff val="80000"/>
            </a:schemeClr>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6" name="Rectangle 5">
            <a:extLst>
              <a:ext uri="{FF2B5EF4-FFF2-40B4-BE49-F238E27FC236}">
                <a16:creationId xmlns:a16="http://schemas.microsoft.com/office/drawing/2014/main" id="{45BD991E-E9FC-C248-A2D1-4A007FC80760}"/>
              </a:ext>
            </a:extLst>
          </p:cNvPr>
          <p:cNvSpPr/>
          <p:nvPr/>
        </p:nvSpPr>
        <p:spPr>
          <a:xfrm>
            <a:off x="980757" y="3244646"/>
            <a:ext cx="3570514" cy="787398"/>
          </a:xfrm>
          <a:prstGeom prst="rect">
            <a:avLst/>
          </a:prstGeom>
          <a:solidFill>
            <a:schemeClr val="bg1">
              <a:lumMod val="75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solidFill>
                <a:schemeClr val="tx1"/>
              </a:solidFill>
            </a:endParaRPr>
          </a:p>
        </p:txBody>
      </p:sp>
      <p:sp>
        <p:nvSpPr>
          <p:cNvPr id="7" name="TextBox 6">
            <a:extLst>
              <a:ext uri="{FF2B5EF4-FFF2-40B4-BE49-F238E27FC236}">
                <a16:creationId xmlns:a16="http://schemas.microsoft.com/office/drawing/2014/main" id="{6ED26A01-0FD1-4D42-923E-FE68B6695FEB}"/>
              </a:ext>
            </a:extLst>
          </p:cNvPr>
          <p:cNvSpPr txBox="1"/>
          <p:nvPr/>
        </p:nvSpPr>
        <p:spPr>
          <a:xfrm>
            <a:off x="980757" y="3219244"/>
            <a:ext cx="1509516" cy="369332"/>
          </a:xfrm>
          <a:prstGeom prst="rect">
            <a:avLst/>
          </a:prstGeom>
          <a:noFill/>
        </p:spPr>
        <p:txBody>
          <a:bodyPr wrap="none" rtlCol="0">
            <a:spAutoFit/>
          </a:bodyPr>
          <a:lstStyle/>
          <a:p>
            <a:r>
              <a:rPr lang="en-GB" dirty="0"/>
              <a:t>Titanium alloy</a:t>
            </a:r>
          </a:p>
        </p:txBody>
      </p:sp>
      <p:sp>
        <p:nvSpPr>
          <p:cNvPr id="8" name="Rectangle 7">
            <a:extLst>
              <a:ext uri="{FF2B5EF4-FFF2-40B4-BE49-F238E27FC236}">
                <a16:creationId xmlns:a16="http://schemas.microsoft.com/office/drawing/2014/main" id="{63AD6C39-CD56-F846-9443-1FA0B2B1A685}"/>
              </a:ext>
            </a:extLst>
          </p:cNvPr>
          <p:cNvSpPr/>
          <p:nvPr/>
        </p:nvSpPr>
        <p:spPr>
          <a:xfrm>
            <a:off x="980757" y="3134792"/>
            <a:ext cx="3570514" cy="109853"/>
          </a:xfrm>
          <a:prstGeom prst="rect">
            <a:avLst/>
          </a:prstGeom>
          <a:solidFill>
            <a:schemeClr val="tx1">
              <a:lumMod val="75000"/>
              <a:lumOff val="25000"/>
              <a:alpha val="72000"/>
            </a:schemeClr>
          </a:solidFill>
          <a:ln>
            <a:solidFill>
              <a:schemeClr val="bg2">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000" b="1" dirty="0">
              <a:solidFill>
                <a:schemeClr val="tx1"/>
              </a:solidFill>
            </a:endParaRPr>
          </a:p>
        </p:txBody>
      </p:sp>
      <p:sp>
        <p:nvSpPr>
          <p:cNvPr id="9" name="TextBox 8">
            <a:extLst>
              <a:ext uri="{FF2B5EF4-FFF2-40B4-BE49-F238E27FC236}">
                <a16:creationId xmlns:a16="http://schemas.microsoft.com/office/drawing/2014/main" id="{80E2DEF9-C059-1945-A385-67679A9237C9}"/>
              </a:ext>
            </a:extLst>
          </p:cNvPr>
          <p:cNvSpPr txBox="1"/>
          <p:nvPr/>
        </p:nvSpPr>
        <p:spPr>
          <a:xfrm>
            <a:off x="4998906" y="2435213"/>
            <a:ext cx="3570514" cy="1477328"/>
          </a:xfrm>
          <a:prstGeom prst="rect">
            <a:avLst/>
          </a:prstGeom>
          <a:noFill/>
        </p:spPr>
        <p:txBody>
          <a:bodyPr wrap="square" rtlCol="0">
            <a:spAutoFit/>
          </a:bodyPr>
          <a:lstStyle/>
          <a:p>
            <a:r>
              <a:rPr lang="en-GB" dirty="0"/>
              <a:t>Passive layer forms:</a:t>
            </a:r>
          </a:p>
          <a:p>
            <a:pPr marL="285750" indent="-285750">
              <a:buFont typeface="Arial" panose="020B0604020202020204" pitchFamily="34" charset="0"/>
              <a:buChar char="•"/>
            </a:pPr>
            <a:r>
              <a:rPr lang="en-GB" dirty="0"/>
              <a:t>Generally composed of titanium dioxide (TiO</a:t>
            </a:r>
            <a:r>
              <a:rPr lang="en-GB" baseline="-25000" dirty="0"/>
              <a:t>2</a:t>
            </a:r>
            <a:r>
              <a:rPr lang="en-GB" dirty="0"/>
              <a:t>)</a:t>
            </a:r>
          </a:p>
          <a:p>
            <a:pPr marL="285750" indent="-285750">
              <a:buFont typeface="Arial" panose="020B0604020202020204" pitchFamily="34" charset="0"/>
              <a:buChar char="•"/>
            </a:pPr>
            <a:r>
              <a:rPr lang="en-GB" dirty="0"/>
              <a:t>&lt; 10 nm thick</a:t>
            </a:r>
          </a:p>
          <a:p>
            <a:pPr marL="285750" indent="-285750">
              <a:buFont typeface="Arial" panose="020B0604020202020204" pitchFamily="34" charset="0"/>
              <a:buChar char="•"/>
            </a:pPr>
            <a:r>
              <a:rPr lang="en-GB" dirty="0"/>
              <a:t>Protects underlying metal </a:t>
            </a:r>
          </a:p>
        </p:txBody>
      </p:sp>
      <p:sp>
        <p:nvSpPr>
          <p:cNvPr id="17" name="TextBox 16">
            <a:extLst>
              <a:ext uri="{FF2B5EF4-FFF2-40B4-BE49-F238E27FC236}">
                <a16:creationId xmlns:a16="http://schemas.microsoft.com/office/drawing/2014/main" id="{FEF4FFC1-9B41-C241-A288-E4CBBF4259A5}"/>
              </a:ext>
            </a:extLst>
          </p:cNvPr>
          <p:cNvSpPr txBox="1"/>
          <p:nvPr/>
        </p:nvSpPr>
        <p:spPr>
          <a:xfrm>
            <a:off x="993160" y="2349904"/>
            <a:ext cx="2126095" cy="369332"/>
          </a:xfrm>
          <a:prstGeom prst="rect">
            <a:avLst/>
          </a:prstGeom>
          <a:noFill/>
        </p:spPr>
        <p:txBody>
          <a:bodyPr wrap="none" rtlCol="0">
            <a:spAutoFit/>
          </a:bodyPr>
          <a:lstStyle/>
          <a:p>
            <a:r>
              <a:rPr lang="en-GB" dirty="0"/>
              <a:t>Corrosive electrolyte</a:t>
            </a:r>
          </a:p>
        </p:txBody>
      </p:sp>
      <p:cxnSp>
        <p:nvCxnSpPr>
          <p:cNvPr id="18" name="Straight Arrow Connector 17">
            <a:extLst>
              <a:ext uri="{FF2B5EF4-FFF2-40B4-BE49-F238E27FC236}">
                <a16:creationId xmlns:a16="http://schemas.microsoft.com/office/drawing/2014/main" id="{99CDD45E-E1C9-BB45-8B2E-0BE2C705AC5E}"/>
              </a:ext>
            </a:extLst>
          </p:cNvPr>
          <p:cNvCxnSpPr>
            <a:cxnSpLocks/>
          </p:cNvCxnSpPr>
          <p:nvPr/>
        </p:nvCxnSpPr>
        <p:spPr>
          <a:xfrm flipH="1">
            <a:off x="4563675" y="2719236"/>
            <a:ext cx="422827" cy="415556"/>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pic>
        <p:nvPicPr>
          <p:cNvPr id="12" name="Picture 11">
            <a:extLst>
              <a:ext uri="{FF2B5EF4-FFF2-40B4-BE49-F238E27FC236}">
                <a16:creationId xmlns:a16="http://schemas.microsoft.com/office/drawing/2014/main" id="{D90BC7C2-0A84-1047-8720-022BC9B49501}"/>
              </a:ext>
            </a:extLst>
          </p:cNvPr>
          <p:cNvPicPr>
            <a:picLocks noChangeAspect="1"/>
          </p:cNvPicPr>
          <p:nvPr/>
        </p:nvPicPr>
        <p:blipFill>
          <a:blip r:embed="rId3"/>
          <a:stretch>
            <a:fillRect/>
          </a:stretch>
        </p:blipFill>
        <p:spPr>
          <a:xfrm>
            <a:off x="4998906" y="4291439"/>
            <a:ext cx="3793112" cy="1998417"/>
          </a:xfrm>
          <a:prstGeom prst="rect">
            <a:avLst/>
          </a:prstGeom>
        </p:spPr>
      </p:pic>
      <p:sp>
        <p:nvSpPr>
          <p:cNvPr id="14" name="Rectangle 13">
            <a:extLst>
              <a:ext uri="{FF2B5EF4-FFF2-40B4-BE49-F238E27FC236}">
                <a16:creationId xmlns:a16="http://schemas.microsoft.com/office/drawing/2014/main" id="{D86C3010-7894-A140-8FB8-4DF2CF52CE00}"/>
              </a:ext>
            </a:extLst>
          </p:cNvPr>
          <p:cNvSpPr/>
          <p:nvPr/>
        </p:nvSpPr>
        <p:spPr>
          <a:xfrm>
            <a:off x="628650" y="4241862"/>
            <a:ext cx="4093588" cy="2308324"/>
          </a:xfrm>
          <a:prstGeom prst="rect">
            <a:avLst/>
          </a:prstGeom>
        </p:spPr>
        <p:txBody>
          <a:bodyPr wrap="square">
            <a:spAutoFit/>
          </a:bodyPr>
          <a:lstStyle/>
          <a:p>
            <a:pPr marL="285750" indent="-285750">
              <a:buFont typeface="Arial" panose="020B0604020202020204" pitchFamily="34" charset="0"/>
              <a:buChar char="•"/>
            </a:pPr>
            <a:r>
              <a:rPr lang="en-GB" dirty="0"/>
              <a:t>Durability of passive film critical, break down leads to aggressive degradation, often in the form of pitting and crevice corrosion</a:t>
            </a:r>
          </a:p>
          <a:p>
            <a:pPr marL="285750" indent="-285750">
              <a:buFont typeface="Arial" panose="020B0604020202020204" pitchFamily="34" charset="0"/>
              <a:buChar char="•"/>
            </a:pPr>
            <a:r>
              <a:rPr lang="en-GB" dirty="0"/>
              <a:t>Resistance to film breakdown significantly higher for titanium alloys, with particular resistance in higher chloride concentrations</a:t>
            </a:r>
          </a:p>
        </p:txBody>
      </p:sp>
    </p:spTree>
    <p:extLst>
      <p:ext uri="{BB962C8B-B14F-4D97-AF65-F5344CB8AC3E}">
        <p14:creationId xmlns:p14="http://schemas.microsoft.com/office/powerpoint/2010/main" val="266379296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F51645-49F3-A641-9F1B-CBEBA8452797}"/>
              </a:ext>
            </a:extLst>
          </p:cNvPr>
          <p:cNvSpPr>
            <a:spLocks noGrp="1"/>
          </p:cNvSpPr>
          <p:nvPr>
            <p:ph type="title"/>
          </p:nvPr>
        </p:nvSpPr>
        <p:spPr/>
        <p:txBody>
          <a:bodyPr/>
          <a:lstStyle/>
          <a:p>
            <a:r>
              <a:rPr lang="en-GB" dirty="0"/>
              <a:t>Titanium Grade 12</a:t>
            </a:r>
          </a:p>
        </p:txBody>
      </p:sp>
      <p:sp>
        <p:nvSpPr>
          <p:cNvPr id="3" name="Content Placeholder 2">
            <a:extLst>
              <a:ext uri="{FF2B5EF4-FFF2-40B4-BE49-F238E27FC236}">
                <a16:creationId xmlns:a16="http://schemas.microsoft.com/office/drawing/2014/main" id="{634DF5D2-26AC-EB47-8B43-0722F2F236DF}"/>
              </a:ext>
            </a:extLst>
          </p:cNvPr>
          <p:cNvSpPr>
            <a:spLocks noGrp="1"/>
          </p:cNvSpPr>
          <p:nvPr>
            <p:ph idx="1"/>
          </p:nvPr>
        </p:nvSpPr>
        <p:spPr/>
        <p:txBody>
          <a:bodyPr>
            <a:normAutofit/>
          </a:bodyPr>
          <a:lstStyle/>
          <a:p>
            <a:r>
              <a:rPr lang="en-GB" dirty="0"/>
              <a:t>Several grades of titanium available</a:t>
            </a:r>
          </a:p>
          <a:p>
            <a:r>
              <a:rPr lang="en-GB" dirty="0"/>
              <a:t>Grade 12 was used for superior corrosion resistance, containing nickel (Ni) and molybdenum (Mo) alloying elements</a:t>
            </a:r>
          </a:p>
          <a:p>
            <a:r>
              <a:rPr lang="en-GB" dirty="0"/>
              <a:t>Addition of Ni and Mo enhances the durability of the passive film (compared to Grade 1 and Grade 2)</a:t>
            </a:r>
          </a:p>
          <a:p>
            <a:r>
              <a:rPr lang="en-GB" dirty="0"/>
              <a:t>Has a hexagonal close packed/body centre cubic (α/β) microstructure</a:t>
            </a:r>
          </a:p>
          <a:p>
            <a:endParaRPr lang="en-GB" dirty="0"/>
          </a:p>
          <a:p>
            <a:endParaRPr lang="en-GB" dirty="0"/>
          </a:p>
        </p:txBody>
      </p:sp>
      <p:sp>
        <p:nvSpPr>
          <p:cNvPr id="4" name="Slide Number Placeholder 3">
            <a:extLst>
              <a:ext uri="{FF2B5EF4-FFF2-40B4-BE49-F238E27FC236}">
                <a16:creationId xmlns:a16="http://schemas.microsoft.com/office/drawing/2014/main" id="{BCD55D56-556D-8A41-A17D-337D8C5B24A6}"/>
              </a:ext>
            </a:extLst>
          </p:cNvPr>
          <p:cNvSpPr>
            <a:spLocks noGrp="1"/>
          </p:cNvSpPr>
          <p:nvPr>
            <p:ph type="sldNum" sz="quarter" idx="12"/>
          </p:nvPr>
        </p:nvSpPr>
        <p:spPr/>
        <p:txBody>
          <a:bodyPr/>
          <a:lstStyle/>
          <a:p>
            <a:fld id="{D6EE6958-B3DE-214F-AA12-5039E78C292A}" type="slidenum">
              <a:rPr lang="en-GB" smtClean="0"/>
              <a:t>7</a:t>
            </a:fld>
            <a:endParaRPr lang="en-GB"/>
          </a:p>
        </p:txBody>
      </p:sp>
      <p:pic>
        <p:nvPicPr>
          <p:cNvPr id="8" name="Picture 7" descr="Table&#10;&#10;Description automatically generated">
            <a:extLst>
              <a:ext uri="{FF2B5EF4-FFF2-40B4-BE49-F238E27FC236}">
                <a16:creationId xmlns:a16="http://schemas.microsoft.com/office/drawing/2014/main" id="{DDF8E817-9347-8F43-9B31-92BACDCF8191}"/>
              </a:ext>
            </a:extLst>
          </p:cNvPr>
          <p:cNvPicPr>
            <a:picLocks noChangeAspect="1"/>
          </p:cNvPicPr>
          <p:nvPr/>
        </p:nvPicPr>
        <p:blipFill>
          <a:blip r:embed="rId3"/>
          <a:stretch>
            <a:fillRect/>
          </a:stretch>
        </p:blipFill>
        <p:spPr>
          <a:xfrm>
            <a:off x="747996" y="4287020"/>
            <a:ext cx="7323666" cy="1729852"/>
          </a:xfrm>
          <a:prstGeom prst="rect">
            <a:avLst/>
          </a:prstGeom>
        </p:spPr>
      </p:pic>
      <p:sp>
        <p:nvSpPr>
          <p:cNvPr id="5" name="Rectangle 4">
            <a:extLst>
              <a:ext uri="{FF2B5EF4-FFF2-40B4-BE49-F238E27FC236}">
                <a16:creationId xmlns:a16="http://schemas.microsoft.com/office/drawing/2014/main" id="{C2E72483-DAD4-364D-B165-78AF708746EB}"/>
              </a:ext>
            </a:extLst>
          </p:cNvPr>
          <p:cNvSpPr/>
          <p:nvPr/>
        </p:nvSpPr>
        <p:spPr>
          <a:xfrm>
            <a:off x="5104015" y="5413831"/>
            <a:ext cx="1496291" cy="382386"/>
          </a:xfrm>
          <a:prstGeom prst="rect">
            <a:avLst/>
          </a:prstGeom>
          <a:noFill/>
          <a:ln w="38100">
            <a:solidFill>
              <a:srgbClr val="4372C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93702080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C6D7C4-7245-DD4F-8376-58F06BDAC851}"/>
              </a:ext>
            </a:extLst>
          </p:cNvPr>
          <p:cNvSpPr>
            <a:spLocks noGrp="1"/>
          </p:cNvSpPr>
          <p:nvPr>
            <p:ph type="title"/>
          </p:nvPr>
        </p:nvSpPr>
        <p:spPr/>
        <p:txBody>
          <a:bodyPr/>
          <a:lstStyle/>
          <a:p>
            <a:r>
              <a:rPr lang="en-GB" dirty="0"/>
              <a:t>Case Study Exercise 1: Initial Queries for Further Information</a:t>
            </a:r>
          </a:p>
        </p:txBody>
      </p:sp>
      <p:sp>
        <p:nvSpPr>
          <p:cNvPr id="3" name="Content Placeholder 2">
            <a:extLst>
              <a:ext uri="{FF2B5EF4-FFF2-40B4-BE49-F238E27FC236}">
                <a16:creationId xmlns:a16="http://schemas.microsoft.com/office/drawing/2014/main" id="{94CC4830-ADD4-514B-9F94-C1A7D22394B2}"/>
              </a:ext>
            </a:extLst>
          </p:cNvPr>
          <p:cNvSpPr>
            <a:spLocks noGrp="1"/>
          </p:cNvSpPr>
          <p:nvPr>
            <p:ph idx="1"/>
          </p:nvPr>
        </p:nvSpPr>
        <p:spPr/>
        <p:txBody>
          <a:bodyPr/>
          <a:lstStyle/>
          <a:p>
            <a:r>
              <a:rPr lang="en-GB" dirty="0"/>
              <a:t>Three keys areas were identified requiring further information to investigate the failure: </a:t>
            </a:r>
          </a:p>
        </p:txBody>
      </p:sp>
      <p:sp>
        <p:nvSpPr>
          <p:cNvPr id="4" name="Slide Number Placeholder 3">
            <a:extLst>
              <a:ext uri="{FF2B5EF4-FFF2-40B4-BE49-F238E27FC236}">
                <a16:creationId xmlns:a16="http://schemas.microsoft.com/office/drawing/2014/main" id="{27226402-0881-C745-8130-3F23EB5BC8A0}"/>
              </a:ext>
            </a:extLst>
          </p:cNvPr>
          <p:cNvSpPr>
            <a:spLocks noGrp="1"/>
          </p:cNvSpPr>
          <p:nvPr>
            <p:ph type="sldNum" sz="quarter" idx="12"/>
          </p:nvPr>
        </p:nvSpPr>
        <p:spPr/>
        <p:txBody>
          <a:bodyPr/>
          <a:lstStyle/>
          <a:p>
            <a:fld id="{D6EE6958-B3DE-214F-AA12-5039E78C292A}" type="slidenum">
              <a:rPr lang="en-GB" smtClean="0"/>
              <a:pPr/>
              <a:t>8</a:t>
            </a:fld>
            <a:endParaRPr lang="en-GB" sz="1400" dirty="0"/>
          </a:p>
        </p:txBody>
      </p:sp>
      <p:graphicFrame>
        <p:nvGraphicFramePr>
          <p:cNvPr id="5" name="Content Placeholder 2">
            <a:extLst>
              <a:ext uri="{FF2B5EF4-FFF2-40B4-BE49-F238E27FC236}">
                <a16:creationId xmlns:a16="http://schemas.microsoft.com/office/drawing/2014/main" id="{EB923146-DBD8-FF46-97D5-CBDC6F9A18DB}"/>
              </a:ext>
            </a:extLst>
          </p:cNvPr>
          <p:cNvGraphicFramePr>
            <a:graphicFrameLocks/>
          </p:cNvGraphicFramePr>
          <p:nvPr>
            <p:extLst>
              <p:ext uri="{D42A27DB-BD31-4B8C-83A1-F6EECF244321}">
                <p14:modId xmlns:p14="http://schemas.microsoft.com/office/powerpoint/2010/main" val="559429320"/>
              </p:ext>
            </p:extLst>
          </p:nvPr>
        </p:nvGraphicFramePr>
        <p:xfrm>
          <a:off x="628650" y="2417041"/>
          <a:ext cx="7886700" cy="393931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83534475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F2CD5A-000F-D843-B405-08963BE1CFBC}"/>
              </a:ext>
            </a:extLst>
          </p:cNvPr>
          <p:cNvSpPr>
            <a:spLocks noGrp="1"/>
          </p:cNvSpPr>
          <p:nvPr>
            <p:ph type="title"/>
          </p:nvPr>
        </p:nvSpPr>
        <p:spPr/>
        <p:txBody>
          <a:bodyPr/>
          <a:lstStyle/>
          <a:p>
            <a:r>
              <a:rPr lang="en-GB" dirty="0"/>
              <a:t>Case Study Exercise 2: Possible Causes of Corrosion (Pitting)</a:t>
            </a:r>
          </a:p>
        </p:txBody>
      </p:sp>
      <p:sp>
        <p:nvSpPr>
          <p:cNvPr id="4" name="Slide Number Placeholder 3">
            <a:extLst>
              <a:ext uri="{FF2B5EF4-FFF2-40B4-BE49-F238E27FC236}">
                <a16:creationId xmlns:a16="http://schemas.microsoft.com/office/drawing/2014/main" id="{A707CDAF-758B-AC4E-B9CB-06140B79C08F}"/>
              </a:ext>
            </a:extLst>
          </p:cNvPr>
          <p:cNvSpPr>
            <a:spLocks noGrp="1"/>
          </p:cNvSpPr>
          <p:nvPr>
            <p:ph type="sldNum" sz="quarter" idx="12"/>
          </p:nvPr>
        </p:nvSpPr>
        <p:spPr/>
        <p:txBody>
          <a:bodyPr/>
          <a:lstStyle/>
          <a:p>
            <a:fld id="{D6EE6958-B3DE-214F-AA12-5039E78C292A}" type="slidenum">
              <a:rPr lang="en-GB" smtClean="0"/>
              <a:pPr/>
              <a:t>9</a:t>
            </a:fld>
            <a:endParaRPr lang="en-GB" sz="1400" dirty="0"/>
          </a:p>
        </p:txBody>
      </p:sp>
      <p:sp>
        <p:nvSpPr>
          <p:cNvPr id="5" name="Rectangle 4">
            <a:extLst>
              <a:ext uri="{FF2B5EF4-FFF2-40B4-BE49-F238E27FC236}">
                <a16:creationId xmlns:a16="http://schemas.microsoft.com/office/drawing/2014/main" id="{BA1F1261-9583-A447-906E-2448203CE76C}"/>
              </a:ext>
            </a:extLst>
          </p:cNvPr>
          <p:cNvSpPr/>
          <p:nvPr/>
        </p:nvSpPr>
        <p:spPr>
          <a:xfrm>
            <a:off x="2564476" y="4067173"/>
            <a:ext cx="4015047" cy="1208218"/>
          </a:xfrm>
          <a:prstGeom prst="rect">
            <a:avLst/>
          </a:prstGeom>
          <a:solidFill>
            <a:schemeClr val="bg2">
              <a:lumMod val="75000"/>
            </a:schemeClr>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Rectangle 5">
            <a:extLst>
              <a:ext uri="{FF2B5EF4-FFF2-40B4-BE49-F238E27FC236}">
                <a16:creationId xmlns:a16="http://schemas.microsoft.com/office/drawing/2014/main" id="{BBEFF221-29C1-C540-A29C-8B8DC403B3A3}"/>
              </a:ext>
            </a:extLst>
          </p:cNvPr>
          <p:cNvSpPr/>
          <p:nvPr/>
        </p:nvSpPr>
        <p:spPr>
          <a:xfrm>
            <a:off x="2564476" y="3940245"/>
            <a:ext cx="4015047" cy="126928"/>
          </a:xfrm>
          <a:prstGeom prst="rect">
            <a:avLst/>
          </a:prstGeom>
          <a:solidFill>
            <a:schemeClr val="tx1">
              <a:lumMod val="50000"/>
              <a:lumOff val="50000"/>
            </a:schemeClr>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Rectangle 6">
            <a:extLst>
              <a:ext uri="{FF2B5EF4-FFF2-40B4-BE49-F238E27FC236}">
                <a16:creationId xmlns:a16="http://schemas.microsoft.com/office/drawing/2014/main" id="{BA7A6A10-5AC4-AC47-B124-DBDD0CCC0B02}"/>
              </a:ext>
            </a:extLst>
          </p:cNvPr>
          <p:cNvSpPr/>
          <p:nvPr/>
        </p:nvSpPr>
        <p:spPr>
          <a:xfrm>
            <a:off x="2564476" y="2747369"/>
            <a:ext cx="4015047" cy="1192876"/>
          </a:xfrm>
          <a:prstGeom prst="rect">
            <a:avLst/>
          </a:prstGeom>
          <a:solidFill>
            <a:schemeClr val="accent1">
              <a:lumMod val="20000"/>
              <a:lumOff val="80000"/>
            </a:schemeClr>
          </a:solidFill>
          <a:ln>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TextBox 7">
            <a:extLst>
              <a:ext uri="{FF2B5EF4-FFF2-40B4-BE49-F238E27FC236}">
                <a16:creationId xmlns:a16="http://schemas.microsoft.com/office/drawing/2014/main" id="{36417763-0BFC-BC49-B582-7245CC2D6EF9}"/>
              </a:ext>
            </a:extLst>
          </p:cNvPr>
          <p:cNvSpPr txBox="1"/>
          <p:nvPr/>
        </p:nvSpPr>
        <p:spPr>
          <a:xfrm>
            <a:off x="2564476" y="2732027"/>
            <a:ext cx="1857047" cy="369332"/>
          </a:xfrm>
          <a:prstGeom prst="rect">
            <a:avLst/>
          </a:prstGeom>
          <a:noFill/>
        </p:spPr>
        <p:txBody>
          <a:bodyPr wrap="none" rtlCol="0">
            <a:spAutoFit/>
          </a:bodyPr>
          <a:lstStyle/>
          <a:p>
            <a:r>
              <a:rPr lang="en-GB" dirty="0"/>
              <a:t>MEG stream flow </a:t>
            </a:r>
          </a:p>
        </p:txBody>
      </p:sp>
      <p:cxnSp>
        <p:nvCxnSpPr>
          <p:cNvPr id="10" name="Straight Arrow Connector 9">
            <a:extLst>
              <a:ext uri="{FF2B5EF4-FFF2-40B4-BE49-F238E27FC236}">
                <a16:creationId xmlns:a16="http://schemas.microsoft.com/office/drawing/2014/main" id="{B8A9893F-23D6-3542-946C-D085F00B95BF}"/>
              </a:ext>
            </a:extLst>
          </p:cNvPr>
          <p:cNvCxnSpPr/>
          <p:nvPr/>
        </p:nvCxnSpPr>
        <p:spPr>
          <a:xfrm>
            <a:off x="3059084" y="3159141"/>
            <a:ext cx="605661"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1" name="Straight Arrow Connector 10">
            <a:extLst>
              <a:ext uri="{FF2B5EF4-FFF2-40B4-BE49-F238E27FC236}">
                <a16:creationId xmlns:a16="http://schemas.microsoft.com/office/drawing/2014/main" id="{A958B6C7-37AF-A14E-A1AF-42B5EB60A0B1}"/>
              </a:ext>
            </a:extLst>
          </p:cNvPr>
          <p:cNvCxnSpPr/>
          <p:nvPr/>
        </p:nvCxnSpPr>
        <p:spPr>
          <a:xfrm>
            <a:off x="4425141" y="3159141"/>
            <a:ext cx="605661"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2" name="Straight Arrow Connector 11">
            <a:extLst>
              <a:ext uri="{FF2B5EF4-FFF2-40B4-BE49-F238E27FC236}">
                <a16:creationId xmlns:a16="http://schemas.microsoft.com/office/drawing/2014/main" id="{B3AD4B99-08EE-874A-BA40-27F64B810FF7}"/>
              </a:ext>
            </a:extLst>
          </p:cNvPr>
          <p:cNvCxnSpPr/>
          <p:nvPr/>
        </p:nvCxnSpPr>
        <p:spPr>
          <a:xfrm>
            <a:off x="5852289" y="3162204"/>
            <a:ext cx="605661"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13" name="Freeform 12">
            <a:extLst>
              <a:ext uri="{FF2B5EF4-FFF2-40B4-BE49-F238E27FC236}">
                <a16:creationId xmlns:a16="http://schemas.microsoft.com/office/drawing/2014/main" id="{ECB388C6-EBEC-FB4B-BEA1-1DB5617A0444}"/>
              </a:ext>
            </a:extLst>
          </p:cNvPr>
          <p:cNvSpPr/>
          <p:nvPr/>
        </p:nvSpPr>
        <p:spPr>
          <a:xfrm>
            <a:off x="3870625" y="3847233"/>
            <a:ext cx="1242414" cy="974162"/>
          </a:xfrm>
          <a:custGeom>
            <a:avLst/>
            <a:gdLst>
              <a:gd name="connsiteX0" fmla="*/ 69608 w 1242414"/>
              <a:gd name="connsiteY0" fmla="*/ 27545 h 858817"/>
              <a:gd name="connsiteX1" fmla="*/ 3106 w 1242414"/>
              <a:gd name="connsiteY1" fmla="*/ 376679 h 858817"/>
              <a:gd name="connsiteX2" fmla="*/ 69608 w 1242414"/>
              <a:gd name="connsiteY2" fmla="*/ 559559 h 858817"/>
              <a:gd name="connsiteX3" fmla="*/ 86233 w 1242414"/>
              <a:gd name="connsiteY3" fmla="*/ 609436 h 858817"/>
              <a:gd name="connsiteX4" fmla="*/ 119484 w 1242414"/>
              <a:gd name="connsiteY4" fmla="*/ 659312 h 858817"/>
              <a:gd name="connsiteX5" fmla="*/ 169360 w 1242414"/>
              <a:gd name="connsiteY5" fmla="*/ 692563 h 858817"/>
              <a:gd name="connsiteX6" fmla="*/ 368866 w 1242414"/>
              <a:gd name="connsiteY6" fmla="*/ 725814 h 858817"/>
              <a:gd name="connsiteX7" fmla="*/ 418742 w 1242414"/>
              <a:gd name="connsiteY7" fmla="*/ 742439 h 858817"/>
              <a:gd name="connsiteX8" fmla="*/ 518495 w 1242414"/>
              <a:gd name="connsiteY8" fmla="*/ 808941 h 858817"/>
              <a:gd name="connsiteX9" fmla="*/ 784502 w 1242414"/>
              <a:gd name="connsiteY9" fmla="*/ 858817 h 858817"/>
              <a:gd name="connsiteX10" fmla="*/ 884255 w 1242414"/>
              <a:gd name="connsiteY10" fmla="*/ 842192 h 858817"/>
              <a:gd name="connsiteX11" fmla="*/ 984008 w 1242414"/>
              <a:gd name="connsiteY11" fmla="*/ 808941 h 858817"/>
              <a:gd name="connsiteX12" fmla="*/ 1033884 w 1242414"/>
              <a:gd name="connsiteY12" fmla="*/ 792316 h 858817"/>
              <a:gd name="connsiteX13" fmla="*/ 1117011 w 1242414"/>
              <a:gd name="connsiteY13" fmla="*/ 775690 h 858817"/>
              <a:gd name="connsiteX14" fmla="*/ 1200139 w 1242414"/>
              <a:gd name="connsiteY14" fmla="*/ 642687 h 858817"/>
              <a:gd name="connsiteX15" fmla="*/ 1216764 w 1242414"/>
              <a:gd name="connsiteY15" fmla="*/ 409930 h 858817"/>
              <a:gd name="connsiteX16" fmla="*/ 1166888 w 1242414"/>
              <a:gd name="connsiteY16" fmla="*/ 243676 h 858817"/>
              <a:gd name="connsiteX17" fmla="*/ 1133637 w 1242414"/>
              <a:gd name="connsiteY17" fmla="*/ 193799 h 858817"/>
              <a:gd name="connsiteX18" fmla="*/ 1117011 w 1242414"/>
              <a:gd name="connsiteY18" fmla="*/ 143923 h 858817"/>
              <a:gd name="connsiteX19" fmla="*/ 1033884 w 1242414"/>
              <a:gd name="connsiteY19" fmla="*/ 44170 h 858817"/>
              <a:gd name="connsiteX20" fmla="*/ 934131 w 1242414"/>
              <a:gd name="connsiteY20" fmla="*/ 10919 h 858817"/>
              <a:gd name="connsiteX21" fmla="*/ 668124 w 1242414"/>
              <a:gd name="connsiteY21" fmla="*/ 44170 h 858817"/>
              <a:gd name="connsiteX22" fmla="*/ 551746 w 1242414"/>
              <a:gd name="connsiteY22" fmla="*/ 10919 h 858817"/>
              <a:gd name="connsiteX23" fmla="*/ 69608 w 1242414"/>
              <a:gd name="connsiteY23" fmla="*/ 27545 h 8588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242414" h="858817">
                <a:moveTo>
                  <a:pt x="69608" y="27545"/>
                </a:moveTo>
                <a:cubicBezTo>
                  <a:pt x="-21832" y="88505"/>
                  <a:pt x="3106" y="147632"/>
                  <a:pt x="3106" y="376679"/>
                </a:cubicBezTo>
                <a:cubicBezTo>
                  <a:pt x="3106" y="533613"/>
                  <a:pt x="-14526" y="503470"/>
                  <a:pt x="69608" y="559559"/>
                </a:cubicBezTo>
                <a:cubicBezTo>
                  <a:pt x="75150" y="576185"/>
                  <a:pt x="78396" y="593761"/>
                  <a:pt x="86233" y="609436"/>
                </a:cubicBezTo>
                <a:cubicBezTo>
                  <a:pt x="95169" y="627308"/>
                  <a:pt x="105355" y="645183"/>
                  <a:pt x="119484" y="659312"/>
                </a:cubicBezTo>
                <a:cubicBezTo>
                  <a:pt x="133613" y="673441"/>
                  <a:pt x="151488" y="683627"/>
                  <a:pt x="169360" y="692563"/>
                </a:cubicBezTo>
                <a:cubicBezTo>
                  <a:pt x="225063" y="720414"/>
                  <a:pt x="321465" y="720547"/>
                  <a:pt x="368866" y="725814"/>
                </a:cubicBezTo>
                <a:cubicBezTo>
                  <a:pt x="385491" y="731356"/>
                  <a:pt x="403423" y="733928"/>
                  <a:pt x="418742" y="742439"/>
                </a:cubicBezTo>
                <a:cubicBezTo>
                  <a:pt x="453676" y="761847"/>
                  <a:pt x="480583" y="796304"/>
                  <a:pt x="518495" y="808941"/>
                </a:cubicBezTo>
                <a:cubicBezTo>
                  <a:pt x="671084" y="859804"/>
                  <a:pt x="583372" y="838705"/>
                  <a:pt x="784502" y="858817"/>
                </a:cubicBezTo>
                <a:cubicBezTo>
                  <a:pt x="817753" y="853275"/>
                  <a:pt x="851552" y="850368"/>
                  <a:pt x="884255" y="842192"/>
                </a:cubicBezTo>
                <a:cubicBezTo>
                  <a:pt x="918258" y="833691"/>
                  <a:pt x="950757" y="820025"/>
                  <a:pt x="984008" y="808941"/>
                </a:cubicBezTo>
                <a:cubicBezTo>
                  <a:pt x="1000633" y="803399"/>
                  <a:pt x="1016700" y="795753"/>
                  <a:pt x="1033884" y="792316"/>
                </a:cubicBezTo>
                <a:lnTo>
                  <a:pt x="1117011" y="775690"/>
                </a:lnTo>
                <a:cubicBezTo>
                  <a:pt x="1156581" y="656981"/>
                  <a:pt x="1121099" y="695378"/>
                  <a:pt x="1200139" y="642687"/>
                </a:cubicBezTo>
                <a:cubicBezTo>
                  <a:pt x="1265004" y="545389"/>
                  <a:pt x="1242368" y="601957"/>
                  <a:pt x="1216764" y="409930"/>
                </a:cubicBezTo>
                <a:cubicBezTo>
                  <a:pt x="1212891" y="380885"/>
                  <a:pt x="1174765" y="255491"/>
                  <a:pt x="1166888" y="243676"/>
                </a:cubicBezTo>
                <a:cubicBezTo>
                  <a:pt x="1155804" y="227050"/>
                  <a:pt x="1142573" y="211671"/>
                  <a:pt x="1133637" y="193799"/>
                </a:cubicBezTo>
                <a:cubicBezTo>
                  <a:pt x="1125800" y="178124"/>
                  <a:pt x="1124848" y="159598"/>
                  <a:pt x="1117011" y="143923"/>
                </a:cubicBezTo>
                <a:cubicBezTo>
                  <a:pt x="1103480" y="116861"/>
                  <a:pt x="1059338" y="58311"/>
                  <a:pt x="1033884" y="44170"/>
                </a:cubicBezTo>
                <a:cubicBezTo>
                  <a:pt x="1003245" y="27148"/>
                  <a:pt x="934131" y="10919"/>
                  <a:pt x="934131" y="10919"/>
                </a:cubicBezTo>
                <a:cubicBezTo>
                  <a:pt x="882597" y="18281"/>
                  <a:pt x="710039" y="44170"/>
                  <a:pt x="668124" y="44170"/>
                </a:cubicBezTo>
                <a:cubicBezTo>
                  <a:pt x="647244" y="44170"/>
                  <a:pt x="575269" y="18760"/>
                  <a:pt x="551746" y="10919"/>
                </a:cubicBezTo>
                <a:cubicBezTo>
                  <a:pt x="113960" y="28431"/>
                  <a:pt x="161048" y="-33415"/>
                  <a:pt x="69608" y="27545"/>
                </a:cubicBezTo>
                <a:close/>
              </a:path>
            </a:pathLst>
          </a:custGeom>
          <a:solidFill>
            <a:schemeClr val="accent1">
              <a:lumMod val="20000"/>
              <a:lumOff val="80000"/>
            </a:schemeClr>
          </a:solidFill>
          <a:ln>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Arc 13">
            <a:extLst>
              <a:ext uri="{FF2B5EF4-FFF2-40B4-BE49-F238E27FC236}">
                <a16:creationId xmlns:a16="http://schemas.microsoft.com/office/drawing/2014/main" id="{324ED3E0-7476-9B41-A7B8-6ED9CD64C07E}"/>
              </a:ext>
            </a:extLst>
          </p:cNvPr>
          <p:cNvSpPr/>
          <p:nvPr/>
        </p:nvSpPr>
        <p:spPr>
          <a:xfrm rot="2929936">
            <a:off x="3563076" y="4124837"/>
            <a:ext cx="614170" cy="617892"/>
          </a:xfrm>
          <a:prstGeom prst="arc">
            <a:avLst/>
          </a:prstGeom>
          <a:ln>
            <a:solidFill>
              <a:schemeClr val="tx1"/>
            </a:solidFill>
            <a:headEnd type="triangle" w="med" len="med"/>
            <a:tailEnd type="none" w="med" len="med"/>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GB"/>
          </a:p>
        </p:txBody>
      </p:sp>
      <p:sp>
        <p:nvSpPr>
          <p:cNvPr id="15" name="TextBox 14">
            <a:extLst>
              <a:ext uri="{FF2B5EF4-FFF2-40B4-BE49-F238E27FC236}">
                <a16:creationId xmlns:a16="http://schemas.microsoft.com/office/drawing/2014/main" id="{0007E282-908D-2048-8660-991BAEDB543D}"/>
              </a:ext>
            </a:extLst>
          </p:cNvPr>
          <p:cNvSpPr txBox="1"/>
          <p:nvPr/>
        </p:nvSpPr>
        <p:spPr>
          <a:xfrm>
            <a:off x="4571999" y="4251878"/>
            <a:ext cx="407484" cy="369332"/>
          </a:xfrm>
          <a:prstGeom prst="rect">
            <a:avLst/>
          </a:prstGeom>
          <a:noFill/>
        </p:spPr>
        <p:txBody>
          <a:bodyPr wrap="none" rtlCol="0">
            <a:spAutoFit/>
          </a:bodyPr>
          <a:lstStyle/>
          <a:p>
            <a:r>
              <a:rPr lang="en-GB" dirty="0"/>
              <a:t>Cl</a:t>
            </a:r>
            <a:r>
              <a:rPr lang="en-GB" baseline="30000" dirty="0"/>
              <a:t>-</a:t>
            </a:r>
          </a:p>
        </p:txBody>
      </p:sp>
      <p:sp>
        <p:nvSpPr>
          <p:cNvPr id="16" name="TextBox 15">
            <a:extLst>
              <a:ext uri="{FF2B5EF4-FFF2-40B4-BE49-F238E27FC236}">
                <a16:creationId xmlns:a16="http://schemas.microsoft.com/office/drawing/2014/main" id="{4B8D1592-125E-DD46-AC4E-AC80DA30A799}"/>
              </a:ext>
            </a:extLst>
          </p:cNvPr>
          <p:cNvSpPr txBox="1"/>
          <p:nvPr/>
        </p:nvSpPr>
        <p:spPr>
          <a:xfrm>
            <a:off x="4375998" y="4501453"/>
            <a:ext cx="407484" cy="369332"/>
          </a:xfrm>
          <a:prstGeom prst="rect">
            <a:avLst/>
          </a:prstGeom>
          <a:noFill/>
        </p:spPr>
        <p:txBody>
          <a:bodyPr wrap="none" rtlCol="0">
            <a:spAutoFit/>
          </a:bodyPr>
          <a:lstStyle/>
          <a:p>
            <a:r>
              <a:rPr lang="en-GB" dirty="0"/>
              <a:t>Cl</a:t>
            </a:r>
            <a:r>
              <a:rPr lang="en-GB" baseline="30000" dirty="0"/>
              <a:t>-</a:t>
            </a:r>
          </a:p>
        </p:txBody>
      </p:sp>
      <p:sp>
        <p:nvSpPr>
          <p:cNvPr id="17" name="TextBox 16">
            <a:extLst>
              <a:ext uri="{FF2B5EF4-FFF2-40B4-BE49-F238E27FC236}">
                <a16:creationId xmlns:a16="http://schemas.microsoft.com/office/drawing/2014/main" id="{4A1205AA-7895-9945-8632-EEA6D355C0B4}"/>
              </a:ext>
            </a:extLst>
          </p:cNvPr>
          <p:cNvSpPr txBox="1"/>
          <p:nvPr/>
        </p:nvSpPr>
        <p:spPr>
          <a:xfrm>
            <a:off x="5113039" y="3322783"/>
            <a:ext cx="405880" cy="369332"/>
          </a:xfrm>
          <a:prstGeom prst="rect">
            <a:avLst/>
          </a:prstGeom>
          <a:noFill/>
        </p:spPr>
        <p:txBody>
          <a:bodyPr wrap="none" rtlCol="0">
            <a:spAutoFit/>
          </a:bodyPr>
          <a:lstStyle/>
          <a:p>
            <a:r>
              <a:rPr lang="en-GB" dirty="0"/>
              <a:t>H</a:t>
            </a:r>
            <a:r>
              <a:rPr lang="en-GB" baseline="30000" dirty="0"/>
              <a:t>+</a:t>
            </a:r>
          </a:p>
        </p:txBody>
      </p:sp>
      <p:sp>
        <p:nvSpPr>
          <p:cNvPr id="18" name="TextBox 17">
            <a:extLst>
              <a:ext uri="{FF2B5EF4-FFF2-40B4-BE49-F238E27FC236}">
                <a16:creationId xmlns:a16="http://schemas.microsoft.com/office/drawing/2014/main" id="{2C82B8B4-3534-CA47-8194-87ED0FD74474}"/>
              </a:ext>
            </a:extLst>
          </p:cNvPr>
          <p:cNvSpPr txBox="1"/>
          <p:nvPr/>
        </p:nvSpPr>
        <p:spPr>
          <a:xfrm>
            <a:off x="3464745" y="3261234"/>
            <a:ext cx="415498" cy="369332"/>
          </a:xfrm>
          <a:prstGeom prst="rect">
            <a:avLst/>
          </a:prstGeom>
          <a:noFill/>
        </p:spPr>
        <p:txBody>
          <a:bodyPr wrap="none" rtlCol="0">
            <a:spAutoFit/>
          </a:bodyPr>
          <a:lstStyle/>
          <a:p>
            <a:r>
              <a:rPr lang="en-GB" dirty="0"/>
              <a:t>O</a:t>
            </a:r>
            <a:r>
              <a:rPr lang="en-GB" baseline="-25000" dirty="0"/>
              <a:t>2</a:t>
            </a:r>
          </a:p>
        </p:txBody>
      </p:sp>
      <p:sp>
        <p:nvSpPr>
          <p:cNvPr id="19" name="TextBox 18">
            <a:extLst>
              <a:ext uri="{FF2B5EF4-FFF2-40B4-BE49-F238E27FC236}">
                <a16:creationId xmlns:a16="http://schemas.microsoft.com/office/drawing/2014/main" id="{D37CCE7A-B828-274F-8AC9-1A58D56ECC40}"/>
              </a:ext>
            </a:extLst>
          </p:cNvPr>
          <p:cNvSpPr txBox="1"/>
          <p:nvPr/>
        </p:nvSpPr>
        <p:spPr>
          <a:xfrm>
            <a:off x="4370983" y="3395524"/>
            <a:ext cx="405880" cy="369332"/>
          </a:xfrm>
          <a:prstGeom prst="rect">
            <a:avLst/>
          </a:prstGeom>
          <a:noFill/>
        </p:spPr>
        <p:txBody>
          <a:bodyPr wrap="none" rtlCol="0">
            <a:spAutoFit/>
          </a:bodyPr>
          <a:lstStyle/>
          <a:p>
            <a:r>
              <a:rPr lang="en-GB" dirty="0"/>
              <a:t>H</a:t>
            </a:r>
            <a:r>
              <a:rPr lang="en-GB" baseline="30000" dirty="0"/>
              <a:t>+</a:t>
            </a:r>
          </a:p>
        </p:txBody>
      </p:sp>
      <p:sp>
        <p:nvSpPr>
          <p:cNvPr id="20" name="TextBox 19">
            <a:extLst>
              <a:ext uri="{FF2B5EF4-FFF2-40B4-BE49-F238E27FC236}">
                <a16:creationId xmlns:a16="http://schemas.microsoft.com/office/drawing/2014/main" id="{BA20F7B4-6106-A341-BE4E-F63CB7EE78EE}"/>
              </a:ext>
            </a:extLst>
          </p:cNvPr>
          <p:cNvSpPr txBox="1"/>
          <p:nvPr/>
        </p:nvSpPr>
        <p:spPr>
          <a:xfrm>
            <a:off x="5233796" y="2765185"/>
            <a:ext cx="415498" cy="369332"/>
          </a:xfrm>
          <a:prstGeom prst="rect">
            <a:avLst/>
          </a:prstGeom>
          <a:noFill/>
        </p:spPr>
        <p:txBody>
          <a:bodyPr wrap="none" rtlCol="0">
            <a:spAutoFit/>
          </a:bodyPr>
          <a:lstStyle/>
          <a:p>
            <a:r>
              <a:rPr lang="en-GB" dirty="0"/>
              <a:t>O</a:t>
            </a:r>
            <a:r>
              <a:rPr lang="en-GB" baseline="-25000" dirty="0"/>
              <a:t>2</a:t>
            </a:r>
          </a:p>
        </p:txBody>
      </p:sp>
      <p:sp>
        <p:nvSpPr>
          <p:cNvPr id="21" name="TextBox 20">
            <a:extLst>
              <a:ext uri="{FF2B5EF4-FFF2-40B4-BE49-F238E27FC236}">
                <a16:creationId xmlns:a16="http://schemas.microsoft.com/office/drawing/2014/main" id="{D1B08EF0-D19C-F447-9779-3FBF29D12C5E}"/>
              </a:ext>
            </a:extLst>
          </p:cNvPr>
          <p:cNvSpPr txBox="1"/>
          <p:nvPr/>
        </p:nvSpPr>
        <p:spPr>
          <a:xfrm>
            <a:off x="5926161" y="3496218"/>
            <a:ext cx="415498" cy="369332"/>
          </a:xfrm>
          <a:prstGeom prst="rect">
            <a:avLst/>
          </a:prstGeom>
          <a:noFill/>
        </p:spPr>
        <p:txBody>
          <a:bodyPr wrap="none" rtlCol="0">
            <a:spAutoFit/>
          </a:bodyPr>
          <a:lstStyle/>
          <a:p>
            <a:r>
              <a:rPr lang="en-GB" dirty="0"/>
              <a:t>O</a:t>
            </a:r>
            <a:r>
              <a:rPr lang="en-GB" baseline="-25000" dirty="0"/>
              <a:t>2</a:t>
            </a:r>
          </a:p>
        </p:txBody>
      </p:sp>
      <p:sp>
        <p:nvSpPr>
          <p:cNvPr id="22" name="Arc 21">
            <a:extLst>
              <a:ext uri="{FF2B5EF4-FFF2-40B4-BE49-F238E27FC236}">
                <a16:creationId xmlns:a16="http://schemas.microsoft.com/office/drawing/2014/main" id="{F3552DE4-0203-FF46-A6DE-C3D8FED07E66}"/>
              </a:ext>
            </a:extLst>
          </p:cNvPr>
          <p:cNvSpPr/>
          <p:nvPr/>
        </p:nvSpPr>
        <p:spPr>
          <a:xfrm rot="13339344">
            <a:off x="2967916" y="3411314"/>
            <a:ext cx="614170" cy="617892"/>
          </a:xfrm>
          <a:prstGeom prst="arc">
            <a:avLst/>
          </a:prstGeom>
          <a:ln>
            <a:solidFill>
              <a:schemeClr val="tx1"/>
            </a:solidFill>
            <a:headEnd type="triangle" w="med" len="med"/>
            <a:tailEnd type="none" w="med" len="med"/>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GB"/>
          </a:p>
        </p:txBody>
      </p:sp>
      <p:sp>
        <p:nvSpPr>
          <p:cNvPr id="23" name="Arc 22">
            <a:extLst>
              <a:ext uri="{FF2B5EF4-FFF2-40B4-BE49-F238E27FC236}">
                <a16:creationId xmlns:a16="http://schemas.microsoft.com/office/drawing/2014/main" id="{130744B4-BD8D-CD49-B2A4-68A5DE3B5493}"/>
              </a:ext>
            </a:extLst>
          </p:cNvPr>
          <p:cNvSpPr/>
          <p:nvPr/>
        </p:nvSpPr>
        <p:spPr>
          <a:xfrm rot="10323250">
            <a:off x="2947519" y="3140384"/>
            <a:ext cx="1975701" cy="1693695"/>
          </a:xfrm>
          <a:prstGeom prst="arc">
            <a:avLst>
              <a:gd name="adj1" fmla="val 15844609"/>
              <a:gd name="adj2" fmla="val 0"/>
            </a:avLst>
          </a:prstGeom>
          <a:ln>
            <a:solidFill>
              <a:schemeClr val="tx1"/>
            </a:solidFill>
            <a:headEnd type="none" w="med" len="med"/>
            <a:tailEnd type="triangle" w="med" len="med"/>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GB"/>
          </a:p>
        </p:txBody>
      </p:sp>
      <p:sp>
        <p:nvSpPr>
          <p:cNvPr id="24" name="TextBox 23">
            <a:extLst>
              <a:ext uri="{FF2B5EF4-FFF2-40B4-BE49-F238E27FC236}">
                <a16:creationId xmlns:a16="http://schemas.microsoft.com/office/drawing/2014/main" id="{93A3F9F8-242A-6F41-9677-518941C791F7}"/>
              </a:ext>
            </a:extLst>
          </p:cNvPr>
          <p:cNvSpPr txBox="1"/>
          <p:nvPr/>
        </p:nvSpPr>
        <p:spPr>
          <a:xfrm>
            <a:off x="3081657" y="4671282"/>
            <a:ext cx="346570" cy="369332"/>
          </a:xfrm>
          <a:prstGeom prst="rect">
            <a:avLst/>
          </a:prstGeom>
          <a:noFill/>
        </p:spPr>
        <p:txBody>
          <a:bodyPr wrap="none" rtlCol="0">
            <a:spAutoFit/>
          </a:bodyPr>
          <a:lstStyle/>
          <a:p>
            <a:r>
              <a:rPr lang="en-GB" dirty="0"/>
              <a:t>e</a:t>
            </a:r>
            <a:r>
              <a:rPr lang="en-GB" baseline="30000" dirty="0"/>
              <a:t>-</a:t>
            </a:r>
          </a:p>
        </p:txBody>
      </p:sp>
      <p:sp>
        <p:nvSpPr>
          <p:cNvPr id="25" name="TextBox 24">
            <a:extLst>
              <a:ext uri="{FF2B5EF4-FFF2-40B4-BE49-F238E27FC236}">
                <a16:creationId xmlns:a16="http://schemas.microsoft.com/office/drawing/2014/main" id="{2FC22AEF-B4C2-DA48-A185-A7F071D77B18}"/>
              </a:ext>
            </a:extLst>
          </p:cNvPr>
          <p:cNvSpPr txBox="1"/>
          <p:nvPr/>
        </p:nvSpPr>
        <p:spPr>
          <a:xfrm>
            <a:off x="1726427" y="5426437"/>
            <a:ext cx="5530809" cy="646331"/>
          </a:xfrm>
          <a:prstGeom prst="rect">
            <a:avLst/>
          </a:prstGeom>
          <a:noFill/>
        </p:spPr>
        <p:txBody>
          <a:bodyPr wrap="none" rtlCol="0">
            <a:spAutoFit/>
          </a:bodyPr>
          <a:lstStyle/>
          <a:p>
            <a:pPr algn="ctr"/>
            <a:r>
              <a:rPr lang="en-GB" dirty="0"/>
              <a:t>Reduction (R) – cathodic reaction: O</a:t>
            </a:r>
            <a:r>
              <a:rPr lang="en-GB" baseline="-25000" dirty="0"/>
              <a:t>2</a:t>
            </a:r>
            <a:r>
              <a:rPr lang="en-GB" dirty="0"/>
              <a:t> + 4H</a:t>
            </a:r>
            <a:r>
              <a:rPr lang="en-GB" baseline="30000" dirty="0"/>
              <a:t>+</a:t>
            </a:r>
            <a:r>
              <a:rPr lang="en-GB" dirty="0"/>
              <a:t> + 4e</a:t>
            </a:r>
            <a:r>
              <a:rPr lang="en-GB" baseline="30000" dirty="0"/>
              <a:t>-</a:t>
            </a:r>
            <a:r>
              <a:rPr lang="en-GB" dirty="0"/>
              <a:t> </a:t>
            </a:r>
            <a:r>
              <a:rPr lang="en-GB" dirty="0">
                <a:sym typeface="Wingdings" pitchFamily="2" charset="2"/>
              </a:rPr>
              <a:t> 2H</a:t>
            </a:r>
            <a:r>
              <a:rPr lang="en-GB" baseline="-25000" dirty="0">
                <a:sym typeface="Wingdings" pitchFamily="2" charset="2"/>
              </a:rPr>
              <a:t>2</a:t>
            </a:r>
            <a:r>
              <a:rPr lang="en-GB" dirty="0">
                <a:sym typeface="Wingdings" pitchFamily="2" charset="2"/>
              </a:rPr>
              <a:t>O</a:t>
            </a:r>
            <a:endParaRPr lang="en-GB" baseline="30000" dirty="0"/>
          </a:p>
          <a:p>
            <a:pPr algn="ctr"/>
            <a:r>
              <a:rPr lang="en-GB" dirty="0"/>
              <a:t>Oxidation (O) – anodic reaction: </a:t>
            </a:r>
            <a:r>
              <a:rPr lang="en-GB" dirty="0" err="1"/>
              <a:t>Ti</a:t>
            </a:r>
            <a:r>
              <a:rPr lang="en-GB" dirty="0"/>
              <a:t> </a:t>
            </a:r>
            <a:r>
              <a:rPr lang="en-GB" dirty="0">
                <a:sym typeface="Wingdings" pitchFamily="2" charset="2"/>
              </a:rPr>
              <a:t></a:t>
            </a:r>
            <a:r>
              <a:rPr lang="en-GB" dirty="0"/>
              <a:t> Ti</a:t>
            </a:r>
            <a:r>
              <a:rPr lang="en-GB" baseline="30000" dirty="0"/>
              <a:t>2+</a:t>
            </a:r>
            <a:r>
              <a:rPr lang="en-GB" dirty="0"/>
              <a:t> + 2e</a:t>
            </a:r>
            <a:r>
              <a:rPr lang="en-GB" baseline="30000" dirty="0"/>
              <a:t>-</a:t>
            </a:r>
          </a:p>
        </p:txBody>
      </p:sp>
      <p:sp>
        <p:nvSpPr>
          <p:cNvPr id="26" name="Rectangle 25">
            <a:extLst>
              <a:ext uri="{FF2B5EF4-FFF2-40B4-BE49-F238E27FC236}">
                <a16:creationId xmlns:a16="http://schemas.microsoft.com/office/drawing/2014/main" id="{51C5C2F4-B729-7F41-861E-A68DD33AC32B}"/>
              </a:ext>
            </a:extLst>
          </p:cNvPr>
          <p:cNvSpPr/>
          <p:nvPr/>
        </p:nvSpPr>
        <p:spPr>
          <a:xfrm>
            <a:off x="3852377" y="3960841"/>
            <a:ext cx="336952" cy="369332"/>
          </a:xfrm>
          <a:prstGeom prst="rect">
            <a:avLst/>
          </a:prstGeom>
        </p:spPr>
        <p:txBody>
          <a:bodyPr wrap="none">
            <a:spAutoFit/>
          </a:bodyPr>
          <a:lstStyle/>
          <a:p>
            <a:r>
              <a:rPr lang="en-GB" dirty="0"/>
              <a:t>O</a:t>
            </a:r>
          </a:p>
        </p:txBody>
      </p:sp>
      <p:sp>
        <p:nvSpPr>
          <p:cNvPr id="27" name="Rectangle 26">
            <a:extLst>
              <a:ext uri="{FF2B5EF4-FFF2-40B4-BE49-F238E27FC236}">
                <a16:creationId xmlns:a16="http://schemas.microsoft.com/office/drawing/2014/main" id="{0CA18DE2-A4F1-D149-83C6-C1D6DEFC1A7C}"/>
              </a:ext>
            </a:extLst>
          </p:cNvPr>
          <p:cNvSpPr/>
          <p:nvPr/>
        </p:nvSpPr>
        <p:spPr>
          <a:xfrm>
            <a:off x="2712266" y="3331462"/>
            <a:ext cx="309700" cy="369332"/>
          </a:xfrm>
          <a:prstGeom prst="rect">
            <a:avLst/>
          </a:prstGeom>
        </p:spPr>
        <p:txBody>
          <a:bodyPr wrap="none">
            <a:spAutoFit/>
          </a:bodyPr>
          <a:lstStyle/>
          <a:p>
            <a:r>
              <a:rPr lang="en-GB" dirty="0"/>
              <a:t>R</a:t>
            </a:r>
          </a:p>
        </p:txBody>
      </p:sp>
      <p:sp>
        <p:nvSpPr>
          <p:cNvPr id="28" name="TextBox 27">
            <a:extLst>
              <a:ext uri="{FF2B5EF4-FFF2-40B4-BE49-F238E27FC236}">
                <a16:creationId xmlns:a16="http://schemas.microsoft.com/office/drawing/2014/main" id="{68DAD2A1-C3E8-3B43-BAC9-78494A77060B}"/>
              </a:ext>
            </a:extLst>
          </p:cNvPr>
          <p:cNvSpPr txBox="1"/>
          <p:nvPr/>
        </p:nvSpPr>
        <p:spPr>
          <a:xfrm>
            <a:off x="4287977" y="4087429"/>
            <a:ext cx="505267" cy="369332"/>
          </a:xfrm>
          <a:prstGeom prst="rect">
            <a:avLst/>
          </a:prstGeom>
          <a:noFill/>
        </p:spPr>
        <p:txBody>
          <a:bodyPr wrap="none" rtlCol="0">
            <a:spAutoFit/>
          </a:bodyPr>
          <a:lstStyle/>
          <a:p>
            <a:r>
              <a:rPr lang="en-GB" dirty="0"/>
              <a:t>Ti</a:t>
            </a:r>
            <a:r>
              <a:rPr lang="en-GB" baseline="30000" dirty="0"/>
              <a:t>2+</a:t>
            </a:r>
          </a:p>
        </p:txBody>
      </p:sp>
      <p:cxnSp>
        <p:nvCxnSpPr>
          <p:cNvPr id="30" name="Straight Arrow Connector 29">
            <a:extLst>
              <a:ext uri="{FF2B5EF4-FFF2-40B4-BE49-F238E27FC236}">
                <a16:creationId xmlns:a16="http://schemas.microsoft.com/office/drawing/2014/main" id="{4685972F-947E-D843-AEFC-9534450F5343}"/>
              </a:ext>
            </a:extLst>
          </p:cNvPr>
          <p:cNvCxnSpPr/>
          <p:nvPr/>
        </p:nvCxnSpPr>
        <p:spPr>
          <a:xfrm>
            <a:off x="1814335" y="3720260"/>
            <a:ext cx="750141" cy="266971"/>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32" name="TextBox 31">
            <a:extLst>
              <a:ext uri="{FF2B5EF4-FFF2-40B4-BE49-F238E27FC236}">
                <a16:creationId xmlns:a16="http://schemas.microsoft.com/office/drawing/2014/main" id="{85CDD456-5C3C-7F48-9998-20E8925D5BFC}"/>
              </a:ext>
            </a:extLst>
          </p:cNvPr>
          <p:cNvSpPr txBox="1"/>
          <p:nvPr/>
        </p:nvSpPr>
        <p:spPr>
          <a:xfrm>
            <a:off x="5542573" y="4948455"/>
            <a:ext cx="1015406" cy="369332"/>
          </a:xfrm>
          <a:prstGeom prst="rect">
            <a:avLst/>
          </a:prstGeom>
          <a:noFill/>
        </p:spPr>
        <p:txBody>
          <a:bodyPr wrap="none" rtlCol="0">
            <a:spAutoFit/>
          </a:bodyPr>
          <a:lstStyle/>
          <a:p>
            <a:r>
              <a:rPr lang="en-GB" dirty="0"/>
              <a:t>Titanium</a:t>
            </a:r>
          </a:p>
        </p:txBody>
      </p:sp>
      <p:sp>
        <p:nvSpPr>
          <p:cNvPr id="33" name="TextBox 32">
            <a:extLst>
              <a:ext uri="{FF2B5EF4-FFF2-40B4-BE49-F238E27FC236}">
                <a16:creationId xmlns:a16="http://schemas.microsoft.com/office/drawing/2014/main" id="{93A94542-D2DE-9E46-9F70-4267E783D755}"/>
              </a:ext>
            </a:extLst>
          </p:cNvPr>
          <p:cNvSpPr txBox="1"/>
          <p:nvPr/>
        </p:nvSpPr>
        <p:spPr>
          <a:xfrm>
            <a:off x="544571" y="3516128"/>
            <a:ext cx="1272336" cy="369332"/>
          </a:xfrm>
          <a:prstGeom prst="rect">
            <a:avLst/>
          </a:prstGeom>
          <a:noFill/>
        </p:spPr>
        <p:txBody>
          <a:bodyPr wrap="none" rtlCol="0">
            <a:spAutoFit/>
          </a:bodyPr>
          <a:lstStyle/>
          <a:p>
            <a:r>
              <a:rPr lang="en-GB" dirty="0"/>
              <a:t>Passive film</a:t>
            </a:r>
          </a:p>
        </p:txBody>
      </p:sp>
      <p:sp>
        <p:nvSpPr>
          <p:cNvPr id="34" name="TextBox 33">
            <a:extLst>
              <a:ext uri="{FF2B5EF4-FFF2-40B4-BE49-F238E27FC236}">
                <a16:creationId xmlns:a16="http://schemas.microsoft.com/office/drawing/2014/main" id="{6EAAEE72-A0C6-AE46-B820-4E24CC496E63}"/>
              </a:ext>
            </a:extLst>
          </p:cNvPr>
          <p:cNvSpPr txBox="1"/>
          <p:nvPr/>
        </p:nvSpPr>
        <p:spPr>
          <a:xfrm>
            <a:off x="2962952" y="2120840"/>
            <a:ext cx="3057760" cy="369332"/>
          </a:xfrm>
          <a:prstGeom prst="rect">
            <a:avLst/>
          </a:prstGeom>
          <a:noFill/>
        </p:spPr>
        <p:txBody>
          <a:bodyPr wrap="none" rtlCol="0">
            <a:spAutoFit/>
          </a:bodyPr>
          <a:lstStyle/>
          <a:p>
            <a:r>
              <a:rPr lang="en-GB" b="1" dirty="0"/>
              <a:t>Formation and growth of a pit</a:t>
            </a:r>
          </a:p>
        </p:txBody>
      </p:sp>
      <p:sp>
        <p:nvSpPr>
          <p:cNvPr id="36" name="TextBox 35">
            <a:extLst>
              <a:ext uri="{FF2B5EF4-FFF2-40B4-BE49-F238E27FC236}">
                <a16:creationId xmlns:a16="http://schemas.microsoft.com/office/drawing/2014/main" id="{DB235AB1-703D-D34D-AD4B-B2D3487A4450}"/>
              </a:ext>
            </a:extLst>
          </p:cNvPr>
          <p:cNvSpPr txBox="1"/>
          <p:nvPr/>
        </p:nvSpPr>
        <p:spPr>
          <a:xfrm>
            <a:off x="6335477" y="2169775"/>
            <a:ext cx="2802341" cy="923330"/>
          </a:xfrm>
          <a:prstGeom prst="rect">
            <a:avLst/>
          </a:prstGeom>
          <a:noFill/>
        </p:spPr>
        <p:txBody>
          <a:bodyPr wrap="square" rtlCol="0">
            <a:spAutoFit/>
          </a:bodyPr>
          <a:lstStyle/>
          <a:p>
            <a:pPr algn="ctr"/>
            <a:r>
              <a:rPr lang="en-GB" dirty="0"/>
              <a:t>Fluid containing corrosive species (oxygen and hydrogen ions) </a:t>
            </a:r>
          </a:p>
        </p:txBody>
      </p:sp>
      <p:cxnSp>
        <p:nvCxnSpPr>
          <p:cNvPr id="37" name="Straight Arrow Connector 36">
            <a:extLst>
              <a:ext uri="{FF2B5EF4-FFF2-40B4-BE49-F238E27FC236}">
                <a16:creationId xmlns:a16="http://schemas.microsoft.com/office/drawing/2014/main" id="{E8B54F1C-6F56-3B4B-9AB4-4F3EEBDB4E16}"/>
              </a:ext>
            </a:extLst>
          </p:cNvPr>
          <p:cNvCxnSpPr>
            <a:cxnSpLocks/>
          </p:cNvCxnSpPr>
          <p:nvPr/>
        </p:nvCxnSpPr>
        <p:spPr>
          <a:xfrm flipH="1">
            <a:off x="6557980" y="3072692"/>
            <a:ext cx="928670" cy="520513"/>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41" name="TextBox 40">
            <a:extLst>
              <a:ext uri="{FF2B5EF4-FFF2-40B4-BE49-F238E27FC236}">
                <a16:creationId xmlns:a16="http://schemas.microsoft.com/office/drawing/2014/main" id="{371C5EB6-7582-F84B-B6D9-42F355089774}"/>
              </a:ext>
            </a:extLst>
          </p:cNvPr>
          <p:cNvSpPr txBox="1"/>
          <p:nvPr/>
        </p:nvSpPr>
        <p:spPr>
          <a:xfrm>
            <a:off x="4709367" y="4436544"/>
            <a:ext cx="407484" cy="369332"/>
          </a:xfrm>
          <a:prstGeom prst="rect">
            <a:avLst/>
          </a:prstGeom>
          <a:noFill/>
        </p:spPr>
        <p:txBody>
          <a:bodyPr wrap="none" rtlCol="0">
            <a:spAutoFit/>
          </a:bodyPr>
          <a:lstStyle/>
          <a:p>
            <a:r>
              <a:rPr lang="en-GB" dirty="0"/>
              <a:t>Cl</a:t>
            </a:r>
            <a:r>
              <a:rPr lang="en-GB" baseline="30000" dirty="0"/>
              <a:t>-</a:t>
            </a:r>
          </a:p>
        </p:txBody>
      </p:sp>
      <p:sp>
        <p:nvSpPr>
          <p:cNvPr id="42" name="TextBox 41">
            <a:extLst>
              <a:ext uri="{FF2B5EF4-FFF2-40B4-BE49-F238E27FC236}">
                <a16:creationId xmlns:a16="http://schemas.microsoft.com/office/drawing/2014/main" id="{D615A196-CEB1-EE47-B64D-2AA07ABDFB0E}"/>
              </a:ext>
            </a:extLst>
          </p:cNvPr>
          <p:cNvSpPr txBox="1"/>
          <p:nvPr/>
        </p:nvSpPr>
        <p:spPr>
          <a:xfrm>
            <a:off x="3997062" y="3209425"/>
            <a:ext cx="407484" cy="369332"/>
          </a:xfrm>
          <a:prstGeom prst="rect">
            <a:avLst/>
          </a:prstGeom>
          <a:noFill/>
        </p:spPr>
        <p:txBody>
          <a:bodyPr wrap="none" rtlCol="0">
            <a:spAutoFit/>
          </a:bodyPr>
          <a:lstStyle/>
          <a:p>
            <a:r>
              <a:rPr lang="en-GB" dirty="0"/>
              <a:t>Cl</a:t>
            </a:r>
            <a:r>
              <a:rPr lang="en-GB" baseline="30000" dirty="0"/>
              <a:t>-</a:t>
            </a:r>
          </a:p>
        </p:txBody>
      </p:sp>
      <p:sp>
        <p:nvSpPr>
          <p:cNvPr id="43" name="TextBox 42">
            <a:extLst>
              <a:ext uri="{FF2B5EF4-FFF2-40B4-BE49-F238E27FC236}">
                <a16:creationId xmlns:a16="http://schemas.microsoft.com/office/drawing/2014/main" id="{5F5C3209-7601-F946-8CE3-A67FFA222621}"/>
              </a:ext>
            </a:extLst>
          </p:cNvPr>
          <p:cNvSpPr txBox="1"/>
          <p:nvPr/>
        </p:nvSpPr>
        <p:spPr>
          <a:xfrm>
            <a:off x="5633725" y="3242082"/>
            <a:ext cx="407484" cy="369332"/>
          </a:xfrm>
          <a:prstGeom prst="rect">
            <a:avLst/>
          </a:prstGeom>
          <a:noFill/>
        </p:spPr>
        <p:txBody>
          <a:bodyPr wrap="none" rtlCol="0">
            <a:spAutoFit/>
          </a:bodyPr>
          <a:lstStyle/>
          <a:p>
            <a:r>
              <a:rPr lang="en-GB" dirty="0"/>
              <a:t>Cl</a:t>
            </a:r>
            <a:r>
              <a:rPr lang="en-GB" baseline="30000" dirty="0"/>
              <a:t>-</a:t>
            </a:r>
          </a:p>
        </p:txBody>
      </p:sp>
      <p:cxnSp>
        <p:nvCxnSpPr>
          <p:cNvPr id="44" name="Straight Arrow Connector 43">
            <a:extLst>
              <a:ext uri="{FF2B5EF4-FFF2-40B4-BE49-F238E27FC236}">
                <a16:creationId xmlns:a16="http://schemas.microsoft.com/office/drawing/2014/main" id="{738C8932-1F43-104B-9FC0-49CF707C094A}"/>
              </a:ext>
            </a:extLst>
          </p:cNvPr>
          <p:cNvCxnSpPr>
            <a:cxnSpLocks/>
          </p:cNvCxnSpPr>
          <p:nvPr/>
        </p:nvCxnSpPr>
        <p:spPr>
          <a:xfrm flipH="1" flipV="1">
            <a:off x="5113039" y="4067173"/>
            <a:ext cx="1662486" cy="422008"/>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50" name="TextBox 49">
            <a:extLst>
              <a:ext uri="{FF2B5EF4-FFF2-40B4-BE49-F238E27FC236}">
                <a16:creationId xmlns:a16="http://schemas.microsoft.com/office/drawing/2014/main" id="{BC8FC19A-59FE-4E42-BF98-B53E2E3BA13A}"/>
              </a:ext>
            </a:extLst>
          </p:cNvPr>
          <p:cNvSpPr txBox="1"/>
          <p:nvPr/>
        </p:nvSpPr>
        <p:spPr>
          <a:xfrm>
            <a:off x="6740084" y="4377473"/>
            <a:ext cx="2377830" cy="369332"/>
          </a:xfrm>
          <a:prstGeom prst="rect">
            <a:avLst/>
          </a:prstGeom>
          <a:noFill/>
        </p:spPr>
        <p:txBody>
          <a:bodyPr wrap="none" rtlCol="0">
            <a:spAutoFit/>
          </a:bodyPr>
          <a:lstStyle/>
          <a:p>
            <a:r>
              <a:rPr lang="en-GB" dirty="0"/>
              <a:t>Passive film breakdown</a:t>
            </a:r>
          </a:p>
        </p:txBody>
      </p:sp>
    </p:spTree>
    <p:extLst>
      <p:ext uri="{BB962C8B-B14F-4D97-AF65-F5344CB8AC3E}">
        <p14:creationId xmlns:p14="http://schemas.microsoft.com/office/powerpoint/2010/main" val="274628109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90A704EE494C3F4DB743DEFA0337B9B8" ma:contentTypeVersion="13" ma:contentTypeDescription="Create a new document." ma:contentTypeScope="" ma:versionID="643bdac4f206232fd4d789da908d3246">
  <xsd:schema xmlns:xsd="http://www.w3.org/2001/XMLSchema" xmlns:xs="http://www.w3.org/2001/XMLSchema" xmlns:p="http://schemas.microsoft.com/office/2006/metadata/properties" xmlns:ns3="87b23483-d4f5-4b43-ab42-37d40409ea5a" xmlns:ns4="187fc0f5-caf8-4c2f-abf5-c450f57c6a23" targetNamespace="http://schemas.microsoft.com/office/2006/metadata/properties" ma:root="true" ma:fieldsID="76273455bd45fa4a73b4399802e944c6" ns3:_="" ns4:_="">
    <xsd:import namespace="87b23483-d4f5-4b43-ab42-37d40409ea5a"/>
    <xsd:import namespace="187fc0f5-caf8-4c2f-abf5-c450f57c6a23"/>
    <xsd:element name="properties">
      <xsd:complexType>
        <xsd:sequence>
          <xsd:element name="documentManagement">
            <xsd:complexType>
              <xsd:all>
                <xsd:element ref="ns3:MediaServiceMetadata" minOccurs="0"/>
                <xsd:element ref="ns3:MediaServiceFastMetadata" minOccurs="0"/>
                <xsd:element ref="ns3:MediaServiceDateTaken" minOccurs="0"/>
                <xsd:element ref="ns3:MediaServiceAutoTags" minOccurs="0"/>
                <xsd:element ref="ns3:MediaServiceLocation" minOccurs="0"/>
                <xsd:element ref="ns3:MediaServiceOCR" minOccurs="0"/>
                <xsd:element ref="ns3:MediaServiceEventHashCode" minOccurs="0"/>
                <xsd:element ref="ns3:MediaServiceGenerationTime" minOccurs="0"/>
                <xsd:element ref="ns4:SharedWithUsers" minOccurs="0"/>
                <xsd:element ref="ns4:SharedWithDetails" minOccurs="0"/>
                <xsd:element ref="ns4:SharingHintHash" minOccurs="0"/>
                <xsd:element ref="ns3:MediaServiceAutoKeyPoints" minOccurs="0"/>
                <xsd:element ref="ns3: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7b23483-d4f5-4b43-ab42-37d40409ea5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MediaServiceAutoTags" ma:internalName="MediaServiceAutoTags" ma:readOnly="true">
      <xsd:simpleType>
        <xsd:restriction base="dms:Text"/>
      </xsd:simpleType>
    </xsd:element>
    <xsd:element name="MediaServiceLocation" ma:index="12" nillable="true" ma:displayName="MediaServiceLocation" ma:internalName="MediaServiceLocation" ma:readOnly="true">
      <xsd:simpleType>
        <xsd:restriction base="dms:Text"/>
      </xsd:simpleType>
    </xsd:element>
    <xsd:element name="MediaServiceOCR" ma:index="13" nillable="true" ma:displayName="MediaServiceOCR" ma:internalName="MediaServiceOCR" ma:readOnly="true">
      <xsd:simpleType>
        <xsd:restriction base="dms:Note">
          <xsd:maxLength value="255"/>
        </xsd:restriction>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AutoKeyPoints" ma:index="19" nillable="true" ma:displayName="MediaServiceAutoKeyPoints" ma:hidden="true" ma:internalName="MediaServiceAutoKeyPoints" ma:readOnly="true">
      <xsd:simpleType>
        <xsd:restriction base="dms:Note"/>
      </xsd:simpleType>
    </xsd:element>
    <xsd:element name="MediaServiceKeyPoints" ma:index="20"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187fc0f5-caf8-4c2f-abf5-c450f57c6a23"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element name="SharingHintHash" ma:index="18"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9A8DAC47-25B0-46F3-AF87-6DDE2B83301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7b23483-d4f5-4b43-ab42-37d40409ea5a"/>
    <ds:schemaRef ds:uri="187fc0f5-caf8-4c2f-abf5-c450f57c6a2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A0BA3670-667A-41A8-A60E-4A9AEF447F17}">
  <ds:schemaRefs>
    <ds:schemaRef ds:uri="http://schemas.microsoft.com/sharepoint/v3/contenttype/forms"/>
  </ds:schemaRefs>
</ds:datastoreItem>
</file>

<file path=customXml/itemProps3.xml><?xml version="1.0" encoding="utf-8"?>
<ds:datastoreItem xmlns:ds="http://schemas.openxmlformats.org/officeDocument/2006/customXml" ds:itemID="{41F19A49-9E73-486D-8A50-0C14D3A2F0A5}">
  <ds:schemaRefs>
    <ds:schemaRef ds:uri="http://schemas.microsoft.com/office/2006/metadata/properties"/>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otalTime>2067</TotalTime>
  <Words>1755</Words>
  <Application>Microsoft Office PowerPoint</Application>
  <PresentationFormat>On-screen Show (4:3)</PresentationFormat>
  <Paragraphs>296</Paragraphs>
  <Slides>25</Slides>
  <Notes>17</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25</vt:i4>
      </vt:variant>
    </vt:vector>
  </HeadingPairs>
  <TitlesOfParts>
    <vt:vector size="29" baseType="lpstr">
      <vt:lpstr>Arial</vt:lpstr>
      <vt:lpstr>Calibri</vt:lpstr>
      <vt:lpstr>Calibri Light</vt:lpstr>
      <vt:lpstr>Office Theme</vt:lpstr>
      <vt:lpstr>ICorr YEP Case Study: Onshore Titanium Pipe Corrosion Failure </vt:lpstr>
      <vt:lpstr>Case Study Introduction</vt:lpstr>
      <vt:lpstr>Key Process Information</vt:lpstr>
      <vt:lpstr>Why Did It Fail? Key Information</vt:lpstr>
      <vt:lpstr>Titanium Failure</vt:lpstr>
      <vt:lpstr>Titanium Grade 12</vt:lpstr>
      <vt:lpstr>Titanium Grade 12</vt:lpstr>
      <vt:lpstr>Case Study Exercise 1: Initial Queries for Further Information</vt:lpstr>
      <vt:lpstr>Case Study Exercise 2: Possible Causes of Corrosion (Pitting)</vt:lpstr>
      <vt:lpstr>Case Study Exercise 2: Possible Causes of Corrosion (Pitting)</vt:lpstr>
      <vt:lpstr>Case Study Exercise 2: Possible Causes of Corrosion (Welding)</vt:lpstr>
      <vt:lpstr>Case Study Exercise 2: Possible Causes of Corrosion (Welding)</vt:lpstr>
      <vt:lpstr>Case Study Exercise 2: Possible Causes of Corrosion (Welding)</vt:lpstr>
      <vt:lpstr>Case Study Exercise 2: Possible Causes of Corrosion (Welding)</vt:lpstr>
      <vt:lpstr>Case Study Exercise 2: Possible Causes of Corrosion</vt:lpstr>
      <vt:lpstr>Case Study Exercise 3: Corrosion Risk Assessment </vt:lpstr>
      <vt:lpstr>Case Study Exercise 3: Corrosion Risk Assessment </vt:lpstr>
      <vt:lpstr>Case Study Exercise 4: Short Term Mitigation Options</vt:lpstr>
      <vt:lpstr>Case Study Exercise 5: Materials</vt:lpstr>
      <vt:lpstr>Case Study Exercise 5: Materials</vt:lpstr>
      <vt:lpstr>Case Study Exercise 5: Materials</vt:lpstr>
      <vt:lpstr>Case Study Exercise 5: Materials</vt:lpstr>
      <vt:lpstr>Case Study 6: Long Term Solutions</vt:lpstr>
      <vt:lpstr>Case Study 6: Long Term Solutions</vt:lpstr>
      <vt:lpstr>Case Study 6: Long Term Solutions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Icorr YEP Case Study: Onshore Titanium Pipe Corrosion Failure</dc:title>
  <dc:creator>Joshua Owen</dc:creator>
  <cp:lastModifiedBy>David Mobbs</cp:lastModifiedBy>
  <cp:revision>126</cp:revision>
  <dcterms:created xsi:type="dcterms:W3CDTF">2020-10-26T13:47:16Z</dcterms:created>
  <dcterms:modified xsi:type="dcterms:W3CDTF">2020-11-11T16:25:21Z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0x01010090A704EE494C3F4DB743DEFA0337B9B8</vt:lpwstr>
  </property>
</Properties>
</file>