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2.xml" ContentType="application/vnd.openxmlformats-officedocument.presentationml.comments+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90.xml" ContentType="application/vnd.openxmlformats-officedocument.presentationml.slide+xml"/>
  <Override PartName="/ppt/slides/slide190.xml" ContentType="application/vnd.openxmlformats-officedocument.presentationml.slide+xml"/>
  <Override PartName="/ppt/slides/slide200.xml" ContentType="application/vnd.openxmlformats-officedocument.presentationml.slide+xml"/>
  <Override PartName="/ppt/slides/slide210.xml" ContentType="application/vnd.openxmlformats-officedocument.presentationml.slide+xml"/>
  <Override PartName="/ppt/diagrams/data50.xml" ContentType="application/vnd.openxmlformats-officedocument.drawingml.diagramData+xml"/>
  <Override PartName="/ppt/diagrams/drawing50.xml" ContentType="application/vnd.ms-office.drawingml.diagramDrawing+xml"/>
  <Override PartName="/ppt/notesSlides/notesSlide130.xml" ContentType="application/vnd.openxmlformats-officedocument.presentationml.notesSlide+xml"/>
  <Override PartName="/ppt/diagrams/colors50.xml" ContentType="application/vnd.openxmlformats-officedocument.drawingml.diagramColors+xml"/>
  <Override PartName="/ppt/diagrams/quickStyle50.xml" ContentType="application/vnd.openxmlformats-officedocument.drawingml.diagramStyle+xml"/>
  <Override PartName="/ppt/diagrams/layout50.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4"/>
  </p:sldMasterIdLst>
  <p:notesMasterIdLst>
    <p:notesMasterId r:id="rId34"/>
  </p:notesMasterIdLst>
  <p:handoutMasterIdLst>
    <p:handoutMasterId r:id="rId35"/>
  </p:handoutMasterIdLst>
  <p:sldIdLst>
    <p:sldId id="261" r:id="rId5"/>
    <p:sldId id="274" r:id="rId6"/>
    <p:sldId id="275" r:id="rId7"/>
    <p:sldId id="278" r:id="rId8"/>
    <p:sldId id="279" r:id="rId9"/>
    <p:sldId id="276" r:id="rId10"/>
    <p:sldId id="268" r:id="rId11"/>
    <p:sldId id="273" r:id="rId12"/>
    <p:sldId id="282" r:id="rId13"/>
    <p:sldId id="281" r:id="rId14"/>
    <p:sldId id="269" r:id="rId15"/>
    <p:sldId id="283" r:id="rId16"/>
    <p:sldId id="308" r:id="rId17"/>
    <p:sldId id="306" r:id="rId18"/>
    <p:sldId id="292" r:id="rId19"/>
    <p:sldId id="286" r:id="rId20"/>
    <p:sldId id="287" r:id="rId21"/>
    <p:sldId id="317" r:id="rId22"/>
    <p:sldId id="311" r:id="rId23"/>
    <p:sldId id="312" r:id="rId24"/>
    <p:sldId id="313" r:id="rId25"/>
    <p:sldId id="314" r:id="rId26"/>
    <p:sldId id="315" r:id="rId27"/>
    <p:sldId id="316" r:id="rId28"/>
    <p:sldId id="304" r:id="rId29"/>
    <p:sldId id="307" r:id="rId30"/>
    <p:sldId id="264" r:id="rId31"/>
    <p:sldId id="280"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A0D0325-2B54-F945-A07A-AF808A247C12}">
          <p14:sldIdLst>
            <p14:sldId id="261"/>
            <p14:sldId id="274"/>
            <p14:sldId id="275"/>
            <p14:sldId id="278"/>
            <p14:sldId id="279"/>
            <p14:sldId id="276"/>
            <p14:sldId id="268"/>
          </p14:sldIdLst>
        </p14:section>
        <p14:section name="Further Info" id="{5A7836A6-E6AF-447A-A24B-9C66C26F4928}">
          <p14:sldIdLst>
            <p14:sldId id="273"/>
            <p14:sldId id="282"/>
            <p14:sldId id="281"/>
          </p14:sldIdLst>
        </p14:section>
        <p14:section name="Root Cause" id="{64C4E428-EED5-4967-B060-A989344B7459}">
          <p14:sldIdLst>
            <p14:sldId id="269"/>
            <p14:sldId id="283"/>
            <p14:sldId id="308"/>
            <p14:sldId id="306"/>
          </p14:sldIdLst>
        </p14:section>
        <p14:section name="Risk Assessment" id="{C3761F6D-5241-4792-97E7-3EA7E01B59D0}">
          <p14:sldIdLst>
            <p14:sldId id="292"/>
            <p14:sldId id="286"/>
            <p14:sldId id="287"/>
            <p14:sldId id="317"/>
          </p14:sldIdLst>
        </p14:section>
        <p14:section name="Mitigation" id="{006F4A38-E7DB-4D85-B29C-684B90C891C3}">
          <p14:sldIdLst>
            <p14:sldId id="311"/>
            <p14:sldId id="312"/>
          </p14:sldIdLst>
        </p14:section>
        <p14:section name="Material Selection" id="{5EF6B6C7-893A-40D5-9657-529D50973CB7}">
          <p14:sldIdLst>
            <p14:sldId id="313"/>
            <p14:sldId id="314"/>
            <p14:sldId id="315"/>
            <p14:sldId id="316"/>
          </p14:sldIdLst>
        </p14:section>
        <p14:section name="End" id="{CCC40EDB-3636-4C85-9622-43BD39B8EEEA}">
          <p14:sldIdLst>
            <p14:sldId id="304"/>
            <p14:sldId id="307"/>
            <p14:sldId id="264"/>
            <p14:sldId id="280"/>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cGladdery" initials="RM" lastIdx="11" clrIdx="0">
    <p:extLst>
      <p:ext uri="{19B8F6BF-5375-455C-9EA6-DF929625EA0E}">
        <p15:presenceInfo xmlns:p15="http://schemas.microsoft.com/office/powerpoint/2012/main" userId="S-1-5-21-1707093811-256320419-620655208-861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7C9"/>
    <a:srgbClr val="194074"/>
    <a:srgbClr val="059EDA"/>
    <a:srgbClr val="E6E6E6"/>
    <a:srgbClr val="8C8C8C"/>
    <a:srgbClr val="7F7F7E"/>
    <a:srgbClr val="868686"/>
    <a:srgbClr val="4F81BD"/>
    <a:srgbClr val="818181"/>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26" autoAdjust="0"/>
  </p:normalViewPr>
  <p:slideViewPr>
    <p:cSldViewPr snapToGrid="0" snapToObjects="1">
      <p:cViewPr varScale="1">
        <p:scale>
          <a:sx n="87" d="100"/>
          <a:sy n="87" d="100"/>
        </p:scale>
        <p:origin x="13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3" d="100"/>
          <a:sy n="123" d="100"/>
        </p:scale>
        <p:origin x="49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9T18:41:46.052" idx="5">
    <p:pos x="10" y="10"/>
    <p:text>Table or numbers Ti Vs CS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30T13:00:35.877" idx="11">
    <p:pos x="10" y="10"/>
    <p:text>Mention that we will reduce turbulance/improve pipe geometry by forging instead of welded connections. This will also imporve corrosion resistance</p:text>
    <p:extLst>
      <p:ext uri="{C676402C-5697-4E1C-873F-D02D1690AC5C}">
        <p15:threadingInfo xmlns:p15="http://schemas.microsoft.com/office/powerpoint/2012/main" timeZoneBias="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 Id="rId4" Type="http://schemas.openxmlformats.org/officeDocument/2006/relationships/image" Target="../media/image9.jfif"/></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 Id="rId4" Type="http://schemas.openxmlformats.org/officeDocument/2006/relationships/image" Target="../media/image9.jfif"/></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D2098-AEB9-4199-B3CF-81F8B02717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AE69AF-1B6F-4A3F-AA23-AA2291B6C190}">
      <dgm:prSet phldrT="[Text]"/>
      <dgm:spPr>
        <a:solidFill>
          <a:srgbClr val="194074">
            <a:alpha val="75000"/>
          </a:srgbClr>
        </a:solidFill>
        <a:ln>
          <a:solidFill>
            <a:srgbClr val="194074"/>
          </a:solidFill>
        </a:ln>
      </dgm:spPr>
      <dgm:t>
        <a:bodyPr/>
        <a:lstStyle/>
        <a:p>
          <a:r>
            <a:rPr lang="en-GB" dirty="0"/>
            <a:t>James McGladdery</a:t>
          </a:r>
          <a:endParaRPr lang="en-US" dirty="0"/>
        </a:p>
        <a:p>
          <a:r>
            <a:rPr lang="en-GB" dirty="0"/>
            <a:t>Materials Engineer - KBR</a:t>
          </a:r>
          <a:endParaRPr lang="en-US" dirty="0"/>
        </a:p>
      </dgm:t>
    </dgm:pt>
    <dgm:pt modelId="{471F195E-C641-439D-B12E-304A1F0E8554}" type="parTrans" cxnId="{ED6E1C50-A168-4D51-8F7D-E2DDFC74F600}">
      <dgm:prSet/>
      <dgm:spPr/>
      <dgm:t>
        <a:bodyPr/>
        <a:lstStyle/>
        <a:p>
          <a:endParaRPr lang="en-US"/>
        </a:p>
      </dgm:t>
    </dgm:pt>
    <dgm:pt modelId="{9B99A450-8C8B-469B-A708-5DA4E9344ABF}" type="sibTrans" cxnId="{ED6E1C50-A168-4D51-8F7D-E2DDFC74F600}">
      <dgm:prSet/>
      <dgm:spPr/>
      <dgm:t>
        <a:bodyPr/>
        <a:lstStyle/>
        <a:p>
          <a:endParaRPr lang="en-US"/>
        </a:p>
      </dgm:t>
    </dgm:pt>
    <dgm:pt modelId="{557C67A7-9072-48AA-83AB-5FCDD9A4EA88}">
      <dgm:prSet phldrT="[Text]"/>
      <dgm:spPr>
        <a:solidFill>
          <a:srgbClr val="194074">
            <a:alpha val="75000"/>
          </a:srgbClr>
        </a:solidFill>
        <a:ln>
          <a:solidFill>
            <a:srgbClr val="194074"/>
          </a:solidFill>
        </a:ln>
      </dgm:spPr>
      <dgm:t>
        <a:bodyPr/>
        <a:lstStyle/>
        <a:p>
          <a:r>
            <a:rPr lang="en-GB" dirty="0"/>
            <a:t>Jake Taylor</a:t>
          </a:r>
        </a:p>
        <a:p>
          <a:r>
            <a:rPr lang="en-US" dirty="0"/>
            <a:t>Materials &amp; Corrosion Technician - Intertek</a:t>
          </a:r>
        </a:p>
      </dgm:t>
    </dgm:pt>
    <dgm:pt modelId="{10251E02-CEB8-4D6D-97F1-1090776FECDD}" type="parTrans" cxnId="{05C9EDD7-9DAA-4105-B959-6A38B5FD8FAD}">
      <dgm:prSet/>
      <dgm:spPr/>
      <dgm:t>
        <a:bodyPr/>
        <a:lstStyle/>
        <a:p>
          <a:endParaRPr lang="en-US"/>
        </a:p>
      </dgm:t>
    </dgm:pt>
    <dgm:pt modelId="{9C762425-89D9-4378-8EB6-85D10F430DFC}" type="sibTrans" cxnId="{05C9EDD7-9DAA-4105-B959-6A38B5FD8FAD}">
      <dgm:prSet/>
      <dgm:spPr/>
      <dgm:t>
        <a:bodyPr/>
        <a:lstStyle/>
        <a:p>
          <a:endParaRPr lang="en-US"/>
        </a:p>
      </dgm:t>
    </dgm:pt>
    <dgm:pt modelId="{B9939D87-405C-4CEA-97F9-3FDB931819D2}">
      <dgm:prSet phldrT="[Text]"/>
      <dgm:spPr>
        <a:solidFill>
          <a:srgbClr val="194074">
            <a:alpha val="75000"/>
          </a:srgbClr>
        </a:solidFill>
        <a:ln>
          <a:solidFill>
            <a:srgbClr val="194074"/>
          </a:solidFill>
        </a:ln>
      </dgm:spPr>
      <dgm:t>
        <a:bodyPr/>
        <a:lstStyle/>
        <a:p>
          <a:r>
            <a:rPr lang="en-GB" dirty="0"/>
            <a:t>Lewis Timmons</a:t>
          </a:r>
        </a:p>
        <a:p>
          <a:r>
            <a:rPr lang="en-GB" dirty="0"/>
            <a:t>Offshore Materials Engineer – Worley Parsons</a:t>
          </a:r>
          <a:endParaRPr lang="en-US" dirty="0"/>
        </a:p>
      </dgm:t>
    </dgm:pt>
    <dgm:pt modelId="{29993688-7D8E-485A-8789-F46CEDF8FCFD}" type="parTrans" cxnId="{BED59F7D-D4A4-42D0-9CBF-E9CF244E7E68}">
      <dgm:prSet/>
      <dgm:spPr/>
      <dgm:t>
        <a:bodyPr/>
        <a:lstStyle/>
        <a:p>
          <a:endParaRPr lang="en-US"/>
        </a:p>
      </dgm:t>
    </dgm:pt>
    <dgm:pt modelId="{C74931F2-12A1-4842-A5B1-ADB4077ECB06}" type="sibTrans" cxnId="{BED59F7D-D4A4-42D0-9CBF-E9CF244E7E68}">
      <dgm:prSet/>
      <dgm:spPr/>
      <dgm:t>
        <a:bodyPr/>
        <a:lstStyle/>
        <a:p>
          <a:endParaRPr lang="en-US"/>
        </a:p>
      </dgm:t>
    </dgm:pt>
    <dgm:pt modelId="{96AC4740-4C76-4679-AD9D-08B40D2C1CEF}">
      <dgm:prSet/>
      <dgm:spPr>
        <a:solidFill>
          <a:srgbClr val="194074">
            <a:alpha val="75000"/>
          </a:srgbClr>
        </a:solidFill>
        <a:ln>
          <a:solidFill>
            <a:srgbClr val="194074"/>
          </a:solidFill>
        </a:ln>
      </dgm:spPr>
      <dgm:t>
        <a:bodyPr/>
        <a:lstStyle/>
        <a:p>
          <a:r>
            <a:rPr lang="en-GB" dirty="0"/>
            <a:t>Shanzeh Khurshid</a:t>
          </a:r>
        </a:p>
        <a:p>
          <a:r>
            <a:rPr lang="en-GB" dirty="0"/>
            <a:t>Mechanical Engineer – BP Chemicals</a:t>
          </a:r>
          <a:endParaRPr lang="en-US" dirty="0"/>
        </a:p>
      </dgm:t>
    </dgm:pt>
    <dgm:pt modelId="{F5AF7500-B592-4A62-8482-7E02A13D6177}" type="parTrans" cxnId="{882858D0-773A-478B-B33C-9514CF00B4D9}">
      <dgm:prSet/>
      <dgm:spPr/>
      <dgm:t>
        <a:bodyPr/>
        <a:lstStyle/>
        <a:p>
          <a:endParaRPr lang="en-US"/>
        </a:p>
      </dgm:t>
    </dgm:pt>
    <dgm:pt modelId="{9C0B975A-4089-48EE-92ED-63A0E12BF705}" type="sibTrans" cxnId="{882858D0-773A-478B-B33C-9514CF00B4D9}">
      <dgm:prSet/>
      <dgm:spPr>
        <a:ln>
          <a:solidFill>
            <a:srgbClr val="059EDA"/>
          </a:solidFill>
        </a:ln>
      </dgm:spPr>
      <dgm:t>
        <a:bodyPr/>
        <a:lstStyle/>
        <a:p>
          <a:endParaRPr lang="en-US"/>
        </a:p>
      </dgm:t>
    </dgm:pt>
    <dgm:pt modelId="{603ABAD7-3B59-4CBC-9157-806DD424843F}" type="pres">
      <dgm:prSet presAssocID="{9CFD2098-AEB9-4199-B3CF-81F8B02717A6}" presName="Name0" presStyleCnt="0">
        <dgm:presLayoutVars>
          <dgm:chMax val="7"/>
          <dgm:chPref val="7"/>
          <dgm:dir/>
        </dgm:presLayoutVars>
      </dgm:prSet>
      <dgm:spPr/>
    </dgm:pt>
    <dgm:pt modelId="{4E6ED558-9FF1-4910-98B6-46C64A6D88FD}" type="pres">
      <dgm:prSet presAssocID="{9CFD2098-AEB9-4199-B3CF-81F8B02717A6}" presName="Name1" presStyleCnt="0"/>
      <dgm:spPr/>
    </dgm:pt>
    <dgm:pt modelId="{B2123E15-46EC-4BDD-8634-4DDD6F61B8C6}" type="pres">
      <dgm:prSet presAssocID="{9CFD2098-AEB9-4199-B3CF-81F8B02717A6}" presName="cycle" presStyleCnt="0"/>
      <dgm:spPr/>
    </dgm:pt>
    <dgm:pt modelId="{E1CF1954-A5CA-46A6-9E4F-28B598766D25}" type="pres">
      <dgm:prSet presAssocID="{9CFD2098-AEB9-4199-B3CF-81F8B02717A6}" presName="srcNode" presStyleLbl="node1" presStyleIdx="0" presStyleCnt="4"/>
      <dgm:spPr/>
    </dgm:pt>
    <dgm:pt modelId="{B75C5A83-59C0-4012-8125-B23B2C66254C}" type="pres">
      <dgm:prSet presAssocID="{9CFD2098-AEB9-4199-B3CF-81F8B02717A6}" presName="conn" presStyleLbl="parChTrans1D2" presStyleIdx="0" presStyleCnt="1"/>
      <dgm:spPr/>
    </dgm:pt>
    <dgm:pt modelId="{E2D21E3E-16CA-46DD-8554-3C5580D08024}" type="pres">
      <dgm:prSet presAssocID="{9CFD2098-AEB9-4199-B3CF-81F8B02717A6}" presName="extraNode" presStyleLbl="node1" presStyleIdx="0" presStyleCnt="4"/>
      <dgm:spPr/>
    </dgm:pt>
    <dgm:pt modelId="{FBE7178D-F5BD-4D64-99FA-9F6418AF7D9A}" type="pres">
      <dgm:prSet presAssocID="{9CFD2098-AEB9-4199-B3CF-81F8B02717A6}" presName="dstNode" presStyleLbl="node1" presStyleIdx="0" presStyleCnt="4"/>
      <dgm:spPr/>
    </dgm:pt>
    <dgm:pt modelId="{F7BFF060-DCF1-44BD-8DFE-B72FC0429618}" type="pres">
      <dgm:prSet presAssocID="{96AC4740-4C76-4679-AD9D-08B40D2C1CEF}" presName="text_1" presStyleLbl="node1" presStyleIdx="0" presStyleCnt="4">
        <dgm:presLayoutVars>
          <dgm:bulletEnabled val="1"/>
        </dgm:presLayoutVars>
      </dgm:prSet>
      <dgm:spPr/>
    </dgm:pt>
    <dgm:pt modelId="{369AAAFF-D44B-4D35-8650-57261539ADAE}" type="pres">
      <dgm:prSet presAssocID="{96AC4740-4C76-4679-AD9D-08B40D2C1CEF}" presName="accent_1" presStyleCnt="0"/>
      <dgm:spPr/>
    </dgm:pt>
    <dgm:pt modelId="{93DD0DC3-C733-4BC5-AA75-C3250A976E2D}" type="pres">
      <dgm:prSet presAssocID="{96AC4740-4C76-4679-AD9D-08B40D2C1CEF}" presName="accentRepeatNode" presStyleLbl="solidFgAcc1" presStyleIdx="0" presStyleCnt="4"/>
      <dgm:spPr>
        <a:blipFill rotWithShape="0">
          <a:blip xmlns:r="http://schemas.openxmlformats.org/officeDocument/2006/relationships" r:embed="rId1"/>
          <a:stretch>
            <a:fillRect/>
          </a:stretch>
        </a:blipFill>
        <a:ln>
          <a:solidFill>
            <a:srgbClr val="059EDA"/>
          </a:solidFill>
        </a:ln>
      </dgm:spPr>
    </dgm:pt>
    <dgm:pt modelId="{13E842A6-56B1-4EC3-ADA0-4E113C395067}" type="pres">
      <dgm:prSet presAssocID="{B2AE69AF-1B6F-4A3F-AA23-AA2291B6C190}" presName="text_2" presStyleLbl="node1" presStyleIdx="1" presStyleCnt="4">
        <dgm:presLayoutVars>
          <dgm:bulletEnabled val="1"/>
        </dgm:presLayoutVars>
      </dgm:prSet>
      <dgm:spPr/>
    </dgm:pt>
    <dgm:pt modelId="{2FA5E40E-88DD-4974-BF26-A0E4F137F605}" type="pres">
      <dgm:prSet presAssocID="{B2AE69AF-1B6F-4A3F-AA23-AA2291B6C190}" presName="accent_2" presStyleCnt="0"/>
      <dgm:spPr/>
    </dgm:pt>
    <dgm:pt modelId="{10B3EF7B-9F3F-41EA-8B12-33E909A15CD2}" type="pres">
      <dgm:prSet presAssocID="{B2AE69AF-1B6F-4A3F-AA23-AA2291B6C190}" presName="accentRepeatNode" presStyleLbl="solidFgAcc1" presStyleIdx="1" presStyleCnt="4"/>
      <dgm:spPr>
        <a:blipFill rotWithShape="0">
          <a:blip xmlns:r="http://schemas.openxmlformats.org/officeDocument/2006/relationships" r:embed="rId2"/>
          <a:stretch>
            <a:fillRect/>
          </a:stretch>
        </a:blipFill>
        <a:ln>
          <a:solidFill>
            <a:srgbClr val="059EDA"/>
          </a:solidFill>
        </a:ln>
      </dgm:spPr>
    </dgm:pt>
    <dgm:pt modelId="{AEE1DC4D-5AF7-497F-A114-8C2D8853B3B5}" type="pres">
      <dgm:prSet presAssocID="{557C67A7-9072-48AA-83AB-5FCDD9A4EA88}" presName="text_3" presStyleLbl="node1" presStyleIdx="2" presStyleCnt="4">
        <dgm:presLayoutVars>
          <dgm:bulletEnabled val="1"/>
        </dgm:presLayoutVars>
      </dgm:prSet>
      <dgm:spPr/>
    </dgm:pt>
    <dgm:pt modelId="{7D7194C8-AF35-443C-A099-47B711E4D732}" type="pres">
      <dgm:prSet presAssocID="{557C67A7-9072-48AA-83AB-5FCDD9A4EA88}" presName="accent_3" presStyleCnt="0"/>
      <dgm:spPr/>
    </dgm:pt>
    <dgm:pt modelId="{68F5C41A-B2E8-41DB-A22F-976645D4E758}" type="pres">
      <dgm:prSet presAssocID="{557C67A7-9072-48AA-83AB-5FCDD9A4EA88}" presName="accentRepeatNode" presStyleLbl="solidFgAcc1" presStyleIdx="2" presStyleCnt="4"/>
      <dgm:spPr>
        <a:blipFill rotWithShape="0">
          <a:blip xmlns:r="http://schemas.openxmlformats.org/officeDocument/2006/relationships" r:embed="rId3"/>
          <a:stretch>
            <a:fillRect/>
          </a:stretch>
        </a:blipFill>
        <a:ln>
          <a:solidFill>
            <a:srgbClr val="059EDA"/>
          </a:solidFill>
        </a:ln>
      </dgm:spPr>
    </dgm:pt>
    <dgm:pt modelId="{49FB6427-4DED-4B75-9976-D3C46542D0A7}" type="pres">
      <dgm:prSet presAssocID="{B9939D87-405C-4CEA-97F9-3FDB931819D2}" presName="text_4" presStyleLbl="node1" presStyleIdx="3" presStyleCnt="4">
        <dgm:presLayoutVars>
          <dgm:bulletEnabled val="1"/>
        </dgm:presLayoutVars>
      </dgm:prSet>
      <dgm:spPr/>
    </dgm:pt>
    <dgm:pt modelId="{FCF6BA69-0024-48B7-83E2-0D442A200864}" type="pres">
      <dgm:prSet presAssocID="{B9939D87-405C-4CEA-97F9-3FDB931819D2}" presName="accent_4" presStyleCnt="0"/>
      <dgm:spPr/>
    </dgm:pt>
    <dgm:pt modelId="{2B8CED0A-5F72-47C2-9070-CEC0E29FFBEC}" type="pres">
      <dgm:prSet presAssocID="{B9939D87-405C-4CEA-97F9-3FDB931819D2}" presName="accentRepeatNode" presStyleLbl="solidFgAcc1" presStyleIdx="3" presStyleCnt="4"/>
      <dgm:spPr>
        <a:blipFill rotWithShape="0">
          <a:blip xmlns:r="http://schemas.openxmlformats.org/officeDocument/2006/relationships" r:embed="rId4"/>
          <a:stretch>
            <a:fillRect/>
          </a:stretch>
        </a:blipFill>
        <a:ln>
          <a:solidFill>
            <a:srgbClr val="059EDA"/>
          </a:solidFill>
        </a:ln>
      </dgm:spPr>
    </dgm:pt>
  </dgm:ptLst>
  <dgm:cxnLst>
    <dgm:cxn modelId="{47251807-526E-4288-A790-22F35F5E5BC4}" type="presOf" srcId="{9CFD2098-AEB9-4199-B3CF-81F8B02717A6}" destId="{603ABAD7-3B59-4CBC-9157-806DD424843F}" srcOrd="0" destOrd="0" presId="urn:microsoft.com/office/officeart/2008/layout/VerticalCurvedList"/>
    <dgm:cxn modelId="{20910C27-19A0-4FE8-8E9E-C27FEA53BF65}" type="presOf" srcId="{B9939D87-405C-4CEA-97F9-3FDB931819D2}" destId="{49FB6427-4DED-4B75-9976-D3C46542D0A7}" srcOrd="0" destOrd="0" presId="urn:microsoft.com/office/officeart/2008/layout/VerticalCurvedList"/>
    <dgm:cxn modelId="{96D20069-5E48-4B75-A772-A3A32FABD52D}" type="presOf" srcId="{96AC4740-4C76-4679-AD9D-08B40D2C1CEF}" destId="{F7BFF060-DCF1-44BD-8DFE-B72FC0429618}" srcOrd="0" destOrd="0" presId="urn:microsoft.com/office/officeart/2008/layout/VerticalCurvedList"/>
    <dgm:cxn modelId="{ED6E1C50-A168-4D51-8F7D-E2DDFC74F600}" srcId="{9CFD2098-AEB9-4199-B3CF-81F8B02717A6}" destId="{B2AE69AF-1B6F-4A3F-AA23-AA2291B6C190}" srcOrd="1" destOrd="0" parTransId="{471F195E-C641-439D-B12E-304A1F0E8554}" sibTransId="{9B99A450-8C8B-469B-A708-5DA4E9344ABF}"/>
    <dgm:cxn modelId="{BED59F7D-D4A4-42D0-9CBF-E9CF244E7E68}" srcId="{9CFD2098-AEB9-4199-B3CF-81F8B02717A6}" destId="{B9939D87-405C-4CEA-97F9-3FDB931819D2}" srcOrd="3" destOrd="0" parTransId="{29993688-7D8E-485A-8789-F46CEDF8FCFD}" sibTransId="{C74931F2-12A1-4842-A5B1-ADB4077ECB06}"/>
    <dgm:cxn modelId="{882858D0-773A-478B-B33C-9514CF00B4D9}" srcId="{9CFD2098-AEB9-4199-B3CF-81F8B02717A6}" destId="{96AC4740-4C76-4679-AD9D-08B40D2C1CEF}" srcOrd="0" destOrd="0" parTransId="{F5AF7500-B592-4A62-8482-7E02A13D6177}" sibTransId="{9C0B975A-4089-48EE-92ED-63A0E12BF705}"/>
    <dgm:cxn modelId="{FE7947D1-8763-48A1-A5A1-E8C3AC02E629}" type="presOf" srcId="{B2AE69AF-1B6F-4A3F-AA23-AA2291B6C190}" destId="{13E842A6-56B1-4EC3-ADA0-4E113C395067}" srcOrd="0" destOrd="0" presId="urn:microsoft.com/office/officeart/2008/layout/VerticalCurvedList"/>
    <dgm:cxn modelId="{05C9EDD7-9DAA-4105-B959-6A38B5FD8FAD}" srcId="{9CFD2098-AEB9-4199-B3CF-81F8B02717A6}" destId="{557C67A7-9072-48AA-83AB-5FCDD9A4EA88}" srcOrd="2" destOrd="0" parTransId="{10251E02-CEB8-4D6D-97F1-1090776FECDD}" sibTransId="{9C762425-89D9-4378-8EB6-85D10F430DFC}"/>
    <dgm:cxn modelId="{1F2530DF-AE2B-40BF-A154-3D18D02252CE}" type="presOf" srcId="{9C0B975A-4089-48EE-92ED-63A0E12BF705}" destId="{B75C5A83-59C0-4012-8125-B23B2C66254C}" srcOrd="0" destOrd="0" presId="urn:microsoft.com/office/officeart/2008/layout/VerticalCurvedList"/>
    <dgm:cxn modelId="{14A647E0-64C6-4A81-9F8E-06EAD172650B}" type="presOf" srcId="{557C67A7-9072-48AA-83AB-5FCDD9A4EA88}" destId="{AEE1DC4D-5AF7-497F-A114-8C2D8853B3B5}" srcOrd="0" destOrd="0" presId="urn:microsoft.com/office/officeart/2008/layout/VerticalCurvedList"/>
    <dgm:cxn modelId="{E2BF4347-1FF8-4588-8DAF-3D06557BCFA4}" type="presParOf" srcId="{603ABAD7-3B59-4CBC-9157-806DD424843F}" destId="{4E6ED558-9FF1-4910-98B6-46C64A6D88FD}" srcOrd="0" destOrd="0" presId="urn:microsoft.com/office/officeart/2008/layout/VerticalCurvedList"/>
    <dgm:cxn modelId="{D23DB411-CE1A-42A9-AC47-74166415DAE6}" type="presParOf" srcId="{4E6ED558-9FF1-4910-98B6-46C64A6D88FD}" destId="{B2123E15-46EC-4BDD-8634-4DDD6F61B8C6}" srcOrd="0" destOrd="0" presId="urn:microsoft.com/office/officeart/2008/layout/VerticalCurvedList"/>
    <dgm:cxn modelId="{8822D224-FD2D-4F61-98DA-AA19D9EF3223}" type="presParOf" srcId="{B2123E15-46EC-4BDD-8634-4DDD6F61B8C6}" destId="{E1CF1954-A5CA-46A6-9E4F-28B598766D25}" srcOrd="0" destOrd="0" presId="urn:microsoft.com/office/officeart/2008/layout/VerticalCurvedList"/>
    <dgm:cxn modelId="{1A123A5D-8BB0-41FC-BF53-362464F7C4A1}" type="presParOf" srcId="{B2123E15-46EC-4BDD-8634-4DDD6F61B8C6}" destId="{B75C5A83-59C0-4012-8125-B23B2C66254C}" srcOrd="1" destOrd="0" presId="urn:microsoft.com/office/officeart/2008/layout/VerticalCurvedList"/>
    <dgm:cxn modelId="{99C7E4AB-7267-48DC-B41C-D133C5C24CE4}" type="presParOf" srcId="{B2123E15-46EC-4BDD-8634-4DDD6F61B8C6}" destId="{E2D21E3E-16CA-46DD-8554-3C5580D08024}" srcOrd="2" destOrd="0" presId="urn:microsoft.com/office/officeart/2008/layout/VerticalCurvedList"/>
    <dgm:cxn modelId="{1E43FC8D-BAC5-4C84-A41A-C86F6214A91F}" type="presParOf" srcId="{B2123E15-46EC-4BDD-8634-4DDD6F61B8C6}" destId="{FBE7178D-F5BD-4D64-99FA-9F6418AF7D9A}" srcOrd="3" destOrd="0" presId="urn:microsoft.com/office/officeart/2008/layout/VerticalCurvedList"/>
    <dgm:cxn modelId="{7E4D075A-B7E5-43C3-B29C-043BADB65531}" type="presParOf" srcId="{4E6ED558-9FF1-4910-98B6-46C64A6D88FD}" destId="{F7BFF060-DCF1-44BD-8DFE-B72FC0429618}" srcOrd="1" destOrd="0" presId="urn:microsoft.com/office/officeart/2008/layout/VerticalCurvedList"/>
    <dgm:cxn modelId="{F4F0ADF3-AFC5-45AB-9ED6-337275E17B42}" type="presParOf" srcId="{4E6ED558-9FF1-4910-98B6-46C64A6D88FD}" destId="{369AAAFF-D44B-4D35-8650-57261539ADAE}" srcOrd="2" destOrd="0" presId="urn:microsoft.com/office/officeart/2008/layout/VerticalCurvedList"/>
    <dgm:cxn modelId="{7CDC6046-1E97-4AC7-9770-988E2B398898}" type="presParOf" srcId="{369AAAFF-D44B-4D35-8650-57261539ADAE}" destId="{93DD0DC3-C733-4BC5-AA75-C3250A976E2D}" srcOrd="0" destOrd="0" presId="urn:microsoft.com/office/officeart/2008/layout/VerticalCurvedList"/>
    <dgm:cxn modelId="{4F5E4A03-9256-4876-B2A7-153BC30F780D}" type="presParOf" srcId="{4E6ED558-9FF1-4910-98B6-46C64A6D88FD}" destId="{13E842A6-56B1-4EC3-ADA0-4E113C395067}" srcOrd="3" destOrd="0" presId="urn:microsoft.com/office/officeart/2008/layout/VerticalCurvedList"/>
    <dgm:cxn modelId="{D229703D-E0B7-432B-9305-9D255F53576A}" type="presParOf" srcId="{4E6ED558-9FF1-4910-98B6-46C64A6D88FD}" destId="{2FA5E40E-88DD-4974-BF26-A0E4F137F605}" srcOrd="4" destOrd="0" presId="urn:microsoft.com/office/officeart/2008/layout/VerticalCurvedList"/>
    <dgm:cxn modelId="{8F879046-60B5-48A9-91F2-91E7D13AE224}" type="presParOf" srcId="{2FA5E40E-88DD-4974-BF26-A0E4F137F605}" destId="{10B3EF7B-9F3F-41EA-8B12-33E909A15CD2}" srcOrd="0" destOrd="0" presId="urn:microsoft.com/office/officeart/2008/layout/VerticalCurvedList"/>
    <dgm:cxn modelId="{F528CD39-CF8F-4C7B-915C-7C4A4D0F9F7C}" type="presParOf" srcId="{4E6ED558-9FF1-4910-98B6-46C64A6D88FD}" destId="{AEE1DC4D-5AF7-497F-A114-8C2D8853B3B5}" srcOrd="5" destOrd="0" presId="urn:microsoft.com/office/officeart/2008/layout/VerticalCurvedList"/>
    <dgm:cxn modelId="{4D7BD595-7BCE-4CEC-BA0D-1BE021D989D2}" type="presParOf" srcId="{4E6ED558-9FF1-4910-98B6-46C64A6D88FD}" destId="{7D7194C8-AF35-443C-A099-47B711E4D732}" srcOrd="6" destOrd="0" presId="urn:microsoft.com/office/officeart/2008/layout/VerticalCurvedList"/>
    <dgm:cxn modelId="{5F9AEDA1-FCD0-4BBE-83FA-9E81A5F0C275}" type="presParOf" srcId="{7D7194C8-AF35-443C-A099-47B711E4D732}" destId="{68F5C41A-B2E8-41DB-A22F-976645D4E758}" srcOrd="0" destOrd="0" presId="urn:microsoft.com/office/officeart/2008/layout/VerticalCurvedList"/>
    <dgm:cxn modelId="{C93F8B21-0A80-472C-92B8-9DE9B980FDF3}" type="presParOf" srcId="{4E6ED558-9FF1-4910-98B6-46C64A6D88FD}" destId="{49FB6427-4DED-4B75-9976-D3C46542D0A7}" srcOrd="7" destOrd="0" presId="urn:microsoft.com/office/officeart/2008/layout/VerticalCurvedList"/>
    <dgm:cxn modelId="{2B9E8797-D59D-44B8-BFA4-B1492C95D815}" type="presParOf" srcId="{4E6ED558-9FF1-4910-98B6-46C64A6D88FD}" destId="{FCF6BA69-0024-48B7-83E2-0D442A200864}" srcOrd="8" destOrd="0" presId="urn:microsoft.com/office/officeart/2008/layout/VerticalCurvedList"/>
    <dgm:cxn modelId="{A3623492-5579-4519-B40F-297949959DA5}" type="presParOf" srcId="{FCF6BA69-0024-48B7-83E2-0D442A200864}" destId="{2B8CED0A-5F72-47C2-9070-CEC0E29FFBE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CE0FE-2C56-4F63-B254-C4027E1AB0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D4DBC4F-4674-461C-9664-782BD855993F}">
      <dgm:prSet/>
      <dgm:spPr>
        <a:solidFill>
          <a:srgbClr val="194074"/>
        </a:solidFill>
        <a:ln>
          <a:solidFill>
            <a:srgbClr val="059EDA"/>
          </a:solidFill>
        </a:ln>
      </dgm:spPr>
      <dgm:t>
        <a:bodyPr/>
        <a:lstStyle/>
        <a:p>
          <a:r>
            <a:rPr lang="en-GB"/>
            <a:t>Material</a:t>
          </a:r>
          <a:endParaRPr lang="en-US"/>
        </a:p>
      </dgm:t>
    </dgm:pt>
    <dgm:pt modelId="{BD5D995F-73D7-45C3-B731-738F49351D99}" type="parTrans" cxnId="{620B5337-B623-41B0-B2AD-403C46EFCEED}">
      <dgm:prSet/>
      <dgm:spPr/>
      <dgm:t>
        <a:bodyPr/>
        <a:lstStyle/>
        <a:p>
          <a:endParaRPr lang="en-US"/>
        </a:p>
      </dgm:t>
    </dgm:pt>
    <dgm:pt modelId="{4DA81350-B156-4DC1-AE8F-82D8D36F5A73}" type="sibTrans" cxnId="{620B5337-B623-41B0-B2AD-403C46EFCEED}">
      <dgm:prSet/>
      <dgm:spPr/>
      <dgm:t>
        <a:bodyPr/>
        <a:lstStyle/>
        <a:p>
          <a:endParaRPr lang="en-US"/>
        </a:p>
      </dgm:t>
    </dgm:pt>
    <dgm:pt modelId="{52F91604-2316-4822-B558-784B2FD70D49}">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 1 inch       ~ 1.6 mm</a:t>
          </a:r>
          <a:endParaRPr lang="en-US" dirty="0">
            <a:solidFill>
              <a:srgbClr val="194074"/>
            </a:solidFill>
          </a:endParaRPr>
        </a:p>
      </dgm:t>
    </dgm:pt>
    <dgm:pt modelId="{27BC2F44-B87B-4C7A-8D47-DC806BCDA2AE}" type="parTrans" cxnId="{A4064C60-CEF2-49D0-9357-A9CA3669D81F}">
      <dgm:prSet/>
      <dgm:spPr/>
      <dgm:t>
        <a:bodyPr/>
        <a:lstStyle/>
        <a:p>
          <a:endParaRPr lang="en-US"/>
        </a:p>
      </dgm:t>
    </dgm:pt>
    <dgm:pt modelId="{4115A5D8-B272-44CD-9715-333209326DBA}" type="sibTrans" cxnId="{A4064C60-CEF2-49D0-9357-A9CA3669D81F}">
      <dgm:prSet/>
      <dgm:spPr/>
      <dgm:t>
        <a:bodyPr/>
        <a:lstStyle/>
        <a:p>
          <a:endParaRPr lang="en-US"/>
        </a:p>
      </dgm:t>
    </dgm:pt>
    <dgm:pt modelId="{DDD059DB-7253-47FA-8458-93A6F6A9A314}">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1 mm hole at the toe of a branch weld</a:t>
          </a:r>
          <a:endParaRPr lang="en-US" dirty="0">
            <a:solidFill>
              <a:srgbClr val="194074"/>
            </a:solidFill>
          </a:endParaRPr>
        </a:p>
      </dgm:t>
    </dgm:pt>
    <dgm:pt modelId="{30174924-49B0-46B9-9577-E626F6A43A08}" type="parTrans" cxnId="{FBDF4F73-BB90-45F4-820D-91C338F9999E}">
      <dgm:prSet/>
      <dgm:spPr/>
      <dgm:t>
        <a:bodyPr/>
        <a:lstStyle/>
        <a:p>
          <a:endParaRPr lang="en-US"/>
        </a:p>
      </dgm:t>
    </dgm:pt>
    <dgm:pt modelId="{84B81C2F-9FA6-4EC5-A467-D8BD7C4E84FA}" type="sibTrans" cxnId="{FBDF4F73-BB90-45F4-820D-91C338F9999E}">
      <dgm:prSet/>
      <dgm:spPr/>
      <dgm:t>
        <a:bodyPr/>
        <a:lstStyle/>
        <a:p>
          <a:endParaRPr lang="en-US"/>
        </a:p>
      </dgm:t>
    </dgm:pt>
    <dgm:pt modelId="{0EB67D95-2AAC-48CC-98E0-2EA2B3077743}">
      <dgm:prSet/>
      <dgm:spPr>
        <a:solidFill>
          <a:srgbClr val="194074"/>
        </a:solidFill>
        <a:ln>
          <a:solidFill>
            <a:srgbClr val="059EDA"/>
          </a:solidFill>
        </a:ln>
      </dgm:spPr>
      <dgm:t>
        <a:bodyPr/>
        <a:lstStyle/>
        <a:p>
          <a:r>
            <a:rPr lang="en-GB"/>
            <a:t>Process Fluid</a:t>
          </a:r>
          <a:endParaRPr lang="en-US"/>
        </a:p>
      </dgm:t>
    </dgm:pt>
    <dgm:pt modelId="{BC62B6A7-E313-4E16-8DA8-6D5516B8C5DB}" type="parTrans" cxnId="{9D85BA2C-D414-4C72-B75E-231CCD428FF0}">
      <dgm:prSet/>
      <dgm:spPr/>
      <dgm:t>
        <a:bodyPr/>
        <a:lstStyle/>
        <a:p>
          <a:endParaRPr lang="en-US"/>
        </a:p>
      </dgm:t>
    </dgm:pt>
    <dgm:pt modelId="{1F688C6B-AF1C-458F-9B38-F335B43C5A59}" type="sibTrans" cxnId="{9D85BA2C-D414-4C72-B75E-231CCD428FF0}">
      <dgm:prSet/>
      <dgm:spPr/>
      <dgm:t>
        <a:bodyPr/>
        <a:lstStyle/>
        <a:p>
          <a:endParaRPr lang="en-US"/>
        </a:p>
      </dgm:t>
    </dgm:pt>
    <dgm:pt modelId="{43EB48DF-82E4-4673-B875-A7CAF6302960}">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MEG slurry containing &lt; 25wt% NaCl</a:t>
          </a:r>
          <a:r>
            <a:rPr lang="en-GB" baseline="-25000" dirty="0">
              <a:solidFill>
                <a:srgbClr val="194074"/>
              </a:solidFill>
            </a:rPr>
            <a:t>2</a:t>
          </a:r>
          <a:endParaRPr lang="en-US" baseline="-25000" dirty="0">
            <a:solidFill>
              <a:srgbClr val="194074"/>
            </a:solidFill>
          </a:endParaRPr>
        </a:p>
      </dgm:t>
    </dgm:pt>
    <dgm:pt modelId="{D41B15E8-4A9F-44E0-A092-B85EC22DD5AA}" type="parTrans" cxnId="{1D48CBF8-A98E-419A-ACEF-D0ABB591CA9E}">
      <dgm:prSet/>
      <dgm:spPr/>
      <dgm:t>
        <a:bodyPr/>
        <a:lstStyle/>
        <a:p>
          <a:endParaRPr lang="en-US"/>
        </a:p>
      </dgm:t>
    </dgm:pt>
    <dgm:pt modelId="{823D510E-83CC-4539-9552-2922C14E2978}" type="sibTrans" cxnId="{1D48CBF8-A98E-419A-ACEF-D0ABB591CA9E}">
      <dgm:prSet/>
      <dgm:spPr/>
      <dgm:t>
        <a:bodyPr/>
        <a:lstStyle/>
        <a:p>
          <a:endParaRPr lang="en-US"/>
        </a:p>
      </dgm:t>
    </dgm:pt>
    <dgm:pt modelId="{24A67048-02B3-4CF0-9D96-0706004A602A}">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Potential organic acids</a:t>
          </a:r>
          <a:endParaRPr lang="en-US" dirty="0">
            <a:solidFill>
              <a:srgbClr val="194074"/>
            </a:solidFill>
          </a:endParaRPr>
        </a:p>
      </dgm:t>
    </dgm:pt>
    <dgm:pt modelId="{67AB6F79-3556-49D9-A86C-DFD3D78F94A6}" type="parTrans" cxnId="{6F1634CD-B264-4B5D-A813-A58908F4E885}">
      <dgm:prSet/>
      <dgm:spPr/>
      <dgm:t>
        <a:bodyPr/>
        <a:lstStyle/>
        <a:p>
          <a:endParaRPr lang="en-US"/>
        </a:p>
      </dgm:t>
    </dgm:pt>
    <dgm:pt modelId="{0A228FC7-7EAE-4053-A362-B18D5B5FEF32}" type="sibTrans" cxnId="{6F1634CD-B264-4B5D-A813-A58908F4E885}">
      <dgm:prSet/>
      <dgm:spPr/>
      <dgm:t>
        <a:bodyPr/>
        <a:lstStyle/>
        <a:p>
          <a:endParaRPr lang="en-US"/>
        </a:p>
      </dgm:t>
    </dgm:pt>
    <dgm:pt modelId="{9E8B938C-8B11-4062-BA46-8231D4CE7B5C}">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“Minimal water”</a:t>
          </a:r>
          <a:endParaRPr lang="en-US" dirty="0">
            <a:solidFill>
              <a:srgbClr val="194074"/>
            </a:solidFill>
          </a:endParaRPr>
        </a:p>
      </dgm:t>
    </dgm:pt>
    <dgm:pt modelId="{BB332CA6-AD7A-4B56-996D-D36A34301DA9}" type="parTrans" cxnId="{5D8FBC03-2427-4E3B-B893-F849BFB0F623}">
      <dgm:prSet/>
      <dgm:spPr/>
      <dgm:t>
        <a:bodyPr/>
        <a:lstStyle/>
        <a:p>
          <a:endParaRPr lang="en-US"/>
        </a:p>
      </dgm:t>
    </dgm:pt>
    <dgm:pt modelId="{F5F1B47B-B7B1-4285-9CED-AF7F2214D75B}" type="sibTrans" cxnId="{5D8FBC03-2427-4E3B-B893-F849BFB0F623}">
      <dgm:prSet/>
      <dgm:spPr/>
      <dgm:t>
        <a:bodyPr/>
        <a:lstStyle/>
        <a:p>
          <a:endParaRPr lang="en-US"/>
        </a:p>
      </dgm:t>
    </dgm:pt>
    <dgm:pt modelId="{D85C5BAF-D899-4588-85C4-610693AFAACB}">
      <dgm:prSet/>
      <dgm:spPr>
        <a:solidFill>
          <a:srgbClr val="194074"/>
        </a:solidFill>
        <a:ln>
          <a:solidFill>
            <a:srgbClr val="059EDA"/>
          </a:solidFill>
        </a:ln>
      </dgm:spPr>
      <dgm:t>
        <a:bodyPr/>
        <a:lstStyle/>
        <a:p>
          <a:r>
            <a:rPr lang="en-GB"/>
            <a:t>Process conditions</a:t>
          </a:r>
          <a:endParaRPr lang="en-US"/>
        </a:p>
      </dgm:t>
    </dgm:pt>
    <dgm:pt modelId="{1D4376E8-FADE-46AD-B50C-86B15AEE9560}" type="parTrans" cxnId="{6951C3C9-3973-4FEA-8970-8504C6655128}">
      <dgm:prSet/>
      <dgm:spPr/>
      <dgm:t>
        <a:bodyPr/>
        <a:lstStyle/>
        <a:p>
          <a:endParaRPr lang="en-US"/>
        </a:p>
      </dgm:t>
    </dgm:pt>
    <dgm:pt modelId="{44F0F422-B3B5-469F-9012-0B3AD855DAFF}" type="sibTrans" cxnId="{6951C3C9-3973-4FEA-8970-8504C6655128}">
      <dgm:prSet/>
      <dgm:spPr/>
      <dgm:t>
        <a:bodyPr/>
        <a:lstStyle/>
        <a:p>
          <a:endParaRPr lang="en-US"/>
        </a:p>
      </dgm:t>
    </dgm:pt>
    <dgm:pt modelId="{58A32B9F-7BDC-4BE6-B4B6-8B437E11CE53}">
      <dgm:prSet/>
      <dgm:spPr>
        <a:solidFill>
          <a:srgbClr val="E6E6E6"/>
        </a:solidFill>
        <a:ln>
          <a:solidFill>
            <a:srgbClr val="059EDA">
              <a:alpha val="90000"/>
            </a:srgbClr>
          </a:solidFill>
        </a:ln>
      </dgm:spPr>
      <dgm:t>
        <a:bodyPr/>
        <a:lstStyle/>
        <a:p>
          <a:r>
            <a:rPr lang="en-GB" dirty="0">
              <a:solidFill>
                <a:srgbClr val="194074"/>
              </a:solidFill>
            </a:rPr>
            <a:t>120 – 135 °C</a:t>
          </a:r>
          <a:endParaRPr lang="en-US" dirty="0">
            <a:solidFill>
              <a:srgbClr val="194074"/>
            </a:solidFill>
          </a:endParaRPr>
        </a:p>
      </dgm:t>
    </dgm:pt>
    <dgm:pt modelId="{EAEE89AA-F884-40FE-B001-C42C517933EB}" type="parTrans" cxnId="{D7419877-DAB7-488C-AF8B-513CBCD740D1}">
      <dgm:prSet/>
      <dgm:spPr/>
      <dgm:t>
        <a:bodyPr/>
        <a:lstStyle/>
        <a:p>
          <a:endParaRPr lang="en-US"/>
        </a:p>
      </dgm:t>
    </dgm:pt>
    <dgm:pt modelId="{DE5554E0-658F-4386-86A5-7CBDC2583185}" type="sibTrans" cxnId="{D7419877-DAB7-488C-AF8B-513CBCD740D1}">
      <dgm:prSet/>
      <dgm:spPr/>
      <dgm:t>
        <a:bodyPr/>
        <a:lstStyle/>
        <a:p>
          <a:endParaRPr lang="en-US"/>
        </a:p>
      </dgm:t>
    </dgm:pt>
    <dgm:pt modelId="{9137F3A1-9CB2-4629-8595-DC442E7209B7}">
      <dgm:prSet/>
      <dgm:spPr>
        <a:solidFill>
          <a:srgbClr val="E6E6E6"/>
        </a:solidFill>
        <a:ln>
          <a:solidFill>
            <a:srgbClr val="059EDA">
              <a:alpha val="90000"/>
            </a:srgbClr>
          </a:solidFill>
        </a:ln>
      </dgm:spPr>
      <dgm:t>
        <a:bodyPr/>
        <a:lstStyle/>
        <a:p>
          <a:r>
            <a:rPr lang="en-GB" dirty="0">
              <a:solidFill>
                <a:srgbClr val="194074"/>
              </a:solidFill>
            </a:rPr>
            <a:t>1.5 bar(a)</a:t>
          </a:r>
          <a:endParaRPr lang="en-US" dirty="0">
            <a:solidFill>
              <a:srgbClr val="194074"/>
            </a:solidFill>
          </a:endParaRPr>
        </a:p>
      </dgm:t>
    </dgm:pt>
    <dgm:pt modelId="{15305C88-914F-4E4A-B707-CE1BD35EC02A}" type="parTrans" cxnId="{4B01D222-70BF-49E1-8C56-423F035E9290}">
      <dgm:prSet/>
      <dgm:spPr/>
      <dgm:t>
        <a:bodyPr/>
        <a:lstStyle/>
        <a:p>
          <a:endParaRPr lang="en-US"/>
        </a:p>
      </dgm:t>
    </dgm:pt>
    <dgm:pt modelId="{62BA230A-5A81-454F-BF50-22195D2FEEF7}" type="sibTrans" cxnId="{4B01D222-70BF-49E1-8C56-423F035E9290}">
      <dgm:prSet/>
      <dgm:spPr/>
      <dgm:t>
        <a:bodyPr/>
        <a:lstStyle/>
        <a:p>
          <a:endParaRPr lang="en-US"/>
        </a:p>
      </dgm:t>
    </dgm:pt>
    <dgm:pt modelId="{FC48F98F-9BB8-46A9-B7D4-052CFD0C1DA4}">
      <dgm:prSet/>
      <dgm:spPr>
        <a:solidFill>
          <a:srgbClr val="E6E6E6"/>
        </a:solidFill>
        <a:ln>
          <a:solidFill>
            <a:srgbClr val="059EDA">
              <a:alpha val="90000"/>
            </a:srgbClr>
          </a:solidFill>
        </a:ln>
      </dgm:spPr>
      <dgm:t>
        <a:bodyPr/>
        <a:lstStyle/>
        <a:p>
          <a:pPr>
            <a:lnSpc>
              <a:spcPct val="100000"/>
            </a:lnSpc>
          </a:pPr>
          <a:r>
            <a:rPr lang="en-GB" dirty="0">
              <a:solidFill>
                <a:srgbClr val="194074"/>
              </a:solidFill>
            </a:rPr>
            <a:t>ASTM B861 </a:t>
          </a:r>
          <a:r>
            <a:rPr lang="en-GB" dirty="0" err="1">
              <a:solidFill>
                <a:srgbClr val="194074"/>
              </a:solidFill>
            </a:rPr>
            <a:t>Ti</a:t>
          </a:r>
          <a:r>
            <a:rPr lang="en-GB" dirty="0">
              <a:solidFill>
                <a:srgbClr val="194074"/>
              </a:solidFill>
            </a:rPr>
            <a:t> Grade 12</a:t>
          </a:r>
          <a:endParaRPr lang="en-US" dirty="0">
            <a:solidFill>
              <a:srgbClr val="194074"/>
            </a:solidFill>
          </a:endParaRPr>
        </a:p>
      </dgm:t>
    </dgm:pt>
    <dgm:pt modelId="{83E752EB-4A18-4F2A-9FC5-82C2290AA2ED}" type="parTrans" cxnId="{0B315682-A27E-4D97-BDFD-4AD92B3E6994}">
      <dgm:prSet/>
      <dgm:spPr/>
      <dgm:t>
        <a:bodyPr/>
        <a:lstStyle/>
        <a:p>
          <a:endParaRPr lang="en-US"/>
        </a:p>
      </dgm:t>
    </dgm:pt>
    <dgm:pt modelId="{247E820E-4B44-471F-8ADC-C2ECF3A0E148}" type="sibTrans" cxnId="{0B315682-A27E-4D97-BDFD-4AD92B3E6994}">
      <dgm:prSet/>
      <dgm:spPr/>
      <dgm:t>
        <a:bodyPr/>
        <a:lstStyle/>
        <a:p>
          <a:endParaRPr lang="en-US"/>
        </a:p>
      </dgm:t>
    </dgm:pt>
    <dgm:pt modelId="{8A8AECCA-07E6-4FF9-99E3-92D0F95D8B2C}">
      <dgm:prSet/>
      <dgm:spPr>
        <a:solidFill>
          <a:srgbClr val="E6E6E6"/>
        </a:solidFill>
        <a:ln>
          <a:solidFill>
            <a:srgbClr val="059EDA">
              <a:alpha val="90000"/>
            </a:srgbClr>
          </a:solidFill>
        </a:ln>
      </dgm:spPr>
      <dgm:t>
        <a:bodyPr/>
        <a:lstStyle/>
        <a:p>
          <a:r>
            <a:rPr lang="en-GB" dirty="0">
              <a:solidFill>
                <a:srgbClr val="194074"/>
              </a:solidFill>
            </a:rPr>
            <a:t>Acidic pH</a:t>
          </a:r>
          <a:endParaRPr lang="en-US" dirty="0">
            <a:solidFill>
              <a:srgbClr val="194074"/>
            </a:solidFill>
          </a:endParaRPr>
        </a:p>
      </dgm:t>
    </dgm:pt>
    <dgm:pt modelId="{F91D9CA0-CCCA-4045-B838-FEAEFA17AABD}" type="parTrans" cxnId="{CD8C7413-720C-48D4-A675-86026214A675}">
      <dgm:prSet/>
      <dgm:spPr/>
      <dgm:t>
        <a:bodyPr/>
        <a:lstStyle/>
        <a:p>
          <a:endParaRPr lang="en-US"/>
        </a:p>
      </dgm:t>
    </dgm:pt>
    <dgm:pt modelId="{12D5C136-5E8F-4480-BB2B-8CAA3E644B2D}" type="sibTrans" cxnId="{CD8C7413-720C-48D4-A675-86026214A675}">
      <dgm:prSet/>
      <dgm:spPr/>
      <dgm:t>
        <a:bodyPr/>
        <a:lstStyle/>
        <a:p>
          <a:endParaRPr lang="en-US"/>
        </a:p>
      </dgm:t>
    </dgm:pt>
    <dgm:pt modelId="{13E03774-DE5A-4E78-A573-96A9CDACF67A}" type="pres">
      <dgm:prSet presAssocID="{613CE0FE-2C56-4F63-B254-C4027E1AB0DA}" presName="Name0" presStyleCnt="0">
        <dgm:presLayoutVars>
          <dgm:dir/>
          <dgm:animLvl val="lvl"/>
          <dgm:resizeHandles val="exact"/>
        </dgm:presLayoutVars>
      </dgm:prSet>
      <dgm:spPr/>
    </dgm:pt>
    <dgm:pt modelId="{103E06FB-5280-41CB-853E-817AD8EE0E08}" type="pres">
      <dgm:prSet presAssocID="{4D4DBC4F-4674-461C-9664-782BD855993F}" presName="composite" presStyleCnt="0"/>
      <dgm:spPr/>
    </dgm:pt>
    <dgm:pt modelId="{696EFD54-E155-496E-A3BF-A5F7CD5F59BD}" type="pres">
      <dgm:prSet presAssocID="{4D4DBC4F-4674-461C-9664-782BD855993F}" presName="parTx" presStyleLbl="alignNode1" presStyleIdx="0" presStyleCnt="3">
        <dgm:presLayoutVars>
          <dgm:chMax val="0"/>
          <dgm:chPref val="0"/>
          <dgm:bulletEnabled val="1"/>
        </dgm:presLayoutVars>
      </dgm:prSet>
      <dgm:spPr/>
    </dgm:pt>
    <dgm:pt modelId="{051ED142-549A-4456-84B8-F657E15E6C46}" type="pres">
      <dgm:prSet presAssocID="{4D4DBC4F-4674-461C-9664-782BD855993F}" presName="desTx" presStyleLbl="alignAccFollowNode1" presStyleIdx="0" presStyleCnt="3">
        <dgm:presLayoutVars>
          <dgm:bulletEnabled val="1"/>
        </dgm:presLayoutVars>
      </dgm:prSet>
      <dgm:spPr/>
    </dgm:pt>
    <dgm:pt modelId="{03B1C79C-6122-4A25-834F-5DD4DA98D327}" type="pres">
      <dgm:prSet presAssocID="{4DA81350-B156-4DC1-AE8F-82D8D36F5A73}" presName="space" presStyleCnt="0"/>
      <dgm:spPr/>
    </dgm:pt>
    <dgm:pt modelId="{14E1241E-8821-4E46-BAA5-74E9871541A0}" type="pres">
      <dgm:prSet presAssocID="{0EB67D95-2AAC-48CC-98E0-2EA2B3077743}" presName="composite" presStyleCnt="0"/>
      <dgm:spPr/>
    </dgm:pt>
    <dgm:pt modelId="{068FCB7A-441F-4928-98F9-60B36F93F28D}" type="pres">
      <dgm:prSet presAssocID="{0EB67D95-2AAC-48CC-98E0-2EA2B3077743}" presName="parTx" presStyleLbl="alignNode1" presStyleIdx="1" presStyleCnt="3">
        <dgm:presLayoutVars>
          <dgm:chMax val="0"/>
          <dgm:chPref val="0"/>
          <dgm:bulletEnabled val="1"/>
        </dgm:presLayoutVars>
      </dgm:prSet>
      <dgm:spPr/>
    </dgm:pt>
    <dgm:pt modelId="{A4FBB466-E631-487E-B610-A8D764523221}" type="pres">
      <dgm:prSet presAssocID="{0EB67D95-2AAC-48CC-98E0-2EA2B3077743}" presName="desTx" presStyleLbl="alignAccFollowNode1" presStyleIdx="1" presStyleCnt="3">
        <dgm:presLayoutVars>
          <dgm:bulletEnabled val="1"/>
        </dgm:presLayoutVars>
      </dgm:prSet>
      <dgm:spPr/>
    </dgm:pt>
    <dgm:pt modelId="{D889E9EA-06EF-4AAF-AAFC-937028972A2A}" type="pres">
      <dgm:prSet presAssocID="{1F688C6B-AF1C-458F-9B38-F335B43C5A59}" presName="space" presStyleCnt="0"/>
      <dgm:spPr/>
    </dgm:pt>
    <dgm:pt modelId="{7851B8AB-ABDF-48CF-8103-3C984EA48390}" type="pres">
      <dgm:prSet presAssocID="{D85C5BAF-D899-4588-85C4-610693AFAACB}" presName="composite" presStyleCnt="0"/>
      <dgm:spPr/>
    </dgm:pt>
    <dgm:pt modelId="{39C423F2-1736-4D52-86BC-9D8AB8346A0A}" type="pres">
      <dgm:prSet presAssocID="{D85C5BAF-D899-4588-85C4-610693AFAACB}" presName="parTx" presStyleLbl="alignNode1" presStyleIdx="2" presStyleCnt="3">
        <dgm:presLayoutVars>
          <dgm:chMax val="0"/>
          <dgm:chPref val="0"/>
          <dgm:bulletEnabled val="1"/>
        </dgm:presLayoutVars>
      </dgm:prSet>
      <dgm:spPr/>
    </dgm:pt>
    <dgm:pt modelId="{8E952C63-A25B-4CE7-B156-96B6620DC743}" type="pres">
      <dgm:prSet presAssocID="{D85C5BAF-D899-4588-85C4-610693AFAACB}" presName="desTx" presStyleLbl="alignAccFollowNode1" presStyleIdx="2" presStyleCnt="3">
        <dgm:presLayoutVars>
          <dgm:bulletEnabled val="1"/>
        </dgm:presLayoutVars>
      </dgm:prSet>
      <dgm:spPr/>
    </dgm:pt>
  </dgm:ptLst>
  <dgm:cxnLst>
    <dgm:cxn modelId="{5D8FBC03-2427-4E3B-B893-F849BFB0F623}" srcId="{0EB67D95-2AAC-48CC-98E0-2EA2B3077743}" destId="{9E8B938C-8B11-4062-BA46-8231D4CE7B5C}" srcOrd="2" destOrd="0" parTransId="{BB332CA6-AD7A-4B56-996D-D36A34301DA9}" sibTransId="{F5F1B47B-B7B1-4285-9CED-AF7F2214D75B}"/>
    <dgm:cxn modelId="{CD8C7413-720C-48D4-A675-86026214A675}" srcId="{D85C5BAF-D899-4588-85C4-610693AFAACB}" destId="{8A8AECCA-07E6-4FF9-99E3-92D0F95D8B2C}" srcOrd="2" destOrd="0" parTransId="{F91D9CA0-CCCA-4045-B838-FEAEFA17AABD}" sibTransId="{12D5C136-5E8F-4480-BB2B-8CAA3E644B2D}"/>
    <dgm:cxn modelId="{0663F718-BE55-448A-ABB8-40D20E8D5413}" type="presOf" srcId="{43EB48DF-82E4-4673-B875-A7CAF6302960}" destId="{A4FBB466-E631-487E-B610-A8D764523221}" srcOrd="0" destOrd="0" presId="urn:microsoft.com/office/officeart/2005/8/layout/hList1"/>
    <dgm:cxn modelId="{796CC21E-072D-4E19-BBB4-1208A9F630D8}" type="presOf" srcId="{D85C5BAF-D899-4588-85C4-610693AFAACB}" destId="{39C423F2-1736-4D52-86BC-9D8AB8346A0A}" srcOrd="0" destOrd="0" presId="urn:microsoft.com/office/officeart/2005/8/layout/hList1"/>
    <dgm:cxn modelId="{4B01D222-70BF-49E1-8C56-423F035E9290}" srcId="{D85C5BAF-D899-4588-85C4-610693AFAACB}" destId="{9137F3A1-9CB2-4629-8595-DC442E7209B7}" srcOrd="1" destOrd="0" parTransId="{15305C88-914F-4E4A-B707-CE1BD35EC02A}" sibTransId="{62BA230A-5A81-454F-BF50-22195D2FEEF7}"/>
    <dgm:cxn modelId="{1842F327-3665-429C-A040-7514893A160B}" type="presOf" srcId="{8A8AECCA-07E6-4FF9-99E3-92D0F95D8B2C}" destId="{8E952C63-A25B-4CE7-B156-96B6620DC743}" srcOrd="0" destOrd="2" presId="urn:microsoft.com/office/officeart/2005/8/layout/hList1"/>
    <dgm:cxn modelId="{9D85BA2C-D414-4C72-B75E-231CCD428FF0}" srcId="{613CE0FE-2C56-4F63-B254-C4027E1AB0DA}" destId="{0EB67D95-2AAC-48CC-98E0-2EA2B3077743}" srcOrd="1" destOrd="0" parTransId="{BC62B6A7-E313-4E16-8DA8-6D5516B8C5DB}" sibTransId="{1F688C6B-AF1C-458F-9B38-F335B43C5A59}"/>
    <dgm:cxn modelId="{620B5337-B623-41B0-B2AD-403C46EFCEED}" srcId="{613CE0FE-2C56-4F63-B254-C4027E1AB0DA}" destId="{4D4DBC4F-4674-461C-9664-782BD855993F}" srcOrd="0" destOrd="0" parTransId="{BD5D995F-73D7-45C3-B731-738F49351D99}" sibTransId="{4DA81350-B156-4DC1-AE8F-82D8D36F5A73}"/>
    <dgm:cxn modelId="{E1160039-085C-4A6F-BDDF-23F04D271210}" type="presOf" srcId="{9137F3A1-9CB2-4629-8595-DC442E7209B7}" destId="{8E952C63-A25B-4CE7-B156-96B6620DC743}" srcOrd="0" destOrd="1" presId="urn:microsoft.com/office/officeart/2005/8/layout/hList1"/>
    <dgm:cxn modelId="{A4064C60-CEF2-49D0-9357-A9CA3669D81F}" srcId="{4D4DBC4F-4674-461C-9664-782BD855993F}" destId="{52F91604-2316-4822-B558-784B2FD70D49}" srcOrd="0" destOrd="0" parTransId="{27BC2F44-B87B-4C7A-8D47-DC806BCDA2AE}" sibTransId="{4115A5D8-B272-44CD-9715-333209326DBA}"/>
    <dgm:cxn modelId="{57E2AE63-8173-4685-9B12-F8DEB7C48A16}" type="presOf" srcId="{FC48F98F-9BB8-46A9-B7D4-052CFD0C1DA4}" destId="{051ED142-549A-4456-84B8-F657E15E6C46}" srcOrd="0" destOrd="1" presId="urn:microsoft.com/office/officeart/2005/8/layout/hList1"/>
    <dgm:cxn modelId="{D6BB7747-64F9-48BB-B005-A208AAD4CB88}" type="presOf" srcId="{0EB67D95-2AAC-48CC-98E0-2EA2B3077743}" destId="{068FCB7A-441F-4928-98F9-60B36F93F28D}" srcOrd="0" destOrd="0" presId="urn:microsoft.com/office/officeart/2005/8/layout/hList1"/>
    <dgm:cxn modelId="{6FB4624C-27C9-43C0-933E-4E465E313D04}" type="presOf" srcId="{9E8B938C-8B11-4062-BA46-8231D4CE7B5C}" destId="{A4FBB466-E631-487E-B610-A8D764523221}" srcOrd="0" destOrd="2" presId="urn:microsoft.com/office/officeart/2005/8/layout/hList1"/>
    <dgm:cxn modelId="{BBE5DD4E-0D5B-479A-970C-F4567F1C0A37}" type="presOf" srcId="{613CE0FE-2C56-4F63-B254-C4027E1AB0DA}" destId="{13E03774-DE5A-4E78-A573-96A9CDACF67A}" srcOrd="0" destOrd="0" presId="urn:microsoft.com/office/officeart/2005/8/layout/hList1"/>
    <dgm:cxn modelId="{11CD2673-5317-4139-8B28-BB8463CAEB29}" type="presOf" srcId="{24A67048-02B3-4CF0-9D96-0706004A602A}" destId="{A4FBB466-E631-487E-B610-A8D764523221}" srcOrd="0" destOrd="1" presId="urn:microsoft.com/office/officeart/2005/8/layout/hList1"/>
    <dgm:cxn modelId="{FBDF4F73-BB90-45F4-820D-91C338F9999E}" srcId="{4D4DBC4F-4674-461C-9664-782BD855993F}" destId="{DDD059DB-7253-47FA-8458-93A6F6A9A314}" srcOrd="2" destOrd="0" parTransId="{30174924-49B0-46B9-9577-E626F6A43A08}" sibTransId="{84B81C2F-9FA6-4EC5-A467-D8BD7C4E84FA}"/>
    <dgm:cxn modelId="{D7419877-DAB7-488C-AF8B-513CBCD740D1}" srcId="{D85C5BAF-D899-4588-85C4-610693AFAACB}" destId="{58A32B9F-7BDC-4BE6-B4B6-8B437E11CE53}" srcOrd="0" destOrd="0" parTransId="{EAEE89AA-F884-40FE-B001-C42C517933EB}" sibTransId="{DE5554E0-658F-4386-86A5-7CBDC2583185}"/>
    <dgm:cxn modelId="{93E8E378-2056-4A89-A411-B21998EC2F21}" type="presOf" srcId="{4D4DBC4F-4674-461C-9664-782BD855993F}" destId="{696EFD54-E155-496E-A3BF-A5F7CD5F59BD}" srcOrd="0" destOrd="0" presId="urn:microsoft.com/office/officeart/2005/8/layout/hList1"/>
    <dgm:cxn modelId="{0B315682-A27E-4D97-BDFD-4AD92B3E6994}" srcId="{4D4DBC4F-4674-461C-9664-782BD855993F}" destId="{FC48F98F-9BB8-46A9-B7D4-052CFD0C1DA4}" srcOrd="1" destOrd="0" parTransId="{83E752EB-4A18-4F2A-9FC5-82C2290AA2ED}" sibTransId="{247E820E-4B44-471F-8ADC-C2ECF3A0E148}"/>
    <dgm:cxn modelId="{19C22B9F-0595-4FF6-B126-D252E4853882}" type="presOf" srcId="{DDD059DB-7253-47FA-8458-93A6F6A9A314}" destId="{051ED142-549A-4456-84B8-F657E15E6C46}" srcOrd="0" destOrd="2" presId="urn:microsoft.com/office/officeart/2005/8/layout/hList1"/>
    <dgm:cxn modelId="{6951C3C9-3973-4FEA-8970-8504C6655128}" srcId="{613CE0FE-2C56-4F63-B254-C4027E1AB0DA}" destId="{D85C5BAF-D899-4588-85C4-610693AFAACB}" srcOrd="2" destOrd="0" parTransId="{1D4376E8-FADE-46AD-B50C-86B15AEE9560}" sibTransId="{44F0F422-B3B5-469F-9012-0B3AD855DAFF}"/>
    <dgm:cxn modelId="{F78610CB-D930-4E4D-AD6C-078539C1A8C1}" type="presOf" srcId="{58A32B9F-7BDC-4BE6-B4B6-8B437E11CE53}" destId="{8E952C63-A25B-4CE7-B156-96B6620DC743}" srcOrd="0" destOrd="0" presId="urn:microsoft.com/office/officeart/2005/8/layout/hList1"/>
    <dgm:cxn modelId="{6F1634CD-B264-4B5D-A813-A58908F4E885}" srcId="{0EB67D95-2AAC-48CC-98E0-2EA2B3077743}" destId="{24A67048-02B3-4CF0-9D96-0706004A602A}" srcOrd="1" destOrd="0" parTransId="{67AB6F79-3556-49D9-A86C-DFD3D78F94A6}" sibTransId="{0A228FC7-7EAE-4053-A362-B18D5B5FEF32}"/>
    <dgm:cxn modelId="{2E8749E6-1753-448C-A4BF-D03141C8AE11}" type="presOf" srcId="{52F91604-2316-4822-B558-784B2FD70D49}" destId="{051ED142-549A-4456-84B8-F657E15E6C46}" srcOrd="0" destOrd="0" presId="urn:microsoft.com/office/officeart/2005/8/layout/hList1"/>
    <dgm:cxn modelId="{1D48CBF8-A98E-419A-ACEF-D0ABB591CA9E}" srcId="{0EB67D95-2AAC-48CC-98E0-2EA2B3077743}" destId="{43EB48DF-82E4-4673-B875-A7CAF6302960}" srcOrd="0" destOrd="0" parTransId="{D41B15E8-4A9F-44E0-A092-B85EC22DD5AA}" sibTransId="{823D510E-83CC-4539-9552-2922C14E2978}"/>
    <dgm:cxn modelId="{175C9D08-A32A-4BAC-A597-76CDF8A93FFD}" type="presParOf" srcId="{13E03774-DE5A-4E78-A573-96A9CDACF67A}" destId="{103E06FB-5280-41CB-853E-817AD8EE0E08}" srcOrd="0" destOrd="0" presId="urn:microsoft.com/office/officeart/2005/8/layout/hList1"/>
    <dgm:cxn modelId="{0A0D3508-3713-4FFF-9B12-91EA227A9CF3}" type="presParOf" srcId="{103E06FB-5280-41CB-853E-817AD8EE0E08}" destId="{696EFD54-E155-496E-A3BF-A5F7CD5F59BD}" srcOrd="0" destOrd="0" presId="urn:microsoft.com/office/officeart/2005/8/layout/hList1"/>
    <dgm:cxn modelId="{8706CB42-F4DA-4788-9208-A6D4C18CECE6}" type="presParOf" srcId="{103E06FB-5280-41CB-853E-817AD8EE0E08}" destId="{051ED142-549A-4456-84B8-F657E15E6C46}" srcOrd="1" destOrd="0" presId="urn:microsoft.com/office/officeart/2005/8/layout/hList1"/>
    <dgm:cxn modelId="{86A7B983-C5C7-4211-BA31-F1C7012AE741}" type="presParOf" srcId="{13E03774-DE5A-4E78-A573-96A9CDACF67A}" destId="{03B1C79C-6122-4A25-834F-5DD4DA98D327}" srcOrd="1" destOrd="0" presId="urn:microsoft.com/office/officeart/2005/8/layout/hList1"/>
    <dgm:cxn modelId="{7637A195-70C5-49C8-BA31-3E1AF4FECF18}" type="presParOf" srcId="{13E03774-DE5A-4E78-A573-96A9CDACF67A}" destId="{14E1241E-8821-4E46-BAA5-74E9871541A0}" srcOrd="2" destOrd="0" presId="urn:microsoft.com/office/officeart/2005/8/layout/hList1"/>
    <dgm:cxn modelId="{2EE36377-8344-4404-A396-8C0AA47A7FD5}" type="presParOf" srcId="{14E1241E-8821-4E46-BAA5-74E9871541A0}" destId="{068FCB7A-441F-4928-98F9-60B36F93F28D}" srcOrd="0" destOrd="0" presId="urn:microsoft.com/office/officeart/2005/8/layout/hList1"/>
    <dgm:cxn modelId="{AB542F1C-B68D-4B5F-BCB5-CED23DAC9AC9}" type="presParOf" srcId="{14E1241E-8821-4E46-BAA5-74E9871541A0}" destId="{A4FBB466-E631-487E-B610-A8D764523221}" srcOrd="1" destOrd="0" presId="urn:microsoft.com/office/officeart/2005/8/layout/hList1"/>
    <dgm:cxn modelId="{B13C9D4F-CD2F-41A0-BF36-E914AF15B7E1}" type="presParOf" srcId="{13E03774-DE5A-4E78-A573-96A9CDACF67A}" destId="{D889E9EA-06EF-4AAF-AAFC-937028972A2A}" srcOrd="3" destOrd="0" presId="urn:microsoft.com/office/officeart/2005/8/layout/hList1"/>
    <dgm:cxn modelId="{64ECC3E6-C2AB-4193-806A-E9DBA3E20DF2}" type="presParOf" srcId="{13E03774-DE5A-4E78-A573-96A9CDACF67A}" destId="{7851B8AB-ABDF-48CF-8103-3C984EA48390}" srcOrd="4" destOrd="0" presId="urn:microsoft.com/office/officeart/2005/8/layout/hList1"/>
    <dgm:cxn modelId="{45FBCA52-0DB8-48A6-A0D5-DC65A24D641C}" type="presParOf" srcId="{7851B8AB-ABDF-48CF-8103-3C984EA48390}" destId="{39C423F2-1736-4D52-86BC-9D8AB8346A0A}" srcOrd="0" destOrd="0" presId="urn:microsoft.com/office/officeart/2005/8/layout/hList1"/>
    <dgm:cxn modelId="{C9F8FD0F-0E15-4B74-963A-78B4BCBC8FE7}" type="presParOf" srcId="{7851B8AB-ABDF-48CF-8103-3C984EA48390}" destId="{8E952C63-A25B-4CE7-B156-96B6620DC7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2BF0E-6528-4157-ADA7-00FA1A14D35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3351725-E631-4796-BE49-BC29FA3A05DC}">
      <dgm:prSet/>
      <dgm:spPr>
        <a:solidFill>
          <a:srgbClr val="E6E6E6"/>
        </a:solidFill>
        <a:ln>
          <a:solidFill>
            <a:srgbClr val="059EDA"/>
          </a:solidFill>
        </a:ln>
      </dgm:spPr>
      <dgm:t>
        <a:bodyPr/>
        <a:lstStyle/>
        <a:p>
          <a:r>
            <a:rPr lang="en-GB" dirty="0">
              <a:solidFill>
                <a:schemeClr val="tx2"/>
              </a:solidFill>
            </a:rPr>
            <a:t>1 year of vacuum leak</a:t>
          </a:r>
        </a:p>
        <a:p>
          <a:r>
            <a:rPr lang="en-GB" dirty="0">
              <a:solidFill>
                <a:schemeClr val="tx2"/>
              </a:solidFill>
            </a:rPr>
            <a:t>=</a:t>
          </a:r>
        </a:p>
        <a:p>
          <a:r>
            <a:rPr lang="en-GB" dirty="0">
              <a:solidFill>
                <a:schemeClr val="tx2"/>
              </a:solidFill>
            </a:rPr>
            <a:t>Increased O</a:t>
          </a:r>
          <a:r>
            <a:rPr lang="en-GB" baseline="-25000" dirty="0">
              <a:solidFill>
                <a:schemeClr val="tx2"/>
              </a:solidFill>
            </a:rPr>
            <a:t>2 </a:t>
          </a:r>
          <a:r>
            <a:rPr lang="en-GB" dirty="0">
              <a:solidFill>
                <a:schemeClr val="tx2"/>
              </a:solidFill>
            </a:rPr>
            <a:t>at &gt; 4000 ppm</a:t>
          </a:r>
          <a:endParaRPr lang="en-US" dirty="0">
            <a:solidFill>
              <a:schemeClr val="tx2"/>
            </a:solidFill>
          </a:endParaRPr>
        </a:p>
      </dgm:t>
    </dgm:pt>
    <dgm:pt modelId="{343D399E-4554-465A-85B3-05C81AE265D0}" type="parTrans" cxnId="{6F579990-2D77-43C2-BB6B-F7E33EFA0802}">
      <dgm:prSet/>
      <dgm:spPr/>
      <dgm:t>
        <a:bodyPr/>
        <a:lstStyle/>
        <a:p>
          <a:endParaRPr lang="en-US"/>
        </a:p>
      </dgm:t>
    </dgm:pt>
    <dgm:pt modelId="{D5A3AC2F-351E-4403-98E2-AC72ABA4C662}" type="sibTrans" cxnId="{6F579990-2D77-43C2-BB6B-F7E33EFA0802}">
      <dgm:prSet/>
      <dgm:spPr/>
      <dgm:t>
        <a:bodyPr/>
        <a:lstStyle/>
        <a:p>
          <a:endParaRPr lang="en-US"/>
        </a:p>
      </dgm:t>
    </dgm:pt>
    <dgm:pt modelId="{FAE7B5EE-AB01-4753-96DE-3AE36B158C34}">
      <dgm:prSet/>
      <dgm:spPr>
        <a:solidFill>
          <a:srgbClr val="E6E6E6"/>
        </a:solidFill>
        <a:ln>
          <a:solidFill>
            <a:srgbClr val="059EDA"/>
          </a:solidFill>
        </a:ln>
      </dgm:spPr>
      <dgm:t>
        <a:bodyPr/>
        <a:lstStyle/>
        <a:p>
          <a:r>
            <a:rPr lang="en-GB" dirty="0">
              <a:solidFill>
                <a:schemeClr val="tx2"/>
              </a:solidFill>
            </a:rPr>
            <a:t>Thermal degradation of MEG</a:t>
          </a:r>
        </a:p>
        <a:p>
          <a:r>
            <a:rPr lang="en-GB" dirty="0">
              <a:solidFill>
                <a:schemeClr val="tx2"/>
              </a:solidFill>
            </a:rPr>
            <a:t>=</a:t>
          </a:r>
        </a:p>
        <a:p>
          <a:r>
            <a:rPr lang="en-GB" dirty="0">
              <a:solidFill>
                <a:schemeClr val="tx2"/>
              </a:solidFill>
            </a:rPr>
            <a:t>Organic acid formation ~ 600 ppm</a:t>
          </a:r>
          <a:endParaRPr lang="en-US" dirty="0">
            <a:solidFill>
              <a:schemeClr val="tx2"/>
            </a:solidFill>
          </a:endParaRPr>
        </a:p>
      </dgm:t>
    </dgm:pt>
    <dgm:pt modelId="{0AA35A4F-592B-492E-B499-2F190B95BAD2}" type="parTrans" cxnId="{E2628471-FD12-4714-9E31-9BE5982EBEC8}">
      <dgm:prSet/>
      <dgm:spPr/>
      <dgm:t>
        <a:bodyPr/>
        <a:lstStyle/>
        <a:p>
          <a:endParaRPr lang="en-US"/>
        </a:p>
      </dgm:t>
    </dgm:pt>
    <dgm:pt modelId="{9289A886-9289-466D-A784-6085E7D665E0}" type="sibTrans" cxnId="{E2628471-FD12-4714-9E31-9BE5982EBEC8}">
      <dgm:prSet/>
      <dgm:spPr/>
      <dgm:t>
        <a:bodyPr/>
        <a:lstStyle/>
        <a:p>
          <a:endParaRPr lang="en-US"/>
        </a:p>
      </dgm:t>
    </dgm:pt>
    <dgm:pt modelId="{8B33D1CE-553B-44EA-81D3-F673DABDB8DE}">
      <dgm:prSet/>
      <dgm:spPr>
        <a:solidFill>
          <a:srgbClr val="E6E6E6"/>
        </a:solidFill>
        <a:ln>
          <a:solidFill>
            <a:srgbClr val="059EDA"/>
          </a:solidFill>
        </a:ln>
      </dgm:spPr>
      <dgm:t>
        <a:bodyPr/>
        <a:lstStyle/>
        <a:p>
          <a:r>
            <a:rPr lang="en-GB" dirty="0">
              <a:solidFill>
                <a:schemeClr val="tx2"/>
              </a:solidFill>
            </a:rPr>
            <a:t>Bicarbonate content ~ 290 ppm  </a:t>
          </a:r>
          <a:endParaRPr lang="en-US" dirty="0">
            <a:solidFill>
              <a:schemeClr val="tx2"/>
            </a:solidFill>
          </a:endParaRPr>
        </a:p>
      </dgm:t>
    </dgm:pt>
    <dgm:pt modelId="{D1B206A2-774F-4CD7-8360-45785528B056}" type="parTrans" cxnId="{DD0455E2-58B5-4F4B-B7C0-A5C4CEBD4EC2}">
      <dgm:prSet/>
      <dgm:spPr/>
      <dgm:t>
        <a:bodyPr/>
        <a:lstStyle/>
        <a:p>
          <a:endParaRPr lang="en-US"/>
        </a:p>
      </dgm:t>
    </dgm:pt>
    <dgm:pt modelId="{AF56D59B-625A-432D-8FE2-5E58454A9D8E}" type="sibTrans" cxnId="{DD0455E2-58B5-4F4B-B7C0-A5C4CEBD4EC2}">
      <dgm:prSet/>
      <dgm:spPr/>
      <dgm:t>
        <a:bodyPr/>
        <a:lstStyle/>
        <a:p>
          <a:endParaRPr lang="en-US"/>
        </a:p>
      </dgm:t>
    </dgm:pt>
    <dgm:pt modelId="{C3594D88-AF2C-46F2-870E-A395E5179676}">
      <dgm:prSet/>
      <dgm:spPr>
        <a:solidFill>
          <a:srgbClr val="E6E6E6"/>
        </a:solidFill>
        <a:ln>
          <a:solidFill>
            <a:srgbClr val="059EDA"/>
          </a:solidFill>
        </a:ln>
      </dgm:spPr>
      <dgm:t>
        <a:bodyPr/>
        <a:lstStyle/>
        <a:p>
          <a:r>
            <a:rPr lang="en-GB" dirty="0">
              <a:solidFill>
                <a:schemeClr val="tx2"/>
              </a:solidFill>
            </a:rPr>
            <a:t>22.2 % water</a:t>
          </a:r>
          <a:endParaRPr lang="en-US" dirty="0">
            <a:solidFill>
              <a:schemeClr val="tx2"/>
            </a:solidFill>
          </a:endParaRPr>
        </a:p>
      </dgm:t>
    </dgm:pt>
    <dgm:pt modelId="{3F037F27-DF3E-4D74-A145-592F71ACD60D}" type="parTrans" cxnId="{90D6607D-F8F9-4A20-83F5-F3A098C0956B}">
      <dgm:prSet/>
      <dgm:spPr/>
      <dgm:t>
        <a:bodyPr/>
        <a:lstStyle/>
        <a:p>
          <a:endParaRPr lang="en-US"/>
        </a:p>
      </dgm:t>
    </dgm:pt>
    <dgm:pt modelId="{78166F35-D6F4-4F01-AF0B-39A2E3C7257E}" type="sibTrans" cxnId="{90D6607D-F8F9-4A20-83F5-F3A098C0956B}">
      <dgm:prSet/>
      <dgm:spPr/>
      <dgm:t>
        <a:bodyPr/>
        <a:lstStyle/>
        <a:p>
          <a:endParaRPr lang="en-US"/>
        </a:p>
      </dgm:t>
    </dgm:pt>
    <dgm:pt modelId="{310233F0-632F-48DF-8E2B-8E0D4E6726BF}" type="pres">
      <dgm:prSet presAssocID="{3072BF0E-6528-4157-ADA7-00FA1A14D359}" presName="matrix" presStyleCnt="0">
        <dgm:presLayoutVars>
          <dgm:chMax val="1"/>
          <dgm:dir/>
          <dgm:resizeHandles val="exact"/>
        </dgm:presLayoutVars>
      </dgm:prSet>
      <dgm:spPr/>
    </dgm:pt>
    <dgm:pt modelId="{C4A8F576-A511-4295-862E-5616577C84B7}" type="pres">
      <dgm:prSet presAssocID="{3072BF0E-6528-4157-ADA7-00FA1A14D359}" presName="diamond" presStyleLbl="bgShp" presStyleIdx="0" presStyleCnt="1"/>
      <dgm:spPr>
        <a:solidFill>
          <a:srgbClr val="C6C7C9">
            <a:alpha val="76000"/>
          </a:srgbClr>
        </a:solidFill>
      </dgm:spPr>
    </dgm:pt>
    <dgm:pt modelId="{A0172A47-E7A5-4745-8576-2573527582EF}" type="pres">
      <dgm:prSet presAssocID="{3072BF0E-6528-4157-ADA7-00FA1A14D359}" presName="quad1" presStyleLbl="node1" presStyleIdx="0" presStyleCnt="4">
        <dgm:presLayoutVars>
          <dgm:chMax val="0"/>
          <dgm:chPref val="0"/>
          <dgm:bulletEnabled val="1"/>
        </dgm:presLayoutVars>
      </dgm:prSet>
      <dgm:spPr/>
    </dgm:pt>
    <dgm:pt modelId="{4761F001-C0D9-4194-A093-0F2B3CE53759}" type="pres">
      <dgm:prSet presAssocID="{3072BF0E-6528-4157-ADA7-00FA1A14D359}" presName="quad2" presStyleLbl="node1" presStyleIdx="1" presStyleCnt="4">
        <dgm:presLayoutVars>
          <dgm:chMax val="0"/>
          <dgm:chPref val="0"/>
          <dgm:bulletEnabled val="1"/>
        </dgm:presLayoutVars>
      </dgm:prSet>
      <dgm:spPr/>
    </dgm:pt>
    <dgm:pt modelId="{5002A0B2-D0F8-4AA5-8D21-5408A8D9F3D6}" type="pres">
      <dgm:prSet presAssocID="{3072BF0E-6528-4157-ADA7-00FA1A14D359}" presName="quad3" presStyleLbl="node1" presStyleIdx="2" presStyleCnt="4">
        <dgm:presLayoutVars>
          <dgm:chMax val="0"/>
          <dgm:chPref val="0"/>
          <dgm:bulletEnabled val="1"/>
        </dgm:presLayoutVars>
      </dgm:prSet>
      <dgm:spPr/>
    </dgm:pt>
    <dgm:pt modelId="{0994DB34-09D7-4EAF-A7A0-6129B5847CB4}" type="pres">
      <dgm:prSet presAssocID="{3072BF0E-6528-4157-ADA7-00FA1A14D359}" presName="quad4" presStyleLbl="node1" presStyleIdx="3" presStyleCnt="4">
        <dgm:presLayoutVars>
          <dgm:chMax val="0"/>
          <dgm:chPref val="0"/>
          <dgm:bulletEnabled val="1"/>
        </dgm:presLayoutVars>
      </dgm:prSet>
      <dgm:spPr/>
    </dgm:pt>
  </dgm:ptLst>
  <dgm:cxnLst>
    <dgm:cxn modelId="{69559A06-04AF-438B-AC20-182241FF7461}" type="presOf" srcId="{C3594D88-AF2C-46F2-870E-A395E5179676}" destId="{0994DB34-09D7-4EAF-A7A0-6129B5847CB4}" srcOrd="0" destOrd="0" presId="urn:microsoft.com/office/officeart/2005/8/layout/matrix3"/>
    <dgm:cxn modelId="{8BC9D71D-7588-4D64-A23F-F94693327202}" type="presOf" srcId="{13351725-E631-4796-BE49-BC29FA3A05DC}" destId="{A0172A47-E7A5-4745-8576-2573527582EF}" srcOrd="0" destOrd="0" presId="urn:microsoft.com/office/officeart/2005/8/layout/matrix3"/>
    <dgm:cxn modelId="{E2628471-FD12-4714-9E31-9BE5982EBEC8}" srcId="{3072BF0E-6528-4157-ADA7-00FA1A14D359}" destId="{FAE7B5EE-AB01-4753-96DE-3AE36B158C34}" srcOrd="1" destOrd="0" parTransId="{0AA35A4F-592B-492E-B499-2F190B95BAD2}" sibTransId="{9289A886-9289-466D-A784-6085E7D665E0}"/>
    <dgm:cxn modelId="{AA4E567B-D35D-4D38-8F9B-188BBFB72DED}" type="presOf" srcId="{8B33D1CE-553B-44EA-81D3-F673DABDB8DE}" destId="{5002A0B2-D0F8-4AA5-8D21-5408A8D9F3D6}" srcOrd="0" destOrd="0" presId="urn:microsoft.com/office/officeart/2005/8/layout/matrix3"/>
    <dgm:cxn modelId="{90D6607D-F8F9-4A20-83F5-F3A098C0956B}" srcId="{3072BF0E-6528-4157-ADA7-00FA1A14D359}" destId="{C3594D88-AF2C-46F2-870E-A395E5179676}" srcOrd="3" destOrd="0" parTransId="{3F037F27-DF3E-4D74-A145-592F71ACD60D}" sibTransId="{78166F35-D6F4-4F01-AF0B-39A2E3C7257E}"/>
    <dgm:cxn modelId="{6F579990-2D77-43C2-BB6B-F7E33EFA0802}" srcId="{3072BF0E-6528-4157-ADA7-00FA1A14D359}" destId="{13351725-E631-4796-BE49-BC29FA3A05DC}" srcOrd="0" destOrd="0" parTransId="{343D399E-4554-465A-85B3-05C81AE265D0}" sibTransId="{D5A3AC2F-351E-4403-98E2-AC72ABA4C662}"/>
    <dgm:cxn modelId="{0051DDA5-C75C-4C56-BE5A-630A97E27528}" type="presOf" srcId="{FAE7B5EE-AB01-4753-96DE-3AE36B158C34}" destId="{4761F001-C0D9-4194-A093-0F2B3CE53759}" srcOrd="0" destOrd="0" presId="urn:microsoft.com/office/officeart/2005/8/layout/matrix3"/>
    <dgm:cxn modelId="{66CC76D5-ED81-4EDC-86C6-6ECDD77B8A9D}" type="presOf" srcId="{3072BF0E-6528-4157-ADA7-00FA1A14D359}" destId="{310233F0-632F-48DF-8E2B-8E0D4E6726BF}" srcOrd="0" destOrd="0" presId="urn:microsoft.com/office/officeart/2005/8/layout/matrix3"/>
    <dgm:cxn modelId="{DD0455E2-58B5-4F4B-B7C0-A5C4CEBD4EC2}" srcId="{3072BF0E-6528-4157-ADA7-00FA1A14D359}" destId="{8B33D1CE-553B-44EA-81D3-F673DABDB8DE}" srcOrd="2" destOrd="0" parTransId="{D1B206A2-774F-4CD7-8360-45785528B056}" sibTransId="{AF56D59B-625A-432D-8FE2-5E58454A9D8E}"/>
    <dgm:cxn modelId="{4AFBCB1A-543A-4520-BA9A-6E373A62C9AA}" type="presParOf" srcId="{310233F0-632F-48DF-8E2B-8E0D4E6726BF}" destId="{C4A8F576-A511-4295-862E-5616577C84B7}" srcOrd="0" destOrd="0" presId="urn:microsoft.com/office/officeart/2005/8/layout/matrix3"/>
    <dgm:cxn modelId="{CFC4D25C-3DD8-49E7-B8EB-B79DDBDBD274}" type="presParOf" srcId="{310233F0-632F-48DF-8E2B-8E0D4E6726BF}" destId="{A0172A47-E7A5-4745-8576-2573527582EF}" srcOrd="1" destOrd="0" presId="urn:microsoft.com/office/officeart/2005/8/layout/matrix3"/>
    <dgm:cxn modelId="{75A5AEF0-6B77-4116-B212-BBB507BA4440}" type="presParOf" srcId="{310233F0-632F-48DF-8E2B-8E0D4E6726BF}" destId="{4761F001-C0D9-4194-A093-0F2B3CE53759}" srcOrd="2" destOrd="0" presId="urn:microsoft.com/office/officeart/2005/8/layout/matrix3"/>
    <dgm:cxn modelId="{63C53FDF-7961-48CD-A86D-D85143DCF4D4}" type="presParOf" srcId="{310233F0-632F-48DF-8E2B-8E0D4E6726BF}" destId="{5002A0B2-D0F8-4AA5-8D21-5408A8D9F3D6}" srcOrd="3" destOrd="0" presId="urn:microsoft.com/office/officeart/2005/8/layout/matrix3"/>
    <dgm:cxn modelId="{9B877C3E-AE33-4501-B112-D279A73555E0}" type="presParOf" srcId="{310233F0-632F-48DF-8E2B-8E0D4E6726BF}" destId="{0994DB34-09D7-4EAF-A7A0-6129B5847CB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50761-FBFC-4F38-B4CF-51FBC149F559}" type="doc">
      <dgm:prSet loTypeId="urn:microsoft.com/office/officeart/2005/8/layout/equation1" loCatId="process" qsTypeId="urn:microsoft.com/office/officeart/2005/8/quickstyle/simple2" qsCatId="simple" csTypeId="urn:microsoft.com/office/officeart/2005/8/colors/accent1_2" csCatId="accent1" phldr="1"/>
      <dgm:spPr/>
    </dgm:pt>
    <dgm:pt modelId="{17FD82B2-9346-4EC3-A03B-EE055F15ACDE}">
      <dgm:prSet phldrT="[Text]"/>
      <dgm:spPr>
        <a:ln>
          <a:solidFill>
            <a:srgbClr val="C6C7C9"/>
          </a:solidFill>
        </a:ln>
      </dgm:spPr>
      <dgm:t>
        <a:bodyPr/>
        <a:lstStyle/>
        <a:p>
          <a:r>
            <a:rPr lang="en-GB" dirty="0"/>
            <a:t>O</a:t>
          </a:r>
          <a:r>
            <a:rPr lang="en-GB" baseline="-25000" dirty="0"/>
            <a:t>2</a:t>
          </a:r>
          <a:r>
            <a:rPr lang="en-GB" dirty="0"/>
            <a:t> Ingress = Acid Formation</a:t>
          </a:r>
          <a:endParaRPr lang="en-US" dirty="0"/>
        </a:p>
      </dgm:t>
    </dgm:pt>
    <dgm:pt modelId="{F29E97A5-C7EA-4181-A466-C32C530A332C}" type="parTrans" cxnId="{A13FF10F-D6AF-4E0C-A492-492BC59CFE00}">
      <dgm:prSet/>
      <dgm:spPr/>
      <dgm:t>
        <a:bodyPr/>
        <a:lstStyle/>
        <a:p>
          <a:endParaRPr lang="en-US"/>
        </a:p>
      </dgm:t>
    </dgm:pt>
    <dgm:pt modelId="{DFFF62BE-4464-4F21-A3FD-110E39740D40}" type="sibTrans" cxnId="{A13FF10F-D6AF-4E0C-A492-492BC59CFE00}">
      <dgm:prSet/>
      <dgm:spPr>
        <a:solidFill>
          <a:srgbClr val="059EDA"/>
        </a:solidFill>
      </dgm:spPr>
      <dgm:t>
        <a:bodyPr/>
        <a:lstStyle/>
        <a:p>
          <a:endParaRPr lang="en-US"/>
        </a:p>
      </dgm:t>
    </dgm:pt>
    <dgm:pt modelId="{6ADA2FB6-0B31-4F1E-B143-A005C3473CD1}">
      <dgm:prSet phldrT="[Text]"/>
      <dgm:spPr>
        <a:ln>
          <a:solidFill>
            <a:srgbClr val="C6C7C9"/>
          </a:solidFill>
        </a:ln>
      </dgm:spPr>
      <dgm:t>
        <a:bodyPr/>
        <a:lstStyle/>
        <a:p>
          <a:r>
            <a:rPr lang="en-GB" dirty="0"/>
            <a:t>Erosion Assisted Oxide Breakdown</a:t>
          </a:r>
          <a:endParaRPr lang="en-US" dirty="0"/>
        </a:p>
      </dgm:t>
    </dgm:pt>
    <dgm:pt modelId="{8CC7ECFE-CA97-46D9-87E0-E8AF8C9CB101}" type="parTrans" cxnId="{61183961-56AC-45DF-880F-89035345CBFF}">
      <dgm:prSet/>
      <dgm:spPr/>
      <dgm:t>
        <a:bodyPr/>
        <a:lstStyle/>
        <a:p>
          <a:endParaRPr lang="en-US"/>
        </a:p>
      </dgm:t>
    </dgm:pt>
    <dgm:pt modelId="{D47E11E7-A09A-47F9-8310-D072B2056205}" type="sibTrans" cxnId="{61183961-56AC-45DF-880F-89035345CBFF}">
      <dgm:prSet/>
      <dgm:spPr>
        <a:solidFill>
          <a:srgbClr val="059EDA"/>
        </a:solidFill>
      </dgm:spPr>
      <dgm:t>
        <a:bodyPr/>
        <a:lstStyle/>
        <a:p>
          <a:endParaRPr lang="en-US"/>
        </a:p>
      </dgm:t>
    </dgm:pt>
    <dgm:pt modelId="{3F9D146E-B3DE-43E8-8886-96D5D6BD1412}">
      <dgm:prSet phldrT="[Text]"/>
      <dgm:spPr>
        <a:ln>
          <a:solidFill>
            <a:srgbClr val="C6C7C9"/>
          </a:solidFill>
        </a:ln>
      </dgm:spPr>
      <dgm:t>
        <a:bodyPr/>
        <a:lstStyle/>
        <a:p>
          <a:r>
            <a:rPr lang="en-GB" dirty="0"/>
            <a:t>Crevice Corrosion </a:t>
          </a:r>
          <a:endParaRPr lang="en-US" dirty="0"/>
        </a:p>
      </dgm:t>
    </dgm:pt>
    <dgm:pt modelId="{883D8E75-D561-4315-94B9-37EDDDCC895D}" type="parTrans" cxnId="{97E6DF32-719F-4ED0-B0F2-19956848E777}">
      <dgm:prSet/>
      <dgm:spPr/>
      <dgm:t>
        <a:bodyPr/>
        <a:lstStyle/>
        <a:p>
          <a:endParaRPr lang="en-US"/>
        </a:p>
      </dgm:t>
    </dgm:pt>
    <dgm:pt modelId="{5A98D975-4632-4379-A6F9-81ECBA5E402A}" type="sibTrans" cxnId="{97E6DF32-719F-4ED0-B0F2-19956848E777}">
      <dgm:prSet/>
      <dgm:spPr/>
      <dgm:t>
        <a:bodyPr/>
        <a:lstStyle/>
        <a:p>
          <a:endParaRPr lang="en-US"/>
        </a:p>
      </dgm:t>
    </dgm:pt>
    <dgm:pt modelId="{2F700937-25F3-44BE-A132-308B7209F220}">
      <dgm:prSet phldrT="[Text]"/>
      <dgm:spPr>
        <a:ln>
          <a:solidFill>
            <a:srgbClr val="C6C7C9"/>
          </a:solidFill>
        </a:ln>
      </dgm:spPr>
      <dgm:t>
        <a:bodyPr/>
        <a:lstStyle/>
        <a:p>
          <a:r>
            <a:rPr lang="en-GB" dirty="0"/>
            <a:t>Salt Deposits</a:t>
          </a:r>
          <a:endParaRPr lang="en-US" dirty="0"/>
        </a:p>
      </dgm:t>
    </dgm:pt>
    <dgm:pt modelId="{17B59FF5-FD6C-421D-ADC0-7D4D0DA5A359}" type="parTrans" cxnId="{A8423494-D510-49A5-8BF5-8E4657DF5480}">
      <dgm:prSet/>
      <dgm:spPr/>
      <dgm:t>
        <a:bodyPr/>
        <a:lstStyle/>
        <a:p>
          <a:endParaRPr lang="en-US"/>
        </a:p>
      </dgm:t>
    </dgm:pt>
    <dgm:pt modelId="{AF63D8D0-4D2E-496C-ABAE-554634BEF727}" type="sibTrans" cxnId="{A8423494-D510-49A5-8BF5-8E4657DF5480}">
      <dgm:prSet/>
      <dgm:spPr>
        <a:solidFill>
          <a:srgbClr val="059EDA"/>
        </a:solidFill>
      </dgm:spPr>
      <dgm:t>
        <a:bodyPr/>
        <a:lstStyle/>
        <a:p>
          <a:endParaRPr lang="en-US"/>
        </a:p>
      </dgm:t>
    </dgm:pt>
    <dgm:pt modelId="{2104CF8B-79D9-42EE-85FA-8CE6B21743BB}" type="pres">
      <dgm:prSet presAssocID="{69650761-FBFC-4F38-B4CF-51FBC149F559}" presName="linearFlow" presStyleCnt="0">
        <dgm:presLayoutVars>
          <dgm:dir/>
          <dgm:resizeHandles val="exact"/>
        </dgm:presLayoutVars>
      </dgm:prSet>
      <dgm:spPr/>
    </dgm:pt>
    <dgm:pt modelId="{F91A3E8C-30B3-4EC8-9CB8-4FAECA6235A8}" type="pres">
      <dgm:prSet presAssocID="{17FD82B2-9346-4EC3-A03B-EE055F15ACDE}" presName="node" presStyleLbl="node1" presStyleIdx="0" presStyleCnt="4">
        <dgm:presLayoutVars>
          <dgm:bulletEnabled val="1"/>
        </dgm:presLayoutVars>
      </dgm:prSet>
      <dgm:spPr/>
    </dgm:pt>
    <dgm:pt modelId="{8314BD87-4E87-4415-8C6F-31C4FB1565B2}" type="pres">
      <dgm:prSet presAssocID="{DFFF62BE-4464-4F21-A3FD-110E39740D40}" presName="spacerL" presStyleCnt="0"/>
      <dgm:spPr/>
    </dgm:pt>
    <dgm:pt modelId="{3617052B-81FD-46AC-8554-9F67C98B437A}" type="pres">
      <dgm:prSet presAssocID="{DFFF62BE-4464-4F21-A3FD-110E39740D40}" presName="sibTrans" presStyleLbl="sibTrans2D1" presStyleIdx="0" presStyleCnt="3"/>
      <dgm:spPr/>
    </dgm:pt>
    <dgm:pt modelId="{BF1EB09F-F658-4F41-BCAB-6270DFB1F226}" type="pres">
      <dgm:prSet presAssocID="{DFFF62BE-4464-4F21-A3FD-110E39740D40}" presName="spacerR" presStyleCnt="0"/>
      <dgm:spPr/>
    </dgm:pt>
    <dgm:pt modelId="{0D9D42E6-F853-4F36-B0A5-7B1D7FCBCA70}" type="pres">
      <dgm:prSet presAssocID="{6ADA2FB6-0B31-4F1E-B143-A005C3473CD1}" presName="node" presStyleLbl="node1" presStyleIdx="1" presStyleCnt="4">
        <dgm:presLayoutVars>
          <dgm:bulletEnabled val="1"/>
        </dgm:presLayoutVars>
      </dgm:prSet>
      <dgm:spPr/>
    </dgm:pt>
    <dgm:pt modelId="{11E4E480-053B-401A-9ABB-D23806C3983C}" type="pres">
      <dgm:prSet presAssocID="{D47E11E7-A09A-47F9-8310-D072B2056205}" presName="spacerL" presStyleCnt="0"/>
      <dgm:spPr/>
    </dgm:pt>
    <dgm:pt modelId="{19840B8B-7B2F-4C24-8380-944782D55B9A}" type="pres">
      <dgm:prSet presAssocID="{D47E11E7-A09A-47F9-8310-D072B2056205}" presName="sibTrans" presStyleLbl="sibTrans2D1" presStyleIdx="1" presStyleCnt="3"/>
      <dgm:spPr/>
    </dgm:pt>
    <dgm:pt modelId="{976138C2-EA20-44D8-A2CD-7AA7DC98331D}" type="pres">
      <dgm:prSet presAssocID="{D47E11E7-A09A-47F9-8310-D072B2056205}" presName="spacerR" presStyleCnt="0"/>
      <dgm:spPr/>
    </dgm:pt>
    <dgm:pt modelId="{FB216462-C4D0-4261-8B32-022D61E035EF}" type="pres">
      <dgm:prSet presAssocID="{2F700937-25F3-44BE-A132-308B7209F220}" presName="node" presStyleLbl="node1" presStyleIdx="2" presStyleCnt="4">
        <dgm:presLayoutVars>
          <dgm:bulletEnabled val="1"/>
        </dgm:presLayoutVars>
      </dgm:prSet>
      <dgm:spPr/>
    </dgm:pt>
    <dgm:pt modelId="{DA198FFA-D35D-4FBC-92E0-7C4484D64BA6}" type="pres">
      <dgm:prSet presAssocID="{AF63D8D0-4D2E-496C-ABAE-554634BEF727}" presName="spacerL" presStyleCnt="0"/>
      <dgm:spPr/>
    </dgm:pt>
    <dgm:pt modelId="{F755B19A-C7AF-4E33-BDB2-93288E95184A}" type="pres">
      <dgm:prSet presAssocID="{AF63D8D0-4D2E-496C-ABAE-554634BEF727}" presName="sibTrans" presStyleLbl="sibTrans2D1" presStyleIdx="2" presStyleCnt="3"/>
      <dgm:spPr/>
    </dgm:pt>
    <dgm:pt modelId="{93F44F00-BED7-41D1-974F-C12F1DBAD67B}" type="pres">
      <dgm:prSet presAssocID="{AF63D8D0-4D2E-496C-ABAE-554634BEF727}" presName="spacerR" presStyleCnt="0"/>
      <dgm:spPr/>
    </dgm:pt>
    <dgm:pt modelId="{4B3E29CC-194F-4467-9F60-91845CD2E2AE}" type="pres">
      <dgm:prSet presAssocID="{3F9D146E-B3DE-43E8-8886-96D5D6BD1412}" presName="node" presStyleLbl="node1" presStyleIdx="3" presStyleCnt="4">
        <dgm:presLayoutVars>
          <dgm:bulletEnabled val="1"/>
        </dgm:presLayoutVars>
      </dgm:prSet>
      <dgm:spPr/>
    </dgm:pt>
  </dgm:ptLst>
  <dgm:cxnLst>
    <dgm:cxn modelId="{A13FF10F-D6AF-4E0C-A492-492BC59CFE00}" srcId="{69650761-FBFC-4F38-B4CF-51FBC149F559}" destId="{17FD82B2-9346-4EC3-A03B-EE055F15ACDE}" srcOrd="0" destOrd="0" parTransId="{F29E97A5-C7EA-4181-A466-C32C530A332C}" sibTransId="{DFFF62BE-4464-4F21-A3FD-110E39740D40}"/>
    <dgm:cxn modelId="{29CB7A25-7C35-4A99-ADA7-3875CBCFDB3B}" type="presOf" srcId="{3F9D146E-B3DE-43E8-8886-96D5D6BD1412}" destId="{4B3E29CC-194F-4467-9F60-91845CD2E2AE}" srcOrd="0" destOrd="0" presId="urn:microsoft.com/office/officeart/2005/8/layout/equation1"/>
    <dgm:cxn modelId="{97E6DF32-719F-4ED0-B0F2-19956848E777}" srcId="{69650761-FBFC-4F38-B4CF-51FBC149F559}" destId="{3F9D146E-B3DE-43E8-8886-96D5D6BD1412}" srcOrd="3" destOrd="0" parTransId="{883D8E75-D561-4315-94B9-37EDDDCC895D}" sibTransId="{5A98D975-4632-4379-A6F9-81ECBA5E402A}"/>
    <dgm:cxn modelId="{0972F93E-4FE8-437A-86E8-A9E47E06B2D8}" type="presOf" srcId="{6ADA2FB6-0B31-4F1E-B143-A005C3473CD1}" destId="{0D9D42E6-F853-4F36-B0A5-7B1D7FCBCA70}" srcOrd="0" destOrd="0" presId="urn:microsoft.com/office/officeart/2005/8/layout/equation1"/>
    <dgm:cxn modelId="{61183961-56AC-45DF-880F-89035345CBFF}" srcId="{69650761-FBFC-4F38-B4CF-51FBC149F559}" destId="{6ADA2FB6-0B31-4F1E-B143-A005C3473CD1}" srcOrd="1" destOrd="0" parTransId="{8CC7ECFE-CA97-46D9-87E0-E8AF8C9CB101}" sibTransId="{D47E11E7-A09A-47F9-8310-D072B2056205}"/>
    <dgm:cxn modelId="{94958A6B-2582-4993-B566-C5E5697CD8A8}" type="presOf" srcId="{2F700937-25F3-44BE-A132-308B7209F220}" destId="{FB216462-C4D0-4261-8B32-022D61E035EF}" srcOrd="0" destOrd="0" presId="urn:microsoft.com/office/officeart/2005/8/layout/equation1"/>
    <dgm:cxn modelId="{A8423494-D510-49A5-8BF5-8E4657DF5480}" srcId="{69650761-FBFC-4F38-B4CF-51FBC149F559}" destId="{2F700937-25F3-44BE-A132-308B7209F220}" srcOrd="2" destOrd="0" parTransId="{17B59FF5-FD6C-421D-ADC0-7D4D0DA5A359}" sibTransId="{AF63D8D0-4D2E-496C-ABAE-554634BEF727}"/>
    <dgm:cxn modelId="{A6864C96-13B9-4500-987E-456B506DEEAC}" type="presOf" srcId="{AF63D8D0-4D2E-496C-ABAE-554634BEF727}" destId="{F755B19A-C7AF-4E33-BDB2-93288E95184A}" srcOrd="0" destOrd="0" presId="urn:microsoft.com/office/officeart/2005/8/layout/equation1"/>
    <dgm:cxn modelId="{3EE5EEB5-B745-4169-98F5-4E8EF0AA340D}" type="presOf" srcId="{DFFF62BE-4464-4F21-A3FD-110E39740D40}" destId="{3617052B-81FD-46AC-8554-9F67C98B437A}" srcOrd="0" destOrd="0" presId="urn:microsoft.com/office/officeart/2005/8/layout/equation1"/>
    <dgm:cxn modelId="{9BB625CD-538E-489A-A562-1B5052C23C44}" type="presOf" srcId="{69650761-FBFC-4F38-B4CF-51FBC149F559}" destId="{2104CF8B-79D9-42EE-85FA-8CE6B21743BB}" srcOrd="0" destOrd="0" presId="urn:microsoft.com/office/officeart/2005/8/layout/equation1"/>
    <dgm:cxn modelId="{50F1A6F8-B637-4028-8184-E937B4AC1353}" type="presOf" srcId="{17FD82B2-9346-4EC3-A03B-EE055F15ACDE}" destId="{F91A3E8C-30B3-4EC8-9CB8-4FAECA6235A8}" srcOrd="0" destOrd="0" presId="urn:microsoft.com/office/officeart/2005/8/layout/equation1"/>
    <dgm:cxn modelId="{D00619FC-020C-45D5-846E-E342E531DED9}" type="presOf" srcId="{D47E11E7-A09A-47F9-8310-D072B2056205}" destId="{19840B8B-7B2F-4C24-8380-944782D55B9A}" srcOrd="0" destOrd="0" presId="urn:microsoft.com/office/officeart/2005/8/layout/equation1"/>
    <dgm:cxn modelId="{849D2F6F-9C5E-4616-90D6-5165D3D60234}" type="presParOf" srcId="{2104CF8B-79D9-42EE-85FA-8CE6B21743BB}" destId="{F91A3E8C-30B3-4EC8-9CB8-4FAECA6235A8}" srcOrd="0" destOrd="0" presId="urn:microsoft.com/office/officeart/2005/8/layout/equation1"/>
    <dgm:cxn modelId="{72B31AE6-B67F-4FA5-AEBD-99520BD6F453}" type="presParOf" srcId="{2104CF8B-79D9-42EE-85FA-8CE6B21743BB}" destId="{8314BD87-4E87-4415-8C6F-31C4FB1565B2}" srcOrd="1" destOrd="0" presId="urn:microsoft.com/office/officeart/2005/8/layout/equation1"/>
    <dgm:cxn modelId="{36CC5187-E5BB-4693-9526-CD5BF66FA72E}" type="presParOf" srcId="{2104CF8B-79D9-42EE-85FA-8CE6B21743BB}" destId="{3617052B-81FD-46AC-8554-9F67C98B437A}" srcOrd="2" destOrd="0" presId="urn:microsoft.com/office/officeart/2005/8/layout/equation1"/>
    <dgm:cxn modelId="{0E4B1456-3E82-4C04-B84C-38F14603A908}" type="presParOf" srcId="{2104CF8B-79D9-42EE-85FA-8CE6B21743BB}" destId="{BF1EB09F-F658-4F41-BCAB-6270DFB1F226}" srcOrd="3" destOrd="0" presId="urn:microsoft.com/office/officeart/2005/8/layout/equation1"/>
    <dgm:cxn modelId="{7986F641-C92A-4557-AC08-4BFBADDC15CB}" type="presParOf" srcId="{2104CF8B-79D9-42EE-85FA-8CE6B21743BB}" destId="{0D9D42E6-F853-4F36-B0A5-7B1D7FCBCA70}" srcOrd="4" destOrd="0" presId="urn:microsoft.com/office/officeart/2005/8/layout/equation1"/>
    <dgm:cxn modelId="{D896FC6B-B31D-42E8-8F2F-D3E4501C17EB}" type="presParOf" srcId="{2104CF8B-79D9-42EE-85FA-8CE6B21743BB}" destId="{11E4E480-053B-401A-9ABB-D23806C3983C}" srcOrd="5" destOrd="0" presId="urn:microsoft.com/office/officeart/2005/8/layout/equation1"/>
    <dgm:cxn modelId="{1C89211E-8145-41EE-B383-4227BD0E5945}" type="presParOf" srcId="{2104CF8B-79D9-42EE-85FA-8CE6B21743BB}" destId="{19840B8B-7B2F-4C24-8380-944782D55B9A}" srcOrd="6" destOrd="0" presId="urn:microsoft.com/office/officeart/2005/8/layout/equation1"/>
    <dgm:cxn modelId="{EB9FC0DB-4F88-4C93-8EE7-4B4FA493C59B}" type="presParOf" srcId="{2104CF8B-79D9-42EE-85FA-8CE6B21743BB}" destId="{976138C2-EA20-44D8-A2CD-7AA7DC98331D}" srcOrd="7" destOrd="0" presId="urn:microsoft.com/office/officeart/2005/8/layout/equation1"/>
    <dgm:cxn modelId="{BECC734E-699A-47E8-9B24-9F06CF560049}" type="presParOf" srcId="{2104CF8B-79D9-42EE-85FA-8CE6B21743BB}" destId="{FB216462-C4D0-4261-8B32-022D61E035EF}" srcOrd="8" destOrd="0" presId="urn:microsoft.com/office/officeart/2005/8/layout/equation1"/>
    <dgm:cxn modelId="{D1C9F8D8-B6E1-4752-B4D4-638FBC0D0E71}" type="presParOf" srcId="{2104CF8B-79D9-42EE-85FA-8CE6B21743BB}" destId="{DA198FFA-D35D-4FBC-92E0-7C4484D64BA6}" srcOrd="9" destOrd="0" presId="urn:microsoft.com/office/officeart/2005/8/layout/equation1"/>
    <dgm:cxn modelId="{B1D2FF1B-ADDF-417D-9A4D-CD7264E4BDFC}" type="presParOf" srcId="{2104CF8B-79D9-42EE-85FA-8CE6B21743BB}" destId="{F755B19A-C7AF-4E33-BDB2-93288E95184A}" srcOrd="10" destOrd="0" presId="urn:microsoft.com/office/officeart/2005/8/layout/equation1"/>
    <dgm:cxn modelId="{42E76572-2C23-4C43-9AFE-3E5CE17BD30E}" type="presParOf" srcId="{2104CF8B-79D9-42EE-85FA-8CE6B21743BB}" destId="{93F44F00-BED7-41D1-974F-C12F1DBAD67B}" srcOrd="11" destOrd="0" presId="urn:microsoft.com/office/officeart/2005/8/layout/equation1"/>
    <dgm:cxn modelId="{AF3C4641-8B69-440B-8D63-4D474AEABBA2}" type="presParOf" srcId="{2104CF8B-79D9-42EE-85FA-8CE6B21743BB}" destId="{4B3E29CC-194F-4467-9F60-91845CD2E2AE}"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9C258-20E8-4956-9174-4358422980B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AE88A00A-5212-45EC-9A70-414F540639FC}">
      <dgm:prSet phldrT="[Text]"/>
      <dgm:spPr>
        <a:solidFill>
          <a:srgbClr val="194074"/>
        </a:solidFill>
      </dgm:spPr>
      <dgm:t>
        <a:bodyPr/>
        <a:lstStyle/>
        <a:p>
          <a:r>
            <a:rPr lang="en-GB" dirty="0"/>
            <a:t>Step 1</a:t>
          </a:r>
        </a:p>
      </dgm:t>
    </dgm:pt>
    <dgm:pt modelId="{E5C0BF0F-CF56-4512-9488-387C18BD4F21}" type="parTrans" cxnId="{E924CCAD-7A88-48DD-A052-3F7D610762E7}">
      <dgm:prSet/>
      <dgm:spPr/>
      <dgm:t>
        <a:bodyPr/>
        <a:lstStyle/>
        <a:p>
          <a:endParaRPr lang="en-GB"/>
        </a:p>
      </dgm:t>
    </dgm:pt>
    <dgm:pt modelId="{5408EA3A-B49F-42BA-87A1-712400718781}" type="sibTrans" cxnId="{E924CCAD-7A88-48DD-A052-3F7D610762E7}">
      <dgm:prSet/>
      <dgm:spPr/>
      <dgm:t>
        <a:bodyPr/>
        <a:lstStyle/>
        <a:p>
          <a:endParaRPr lang="en-GB"/>
        </a:p>
      </dgm:t>
    </dgm:pt>
    <dgm:pt modelId="{FFC3DA9D-0377-4650-BD4E-3053A360C904}">
      <dgm:prSet phldrT="[Text]"/>
      <dgm:spPr/>
      <dgm:t>
        <a:bodyPr/>
        <a:lstStyle/>
        <a:p>
          <a:pPr algn="ctr"/>
          <a:r>
            <a:rPr lang="en-US" dirty="0">
              <a:solidFill>
                <a:schemeClr val="tx2"/>
              </a:solidFill>
            </a:rPr>
            <a:t>Hazard identification through detailed plant/site inspection.</a:t>
          </a:r>
          <a:endParaRPr lang="en-GB" dirty="0"/>
        </a:p>
      </dgm:t>
    </dgm:pt>
    <dgm:pt modelId="{C3EBAE00-44EE-4A18-AEC4-6548F96089D7}" type="parTrans" cxnId="{A4CF4BD3-79AC-4F4C-B772-396A99EE7174}">
      <dgm:prSet/>
      <dgm:spPr/>
      <dgm:t>
        <a:bodyPr/>
        <a:lstStyle/>
        <a:p>
          <a:endParaRPr lang="en-GB"/>
        </a:p>
      </dgm:t>
    </dgm:pt>
    <dgm:pt modelId="{499B53CD-4AF0-4DD7-9F81-440B7B628C19}" type="sibTrans" cxnId="{A4CF4BD3-79AC-4F4C-B772-396A99EE7174}">
      <dgm:prSet/>
      <dgm:spPr/>
      <dgm:t>
        <a:bodyPr/>
        <a:lstStyle/>
        <a:p>
          <a:endParaRPr lang="en-GB"/>
        </a:p>
      </dgm:t>
    </dgm:pt>
    <dgm:pt modelId="{823942AA-D21C-4DF0-96E8-41349AC8336F}">
      <dgm:prSet phldrT="[Text]"/>
      <dgm:spPr>
        <a:solidFill>
          <a:srgbClr val="059EDA"/>
        </a:solidFill>
      </dgm:spPr>
      <dgm:t>
        <a:bodyPr/>
        <a:lstStyle/>
        <a:p>
          <a:r>
            <a:rPr lang="en-GB" dirty="0"/>
            <a:t>Step 2</a:t>
          </a:r>
        </a:p>
      </dgm:t>
    </dgm:pt>
    <dgm:pt modelId="{D847E3D9-15F1-437B-943C-FD326783AA4D}" type="parTrans" cxnId="{BDA980A8-B62D-4F8C-8E93-AC19B814828B}">
      <dgm:prSet/>
      <dgm:spPr/>
      <dgm:t>
        <a:bodyPr/>
        <a:lstStyle/>
        <a:p>
          <a:endParaRPr lang="en-GB"/>
        </a:p>
      </dgm:t>
    </dgm:pt>
    <dgm:pt modelId="{46B55766-D7BA-4868-8582-E4F6CAADA24D}" type="sibTrans" cxnId="{BDA980A8-B62D-4F8C-8E93-AC19B814828B}">
      <dgm:prSet/>
      <dgm:spPr/>
      <dgm:t>
        <a:bodyPr/>
        <a:lstStyle/>
        <a:p>
          <a:endParaRPr lang="en-GB"/>
        </a:p>
      </dgm:t>
    </dgm:pt>
    <dgm:pt modelId="{ACA8EC72-FFE4-4100-834E-142D51C21450}">
      <dgm:prSet phldrT="[Text]"/>
      <dgm:spPr/>
      <dgm:t>
        <a:bodyPr/>
        <a:lstStyle/>
        <a:p>
          <a:pPr algn="ctr"/>
          <a:r>
            <a:rPr lang="en-US" dirty="0">
              <a:solidFill>
                <a:schemeClr val="tx2"/>
              </a:solidFill>
            </a:rPr>
            <a:t>Decide implications of hazard, risks and failures: (who or what might be harmed)</a:t>
          </a:r>
          <a:endParaRPr lang="en-GB" dirty="0"/>
        </a:p>
      </dgm:t>
    </dgm:pt>
    <dgm:pt modelId="{E1D985D0-7101-4597-AD7A-B1C8FA226850}" type="parTrans" cxnId="{F9E9F794-8558-4976-9BF9-16D777262D07}">
      <dgm:prSet/>
      <dgm:spPr/>
      <dgm:t>
        <a:bodyPr/>
        <a:lstStyle/>
        <a:p>
          <a:endParaRPr lang="en-GB"/>
        </a:p>
      </dgm:t>
    </dgm:pt>
    <dgm:pt modelId="{CBD448C3-27DE-4D75-9352-2946765436CD}" type="sibTrans" cxnId="{F9E9F794-8558-4976-9BF9-16D777262D07}">
      <dgm:prSet/>
      <dgm:spPr/>
      <dgm:t>
        <a:bodyPr/>
        <a:lstStyle/>
        <a:p>
          <a:endParaRPr lang="en-GB"/>
        </a:p>
      </dgm:t>
    </dgm:pt>
    <dgm:pt modelId="{C3EC635C-5628-4702-BF38-347A4495A4DC}">
      <dgm:prSet phldrT="[Text]"/>
      <dgm:spPr>
        <a:solidFill>
          <a:srgbClr val="C6C7C9"/>
        </a:solidFill>
      </dgm:spPr>
      <dgm:t>
        <a:bodyPr/>
        <a:lstStyle/>
        <a:p>
          <a:r>
            <a:rPr lang="en-GB" dirty="0"/>
            <a:t>Step 3</a:t>
          </a:r>
        </a:p>
      </dgm:t>
    </dgm:pt>
    <dgm:pt modelId="{B9A601A9-705C-4DD7-954B-21E5683C3D5C}" type="parTrans" cxnId="{B0B0808D-CAA3-4262-BF6E-789AB61FAD79}">
      <dgm:prSet/>
      <dgm:spPr/>
      <dgm:t>
        <a:bodyPr/>
        <a:lstStyle/>
        <a:p>
          <a:endParaRPr lang="en-GB"/>
        </a:p>
      </dgm:t>
    </dgm:pt>
    <dgm:pt modelId="{24940F29-10B4-4F17-A042-BB5EBAC82B8B}" type="sibTrans" cxnId="{B0B0808D-CAA3-4262-BF6E-789AB61FAD79}">
      <dgm:prSet/>
      <dgm:spPr/>
      <dgm:t>
        <a:bodyPr/>
        <a:lstStyle/>
        <a:p>
          <a:endParaRPr lang="en-GB"/>
        </a:p>
      </dgm:t>
    </dgm:pt>
    <dgm:pt modelId="{5F8A55F9-592F-47CE-B00C-0DBCFABF3789}">
      <dgm:prSet phldrT="[Text]"/>
      <dgm:spPr/>
      <dgm:t>
        <a:bodyPr/>
        <a:lstStyle/>
        <a:p>
          <a:pPr algn="ctr"/>
          <a:r>
            <a:rPr lang="en-US" dirty="0">
              <a:solidFill>
                <a:schemeClr val="tx2"/>
              </a:solidFill>
            </a:rPr>
            <a:t>Evaluate risk and decide on precautions with use of an RBI Matrix</a:t>
          </a:r>
          <a:endParaRPr lang="en-GB" dirty="0"/>
        </a:p>
      </dgm:t>
    </dgm:pt>
    <dgm:pt modelId="{7E219DFA-9515-4D80-A793-B5DABEE06410}" type="parTrans" cxnId="{5B3F6ACD-CA9E-48F9-B7FC-E7341459F8A6}">
      <dgm:prSet/>
      <dgm:spPr/>
      <dgm:t>
        <a:bodyPr/>
        <a:lstStyle/>
        <a:p>
          <a:endParaRPr lang="en-GB"/>
        </a:p>
      </dgm:t>
    </dgm:pt>
    <dgm:pt modelId="{9127F316-73B4-4060-BA2D-9E7D866E5C5A}" type="sibTrans" cxnId="{5B3F6ACD-CA9E-48F9-B7FC-E7341459F8A6}">
      <dgm:prSet/>
      <dgm:spPr/>
      <dgm:t>
        <a:bodyPr/>
        <a:lstStyle/>
        <a:p>
          <a:endParaRPr lang="en-GB"/>
        </a:p>
      </dgm:t>
    </dgm:pt>
    <dgm:pt modelId="{51CD64E6-7F0C-495E-B346-BE427E0016DC}">
      <dgm:prSet/>
      <dgm:spPr>
        <a:solidFill>
          <a:srgbClr val="059EDA"/>
        </a:solidFill>
      </dgm:spPr>
      <dgm:t>
        <a:bodyPr/>
        <a:lstStyle/>
        <a:p>
          <a:r>
            <a:rPr lang="en-GB" dirty="0"/>
            <a:t>Step 4</a:t>
          </a:r>
          <a:endParaRPr lang="en-US" dirty="0"/>
        </a:p>
      </dgm:t>
    </dgm:pt>
    <dgm:pt modelId="{A590367F-4A40-4544-9148-D2FAFD7D2F61}" type="parTrans" cxnId="{F317D2C2-2F5B-452C-B7A5-98B0E623E052}">
      <dgm:prSet/>
      <dgm:spPr/>
      <dgm:t>
        <a:bodyPr/>
        <a:lstStyle/>
        <a:p>
          <a:endParaRPr lang="en-US"/>
        </a:p>
      </dgm:t>
    </dgm:pt>
    <dgm:pt modelId="{8D7C68E2-7977-485D-8C9A-5D7867CCD236}" type="sibTrans" cxnId="{F317D2C2-2F5B-452C-B7A5-98B0E623E052}">
      <dgm:prSet/>
      <dgm:spPr/>
      <dgm:t>
        <a:bodyPr/>
        <a:lstStyle/>
        <a:p>
          <a:endParaRPr lang="en-US"/>
        </a:p>
      </dgm:t>
    </dgm:pt>
    <dgm:pt modelId="{6B77E04B-845D-49F5-9998-E7F0793F91F6}">
      <dgm:prSet/>
      <dgm:spPr>
        <a:solidFill>
          <a:srgbClr val="194074"/>
        </a:solidFill>
      </dgm:spPr>
      <dgm:t>
        <a:bodyPr/>
        <a:lstStyle/>
        <a:p>
          <a:r>
            <a:rPr lang="en-GB" dirty="0"/>
            <a:t>Step 5</a:t>
          </a:r>
          <a:endParaRPr lang="en-US" dirty="0"/>
        </a:p>
      </dgm:t>
    </dgm:pt>
    <dgm:pt modelId="{A77EFC6A-E20A-444C-89EB-FA6C82100491}" type="parTrans" cxnId="{91B6B673-1114-4C98-9D3E-40BBD2F89457}">
      <dgm:prSet/>
      <dgm:spPr/>
      <dgm:t>
        <a:bodyPr/>
        <a:lstStyle/>
        <a:p>
          <a:endParaRPr lang="en-US"/>
        </a:p>
      </dgm:t>
    </dgm:pt>
    <dgm:pt modelId="{BA8EFA00-9AC6-43F4-9FCF-EB5262D8CFCC}" type="sibTrans" cxnId="{91B6B673-1114-4C98-9D3E-40BBD2F89457}">
      <dgm:prSet/>
      <dgm:spPr/>
      <dgm:t>
        <a:bodyPr/>
        <a:lstStyle/>
        <a:p>
          <a:endParaRPr lang="en-US"/>
        </a:p>
      </dgm:t>
    </dgm:pt>
    <dgm:pt modelId="{E09D7FA7-DA7D-4277-89BB-C7C5506E0584}">
      <dgm:prSet/>
      <dgm:spPr/>
      <dgm:t>
        <a:bodyPr/>
        <a:lstStyle/>
        <a:p>
          <a:pPr algn="ctr"/>
          <a:r>
            <a:rPr lang="en-US" dirty="0">
              <a:solidFill>
                <a:schemeClr val="tx2"/>
              </a:solidFill>
            </a:rPr>
            <a:t>Record findings and implement them (integrity plans/scope)</a:t>
          </a:r>
          <a:endParaRPr lang="en-US" dirty="0"/>
        </a:p>
      </dgm:t>
    </dgm:pt>
    <dgm:pt modelId="{42D8E4C7-A474-44FA-A431-8B7D0D4992CE}" type="parTrans" cxnId="{E507934E-C291-4241-9E3A-CFD49CC08493}">
      <dgm:prSet/>
      <dgm:spPr/>
      <dgm:t>
        <a:bodyPr/>
        <a:lstStyle/>
        <a:p>
          <a:endParaRPr lang="en-US"/>
        </a:p>
      </dgm:t>
    </dgm:pt>
    <dgm:pt modelId="{348A5087-7501-447F-BE41-32674114DCCA}" type="sibTrans" cxnId="{E507934E-C291-4241-9E3A-CFD49CC08493}">
      <dgm:prSet/>
      <dgm:spPr/>
      <dgm:t>
        <a:bodyPr/>
        <a:lstStyle/>
        <a:p>
          <a:endParaRPr lang="en-US"/>
        </a:p>
      </dgm:t>
    </dgm:pt>
    <dgm:pt modelId="{B71ECC44-47A3-4DD3-B5B4-4F83F323CC62}">
      <dgm:prSet/>
      <dgm:spPr/>
      <dgm:t>
        <a:bodyPr/>
        <a:lstStyle/>
        <a:p>
          <a:pPr algn="ctr"/>
          <a:r>
            <a:rPr lang="en-US" dirty="0">
              <a:solidFill>
                <a:schemeClr val="tx2"/>
              </a:solidFill>
            </a:rPr>
            <a:t>Review and update RBI when/if necessary </a:t>
          </a:r>
          <a:endParaRPr lang="en-US" dirty="0"/>
        </a:p>
      </dgm:t>
    </dgm:pt>
    <dgm:pt modelId="{9AF54DCB-C2C8-4F9B-A1F8-802A3C9E6F9C}" type="parTrans" cxnId="{DAAD3FD6-13C7-4E7A-9B0B-D607B82B8192}">
      <dgm:prSet/>
      <dgm:spPr/>
      <dgm:t>
        <a:bodyPr/>
        <a:lstStyle/>
        <a:p>
          <a:endParaRPr lang="en-US"/>
        </a:p>
      </dgm:t>
    </dgm:pt>
    <dgm:pt modelId="{DC411EDE-E024-472E-A79D-FDE62EF2E79D}" type="sibTrans" cxnId="{DAAD3FD6-13C7-4E7A-9B0B-D607B82B8192}">
      <dgm:prSet/>
      <dgm:spPr/>
      <dgm:t>
        <a:bodyPr/>
        <a:lstStyle/>
        <a:p>
          <a:endParaRPr lang="en-US"/>
        </a:p>
      </dgm:t>
    </dgm:pt>
    <dgm:pt modelId="{3B6DA9F8-AE2A-420D-AA75-9E63C6C4EAA3}" type="pres">
      <dgm:prSet presAssocID="{8689C258-20E8-4956-9174-4358422980B9}" presName="Name0" presStyleCnt="0">
        <dgm:presLayoutVars>
          <dgm:chMax val="5"/>
          <dgm:chPref val="5"/>
          <dgm:dir/>
          <dgm:animLvl val="lvl"/>
        </dgm:presLayoutVars>
      </dgm:prSet>
      <dgm:spPr/>
    </dgm:pt>
    <dgm:pt modelId="{B792784C-9851-4059-AC60-05B7CA8B396B}" type="pres">
      <dgm:prSet presAssocID="{AE88A00A-5212-45EC-9A70-414F540639FC}" presName="parentText1" presStyleLbl="node1" presStyleIdx="0" presStyleCnt="5">
        <dgm:presLayoutVars>
          <dgm:chMax/>
          <dgm:chPref val="3"/>
          <dgm:bulletEnabled val="1"/>
        </dgm:presLayoutVars>
      </dgm:prSet>
      <dgm:spPr/>
    </dgm:pt>
    <dgm:pt modelId="{2FDFCC95-E3D9-4477-8EE4-41141827EDC8}" type="pres">
      <dgm:prSet presAssocID="{AE88A00A-5212-45EC-9A70-414F540639FC}" presName="childText1" presStyleLbl="solidAlignAcc1" presStyleIdx="0" presStyleCnt="5">
        <dgm:presLayoutVars>
          <dgm:chMax val="0"/>
          <dgm:chPref val="0"/>
          <dgm:bulletEnabled val="1"/>
        </dgm:presLayoutVars>
      </dgm:prSet>
      <dgm:spPr/>
    </dgm:pt>
    <dgm:pt modelId="{043B69D8-A486-43B2-9305-E3D324C214B5}" type="pres">
      <dgm:prSet presAssocID="{823942AA-D21C-4DF0-96E8-41349AC8336F}" presName="parentText2" presStyleLbl="node1" presStyleIdx="1" presStyleCnt="5">
        <dgm:presLayoutVars>
          <dgm:chMax/>
          <dgm:chPref val="3"/>
          <dgm:bulletEnabled val="1"/>
        </dgm:presLayoutVars>
      </dgm:prSet>
      <dgm:spPr/>
    </dgm:pt>
    <dgm:pt modelId="{CF2E5E7E-A999-410D-9F0F-53C5D6F66AAC}" type="pres">
      <dgm:prSet presAssocID="{823942AA-D21C-4DF0-96E8-41349AC8336F}" presName="childText2" presStyleLbl="solidAlignAcc1" presStyleIdx="1" presStyleCnt="5">
        <dgm:presLayoutVars>
          <dgm:chMax val="0"/>
          <dgm:chPref val="0"/>
          <dgm:bulletEnabled val="1"/>
        </dgm:presLayoutVars>
      </dgm:prSet>
      <dgm:spPr/>
    </dgm:pt>
    <dgm:pt modelId="{34AFFCA3-1716-45AD-8FCF-BC64C6DEEA34}" type="pres">
      <dgm:prSet presAssocID="{C3EC635C-5628-4702-BF38-347A4495A4DC}" presName="parentText3" presStyleLbl="node1" presStyleIdx="2" presStyleCnt="5">
        <dgm:presLayoutVars>
          <dgm:chMax/>
          <dgm:chPref val="3"/>
          <dgm:bulletEnabled val="1"/>
        </dgm:presLayoutVars>
      </dgm:prSet>
      <dgm:spPr/>
    </dgm:pt>
    <dgm:pt modelId="{C9392007-F8BD-4589-8E7C-B3D6950F42E7}" type="pres">
      <dgm:prSet presAssocID="{C3EC635C-5628-4702-BF38-347A4495A4DC}" presName="childText3" presStyleLbl="solidAlignAcc1" presStyleIdx="2" presStyleCnt="5">
        <dgm:presLayoutVars>
          <dgm:chMax val="0"/>
          <dgm:chPref val="0"/>
          <dgm:bulletEnabled val="1"/>
        </dgm:presLayoutVars>
      </dgm:prSet>
      <dgm:spPr/>
    </dgm:pt>
    <dgm:pt modelId="{C5C2B9D8-8854-4934-8195-09B266E45A21}" type="pres">
      <dgm:prSet presAssocID="{51CD64E6-7F0C-495E-B346-BE427E0016DC}" presName="parentText4" presStyleLbl="node1" presStyleIdx="3" presStyleCnt="5">
        <dgm:presLayoutVars>
          <dgm:chMax/>
          <dgm:chPref val="3"/>
          <dgm:bulletEnabled val="1"/>
        </dgm:presLayoutVars>
      </dgm:prSet>
      <dgm:spPr/>
    </dgm:pt>
    <dgm:pt modelId="{B083D202-24E8-46BF-9358-AE60219F3E5C}" type="pres">
      <dgm:prSet presAssocID="{51CD64E6-7F0C-495E-B346-BE427E0016DC}" presName="childText4" presStyleLbl="solidAlignAcc1" presStyleIdx="3" presStyleCnt="5">
        <dgm:presLayoutVars>
          <dgm:chMax val="0"/>
          <dgm:chPref val="0"/>
          <dgm:bulletEnabled val="1"/>
        </dgm:presLayoutVars>
      </dgm:prSet>
      <dgm:spPr/>
    </dgm:pt>
    <dgm:pt modelId="{34ECFA60-59B4-4D72-83BB-F69D1EA52706}" type="pres">
      <dgm:prSet presAssocID="{6B77E04B-845D-49F5-9998-E7F0793F91F6}" presName="parentText5" presStyleLbl="node1" presStyleIdx="4" presStyleCnt="5">
        <dgm:presLayoutVars>
          <dgm:chMax/>
          <dgm:chPref val="3"/>
          <dgm:bulletEnabled val="1"/>
        </dgm:presLayoutVars>
      </dgm:prSet>
      <dgm:spPr/>
    </dgm:pt>
    <dgm:pt modelId="{3430CFB1-9F21-482F-8D6A-05B73E26AFEE}" type="pres">
      <dgm:prSet presAssocID="{6B77E04B-845D-49F5-9998-E7F0793F91F6}" presName="childText5" presStyleLbl="solidAlignAcc1" presStyleIdx="4" presStyleCnt="5">
        <dgm:presLayoutVars>
          <dgm:chMax val="0"/>
          <dgm:chPref val="0"/>
          <dgm:bulletEnabled val="1"/>
        </dgm:presLayoutVars>
      </dgm:prSet>
      <dgm:spPr/>
    </dgm:pt>
  </dgm:ptLst>
  <dgm:cxnLst>
    <dgm:cxn modelId="{035B4010-8750-4B0F-8BD4-BA7AEA0BE5B8}" type="presOf" srcId="{FFC3DA9D-0377-4650-BD4E-3053A360C904}" destId="{2FDFCC95-E3D9-4477-8EE4-41141827EDC8}" srcOrd="0" destOrd="0" presId="urn:microsoft.com/office/officeart/2009/3/layout/IncreasingArrowsProcess"/>
    <dgm:cxn modelId="{9F1BD43D-9380-4911-9973-A5F6A6409EF3}" type="presOf" srcId="{5F8A55F9-592F-47CE-B00C-0DBCFABF3789}" destId="{C9392007-F8BD-4589-8E7C-B3D6950F42E7}" srcOrd="0" destOrd="0" presId="urn:microsoft.com/office/officeart/2009/3/layout/IncreasingArrowsProcess"/>
    <dgm:cxn modelId="{C455466D-9073-4F22-839F-A96662A0010A}" type="presOf" srcId="{6B77E04B-845D-49F5-9998-E7F0793F91F6}" destId="{34ECFA60-59B4-4D72-83BB-F69D1EA52706}" srcOrd="0" destOrd="0" presId="urn:microsoft.com/office/officeart/2009/3/layout/IncreasingArrowsProcess"/>
    <dgm:cxn modelId="{E507934E-C291-4241-9E3A-CFD49CC08493}" srcId="{51CD64E6-7F0C-495E-B346-BE427E0016DC}" destId="{E09D7FA7-DA7D-4277-89BB-C7C5506E0584}" srcOrd="0" destOrd="0" parTransId="{42D8E4C7-A474-44FA-A431-8B7D0D4992CE}" sibTransId="{348A5087-7501-447F-BE41-32674114DCCA}"/>
    <dgm:cxn modelId="{D7514753-338E-49EF-99D8-E10B79CAABB3}" type="presOf" srcId="{8689C258-20E8-4956-9174-4358422980B9}" destId="{3B6DA9F8-AE2A-420D-AA75-9E63C6C4EAA3}" srcOrd="0" destOrd="0" presId="urn:microsoft.com/office/officeart/2009/3/layout/IncreasingArrowsProcess"/>
    <dgm:cxn modelId="{91B6B673-1114-4C98-9D3E-40BBD2F89457}" srcId="{8689C258-20E8-4956-9174-4358422980B9}" destId="{6B77E04B-845D-49F5-9998-E7F0793F91F6}" srcOrd="4" destOrd="0" parTransId="{A77EFC6A-E20A-444C-89EB-FA6C82100491}" sibTransId="{BA8EFA00-9AC6-43F4-9FCF-EB5262D8CFCC}"/>
    <dgm:cxn modelId="{4B675756-C353-4DEC-8DDD-B3F7313EE9C7}" type="presOf" srcId="{E09D7FA7-DA7D-4277-89BB-C7C5506E0584}" destId="{B083D202-24E8-46BF-9358-AE60219F3E5C}" srcOrd="0" destOrd="0" presId="urn:microsoft.com/office/officeart/2009/3/layout/IncreasingArrowsProcess"/>
    <dgm:cxn modelId="{8531257F-CC03-4F8C-887B-872CCD53C554}" type="presOf" srcId="{C3EC635C-5628-4702-BF38-347A4495A4DC}" destId="{34AFFCA3-1716-45AD-8FCF-BC64C6DEEA34}" srcOrd="0" destOrd="0" presId="urn:microsoft.com/office/officeart/2009/3/layout/IncreasingArrowsProcess"/>
    <dgm:cxn modelId="{B0B0808D-CAA3-4262-BF6E-789AB61FAD79}" srcId="{8689C258-20E8-4956-9174-4358422980B9}" destId="{C3EC635C-5628-4702-BF38-347A4495A4DC}" srcOrd="2" destOrd="0" parTransId="{B9A601A9-705C-4DD7-954B-21E5683C3D5C}" sibTransId="{24940F29-10B4-4F17-A042-BB5EBAC82B8B}"/>
    <dgm:cxn modelId="{F9E9F794-8558-4976-9BF9-16D777262D07}" srcId="{823942AA-D21C-4DF0-96E8-41349AC8336F}" destId="{ACA8EC72-FFE4-4100-834E-142D51C21450}" srcOrd="0" destOrd="0" parTransId="{E1D985D0-7101-4597-AD7A-B1C8FA226850}" sibTransId="{CBD448C3-27DE-4D75-9352-2946765436CD}"/>
    <dgm:cxn modelId="{B161729E-2546-4BF0-A96A-F54B16A36F39}" type="presOf" srcId="{B71ECC44-47A3-4DD3-B5B4-4F83F323CC62}" destId="{3430CFB1-9F21-482F-8D6A-05B73E26AFEE}" srcOrd="0" destOrd="0" presId="urn:microsoft.com/office/officeart/2009/3/layout/IncreasingArrowsProcess"/>
    <dgm:cxn modelId="{BDA980A8-B62D-4F8C-8E93-AC19B814828B}" srcId="{8689C258-20E8-4956-9174-4358422980B9}" destId="{823942AA-D21C-4DF0-96E8-41349AC8336F}" srcOrd="1" destOrd="0" parTransId="{D847E3D9-15F1-437B-943C-FD326783AA4D}" sibTransId="{46B55766-D7BA-4868-8582-E4F6CAADA24D}"/>
    <dgm:cxn modelId="{E924CCAD-7A88-48DD-A052-3F7D610762E7}" srcId="{8689C258-20E8-4956-9174-4358422980B9}" destId="{AE88A00A-5212-45EC-9A70-414F540639FC}" srcOrd="0" destOrd="0" parTransId="{E5C0BF0F-CF56-4512-9488-387C18BD4F21}" sibTransId="{5408EA3A-B49F-42BA-87A1-712400718781}"/>
    <dgm:cxn modelId="{8F7115B9-70D7-42D7-A0C7-9AB238448F6A}" type="presOf" srcId="{ACA8EC72-FFE4-4100-834E-142D51C21450}" destId="{CF2E5E7E-A999-410D-9F0F-53C5D6F66AAC}" srcOrd="0" destOrd="0" presId="urn:microsoft.com/office/officeart/2009/3/layout/IncreasingArrowsProcess"/>
    <dgm:cxn modelId="{F317D2C2-2F5B-452C-B7A5-98B0E623E052}" srcId="{8689C258-20E8-4956-9174-4358422980B9}" destId="{51CD64E6-7F0C-495E-B346-BE427E0016DC}" srcOrd="3" destOrd="0" parTransId="{A590367F-4A40-4544-9148-D2FAFD7D2F61}" sibTransId="{8D7C68E2-7977-485D-8C9A-5D7867CCD236}"/>
    <dgm:cxn modelId="{7B6E93C5-325C-41ED-B014-AB81D7A53322}" type="presOf" srcId="{51CD64E6-7F0C-495E-B346-BE427E0016DC}" destId="{C5C2B9D8-8854-4934-8195-09B266E45A21}" srcOrd="0" destOrd="0" presId="urn:microsoft.com/office/officeart/2009/3/layout/IncreasingArrowsProcess"/>
    <dgm:cxn modelId="{5B3F6ACD-CA9E-48F9-B7FC-E7341459F8A6}" srcId="{C3EC635C-5628-4702-BF38-347A4495A4DC}" destId="{5F8A55F9-592F-47CE-B00C-0DBCFABF3789}" srcOrd="0" destOrd="0" parTransId="{7E219DFA-9515-4D80-A793-B5DABEE06410}" sibTransId="{9127F316-73B4-4060-BA2D-9E7D866E5C5A}"/>
    <dgm:cxn modelId="{A4CF4BD3-79AC-4F4C-B772-396A99EE7174}" srcId="{AE88A00A-5212-45EC-9A70-414F540639FC}" destId="{FFC3DA9D-0377-4650-BD4E-3053A360C904}" srcOrd="0" destOrd="0" parTransId="{C3EBAE00-44EE-4A18-AEC4-6548F96089D7}" sibTransId="{499B53CD-4AF0-4DD7-9F81-440B7B628C19}"/>
    <dgm:cxn modelId="{DAAD3FD6-13C7-4E7A-9B0B-D607B82B8192}" srcId="{6B77E04B-845D-49F5-9998-E7F0793F91F6}" destId="{B71ECC44-47A3-4DD3-B5B4-4F83F323CC62}" srcOrd="0" destOrd="0" parTransId="{9AF54DCB-C2C8-4F9B-A1F8-802A3C9E6F9C}" sibTransId="{DC411EDE-E024-472E-A79D-FDE62EF2E79D}"/>
    <dgm:cxn modelId="{8916EFEC-2C4C-49FE-AAFB-5E9D91B46524}" type="presOf" srcId="{823942AA-D21C-4DF0-96E8-41349AC8336F}" destId="{043B69D8-A486-43B2-9305-E3D324C214B5}" srcOrd="0" destOrd="0" presId="urn:microsoft.com/office/officeart/2009/3/layout/IncreasingArrowsProcess"/>
    <dgm:cxn modelId="{1B9D26FD-4068-45D5-98E6-8A98D246687F}" type="presOf" srcId="{AE88A00A-5212-45EC-9A70-414F540639FC}" destId="{B792784C-9851-4059-AC60-05B7CA8B396B}" srcOrd="0" destOrd="0" presId="urn:microsoft.com/office/officeart/2009/3/layout/IncreasingArrowsProcess"/>
    <dgm:cxn modelId="{ACA9D14B-6D98-4FE2-8E5B-534290E95916}" type="presParOf" srcId="{3B6DA9F8-AE2A-420D-AA75-9E63C6C4EAA3}" destId="{B792784C-9851-4059-AC60-05B7CA8B396B}" srcOrd="0" destOrd="0" presId="urn:microsoft.com/office/officeart/2009/3/layout/IncreasingArrowsProcess"/>
    <dgm:cxn modelId="{03E5065B-7685-4F74-9291-0DBC2DBABD35}" type="presParOf" srcId="{3B6DA9F8-AE2A-420D-AA75-9E63C6C4EAA3}" destId="{2FDFCC95-E3D9-4477-8EE4-41141827EDC8}" srcOrd="1" destOrd="0" presId="urn:microsoft.com/office/officeart/2009/3/layout/IncreasingArrowsProcess"/>
    <dgm:cxn modelId="{385E26B3-AC0A-4E67-AFEC-A8492CCDF8E1}" type="presParOf" srcId="{3B6DA9F8-AE2A-420D-AA75-9E63C6C4EAA3}" destId="{043B69D8-A486-43B2-9305-E3D324C214B5}" srcOrd="2" destOrd="0" presId="urn:microsoft.com/office/officeart/2009/3/layout/IncreasingArrowsProcess"/>
    <dgm:cxn modelId="{49F26AEF-4346-42A8-AA76-C4741CB84BF1}" type="presParOf" srcId="{3B6DA9F8-AE2A-420D-AA75-9E63C6C4EAA3}" destId="{CF2E5E7E-A999-410D-9F0F-53C5D6F66AAC}" srcOrd="3" destOrd="0" presId="urn:microsoft.com/office/officeart/2009/3/layout/IncreasingArrowsProcess"/>
    <dgm:cxn modelId="{7FD280B8-F69D-40A4-99C6-11660599BCCE}" type="presParOf" srcId="{3B6DA9F8-AE2A-420D-AA75-9E63C6C4EAA3}" destId="{34AFFCA3-1716-45AD-8FCF-BC64C6DEEA34}" srcOrd="4" destOrd="0" presId="urn:microsoft.com/office/officeart/2009/3/layout/IncreasingArrowsProcess"/>
    <dgm:cxn modelId="{6E62629A-923E-4400-A289-609B95C7BE4B}" type="presParOf" srcId="{3B6DA9F8-AE2A-420D-AA75-9E63C6C4EAA3}" destId="{C9392007-F8BD-4589-8E7C-B3D6950F42E7}" srcOrd="5" destOrd="0" presId="urn:microsoft.com/office/officeart/2009/3/layout/IncreasingArrowsProcess"/>
    <dgm:cxn modelId="{5386EE8F-FEBA-455B-AC79-108AA9A21C40}" type="presParOf" srcId="{3B6DA9F8-AE2A-420D-AA75-9E63C6C4EAA3}" destId="{C5C2B9D8-8854-4934-8195-09B266E45A21}" srcOrd="6" destOrd="0" presId="urn:microsoft.com/office/officeart/2009/3/layout/IncreasingArrowsProcess"/>
    <dgm:cxn modelId="{E70B6A6B-3523-4AC9-8FCD-2C7ED93276C7}" type="presParOf" srcId="{3B6DA9F8-AE2A-420D-AA75-9E63C6C4EAA3}" destId="{B083D202-24E8-46BF-9358-AE60219F3E5C}" srcOrd="7" destOrd="0" presId="urn:microsoft.com/office/officeart/2009/3/layout/IncreasingArrowsProcess"/>
    <dgm:cxn modelId="{83DE2974-7CCB-47CC-9432-7302A1751999}" type="presParOf" srcId="{3B6DA9F8-AE2A-420D-AA75-9E63C6C4EAA3}" destId="{34ECFA60-59B4-4D72-83BB-F69D1EA52706}" srcOrd="8" destOrd="0" presId="urn:microsoft.com/office/officeart/2009/3/layout/IncreasingArrowsProcess"/>
    <dgm:cxn modelId="{865AEFF6-A0A3-4894-989B-B24D4301E339}" type="presParOf" srcId="{3B6DA9F8-AE2A-420D-AA75-9E63C6C4EAA3}" destId="{3430CFB1-9F21-482F-8D6A-05B73E26AFEE}"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689C258-20E8-4956-9174-4358422980B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AE88A00A-5212-45EC-9A70-414F540639FC}">
      <dgm:prSet phldrT="[Text]"/>
      <dgm:spPr/>
      <dgm:t>
        <a:bodyPr/>
        <a:lstStyle/>
        <a:p>
          <a:r>
            <a:rPr lang="en-GB" dirty="0"/>
            <a:t>1</a:t>
          </a:r>
          <a:r>
            <a:rPr lang="en-GB" baseline="30000" dirty="0"/>
            <a:t>st</a:t>
          </a:r>
          <a:r>
            <a:rPr lang="en-GB" dirty="0"/>
            <a:t> Generation</a:t>
          </a:r>
        </a:p>
      </dgm:t>
    </dgm:pt>
    <dgm:pt modelId="{E5C0BF0F-CF56-4512-9488-387C18BD4F21}" type="parTrans" cxnId="{E924CCAD-7A88-48DD-A052-3F7D610762E7}">
      <dgm:prSet/>
      <dgm:spPr/>
      <dgm:t>
        <a:bodyPr/>
        <a:lstStyle/>
        <a:p>
          <a:endParaRPr lang="en-GB"/>
        </a:p>
      </dgm:t>
    </dgm:pt>
    <dgm:pt modelId="{5408EA3A-B49F-42BA-87A1-712400718781}" type="sibTrans" cxnId="{E924CCAD-7A88-48DD-A052-3F7D610762E7}">
      <dgm:prSet/>
      <dgm:spPr/>
      <dgm:t>
        <a:bodyPr/>
        <a:lstStyle/>
        <a:p>
          <a:endParaRPr lang="en-GB"/>
        </a:p>
      </dgm:t>
    </dgm:pt>
    <dgm:pt modelId="{FFC3DA9D-0377-4650-BD4E-3053A360C904}">
      <dgm:prSet phldrT="[Text]"/>
      <dgm:spPr/>
      <dgm:t>
        <a:bodyPr/>
        <a:lstStyle/>
        <a:p>
          <a:r>
            <a:rPr lang="en-GB" dirty="0"/>
            <a:t>Carbon Steel</a:t>
          </a:r>
        </a:p>
      </dgm:t>
    </dgm:pt>
    <dgm:pt modelId="{C3EBAE00-44EE-4A18-AEC4-6548F96089D7}" type="parTrans" cxnId="{A4CF4BD3-79AC-4F4C-B772-396A99EE7174}">
      <dgm:prSet/>
      <dgm:spPr/>
      <dgm:t>
        <a:bodyPr/>
        <a:lstStyle/>
        <a:p>
          <a:endParaRPr lang="en-GB"/>
        </a:p>
      </dgm:t>
    </dgm:pt>
    <dgm:pt modelId="{499B53CD-4AF0-4DD7-9F81-440B7B628C19}" type="sibTrans" cxnId="{A4CF4BD3-79AC-4F4C-B772-396A99EE7174}">
      <dgm:prSet/>
      <dgm:spPr/>
      <dgm:t>
        <a:bodyPr/>
        <a:lstStyle/>
        <a:p>
          <a:endParaRPr lang="en-GB"/>
        </a:p>
      </dgm:t>
    </dgm:pt>
    <dgm:pt modelId="{823942AA-D21C-4DF0-96E8-41349AC8336F}">
      <dgm:prSet phldrT="[Text]"/>
      <dgm:spPr/>
      <dgm:t>
        <a:bodyPr/>
        <a:lstStyle/>
        <a:p>
          <a:r>
            <a:rPr lang="en-GB" dirty="0"/>
            <a:t>2</a:t>
          </a:r>
          <a:r>
            <a:rPr lang="en-GB" baseline="30000" dirty="0"/>
            <a:t>nd</a:t>
          </a:r>
          <a:r>
            <a:rPr lang="en-GB" dirty="0"/>
            <a:t> Generation</a:t>
          </a:r>
        </a:p>
      </dgm:t>
    </dgm:pt>
    <dgm:pt modelId="{D847E3D9-15F1-437B-943C-FD326783AA4D}" type="parTrans" cxnId="{BDA980A8-B62D-4F8C-8E93-AC19B814828B}">
      <dgm:prSet/>
      <dgm:spPr/>
      <dgm:t>
        <a:bodyPr/>
        <a:lstStyle/>
        <a:p>
          <a:endParaRPr lang="en-GB"/>
        </a:p>
      </dgm:t>
    </dgm:pt>
    <dgm:pt modelId="{46B55766-D7BA-4868-8582-E4F6CAADA24D}" type="sibTrans" cxnId="{BDA980A8-B62D-4F8C-8E93-AC19B814828B}">
      <dgm:prSet/>
      <dgm:spPr/>
      <dgm:t>
        <a:bodyPr/>
        <a:lstStyle/>
        <a:p>
          <a:endParaRPr lang="en-GB"/>
        </a:p>
      </dgm:t>
    </dgm:pt>
    <dgm:pt modelId="{ACA8EC72-FFE4-4100-834E-142D51C21450}">
      <dgm:prSet phldrT="[Text]"/>
      <dgm:spPr/>
      <dgm:t>
        <a:bodyPr/>
        <a:lstStyle/>
        <a:p>
          <a:r>
            <a:rPr lang="en-GB" dirty="0"/>
            <a:t>Stainless Steels</a:t>
          </a:r>
        </a:p>
      </dgm:t>
    </dgm:pt>
    <dgm:pt modelId="{E1D985D0-7101-4597-AD7A-B1C8FA226850}" type="parTrans" cxnId="{F9E9F794-8558-4976-9BF9-16D777262D07}">
      <dgm:prSet/>
      <dgm:spPr/>
      <dgm:t>
        <a:bodyPr/>
        <a:lstStyle/>
        <a:p>
          <a:endParaRPr lang="en-GB"/>
        </a:p>
      </dgm:t>
    </dgm:pt>
    <dgm:pt modelId="{CBD448C3-27DE-4D75-9352-2946765436CD}" type="sibTrans" cxnId="{F9E9F794-8558-4976-9BF9-16D777262D07}">
      <dgm:prSet/>
      <dgm:spPr/>
      <dgm:t>
        <a:bodyPr/>
        <a:lstStyle/>
        <a:p>
          <a:endParaRPr lang="en-GB"/>
        </a:p>
      </dgm:t>
    </dgm:pt>
    <dgm:pt modelId="{C3EC635C-5628-4702-BF38-347A4495A4DC}">
      <dgm:prSet phldrT="[Text]"/>
      <dgm:spPr/>
      <dgm:t>
        <a:bodyPr/>
        <a:lstStyle/>
        <a:p>
          <a:r>
            <a:rPr lang="en-GB" dirty="0"/>
            <a:t>2</a:t>
          </a:r>
          <a:r>
            <a:rPr lang="en-GB" baseline="30000" dirty="0"/>
            <a:t>nd</a:t>
          </a:r>
          <a:r>
            <a:rPr lang="en-GB" dirty="0"/>
            <a:t> Gen +</a:t>
          </a:r>
        </a:p>
      </dgm:t>
    </dgm:pt>
    <dgm:pt modelId="{B9A601A9-705C-4DD7-954B-21E5683C3D5C}" type="parTrans" cxnId="{B0B0808D-CAA3-4262-BF6E-789AB61FAD79}">
      <dgm:prSet/>
      <dgm:spPr/>
      <dgm:t>
        <a:bodyPr/>
        <a:lstStyle/>
        <a:p>
          <a:endParaRPr lang="en-GB"/>
        </a:p>
      </dgm:t>
    </dgm:pt>
    <dgm:pt modelId="{24940F29-10B4-4F17-A042-BB5EBAC82B8B}" type="sibTrans" cxnId="{B0B0808D-CAA3-4262-BF6E-789AB61FAD79}">
      <dgm:prSet/>
      <dgm:spPr/>
      <dgm:t>
        <a:bodyPr/>
        <a:lstStyle/>
        <a:p>
          <a:endParaRPr lang="en-GB"/>
        </a:p>
      </dgm:t>
    </dgm:pt>
    <dgm:pt modelId="{5F8A55F9-592F-47CE-B00C-0DBCFABF3789}">
      <dgm:prSet phldrT="[Text]"/>
      <dgm:spPr/>
      <dgm:t>
        <a:bodyPr/>
        <a:lstStyle/>
        <a:p>
          <a:r>
            <a:rPr lang="en-GB" dirty="0"/>
            <a:t>Titanium</a:t>
          </a:r>
        </a:p>
      </dgm:t>
    </dgm:pt>
    <dgm:pt modelId="{7E219DFA-9515-4D80-A793-B5DABEE06410}" type="parTrans" cxnId="{5B3F6ACD-CA9E-48F9-B7FC-E7341459F8A6}">
      <dgm:prSet/>
      <dgm:spPr/>
      <dgm:t>
        <a:bodyPr/>
        <a:lstStyle/>
        <a:p>
          <a:endParaRPr lang="en-GB"/>
        </a:p>
      </dgm:t>
    </dgm:pt>
    <dgm:pt modelId="{9127F316-73B4-4060-BA2D-9E7D866E5C5A}" type="sibTrans" cxnId="{5B3F6ACD-CA9E-48F9-B7FC-E7341459F8A6}">
      <dgm:prSet/>
      <dgm:spPr/>
      <dgm:t>
        <a:bodyPr/>
        <a:lstStyle/>
        <a:p>
          <a:endParaRPr lang="en-GB"/>
        </a:p>
      </dgm:t>
    </dgm:pt>
    <dgm:pt modelId="{07D8C55A-1E13-4357-979D-7EFEF608662A}" type="pres">
      <dgm:prSet presAssocID="{8689C258-20E8-4956-9174-4358422980B9}" presName="Name0" presStyleCnt="0">
        <dgm:presLayoutVars>
          <dgm:dir/>
          <dgm:animLvl val="lvl"/>
          <dgm:resizeHandles val="exact"/>
        </dgm:presLayoutVars>
      </dgm:prSet>
      <dgm:spPr/>
    </dgm:pt>
    <dgm:pt modelId="{96394124-E89E-4A26-82C4-32DC1CFBD2F0}" type="pres">
      <dgm:prSet presAssocID="{8689C258-20E8-4956-9174-4358422980B9}" presName="tSp" presStyleCnt="0"/>
      <dgm:spPr/>
    </dgm:pt>
    <dgm:pt modelId="{5BC3F66C-3942-41DD-AECD-8E75EA1D40B8}" type="pres">
      <dgm:prSet presAssocID="{8689C258-20E8-4956-9174-4358422980B9}" presName="bSp" presStyleCnt="0"/>
      <dgm:spPr/>
    </dgm:pt>
    <dgm:pt modelId="{129C2532-5FDF-4D52-80CA-B09012CF413F}" type="pres">
      <dgm:prSet presAssocID="{8689C258-20E8-4956-9174-4358422980B9}" presName="process" presStyleCnt="0"/>
      <dgm:spPr/>
    </dgm:pt>
    <dgm:pt modelId="{44E2147B-7F26-4E98-A0CB-4740E8C6B735}" type="pres">
      <dgm:prSet presAssocID="{AE88A00A-5212-45EC-9A70-414F540639FC}" presName="composite1" presStyleCnt="0"/>
      <dgm:spPr/>
    </dgm:pt>
    <dgm:pt modelId="{F1FD04FF-AD21-4B99-9FD6-9FE27103B07F}" type="pres">
      <dgm:prSet presAssocID="{AE88A00A-5212-45EC-9A70-414F540639FC}" presName="dummyNode1" presStyleLbl="node1" presStyleIdx="0" presStyleCnt="3"/>
      <dgm:spPr/>
    </dgm:pt>
    <dgm:pt modelId="{DAAD441B-9040-4BE5-BA9E-F7EF9EF42284}" type="pres">
      <dgm:prSet presAssocID="{AE88A00A-5212-45EC-9A70-414F540639FC}" presName="childNode1" presStyleLbl="bgAcc1" presStyleIdx="0" presStyleCnt="3">
        <dgm:presLayoutVars>
          <dgm:bulletEnabled val="1"/>
        </dgm:presLayoutVars>
      </dgm:prSet>
      <dgm:spPr/>
    </dgm:pt>
    <dgm:pt modelId="{C3F9474A-1F85-4DFA-A1CB-522D6381DAE3}" type="pres">
      <dgm:prSet presAssocID="{AE88A00A-5212-45EC-9A70-414F540639FC}" presName="childNode1tx" presStyleLbl="bgAcc1" presStyleIdx="0" presStyleCnt="3">
        <dgm:presLayoutVars>
          <dgm:bulletEnabled val="1"/>
        </dgm:presLayoutVars>
      </dgm:prSet>
      <dgm:spPr/>
    </dgm:pt>
    <dgm:pt modelId="{0AC9C434-E728-4B06-A01E-FCD92DC2F3EF}" type="pres">
      <dgm:prSet presAssocID="{AE88A00A-5212-45EC-9A70-414F540639FC}" presName="parentNode1" presStyleLbl="node1" presStyleIdx="0" presStyleCnt="3">
        <dgm:presLayoutVars>
          <dgm:chMax val="1"/>
          <dgm:bulletEnabled val="1"/>
        </dgm:presLayoutVars>
      </dgm:prSet>
      <dgm:spPr/>
    </dgm:pt>
    <dgm:pt modelId="{DA8D7C01-3641-4C02-ADA0-419457E27627}" type="pres">
      <dgm:prSet presAssocID="{AE88A00A-5212-45EC-9A70-414F540639FC}" presName="connSite1" presStyleCnt="0"/>
      <dgm:spPr/>
    </dgm:pt>
    <dgm:pt modelId="{8319225C-D9D7-4473-9CEC-DF3514FEA706}" type="pres">
      <dgm:prSet presAssocID="{5408EA3A-B49F-42BA-87A1-712400718781}" presName="Name9" presStyleLbl="sibTrans2D1" presStyleIdx="0" presStyleCnt="2"/>
      <dgm:spPr/>
    </dgm:pt>
    <dgm:pt modelId="{0EC84AA7-181F-43F6-9F1D-F33774335733}" type="pres">
      <dgm:prSet presAssocID="{823942AA-D21C-4DF0-96E8-41349AC8336F}" presName="composite2" presStyleCnt="0"/>
      <dgm:spPr/>
    </dgm:pt>
    <dgm:pt modelId="{3795D60A-834A-41A8-9ECC-F3AED785B312}" type="pres">
      <dgm:prSet presAssocID="{823942AA-D21C-4DF0-96E8-41349AC8336F}" presName="dummyNode2" presStyleLbl="node1" presStyleIdx="0" presStyleCnt="3"/>
      <dgm:spPr/>
    </dgm:pt>
    <dgm:pt modelId="{DFDF16D4-BD18-42E2-AD92-0DF73386C33E}" type="pres">
      <dgm:prSet presAssocID="{823942AA-D21C-4DF0-96E8-41349AC8336F}" presName="childNode2" presStyleLbl="bgAcc1" presStyleIdx="1" presStyleCnt="3">
        <dgm:presLayoutVars>
          <dgm:bulletEnabled val="1"/>
        </dgm:presLayoutVars>
      </dgm:prSet>
      <dgm:spPr/>
    </dgm:pt>
    <dgm:pt modelId="{994A316F-A58E-4844-B02B-6DC808ADCDC9}" type="pres">
      <dgm:prSet presAssocID="{823942AA-D21C-4DF0-96E8-41349AC8336F}" presName="childNode2tx" presStyleLbl="bgAcc1" presStyleIdx="1" presStyleCnt="3">
        <dgm:presLayoutVars>
          <dgm:bulletEnabled val="1"/>
        </dgm:presLayoutVars>
      </dgm:prSet>
      <dgm:spPr/>
    </dgm:pt>
    <dgm:pt modelId="{F77CB929-48F4-47E7-BA10-7F0BD95D4DF2}" type="pres">
      <dgm:prSet presAssocID="{823942AA-D21C-4DF0-96E8-41349AC8336F}" presName="parentNode2" presStyleLbl="node1" presStyleIdx="1" presStyleCnt="3">
        <dgm:presLayoutVars>
          <dgm:chMax val="0"/>
          <dgm:bulletEnabled val="1"/>
        </dgm:presLayoutVars>
      </dgm:prSet>
      <dgm:spPr/>
    </dgm:pt>
    <dgm:pt modelId="{5B46F02C-A141-4167-88FE-2DAE9A636577}" type="pres">
      <dgm:prSet presAssocID="{823942AA-D21C-4DF0-96E8-41349AC8336F}" presName="connSite2" presStyleCnt="0"/>
      <dgm:spPr/>
    </dgm:pt>
    <dgm:pt modelId="{0F83BC2D-AAAE-4CB5-B2A4-B8CDF164472D}" type="pres">
      <dgm:prSet presAssocID="{46B55766-D7BA-4868-8582-E4F6CAADA24D}" presName="Name18" presStyleLbl="sibTrans2D1" presStyleIdx="1" presStyleCnt="2"/>
      <dgm:spPr/>
    </dgm:pt>
    <dgm:pt modelId="{4C41D13A-578C-4A1E-B7F0-264FC175A1E1}" type="pres">
      <dgm:prSet presAssocID="{C3EC635C-5628-4702-BF38-347A4495A4DC}" presName="composite1" presStyleCnt="0"/>
      <dgm:spPr/>
    </dgm:pt>
    <dgm:pt modelId="{BDBED8BD-46F2-4391-AD1C-1A5600528884}" type="pres">
      <dgm:prSet presAssocID="{C3EC635C-5628-4702-BF38-347A4495A4DC}" presName="dummyNode1" presStyleLbl="node1" presStyleIdx="1" presStyleCnt="3"/>
      <dgm:spPr/>
    </dgm:pt>
    <dgm:pt modelId="{84DF1D52-8D8F-4CA0-A9CF-3A9C4E66F280}" type="pres">
      <dgm:prSet presAssocID="{C3EC635C-5628-4702-BF38-347A4495A4DC}" presName="childNode1" presStyleLbl="bgAcc1" presStyleIdx="2" presStyleCnt="3">
        <dgm:presLayoutVars>
          <dgm:bulletEnabled val="1"/>
        </dgm:presLayoutVars>
      </dgm:prSet>
      <dgm:spPr/>
    </dgm:pt>
    <dgm:pt modelId="{2A9D278A-0CDF-4E24-BA17-CB84157FA774}" type="pres">
      <dgm:prSet presAssocID="{C3EC635C-5628-4702-BF38-347A4495A4DC}" presName="childNode1tx" presStyleLbl="bgAcc1" presStyleIdx="2" presStyleCnt="3">
        <dgm:presLayoutVars>
          <dgm:bulletEnabled val="1"/>
        </dgm:presLayoutVars>
      </dgm:prSet>
      <dgm:spPr/>
    </dgm:pt>
    <dgm:pt modelId="{2F882FB3-ECCD-4C97-9FA1-C1135D2E22C2}" type="pres">
      <dgm:prSet presAssocID="{C3EC635C-5628-4702-BF38-347A4495A4DC}" presName="parentNode1" presStyleLbl="node1" presStyleIdx="2" presStyleCnt="3">
        <dgm:presLayoutVars>
          <dgm:chMax val="1"/>
          <dgm:bulletEnabled val="1"/>
        </dgm:presLayoutVars>
      </dgm:prSet>
      <dgm:spPr/>
    </dgm:pt>
    <dgm:pt modelId="{AC0EE373-B777-4061-9190-2E3DC1D3D6D6}" type="pres">
      <dgm:prSet presAssocID="{C3EC635C-5628-4702-BF38-347A4495A4DC}" presName="connSite1" presStyleCnt="0"/>
      <dgm:spPr/>
    </dgm:pt>
  </dgm:ptLst>
  <dgm:cxnLst>
    <dgm:cxn modelId="{B935E306-7F7B-4B2B-8222-E18433E3BE5A}" type="presOf" srcId="{ACA8EC72-FFE4-4100-834E-142D51C21450}" destId="{994A316F-A58E-4844-B02B-6DC808ADCDC9}" srcOrd="1" destOrd="0" presId="urn:microsoft.com/office/officeart/2005/8/layout/hProcess4"/>
    <dgm:cxn modelId="{39DD3426-7D00-48DA-844E-63D8FCF4B6EA}" type="presOf" srcId="{ACA8EC72-FFE4-4100-834E-142D51C21450}" destId="{DFDF16D4-BD18-42E2-AD92-0DF73386C33E}" srcOrd="0" destOrd="0" presId="urn:microsoft.com/office/officeart/2005/8/layout/hProcess4"/>
    <dgm:cxn modelId="{1158A432-C79D-4010-86FE-E8BD4070F71A}" type="presOf" srcId="{8689C258-20E8-4956-9174-4358422980B9}" destId="{07D8C55A-1E13-4357-979D-7EFEF608662A}" srcOrd="0" destOrd="0" presId="urn:microsoft.com/office/officeart/2005/8/layout/hProcess4"/>
    <dgm:cxn modelId="{65240235-634E-42D9-87B5-FBDB5A15183F}" type="presOf" srcId="{AE88A00A-5212-45EC-9A70-414F540639FC}" destId="{0AC9C434-E728-4B06-A01E-FCD92DC2F3EF}" srcOrd="0" destOrd="0" presId="urn:microsoft.com/office/officeart/2005/8/layout/hProcess4"/>
    <dgm:cxn modelId="{110B435F-8D64-4941-93F5-E7A529F2016B}" type="presOf" srcId="{FFC3DA9D-0377-4650-BD4E-3053A360C904}" destId="{DAAD441B-9040-4BE5-BA9E-F7EF9EF42284}" srcOrd="0" destOrd="0" presId="urn:microsoft.com/office/officeart/2005/8/layout/hProcess4"/>
    <dgm:cxn modelId="{0B427441-FE3D-45EE-81F4-BCDE4CFCEB97}" type="presOf" srcId="{5408EA3A-B49F-42BA-87A1-712400718781}" destId="{8319225C-D9D7-4473-9CEC-DF3514FEA706}" srcOrd="0" destOrd="0" presId="urn:microsoft.com/office/officeart/2005/8/layout/hProcess4"/>
    <dgm:cxn modelId="{8DA5194C-483F-459C-AEDA-FCCC66D76AC2}" type="presOf" srcId="{823942AA-D21C-4DF0-96E8-41349AC8336F}" destId="{F77CB929-48F4-47E7-BA10-7F0BD95D4DF2}" srcOrd="0" destOrd="0" presId="urn:microsoft.com/office/officeart/2005/8/layout/hProcess4"/>
    <dgm:cxn modelId="{B0B0808D-CAA3-4262-BF6E-789AB61FAD79}" srcId="{8689C258-20E8-4956-9174-4358422980B9}" destId="{C3EC635C-5628-4702-BF38-347A4495A4DC}" srcOrd="2" destOrd="0" parTransId="{B9A601A9-705C-4DD7-954B-21E5683C3D5C}" sibTransId="{24940F29-10B4-4F17-A042-BB5EBAC82B8B}"/>
    <dgm:cxn modelId="{F9E9F794-8558-4976-9BF9-16D777262D07}" srcId="{823942AA-D21C-4DF0-96E8-41349AC8336F}" destId="{ACA8EC72-FFE4-4100-834E-142D51C21450}" srcOrd="0" destOrd="0" parTransId="{E1D985D0-7101-4597-AD7A-B1C8FA226850}" sibTransId="{CBD448C3-27DE-4D75-9352-2946765436CD}"/>
    <dgm:cxn modelId="{505C6897-3A87-483E-88DE-BEF16BBC9CCD}" type="presOf" srcId="{5F8A55F9-592F-47CE-B00C-0DBCFABF3789}" destId="{84DF1D52-8D8F-4CA0-A9CF-3A9C4E66F280}" srcOrd="0" destOrd="0" presId="urn:microsoft.com/office/officeart/2005/8/layout/hProcess4"/>
    <dgm:cxn modelId="{BDA980A8-B62D-4F8C-8E93-AC19B814828B}" srcId="{8689C258-20E8-4956-9174-4358422980B9}" destId="{823942AA-D21C-4DF0-96E8-41349AC8336F}" srcOrd="1" destOrd="0" parTransId="{D847E3D9-15F1-437B-943C-FD326783AA4D}" sibTransId="{46B55766-D7BA-4868-8582-E4F6CAADA24D}"/>
    <dgm:cxn modelId="{5B749DAD-AA59-48CE-AFF9-E56BE0DA12CF}" type="presOf" srcId="{5F8A55F9-592F-47CE-B00C-0DBCFABF3789}" destId="{2A9D278A-0CDF-4E24-BA17-CB84157FA774}" srcOrd="1" destOrd="0" presId="urn:microsoft.com/office/officeart/2005/8/layout/hProcess4"/>
    <dgm:cxn modelId="{E924CCAD-7A88-48DD-A052-3F7D610762E7}" srcId="{8689C258-20E8-4956-9174-4358422980B9}" destId="{AE88A00A-5212-45EC-9A70-414F540639FC}" srcOrd="0" destOrd="0" parTransId="{E5C0BF0F-CF56-4512-9488-387C18BD4F21}" sibTransId="{5408EA3A-B49F-42BA-87A1-712400718781}"/>
    <dgm:cxn modelId="{3D8C86BB-C970-4315-96A6-DECFF870D814}" type="presOf" srcId="{46B55766-D7BA-4868-8582-E4F6CAADA24D}" destId="{0F83BC2D-AAAE-4CB5-B2A4-B8CDF164472D}" srcOrd="0" destOrd="0" presId="urn:microsoft.com/office/officeart/2005/8/layout/hProcess4"/>
    <dgm:cxn modelId="{B88DE5C8-AAD6-49BD-BB7A-62BAE43CEE65}" type="presOf" srcId="{C3EC635C-5628-4702-BF38-347A4495A4DC}" destId="{2F882FB3-ECCD-4C97-9FA1-C1135D2E22C2}" srcOrd="0" destOrd="0" presId="urn:microsoft.com/office/officeart/2005/8/layout/hProcess4"/>
    <dgm:cxn modelId="{5B3F6ACD-CA9E-48F9-B7FC-E7341459F8A6}" srcId="{C3EC635C-5628-4702-BF38-347A4495A4DC}" destId="{5F8A55F9-592F-47CE-B00C-0DBCFABF3789}" srcOrd="0" destOrd="0" parTransId="{7E219DFA-9515-4D80-A793-B5DABEE06410}" sibTransId="{9127F316-73B4-4060-BA2D-9E7D866E5C5A}"/>
    <dgm:cxn modelId="{A4CF4BD3-79AC-4F4C-B772-396A99EE7174}" srcId="{AE88A00A-5212-45EC-9A70-414F540639FC}" destId="{FFC3DA9D-0377-4650-BD4E-3053A360C904}" srcOrd="0" destOrd="0" parTransId="{C3EBAE00-44EE-4A18-AEC4-6548F96089D7}" sibTransId="{499B53CD-4AF0-4DD7-9F81-440B7B628C19}"/>
    <dgm:cxn modelId="{E0C594D6-1EB2-4D88-83C9-43A080A4E679}" type="presOf" srcId="{FFC3DA9D-0377-4650-BD4E-3053A360C904}" destId="{C3F9474A-1F85-4DFA-A1CB-522D6381DAE3}" srcOrd="1" destOrd="0" presId="urn:microsoft.com/office/officeart/2005/8/layout/hProcess4"/>
    <dgm:cxn modelId="{B9E68089-AB32-446D-B24A-89C5A06F18D1}" type="presParOf" srcId="{07D8C55A-1E13-4357-979D-7EFEF608662A}" destId="{96394124-E89E-4A26-82C4-32DC1CFBD2F0}" srcOrd="0" destOrd="0" presId="urn:microsoft.com/office/officeart/2005/8/layout/hProcess4"/>
    <dgm:cxn modelId="{B90344EB-E094-4563-A3C2-000EEC717FEC}" type="presParOf" srcId="{07D8C55A-1E13-4357-979D-7EFEF608662A}" destId="{5BC3F66C-3942-41DD-AECD-8E75EA1D40B8}" srcOrd="1" destOrd="0" presId="urn:microsoft.com/office/officeart/2005/8/layout/hProcess4"/>
    <dgm:cxn modelId="{B803B8B5-6565-4EB6-BF0A-077F112B7233}" type="presParOf" srcId="{07D8C55A-1E13-4357-979D-7EFEF608662A}" destId="{129C2532-5FDF-4D52-80CA-B09012CF413F}" srcOrd="2" destOrd="0" presId="urn:microsoft.com/office/officeart/2005/8/layout/hProcess4"/>
    <dgm:cxn modelId="{69BC198C-41B2-490A-9F15-0698391F41AA}" type="presParOf" srcId="{129C2532-5FDF-4D52-80CA-B09012CF413F}" destId="{44E2147B-7F26-4E98-A0CB-4740E8C6B735}" srcOrd="0" destOrd="0" presId="urn:microsoft.com/office/officeart/2005/8/layout/hProcess4"/>
    <dgm:cxn modelId="{2B5C62D0-64C3-41AB-A652-2703A68BCF11}" type="presParOf" srcId="{44E2147B-7F26-4E98-A0CB-4740E8C6B735}" destId="{F1FD04FF-AD21-4B99-9FD6-9FE27103B07F}" srcOrd="0" destOrd="0" presId="urn:microsoft.com/office/officeart/2005/8/layout/hProcess4"/>
    <dgm:cxn modelId="{3F119A1B-5BA9-4E7C-A1DF-DCCE71FE22AD}" type="presParOf" srcId="{44E2147B-7F26-4E98-A0CB-4740E8C6B735}" destId="{DAAD441B-9040-4BE5-BA9E-F7EF9EF42284}" srcOrd="1" destOrd="0" presId="urn:microsoft.com/office/officeart/2005/8/layout/hProcess4"/>
    <dgm:cxn modelId="{A7E941AC-4508-495B-9CA5-94E165D15B5F}" type="presParOf" srcId="{44E2147B-7F26-4E98-A0CB-4740E8C6B735}" destId="{C3F9474A-1F85-4DFA-A1CB-522D6381DAE3}" srcOrd="2" destOrd="0" presId="urn:microsoft.com/office/officeart/2005/8/layout/hProcess4"/>
    <dgm:cxn modelId="{AEFE4329-F5AA-45FC-A78B-14E41771E79B}" type="presParOf" srcId="{44E2147B-7F26-4E98-A0CB-4740E8C6B735}" destId="{0AC9C434-E728-4B06-A01E-FCD92DC2F3EF}" srcOrd="3" destOrd="0" presId="urn:microsoft.com/office/officeart/2005/8/layout/hProcess4"/>
    <dgm:cxn modelId="{9965E48A-0CC4-4AD2-82AF-527CD4DDC30E}" type="presParOf" srcId="{44E2147B-7F26-4E98-A0CB-4740E8C6B735}" destId="{DA8D7C01-3641-4C02-ADA0-419457E27627}" srcOrd="4" destOrd="0" presId="urn:microsoft.com/office/officeart/2005/8/layout/hProcess4"/>
    <dgm:cxn modelId="{CFFB914B-1A08-4F21-B215-A6783705B443}" type="presParOf" srcId="{129C2532-5FDF-4D52-80CA-B09012CF413F}" destId="{8319225C-D9D7-4473-9CEC-DF3514FEA706}" srcOrd="1" destOrd="0" presId="urn:microsoft.com/office/officeart/2005/8/layout/hProcess4"/>
    <dgm:cxn modelId="{756F2B08-3599-4600-903F-3B0999A7C153}" type="presParOf" srcId="{129C2532-5FDF-4D52-80CA-B09012CF413F}" destId="{0EC84AA7-181F-43F6-9F1D-F33774335733}" srcOrd="2" destOrd="0" presId="urn:microsoft.com/office/officeart/2005/8/layout/hProcess4"/>
    <dgm:cxn modelId="{9B3112E5-486B-467A-93EC-B8994835FD88}" type="presParOf" srcId="{0EC84AA7-181F-43F6-9F1D-F33774335733}" destId="{3795D60A-834A-41A8-9ECC-F3AED785B312}" srcOrd="0" destOrd="0" presId="urn:microsoft.com/office/officeart/2005/8/layout/hProcess4"/>
    <dgm:cxn modelId="{553B046A-DD28-4D4C-BEA6-8090886F6AE3}" type="presParOf" srcId="{0EC84AA7-181F-43F6-9F1D-F33774335733}" destId="{DFDF16D4-BD18-42E2-AD92-0DF73386C33E}" srcOrd="1" destOrd="0" presId="urn:microsoft.com/office/officeart/2005/8/layout/hProcess4"/>
    <dgm:cxn modelId="{EF00369D-2EB1-43F5-A4AC-69F11C106407}" type="presParOf" srcId="{0EC84AA7-181F-43F6-9F1D-F33774335733}" destId="{994A316F-A58E-4844-B02B-6DC808ADCDC9}" srcOrd="2" destOrd="0" presId="urn:microsoft.com/office/officeart/2005/8/layout/hProcess4"/>
    <dgm:cxn modelId="{EFEAFF54-393A-4E27-BA33-D239A8EFAF43}" type="presParOf" srcId="{0EC84AA7-181F-43F6-9F1D-F33774335733}" destId="{F77CB929-48F4-47E7-BA10-7F0BD95D4DF2}" srcOrd="3" destOrd="0" presId="urn:microsoft.com/office/officeart/2005/8/layout/hProcess4"/>
    <dgm:cxn modelId="{BD8866D2-6F74-4042-BFBE-D12DF83DA1B7}" type="presParOf" srcId="{0EC84AA7-181F-43F6-9F1D-F33774335733}" destId="{5B46F02C-A141-4167-88FE-2DAE9A636577}" srcOrd="4" destOrd="0" presId="urn:microsoft.com/office/officeart/2005/8/layout/hProcess4"/>
    <dgm:cxn modelId="{F551B29F-2662-4220-9AC3-B4EC9E53B57B}" type="presParOf" srcId="{129C2532-5FDF-4D52-80CA-B09012CF413F}" destId="{0F83BC2D-AAAE-4CB5-B2A4-B8CDF164472D}" srcOrd="3" destOrd="0" presId="urn:microsoft.com/office/officeart/2005/8/layout/hProcess4"/>
    <dgm:cxn modelId="{57A190C6-17B2-4F58-8A02-18CA73DD1251}" type="presParOf" srcId="{129C2532-5FDF-4D52-80CA-B09012CF413F}" destId="{4C41D13A-578C-4A1E-B7F0-264FC175A1E1}" srcOrd="4" destOrd="0" presId="urn:microsoft.com/office/officeart/2005/8/layout/hProcess4"/>
    <dgm:cxn modelId="{93902560-BF24-44B0-B1A7-63024CDBE49B}" type="presParOf" srcId="{4C41D13A-578C-4A1E-B7F0-264FC175A1E1}" destId="{BDBED8BD-46F2-4391-AD1C-1A5600528884}" srcOrd="0" destOrd="0" presId="urn:microsoft.com/office/officeart/2005/8/layout/hProcess4"/>
    <dgm:cxn modelId="{963D9137-09EA-49FD-A75A-16E9BA28D92B}" type="presParOf" srcId="{4C41D13A-578C-4A1E-B7F0-264FC175A1E1}" destId="{84DF1D52-8D8F-4CA0-A9CF-3A9C4E66F280}" srcOrd="1" destOrd="0" presId="urn:microsoft.com/office/officeart/2005/8/layout/hProcess4"/>
    <dgm:cxn modelId="{56D19689-99F0-48FD-A9B1-10B5870F8430}" type="presParOf" srcId="{4C41D13A-578C-4A1E-B7F0-264FC175A1E1}" destId="{2A9D278A-0CDF-4E24-BA17-CB84157FA774}" srcOrd="2" destOrd="0" presId="urn:microsoft.com/office/officeart/2005/8/layout/hProcess4"/>
    <dgm:cxn modelId="{83E45C4E-4919-4C26-BFA5-C733FDD2EB33}" type="presParOf" srcId="{4C41D13A-578C-4A1E-B7F0-264FC175A1E1}" destId="{2F882FB3-ECCD-4C97-9FA1-C1135D2E22C2}" srcOrd="3" destOrd="0" presId="urn:microsoft.com/office/officeart/2005/8/layout/hProcess4"/>
    <dgm:cxn modelId="{2622FFD1-40E9-4DE6-AC79-87A654B00BE6}" type="presParOf" srcId="{4C41D13A-578C-4A1E-B7F0-264FC175A1E1}" destId="{AC0EE373-B777-4061-9190-2E3DC1D3D6D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CA4933-438A-472C-BFDB-D0A2F1E629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70E956-094D-4782-97DC-6C9324997B20}">
      <dgm:prSet phldrT="[Text]"/>
      <dgm:spPr>
        <a:solidFill>
          <a:srgbClr val="C6C7C9"/>
        </a:solidFill>
      </dgm:spPr>
      <dgm:t>
        <a:bodyPr/>
        <a:lstStyle/>
        <a:p>
          <a:r>
            <a:rPr lang="en-US" dirty="0">
              <a:solidFill>
                <a:schemeClr val="tx2"/>
              </a:solidFill>
            </a:rPr>
            <a:t>Potential Causes for Risk &amp; Failure</a:t>
          </a:r>
          <a:endParaRPr lang="en-US" dirty="0"/>
        </a:p>
      </dgm:t>
    </dgm:pt>
    <dgm:pt modelId="{82AA5F73-247F-42B2-8E63-A690E06D854D}" type="parTrans" cxnId="{EC7A9A16-8A15-4492-A339-E273CCD5E9AC}">
      <dgm:prSet/>
      <dgm:spPr/>
      <dgm:t>
        <a:bodyPr/>
        <a:lstStyle/>
        <a:p>
          <a:endParaRPr lang="en-US"/>
        </a:p>
      </dgm:t>
    </dgm:pt>
    <dgm:pt modelId="{A8369890-A139-4774-AB24-5E9732C10F60}" type="sibTrans" cxnId="{EC7A9A16-8A15-4492-A339-E273CCD5E9AC}">
      <dgm:prSet/>
      <dgm:spPr/>
      <dgm:t>
        <a:bodyPr/>
        <a:lstStyle/>
        <a:p>
          <a:endParaRPr lang="en-US"/>
        </a:p>
      </dgm:t>
    </dgm:pt>
    <dgm:pt modelId="{D3D3AA11-1E6E-41F9-9410-BA71F8A52FD5}">
      <dgm:prSet phldrT="[Text]"/>
      <dgm:spPr/>
      <dgm:t>
        <a:bodyPr/>
        <a:lstStyle/>
        <a:p>
          <a:r>
            <a:rPr lang="en-US" dirty="0">
              <a:solidFill>
                <a:srgbClr val="194074"/>
              </a:solidFill>
            </a:rPr>
            <a:t>Inadequate design/material</a:t>
          </a:r>
          <a:endParaRPr lang="en-US" dirty="0"/>
        </a:p>
      </dgm:t>
    </dgm:pt>
    <dgm:pt modelId="{1379A5DE-2583-46F1-BC88-0715056A8DCC}" type="parTrans" cxnId="{B4BD4D52-27B1-4745-8E37-96EB9993CE29}">
      <dgm:prSet/>
      <dgm:spPr/>
      <dgm:t>
        <a:bodyPr/>
        <a:lstStyle/>
        <a:p>
          <a:endParaRPr lang="en-US"/>
        </a:p>
      </dgm:t>
    </dgm:pt>
    <dgm:pt modelId="{699CC8A2-9D48-46B9-9C1A-C14EEA445BCC}" type="sibTrans" cxnId="{B4BD4D52-27B1-4745-8E37-96EB9993CE29}">
      <dgm:prSet/>
      <dgm:spPr/>
      <dgm:t>
        <a:bodyPr/>
        <a:lstStyle/>
        <a:p>
          <a:endParaRPr lang="en-US"/>
        </a:p>
      </dgm:t>
    </dgm:pt>
    <dgm:pt modelId="{DE458813-6408-48A2-9387-59CBDAF11DF7}">
      <dgm:prSet phldrT="[Text]"/>
      <dgm:spPr>
        <a:solidFill>
          <a:srgbClr val="C6C7C9"/>
        </a:solidFill>
      </dgm:spPr>
      <dgm:t>
        <a:bodyPr/>
        <a:lstStyle/>
        <a:p>
          <a:r>
            <a:rPr lang="en-US" dirty="0">
              <a:solidFill>
                <a:schemeClr val="tx2"/>
              </a:solidFill>
            </a:rPr>
            <a:t>Integrity &amp; Scope</a:t>
          </a:r>
          <a:endParaRPr lang="en-US" dirty="0"/>
        </a:p>
      </dgm:t>
    </dgm:pt>
    <dgm:pt modelId="{B8FD2C41-8D21-4B07-B79F-BA9C8EC12A30}" type="parTrans" cxnId="{B492B679-8E1E-4249-A1E6-4DC55BB87816}">
      <dgm:prSet/>
      <dgm:spPr/>
      <dgm:t>
        <a:bodyPr/>
        <a:lstStyle/>
        <a:p>
          <a:endParaRPr lang="en-US"/>
        </a:p>
      </dgm:t>
    </dgm:pt>
    <dgm:pt modelId="{DC3E5A55-FD9A-42DC-B716-809FE1453AEB}" type="sibTrans" cxnId="{B492B679-8E1E-4249-A1E6-4DC55BB87816}">
      <dgm:prSet/>
      <dgm:spPr/>
      <dgm:t>
        <a:bodyPr/>
        <a:lstStyle/>
        <a:p>
          <a:endParaRPr lang="en-US"/>
        </a:p>
      </dgm:t>
    </dgm:pt>
    <dgm:pt modelId="{5DF958AD-538F-40A9-970A-D7F4637B6F7B}">
      <dgm:prSet phldrT="[Text]"/>
      <dgm:spPr/>
      <dgm:t>
        <a:bodyPr/>
        <a:lstStyle/>
        <a:p>
          <a:r>
            <a:rPr lang="en-US" dirty="0">
              <a:solidFill>
                <a:srgbClr val="194074"/>
              </a:solidFill>
            </a:rPr>
            <a:t>NDT on material preservice or during service (proficiency testing?)</a:t>
          </a:r>
          <a:endParaRPr lang="en-US" dirty="0"/>
        </a:p>
      </dgm:t>
    </dgm:pt>
    <dgm:pt modelId="{4F61C234-5CE5-4297-97C2-75F06EAE551E}" type="parTrans" cxnId="{8CB7F971-8281-4C93-80D5-05247CC585CC}">
      <dgm:prSet/>
      <dgm:spPr/>
      <dgm:t>
        <a:bodyPr/>
        <a:lstStyle/>
        <a:p>
          <a:endParaRPr lang="en-US"/>
        </a:p>
      </dgm:t>
    </dgm:pt>
    <dgm:pt modelId="{979CBBF4-0094-4E46-90CA-87F918B494A3}" type="sibTrans" cxnId="{8CB7F971-8281-4C93-80D5-05247CC585CC}">
      <dgm:prSet/>
      <dgm:spPr/>
      <dgm:t>
        <a:bodyPr/>
        <a:lstStyle/>
        <a:p>
          <a:endParaRPr lang="en-US"/>
        </a:p>
      </dgm:t>
    </dgm:pt>
    <dgm:pt modelId="{EBB68B3F-353E-4752-83E1-326FEC9759C5}">
      <dgm:prSet phldrT="[Text]"/>
      <dgm:spPr/>
      <dgm:t>
        <a:bodyPr/>
        <a:lstStyle/>
        <a:p>
          <a:r>
            <a:rPr lang="en-US" dirty="0">
              <a:solidFill>
                <a:srgbClr val="194074"/>
              </a:solidFill>
            </a:rPr>
            <a:t>Incorrect/defective manufacture </a:t>
          </a:r>
          <a:endParaRPr lang="en-US" dirty="0"/>
        </a:p>
      </dgm:t>
    </dgm:pt>
    <dgm:pt modelId="{D82628D3-347E-47FE-97B6-D06D7C3BB8C0}" type="parTrans" cxnId="{DAC6B850-AC9D-42EF-B3EC-3628F552C9E7}">
      <dgm:prSet/>
      <dgm:spPr/>
      <dgm:t>
        <a:bodyPr/>
        <a:lstStyle/>
        <a:p>
          <a:endParaRPr lang="en-US"/>
        </a:p>
      </dgm:t>
    </dgm:pt>
    <dgm:pt modelId="{B1447775-A997-40E1-8BE7-821E0698DACA}" type="sibTrans" cxnId="{DAC6B850-AC9D-42EF-B3EC-3628F552C9E7}">
      <dgm:prSet/>
      <dgm:spPr/>
      <dgm:t>
        <a:bodyPr/>
        <a:lstStyle/>
        <a:p>
          <a:endParaRPr lang="en-US"/>
        </a:p>
      </dgm:t>
    </dgm:pt>
    <dgm:pt modelId="{423A0F1A-4A38-48D3-8B82-1C4DF8393EBE}">
      <dgm:prSet phldrT="[Text]"/>
      <dgm:spPr/>
      <dgm:t>
        <a:bodyPr/>
        <a:lstStyle/>
        <a:p>
          <a:r>
            <a:rPr lang="en-US" dirty="0">
              <a:solidFill>
                <a:srgbClr val="194074"/>
              </a:solidFill>
            </a:rPr>
            <a:t>System/computer-based errors</a:t>
          </a:r>
          <a:endParaRPr lang="en-US" dirty="0"/>
        </a:p>
      </dgm:t>
    </dgm:pt>
    <dgm:pt modelId="{45853C15-CA41-4468-99EF-E570314E607F}" type="parTrans" cxnId="{E482ED77-05B8-4E12-8F72-152C0D758A91}">
      <dgm:prSet/>
      <dgm:spPr/>
      <dgm:t>
        <a:bodyPr/>
        <a:lstStyle/>
        <a:p>
          <a:endParaRPr lang="en-US"/>
        </a:p>
      </dgm:t>
    </dgm:pt>
    <dgm:pt modelId="{C1E85D86-6AE8-4734-88DF-FB0A6F5EBE60}" type="sibTrans" cxnId="{E482ED77-05B8-4E12-8F72-152C0D758A91}">
      <dgm:prSet/>
      <dgm:spPr/>
      <dgm:t>
        <a:bodyPr/>
        <a:lstStyle/>
        <a:p>
          <a:endParaRPr lang="en-US"/>
        </a:p>
      </dgm:t>
    </dgm:pt>
    <dgm:pt modelId="{2B1EED38-054D-48D5-8ACA-9A6713A11F21}">
      <dgm:prSet phldrT="[Text]"/>
      <dgm:spPr/>
      <dgm:t>
        <a:bodyPr/>
        <a:lstStyle/>
        <a:p>
          <a:r>
            <a:rPr lang="en-US" dirty="0">
              <a:solidFill>
                <a:srgbClr val="194074"/>
              </a:solidFill>
            </a:rPr>
            <a:t>Unanticipated material deterioration (Corrosion or fatigue cracking)</a:t>
          </a:r>
          <a:endParaRPr lang="en-US" dirty="0"/>
        </a:p>
      </dgm:t>
    </dgm:pt>
    <dgm:pt modelId="{98378F15-739E-4FB3-BC72-1282D46D8966}" type="parTrans" cxnId="{F94C711D-96D3-4428-8FF1-065DD78B3949}">
      <dgm:prSet/>
      <dgm:spPr/>
      <dgm:t>
        <a:bodyPr/>
        <a:lstStyle/>
        <a:p>
          <a:endParaRPr lang="en-US"/>
        </a:p>
      </dgm:t>
    </dgm:pt>
    <dgm:pt modelId="{6B015A8F-6C15-4A3D-BCE9-AC8C33E7570B}" type="sibTrans" cxnId="{F94C711D-96D3-4428-8FF1-065DD78B3949}">
      <dgm:prSet/>
      <dgm:spPr/>
      <dgm:t>
        <a:bodyPr/>
        <a:lstStyle/>
        <a:p>
          <a:endParaRPr lang="en-US"/>
        </a:p>
      </dgm:t>
    </dgm:pt>
    <dgm:pt modelId="{6C03F485-05F7-46A1-B4EF-9FD4F2E70187}">
      <dgm:prSet phldrT="[Text]"/>
      <dgm:spPr/>
      <dgm:t>
        <a:bodyPr/>
        <a:lstStyle/>
        <a:p>
          <a:r>
            <a:rPr lang="en-US" dirty="0">
              <a:solidFill>
                <a:srgbClr val="194074"/>
              </a:solidFill>
            </a:rPr>
            <a:t>Basic malfunction of equipment</a:t>
          </a:r>
          <a:endParaRPr lang="en-US" dirty="0"/>
        </a:p>
      </dgm:t>
    </dgm:pt>
    <dgm:pt modelId="{D448617F-C077-4BFB-B3D9-48E60F5595C2}" type="parTrans" cxnId="{4D1E8C36-3111-4352-8035-D7E65C330685}">
      <dgm:prSet/>
      <dgm:spPr/>
      <dgm:t>
        <a:bodyPr/>
        <a:lstStyle/>
        <a:p>
          <a:endParaRPr lang="en-US"/>
        </a:p>
      </dgm:t>
    </dgm:pt>
    <dgm:pt modelId="{3691BF20-323D-4104-813C-B263526EE649}" type="sibTrans" cxnId="{4D1E8C36-3111-4352-8035-D7E65C330685}">
      <dgm:prSet/>
      <dgm:spPr/>
      <dgm:t>
        <a:bodyPr/>
        <a:lstStyle/>
        <a:p>
          <a:endParaRPr lang="en-US"/>
        </a:p>
      </dgm:t>
    </dgm:pt>
    <dgm:pt modelId="{E4B78609-9D1D-4245-8F50-9C9B4D640F75}">
      <dgm:prSet phldrT="[Text]"/>
      <dgm:spPr/>
      <dgm:t>
        <a:bodyPr/>
        <a:lstStyle/>
        <a:p>
          <a:r>
            <a:rPr lang="en-US" dirty="0">
              <a:solidFill>
                <a:srgbClr val="194074"/>
              </a:solidFill>
            </a:rPr>
            <a:t>Human error/sabotage</a:t>
          </a:r>
          <a:endParaRPr lang="en-US" dirty="0"/>
        </a:p>
      </dgm:t>
    </dgm:pt>
    <dgm:pt modelId="{0D4CFDFD-6B3F-4D77-98C1-A9F24571EFF5}" type="parTrans" cxnId="{8E2A1811-F969-4569-992D-E3F225B4D288}">
      <dgm:prSet/>
      <dgm:spPr/>
      <dgm:t>
        <a:bodyPr/>
        <a:lstStyle/>
        <a:p>
          <a:endParaRPr lang="en-US"/>
        </a:p>
      </dgm:t>
    </dgm:pt>
    <dgm:pt modelId="{04A2368C-B9AF-417A-9958-C57E9E80A251}" type="sibTrans" cxnId="{8E2A1811-F969-4569-992D-E3F225B4D288}">
      <dgm:prSet/>
      <dgm:spPr/>
      <dgm:t>
        <a:bodyPr/>
        <a:lstStyle/>
        <a:p>
          <a:endParaRPr lang="en-US"/>
        </a:p>
      </dgm:t>
    </dgm:pt>
    <dgm:pt modelId="{A2625BE7-03D1-4B18-A50E-88D6E0BDE8C3}">
      <dgm:prSet phldrT="[Text]"/>
      <dgm:spPr/>
      <dgm:t>
        <a:bodyPr/>
        <a:lstStyle/>
        <a:p>
          <a:r>
            <a:rPr lang="en-US" dirty="0">
              <a:solidFill>
                <a:srgbClr val="194074"/>
              </a:solidFill>
            </a:rPr>
            <a:t>External events (fires/storms/water damage) </a:t>
          </a:r>
          <a:endParaRPr lang="en-US" dirty="0"/>
        </a:p>
      </dgm:t>
    </dgm:pt>
    <dgm:pt modelId="{F73A1299-7B9D-42B7-A1CC-01C024D9C4EF}" type="parTrans" cxnId="{C97E1B43-9520-4264-A3F1-75B3EE1B02BB}">
      <dgm:prSet/>
      <dgm:spPr/>
      <dgm:t>
        <a:bodyPr/>
        <a:lstStyle/>
        <a:p>
          <a:endParaRPr lang="en-US"/>
        </a:p>
      </dgm:t>
    </dgm:pt>
    <dgm:pt modelId="{08219104-03CC-4861-98CC-AE017DC1A309}" type="sibTrans" cxnId="{C97E1B43-9520-4264-A3F1-75B3EE1B02BB}">
      <dgm:prSet/>
      <dgm:spPr/>
      <dgm:t>
        <a:bodyPr/>
        <a:lstStyle/>
        <a:p>
          <a:endParaRPr lang="en-US"/>
        </a:p>
      </dgm:t>
    </dgm:pt>
    <dgm:pt modelId="{63E46B43-D93E-46A5-A320-CE7A81514B0E}">
      <dgm:prSet phldrT="[Text]"/>
      <dgm:spPr/>
      <dgm:t>
        <a:bodyPr/>
        <a:lstStyle/>
        <a:p>
          <a:r>
            <a:rPr lang="en-US" dirty="0">
              <a:solidFill>
                <a:srgbClr val="194074"/>
              </a:solidFill>
            </a:rPr>
            <a:t>More frequent machine maintenance</a:t>
          </a:r>
          <a:endParaRPr lang="en-US" dirty="0"/>
        </a:p>
      </dgm:t>
    </dgm:pt>
    <dgm:pt modelId="{BECD1F4E-9664-4257-873C-F5CAEFEC73BD}" type="parTrans" cxnId="{2652791B-AFCF-47E7-922D-2DAC0C7ABBBD}">
      <dgm:prSet/>
      <dgm:spPr/>
      <dgm:t>
        <a:bodyPr/>
        <a:lstStyle/>
        <a:p>
          <a:endParaRPr lang="en-US"/>
        </a:p>
      </dgm:t>
    </dgm:pt>
    <dgm:pt modelId="{04B204FE-66B1-4648-84C1-8319B2C2CBD9}" type="sibTrans" cxnId="{2652791B-AFCF-47E7-922D-2DAC0C7ABBBD}">
      <dgm:prSet/>
      <dgm:spPr/>
      <dgm:t>
        <a:bodyPr/>
        <a:lstStyle/>
        <a:p>
          <a:endParaRPr lang="en-US"/>
        </a:p>
      </dgm:t>
    </dgm:pt>
    <dgm:pt modelId="{037300E2-EE0F-459A-9865-27D1F9171B28}">
      <dgm:prSet phldrT="[Text]"/>
      <dgm:spPr/>
      <dgm:t>
        <a:bodyPr/>
        <a:lstStyle/>
        <a:p>
          <a:r>
            <a:rPr lang="en-US" dirty="0">
              <a:solidFill>
                <a:srgbClr val="194074"/>
              </a:solidFill>
            </a:rPr>
            <a:t>Cleaning of work areas during system down time  </a:t>
          </a:r>
          <a:endParaRPr lang="en-US" dirty="0"/>
        </a:p>
      </dgm:t>
    </dgm:pt>
    <dgm:pt modelId="{53B052B3-A5C2-4DE9-B562-46F2D35506AA}" type="parTrans" cxnId="{66BC7AB1-997C-4A26-9720-9F970BDF8EF8}">
      <dgm:prSet/>
      <dgm:spPr/>
      <dgm:t>
        <a:bodyPr/>
        <a:lstStyle/>
        <a:p>
          <a:endParaRPr lang="en-US"/>
        </a:p>
      </dgm:t>
    </dgm:pt>
    <dgm:pt modelId="{06FF936C-37AA-4BA8-896E-552217A993BE}" type="sibTrans" cxnId="{66BC7AB1-997C-4A26-9720-9F970BDF8EF8}">
      <dgm:prSet/>
      <dgm:spPr/>
      <dgm:t>
        <a:bodyPr/>
        <a:lstStyle/>
        <a:p>
          <a:endParaRPr lang="en-US"/>
        </a:p>
      </dgm:t>
    </dgm:pt>
    <dgm:pt modelId="{B695FAC2-CE85-4E40-8D18-4B251D163480}">
      <dgm:prSet phldrT="[Text]"/>
      <dgm:spPr/>
      <dgm:t>
        <a:bodyPr/>
        <a:lstStyle/>
        <a:p>
          <a:r>
            <a:rPr lang="en-US" dirty="0">
              <a:solidFill>
                <a:srgbClr val="194074"/>
              </a:solidFill>
            </a:rPr>
            <a:t>Flushing the system with adequate cleaning solution</a:t>
          </a:r>
          <a:endParaRPr lang="en-US" dirty="0"/>
        </a:p>
      </dgm:t>
    </dgm:pt>
    <dgm:pt modelId="{DD2D6101-A561-472B-A0C3-AD10BB6D2E6D}" type="parTrans" cxnId="{07584627-2418-43DA-89A0-FE89BEFFDAAF}">
      <dgm:prSet/>
      <dgm:spPr/>
      <dgm:t>
        <a:bodyPr/>
        <a:lstStyle/>
        <a:p>
          <a:endParaRPr lang="en-US"/>
        </a:p>
      </dgm:t>
    </dgm:pt>
    <dgm:pt modelId="{E9345186-271E-4C79-99A7-EEDACB615AE3}" type="sibTrans" cxnId="{07584627-2418-43DA-89A0-FE89BEFFDAAF}">
      <dgm:prSet/>
      <dgm:spPr/>
      <dgm:t>
        <a:bodyPr/>
        <a:lstStyle/>
        <a:p>
          <a:endParaRPr lang="en-US"/>
        </a:p>
      </dgm:t>
    </dgm:pt>
    <dgm:pt modelId="{9306D710-C478-4855-BE5A-CC7B8555D881}">
      <dgm:prSet phldrT="[Text]"/>
      <dgm:spPr/>
      <dgm:t>
        <a:bodyPr/>
        <a:lstStyle/>
        <a:p>
          <a:r>
            <a:rPr lang="en-US" dirty="0">
              <a:solidFill>
                <a:srgbClr val="194074"/>
              </a:solidFill>
            </a:rPr>
            <a:t>Staff training more readily available</a:t>
          </a:r>
          <a:endParaRPr lang="en-US" dirty="0"/>
        </a:p>
      </dgm:t>
    </dgm:pt>
    <dgm:pt modelId="{A55F6910-9FD7-45EC-AC75-990F51E8B1A4}" type="parTrans" cxnId="{05A17391-96EB-4DBF-9D0B-BBE76E306EDF}">
      <dgm:prSet/>
      <dgm:spPr/>
      <dgm:t>
        <a:bodyPr/>
        <a:lstStyle/>
        <a:p>
          <a:endParaRPr lang="en-US"/>
        </a:p>
      </dgm:t>
    </dgm:pt>
    <dgm:pt modelId="{BC374827-CFA3-4420-B834-7A05CBCDE0B2}" type="sibTrans" cxnId="{05A17391-96EB-4DBF-9D0B-BBE76E306EDF}">
      <dgm:prSet/>
      <dgm:spPr/>
      <dgm:t>
        <a:bodyPr/>
        <a:lstStyle/>
        <a:p>
          <a:endParaRPr lang="en-US"/>
        </a:p>
      </dgm:t>
    </dgm:pt>
    <dgm:pt modelId="{A74F65D7-3E4F-405B-8B66-2372EF11D329}" type="pres">
      <dgm:prSet presAssocID="{6DCA4933-438A-472C-BFDB-D0A2F1E629D3}" presName="linear" presStyleCnt="0">
        <dgm:presLayoutVars>
          <dgm:animLvl val="lvl"/>
          <dgm:resizeHandles val="exact"/>
        </dgm:presLayoutVars>
      </dgm:prSet>
      <dgm:spPr/>
    </dgm:pt>
    <dgm:pt modelId="{692A52DD-254B-4706-A641-99F003B914A4}" type="pres">
      <dgm:prSet presAssocID="{C170E956-094D-4782-97DC-6C9324997B20}" presName="parentText" presStyleLbl="node1" presStyleIdx="0" presStyleCnt="2">
        <dgm:presLayoutVars>
          <dgm:chMax val="0"/>
          <dgm:bulletEnabled val="1"/>
        </dgm:presLayoutVars>
      </dgm:prSet>
      <dgm:spPr/>
    </dgm:pt>
    <dgm:pt modelId="{097CC789-55C1-4FBA-90E7-C5FC86E3054E}" type="pres">
      <dgm:prSet presAssocID="{C170E956-094D-4782-97DC-6C9324997B20}" presName="childText" presStyleLbl="revTx" presStyleIdx="0" presStyleCnt="2">
        <dgm:presLayoutVars>
          <dgm:bulletEnabled val="1"/>
        </dgm:presLayoutVars>
      </dgm:prSet>
      <dgm:spPr/>
    </dgm:pt>
    <dgm:pt modelId="{D205F961-39D4-402E-B0E8-24992EE01CD8}" type="pres">
      <dgm:prSet presAssocID="{DE458813-6408-48A2-9387-59CBDAF11DF7}" presName="parentText" presStyleLbl="node1" presStyleIdx="1" presStyleCnt="2">
        <dgm:presLayoutVars>
          <dgm:chMax val="0"/>
          <dgm:bulletEnabled val="1"/>
        </dgm:presLayoutVars>
      </dgm:prSet>
      <dgm:spPr/>
    </dgm:pt>
    <dgm:pt modelId="{FFF6B1C6-746C-43A6-B138-BE903F8202D3}" type="pres">
      <dgm:prSet presAssocID="{DE458813-6408-48A2-9387-59CBDAF11DF7}" presName="childText" presStyleLbl="revTx" presStyleIdx="1" presStyleCnt="2">
        <dgm:presLayoutVars>
          <dgm:bulletEnabled val="1"/>
        </dgm:presLayoutVars>
      </dgm:prSet>
      <dgm:spPr/>
    </dgm:pt>
  </dgm:ptLst>
  <dgm:cxnLst>
    <dgm:cxn modelId="{DC13A405-E266-42F0-AFE2-2FA8D3FBB0A5}" type="presOf" srcId="{DE458813-6408-48A2-9387-59CBDAF11DF7}" destId="{D205F961-39D4-402E-B0E8-24992EE01CD8}" srcOrd="0" destOrd="0" presId="urn:microsoft.com/office/officeart/2005/8/layout/vList2"/>
    <dgm:cxn modelId="{5DE7CC07-FBA5-4229-8227-D984ACFF4D14}" type="presOf" srcId="{6DCA4933-438A-472C-BFDB-D0A2F1E629D3}" destId="{A74F65D7-3E4F-405B-8B66-2372EF11D329}" srcOrd="0" destOrd="0" presId="urn:microsoft.com/office/officeart/2005/8/layout/vList2"/>
    <dgm:cxn modelId="{8E2A1811-F969-4569-992D-E3F225B4D288}" srcId="{C170E956-094D-4782-97DC-6C9324997B20}" destId="{E4B78609-9D1D-4245-8F50-9C9B4D640F75}" srcOrd="5" destOrd="0" parTransId="{0D4CFDFD-6B3F-4D77-98C1-A9F24571EFF5}" sibTransId="{04A2368C-B9AF-417A-9958-C57E9E80A251}"/>
    <dgm:cxn modelId="{EC7A9A16-8A15-4492-A339-E273CCD5E9AC}" srcId="{6DCA4933-438A-472C-BFDB-D0A2F1E629D3}" destId="{C170E956-094D-4782-97DC-6C9324997B20}" srcOrd="0" destOrd="0" parTransId="{82AA5F73-247F-42B2-8E63-A690E06D854D}" sibTransId="{A8369890-A139-4774-AB24-5E9732C10F60}"/>
    <dgm:cxn modelId="{2652791B-AFCF-47E7-922D-2DAC0C7ABBBD}" srcId="{DE458813-6408-48A2-9387-59CBDAF11DF7}" destId="{63E46B43-D93E-46A5-A320-CE7A81514B0E}" srcOrd="1" destOrd="0" parTransId="{BECD1F4E-9664-4257-873C-F5CAEFEC73BD}" sibTransId="{04B204FE-66B1-4648-84C1-8319B2C2CBD9}"/>
    <dgm:cxn modelId="{F94C711D-96D3-4428-8FF1-065DD78B3949}" srcId="{C170E956-094D-4782-97DC-6C9324997B20}" destId="{2B1EED38-054D-48D5-8ACA-9A6713A11F21}" srcOrd="3" destOrd="0" parTransId="{98378F15-739E-4FB3-BC72-1282D46D8966}" sibTransId="{6B015A8F-6C15-4A3D-BCE9-AC8C33E7570B}"/>
    <dgm:cxn modelId="{07584627-2418-43DA-89A0-FE89BEFFDAAF}" srcId="{DE458813-6408-48A2-9387-59CBDAF11DF7}" destId="{B695FAC2-CE85-4E40-8D18-4B251D163480}" srcOrd="3" destOrd="0" parTransId="{DD2D6101-A561-472B-A0C3-AD10BB6D2E6D}" sibTransId="{E9345186-271E-4C79-99A7-EEDACB615AE3}"/>
    <dgm:cxn modelId="{2F5A8F2B-FF86-4114-9038-0AD8BAAF7989}" type="presOf" srcId="{037300E2-EE0F-459A-9865-27D1F9171B28}" destId="{FFF6B1C6-746C-43A6-B138-BE903F8202D3}" srcOrd="0" destOrd="2" presId="urn:microsoft.com/office/officeart/2005/8/layout/vList2"/>
    <dgm:cxn modelId="{1788CC32-3CFF-4D0A-B8FD-FF99C1171D93}" type="presOf" srcId="{423A0F1A-4A38-48D3-8B82-1C4DF8393EBE}" destId="{097CC789-55C1-4FBA-90E7-C5FC86E3054E}" srcOrd="0" destOrd="2" presId="urn:microsoft.com/office/officeart/2005/8/layout/vList2"/>
    <dgm:cxn modelId="{4D1E8C36-3111-4352-8035-D7E65C330685}" srcId="{C170E956-094D-4782-97DC-6C9324997B20}" destId="{6C03F485-05F7-46A1-B4EF-9FD4F2E70187}" srcOrd="4" destOrd="0" parTransId="{D448617F-C077-4BFB-B3D9-48E60F5595C2}" sibTransId="{3691BF20-323D-4104-813C-B263526EE649}"/>
    <dgm:cxn modelId="{C97E1B43-9520-4264-A3F1-75B3EE1B02BB}" srcId="{C170E956-094D-4782-97DC-6C9324997B20}" destId="{A2625BE7-03D1-4B18-A50E-88D6E0BDE8C3}" srcOrd="6" destOrd="0" parTransId="{F73A1299-7B9D-42B7-A1CC-01C024D9C4EF}" sibTransId="{08219104-03CC-4861-98CC-AE017DC1A309}"/>
    <dgm:cxn modelId="{AC919D67-6E4A-4AFD-8AF5-A4CB16AA549F}" type="presOf" srcId="{B695FAC2-CE85-4E40-8D18-4B251D163480}" destId="{FFF6B1C6-746C-43A6-B138-BE903F8202D3}" srcOrd="0" destOrd="3" presId="urn:microsoft.com/office/officeart/2005/8/layout/vList2"/>
    <dgm:cxn modelId="{C040076D-72CF-40B8-961F-6BBFF2E600C2}" type="presOf" srcId="{EBB68B3F-353E-4752-83E1-326FEC9759C5}" destId="{097CC789-55C1-4FBA-90E7-C5FC86E3054E}" srcOrd="0" destOrd="1" presId="urn:microsoft.com/office/officeart/2005/8/layout/vList2"/>
    <dgm:cxn modelId="{DAC6B850-AC9D-42EF-B3EC-3628F552C9E7}" srcId="{C170E956-094D-4782-97DC-6C9324997B20}" destId="{EBB68B3F-353E-4752-83E1-326FEC9759C5}" srcOrd="1" destOrd="0" parTransId="{D82628D3-347E-47FE-97B6-D06D7C3BB8C0}" sibTransId="{B1447775-A997-40E1-8BE7-821E0698DACA}"/>
    <dgm:cxn modelId="{8CB7F971-8281-4C93-80D5-05247CC585CC}" srcId="{DE458813-6408-48A2-9387-59CBDAF11DF7}" destId="{5DF958AD-538F-40A9-970A-D7F4637B6F7B}" srcOrd="0" destOrd="0" parTransId="{4F61C234-5CE5-4297-97C2-75F06EAE551E}" sibTransId="{979CBBF4-0094-4E46-90CA-87F918B494A3}"/>
    <dgm:cxn modelId="{B4BD4D52-27B1-4745-8E37-96EB9993CE29}" srcId="{C170E956-094D-4782-97DC-6C9324997B20}" destId="{D3D3AA11-1E6E-41F9-9410-BA71F8A52FD5}" srcOrd="0" destOrd="0" parTransId="{1379A5DE-2583-46F1-BC88-0715056A8DCC}" sibTransId="{699CC8A2-9D48-46B9-9C1A-C14EEA445BCC}"/>
    <dgm:cxn modelId="{AFD5D577-7536-4AE0-8AD7-529C8BFB8596}" type="presOf" srcId="{5DF958AD-538F-40A9-970A-D7F4637B6F7B}" destId="{FFF6B1C6-746C-43A6-B138-BE903F8202D3}" srcOrd="0" destOrd="0" presId="urn:microsoft.com/office/officeart/2005/8/layout/vList2"/>
    <dgm:cxn modelId="{E482ED77-05B8-4E12-8F72-152C0D758A91}" srcId="{C170E956-094D-4782-97DC-6C9324997B20}" destId="{423A0F1A-4A38-48D3-8B82-1C4DF8393EBE}" srcOrd="2" destOrd="0" parTransId="{45853C15-CA41-4468-99EF-E570314E607F}" sibTransId="{C1E85D86-6AE8-4734-88DF-FB0A6F5EBE60}"/>
    <dgm:cxn modelId="{B492B679-8E1E-4249-A1E6-4DC55BB87816}" srcId="{6DCA4933-438A-472C-BFDB-D0A2F1E629D3}" destId="{DE458813-6408-48A2-9387-59CBDAF11DF7}" srcOrd="1" destOrd="0" parTransId="{B8FD2C41-8D21-4B07-B79F-BA9C8EC12A30}" sibTransId="{DC3E5A55-FD9A-42DC-B716-809FE1453AEB}"/>
    <dgm:cxn modelId="{11DFA27A-B067-482D-97E3-B90F8B05B1C9}" type="presOf" srcId="{E4B78609-9D1D-4245-8F50-9C9B4D640F75}" destId="{097CC789-55C1-4FBA-90E7-C5FC86E3054E}" srcOrd="0" destOrd="5" presId="urn:microsoft.com/office/officeart/2005/8/layout/vList2"/>
    <dgm:cxn modelId="{33EA238C-75DE-4C49-930D-3AC2E023C5C6}" type="presOf" srcId="{63E46B43-D93E-46A5-A320-CE7A81514B0E}" destId="{FFF6B1C6-746C-43A6-B138-BE903F8202D3}" srcOrd="0" destOrd="1" presId="urn:microsoft.com/office/officeart/2005/8/layout/vList2"/>
    <dgm:cxn modelId="{05A17391-96EB-4DBF-9D0B-BBE76E306EDF}" srcId="{DE458813-6408-48A2-9387-59CBDAF11DF7}" destId="{9306D710-C478-4855-BE5A-CC7B8555D881}" srcOrd="4" destOrd="0" parTransId="{A55F6910-9FD7-45EC-AC75-990F51E8B1A4}" sibTransId="{BC374827-CFA3-4420-B834-7A05CBCDE0B2}"/>
    <dgm:cxn modelId="{2D0E5DA1-95E3-491D-ADAF-C3462C21CE8E}" type="presOf" srcId="{C170E956-094D-4782-97DC-6C9324997B20}" destId="{692A52DD-254B-4706-A641-99F003B914A4}" srcOrd="0" destOrd="0" presId="urn:microsoft.com/office/officeart/2005/8/layout/vList2"/>
    <dgm:cxn modelId="{66BC7AB1-997C-4A26-9720-9F970BDF8EF8}" srcId="{DE458813-6408-48A2-9387-59CBDAF11DF7}" destId="{037300E2-EE0F-459A-9865-27D1F9171B28}" srcOrd="2" destOrd="0" parTransId="{53B052B3-A5C2-4DE9-B562-46F2D35506AA}" sibTransId="{06FF936C-37AA-4BA8-896E-552217A993BE}"/>
    <dgm:cxn modelId="{317D7DB5-8983-40F7-BC94-332C4C64A16A}" type="presOf" srcId="{D3D3AA11-1E6E-41F9-9410-BA71F8A52FD5}" destId="{097CC789-55C1-4FBA-90E7-C5FC86E3054E}" srcOrd="0" destOrd="0" presId="urn:microsoft.com/office/officeart/2005/8/layout/vList2"/>
    <dgm:cxn modelId="{D57BD5CD-78A4-4AFD-A790-CC143EA54269}" type="presOf" srcId="{A2625BE7-03D1-4B18-A50E-88D6E0BDE8C3}" destId="{097CC789-55C1-4FBA-90E7-C5FC86E3054E}" srcOrd="0" destOrd="6" presId="urn:microsoft.com/office/officeart/2005/8/layout/vList2"/>
    <dgm:cxn modelId="{A35752D3-8BBC-4DB4-BBF7-DEEF2E47B55A}" type="presOf" srcId="{9306D710-C478-4855-BE5A-CC7B8555D881}" destId="{FFF6B1C6-746C-43A6-B138-BE903F8202D3}" srcOrd="0" destOrd="4" presId="urn:microsoft.com/office/officeart/2005/8/layout/vList2"/>
    <dgm:cxn modelId="{02C9F1E3-0EDF-48C3-8E38-C46898AE0134}" type="presOf" srcId="{2B1EED38-054D-48D5-8ACA-9A6713A11F21}" destId="{097CC789-55C1-4FBA-90E7-C5FC86E3054E}" srcOrd="0" destOrd="3" presId="urn:microsoft.com/office/officeart/2005/8/layout/vList2"/>
    <dgm:cxn modelId="{00BF37FD-AC1A-4E11-9B5E-D725D1FC12D7}" type="presOf" srcId="{6C03F485-05F7-46A1-B4EF-9FD4F2E70187}" destId="{097CC789-55C1-4FBA-90E7-C5FC86E3054E}" srcOrd="0" destOrd="4" presId="urn:microsoft.com/office/officeart/2005/8/layout/vList2"/>
    <dgm:cxn modelId="{B4E42B5B-6E6E-49EA-A519-489513D13AB1}" type="presParOf" srcId="{A74F65D7-3E4F-405B-8B66-2372EF11D329}" destId="{692A52DD-254B-4706-A641-99F003B914A4}" srcOrd="0" destOrd="0" presId="urn:microsoft.com/office/officeart/2005/8/layout/vList2"/>
    <dgm:cxn modelId="{9688DB21-BFCE-4D94-9FAC-64E0E2391C30}" type="presParOf" srcId="{A74F65D7-3E4F-405B-8B66-2372EF11D329}" destId="{097CC789-55C1-4FBA-90E7-C5FC86E3054E}" srcOrd="1" destOrd="0" presId="urn:microsoft.com/office/officeart/2005/8/layout/vList2"/>
    <dgm:cxn modelId="{0E307044-C39F-49CC-80C8-B78B2E87EB52}" type="presParOf" srcId="{A74F65D7-3E4F-405B-8B66-2372EF11D329}" destId="{D205F961-39D4-402E-B0E8-24992EE01CD8}" srcOrd="2" destOrd="0" presId="urn:microsoft.com/office/officeart/2005/8/layout/vList2"/>
    <dgm:cxn modelId="{BCE91597-F9F5-4A9F-8BA5-55AAFF296799}" type="presParOf" srcId="{A74F65D7-3E4F-405B-8B66-2372EF11D329}" destId="{FFF6B1C6-746C-43A6-B138-BE903F8202D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9C258-20E8-4956-9174-4358422980B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AE88A00A-5212-45EC-9A70-414F540639FC}">
      <dgm:prSet phldrT="[Text]"/>
      <dgm:spPr/>
      <dgm:t>
        <a:bodyPr/>
        <a:lstStyle/>
        <a:p>
          <a:r>
            <a:rPr lang="en-GB" dirty="0"/>
            <a:t>1</a:t>
          </a:r>
          <a:r>
            <a:rPr lang="en-GB" baseline="30000" dirty="0"/>
            <a:t>st</a:t>
          </a:r>
          <a:r>
            <a:rPr lang="en-GB" dirty="0"/>
            <a:t> Generation</a:t>
          </a:r>
        </a:p>
      </dgm:t>
    </dgm:pt>
    <dgm:pt modelId="{E5C0BF0F-CF56-4512-9488-387C18BD4F21}" type="parTrans" cxnId="{E924CCAD-7A88-48DD-A052-3F7D610762E7}">
      <dgm:prSet/>
      <dgm:spPr/>
      <dgm:t>
        <a:bodyPr/>
        <a:lstStyle/>
        <a:p>
          <a:endParaRPr lang="en-GB"/>
        </a:p>
      </dgm:t>
    </dgm:pt>
    <dgm:pt modelId="{5408EA3A-B49F-42BA-87A1-712400718781}" type="sibTrans" cxnId="{E924CCAD-7A88-48DD-A052-3F7D610762E7}">
      <dgm:prSet/>
      <dgm:spPr/>
      <dgm:t>
        <a:bodyPr/>
        <a:lstStyle/>
        <a:p>
          <a:endParaRPr lang="en-GB"/>
        </a:p>
      </dgm:t>
    </dgm:pt>
    <dgm:pt modelId="{FFC3DA9D-0377-4650-BD4E-3053A360C904}">
      <dgm:prSet phldrT="[Text]"/>
      <dgm:spPr/>
      <dgm:t>
        <a:bodyPr/>
        <a:lstStyle/>
        <a:p>
          <a:r>
            <a:rPr lang="en-GB" dirty="0"/>
            <a:t>Carbon Steel</a:t>
          </a:r>
        </a:p>
      </dgm:t>
    </dgm:pt>
    <dgm:pt modelId="{C3EBAE00-44EE-4A18-AEC4-6548F96089D7}" type="parTrans" cxnId="{A4CF4BD3-79AC-4F4C-B772-396A99EE7174}">
      <dgm:prSet/>
      <dgm:spPr/>
      <dgm:t>
        <a:bodyPr/>
        <a:lstStyle/>
        <a:p>
          <a:endParaRPr lang="en-GB"/>
        </a:p>
      </dgm:t>
    </dgm:pt>
    <dgm:pt modelId="{499B53CD-4AF0-4DD7-9F81-440B7B628C19}" type="sibTrans" cxnId="{A4CF4BD3-79AC-4F4C-B772-396A99EE7174}">
      <dgm:prSet/>
      <dgm:spPr/>
      <dgm:t>
        <a:bodyPr/>
        <a:lstStyle/>
        <a:p>
          <a:endParaRPr lang="en-GB"/>
        </a:p>
      </dgm:t>
    </dgm:pt>
    <dgm:pt modelId="{823942AA-D21C-4DF0-96E8-41349AC8336F}">
      <dgm:prSet phldrT="[Text]"/>
      <dgm:spPr/>
      <dgm:t>
        <a:bodyPr/>
        <a:lstStyle/>
        <a:p>
          <a:r>
            <a:rPr lang="en-GB" dirty="0"/>
            <a:t>2</a:t>
          </a:r>
          <a:r>
            <a:rPr lang="en-GB" baseline="30000" dirty="0"/>
            <a:t>nd</a:t>
          </a:r>
          <a:r>
            <a:rPr lang="en-GB" dirty="0"/>
            <a:t> Generation</a:t>
          </a:r>
        </a:p>
      </dgm:t>
    </dgm:pt>
    <dgm:pt modelId="{D847E3D9-15F1-437B-943C-FD326783AA4D}" type="parTrans" cxnId="{BDA980A8-B62D-4F8C-8E93-AC19B814828B}">
      <dgm:prSet/>
      <dgm:spPr/>
      <dgm:t>
        <a:bodyPr/>
        <a:lstStyle/>
        <a:p>
          <a:endParaRPr lang="en-GB"/>
        </a:p>
      </dgm:t>
    </dgm:pt>
    <dgm:pt modelId="{46B55766-D7BA-4868-8582-E4F6CAADA24D}" type="sibTrans" cxnId="{BDA980A8-B62D-4F8C-8E93-AC19B814828B}">
      <dgm:prSet/>
      <dgm:spPr/>
      <dgm:t>
        <a:bodyPr/>
        <a:lstStyle/>
        <a:p>
          <a:endParaRPr lang="en-GB"/>
        </a:p>
      </dgm:t>
    </dgm:pt>
    <dgm:pt modelId="{ACA8EC72-FFE4-4100-834E-142D51C21450}">
      <dgm:prSet phldrT="[Text]"/>
      <dgm:spPr/>
      <dgm:t>
        <a:bodyPr/>
        <a:lstStyle/>
        <a:p>
          <a:r>
            <a:rPr lang="en-GB" dirty="0"/>
            <a:t>Stainless Steels</a:t>
          </a:r>
        </a:p>
      </dgm:t>
    </dgm:pt>
    <dgm:pt modelId="{E1D985D0-7101-4597-AD7A-B1C8FA226850}" type="parTrans" cxnId="{F9E9F794-8558-4976-9BF9-16D777262D07}">
      <dgm:prSet/>
      <dgm:spPr/>
      <dgm:t>
        <a:bodyPr/>
        <a:lstStyle/>
        <a:p>
          <a:endParaRPr lang="en-GB"/>
        </a:p>
      </dgm:t>
    </dgm:pt>
    <dgm:pt modelId="{CBD448C3-27DE-4D75-9352-2946765436CD}" type="sibTrans" cxnId="{F9E9F794-8558-4976-9BF9-16D777262D07}">
      <dgm:prSet/>
      <dgm:spPr/>
      <dgm:t>
        <a:bodyPr/>
        <a:lstStyle/>
        <a:p>
          <a:endParaRPr lang="en-GB"/>
        </a:p>
      </dgm:t>
    </dgm:pt>
    <dgm:pt modelId="{C3EC635C-5628-4702-BF38-347A4495A4DC}">
      <dgm:prSet phldrT="[Text]"/>
      <dgm:spPr/>
      <dgm:t>
        <a:bodyPr/>
        <a:lstStyle/>
        <a:p>
          <a:r>
            <a:rPr lang="en-GB" dirty="0"/>
            <a:t>2</a:t>
          </a:r>
          <a:r>
            <a:rPr lang="en-GB" baseline="30000" dirty="0"/>
            <a:t>nd</a:t>
          </a:r>
          <a:r>
            <a:rPr lang="en-GB" dirty="0"/>
            <a:t> Gen +</a:t>
          </a:r>
        </a:p>
      </dgm:t>
    </dgm:pt>
    <dgm:pt modelId="{B9A601A9-705C-4DD7-954B-21E5683C3D5C}" type="parTrans" cxnId="{B0B0808D-CAA3-4262-BF6E-789AB61FAD79}">
      <dgm:prSet/>
      <dgm:spPr/>
      <dgm:t>
        <a:bodyPr/>
        <a:lstStyle/>
        <a:p>
          <a:endParaRPr lang="en-GB"/>
        </a:p>
      </dgm:t>
    </dgm:pt>
    <dgm:pt modelId="{24940F29-10B4-4F17-A042-BB5EBAC82B8B}" type="sibTrans" cxnId="{B0B0808D-CAA3-4262-BF6E-789AB61FAD79}">
      <dgm:prSet/>
      <dgm:spPr/>
      <dgm:t>
        <a:bodyPr/>
        <a:lstStyle/>
        <a:p>
          <a:endParaRPr lang="en-GB"/>
        </a:p>
      </dgm:t>
    </dgm:pt>
    <dgm:pt modelId="{5F8A55F9-592F-47CE-B00C-0DBCFABF3789}">
      <dgm:prSet phldrT="[Text]"/>
      <dgm:spPr/>
      <dgm:t>
        <a:bodyPr/>
        <a:lstStyle/>
        <a:p>
          <a:r>
            <a:rPr lang="en-GB" dirty="0"/>
            <a:t>Titanium</a:t>
          </a:r>
        </a:p>
      </dgm:t>
    </dgm:pt>
    <dgm:pt modelId="{7E219DFA-9515-4D80-A793-B5DABEE06410}" type="parTrans" cxnId="{5B3F6ACD-CA9E-48F9-B7FC-E7341459F8A6}">
      <dgm:prSet/>
      <dgm:spPr/>
      <dgm:t>
        <a:bodyPr/>
        <a:lstStyle/>
        <a:p>
          <a:endParaRPr lang="en-GB"/>
        </a:p>
      </dgm:t>
    </dgm:pt>
    <dgm:pt modelId="{9127F316-73B4-4060-BA2D-9E7D866E5C5A}" type="sibTrans" cxnId="{5B3F6ACD-CA9E-48F9-B7FC-E7341459F8A6}">
      <dgm:prSet/>
      <dgm:spPr/>
      <dgm:t>
        <a:bodyPr/>
        <a:lstStyle/>
        <a:p>
          <a:endParaRPr lang="en-GB"/>
        </a:p>
      </dgm:t>
    </dgm:pt>
    <dgm:pt modelId="{07D8C55A-1E13-4357-979D-7EFEF608662A}" type="pres">
      <dgm:prSet presAssocID="{8689C258-20E8-4956-9174-4358422980B9}" presName="Name0" presStyleCnt="0">
        <dgm:presLayoutVars>
          <dgm:dir/>
          <dgm:animLvl val="lvl"/>
          <dgm:resizeHandles val="exact"/>
        </dgm:presLayoutVars>
      </dgm:prSet>
      <dgm:spPr/>
    </dgm:pt>
    <dgm:pt modelId="{96394124-E89E-4A26-82C4-32DC1CFBD2F0}" type="pres">
      <dgm:prSet presAssocID="{8689C258-20E8-4956-9174-4358422980B9}" presName="tSp" presStyleCnt="0"/>
      <dgm:spPr/>
    </dgm:pt>
    <dgm:pt modelId="{5BC3F66C-3942-41DD-AECD-8E75EA1D40B8}" type="pres">
      <dgm:prSet presAssocID="{8689C258-20E8-4956-9174-4358422980B9}" presName="bSp" presStyleCnt="0"/>
      <dgm:spPr/>
    </dgm:pt>
    <dgm:pt modelId="{129C2532-5FDF-4D52-80CA-B09012CF413F}" type="pres">
      <dgm:prSet presAssocID="{8689C258-20E8-4956-9174-4358422980B9}" presName="process" presStyleCnt="0"/>
      <dgm:spPr/>
    </dgm:pt>
    <dgm:pt modelId="{44E2147B-7F26-4E98-A0CB-4740E8C6B735}" type="pres">
      <dgm:prSet presAssocID="{AE88A00A-5212-45EC-9A70-414F540639FC}" presName="composite1" presStyleCnt="0"/>
      <dgm:spPr/>
    </dgm:pt>
    <dgm:pt modelId="{F1FD04FF-AD21-4B99-9FD6-9FE27103B07F}" type="pres">
      <dgm:prSet presAssocID="{AE88A00A-5212-45EC-9A70-414F540639FC}" presName="dummyNode1" presStyleLbl="node1" presStyleIdx="0" presStyleCnt="3"/>
      <dgm:spPr/>
    </dgm:pt>
    <dgm:pt modelId="{DAAD441B-9040-4BE5-BA9E-F7EF9EF42284}" type="pres">
      <dgm:prSet presAssocID="{AE88A00A-5212-45EC-9A70-414F540639FC}" presName="childNode1" presStyleLbl="bgAcc1" presStyleIdx="0" presStyleCnt="3">
        <dgm:presLayoutVars>
          <dgm:bulletEnabled val="1"/>
        </dgm:presLayoutVars>
      </dgm:prSet>
      <dgm:spPr/>
    </dgm:pt>
    <dgm:pt modelId="{C3F9474A-1F85-4DFA-A1CB-522D6381DAE3}" type="pres">
      <dgm:prSet presAssocID="{AE88A00A-5212-45EC-9A70-414F540639FC}" presName="childNode1tx" presStyleLbl="bgAcc1" presStyleIdx="0" presStyleCnt="3">
        <dgm:presLayoutVars>
          <dgm:bulletEnabled val="1"/>
        </dgm:presLayoutVars>
      </dgm:prSet>
      <dgm:spPr/>
    </dgm:pt>
    <dgm:pt modelId="{0AC9C434-E728-4B06-A01E-FCD92DC2F3EF}" type="pres">
      <dgm:prSet presAssocID="{AE88A00A-5212-45EC-9A70-414F540639FC}" presName="parentNode1" presStyleLbl="node1" presStyleIdx="0" presStyleCnt="3">
        <dgm:presLayoutVars>
          <dgm:chMax val="1"/>
          <dgm:bulletEnabled val="1"/>
        </dgm:presLayoutVars>
      </dgm:prSet>
      <dgm:spPr/>
    </dgm:pt>
    <dgm:pt modelId="{DA8D7C01-3641-4C02-ADA0-419457E27627}" type="pres">
      <dgm:prSet presAssocID="{AE88A00A-5212-45EC-9A70-414F540639FC}" presName="connSite1" presStyleCnt="0"/>
      <dgm:spPr/>
    </dgm:pt>
    <dgm:pt modelId="{8319225C-D9D7-4473-9CEC-DF3514FEA706}" type="pres">
      <dgm:prSet presAssocID="{5408EA3A-B49F-42BA-87A1-712400718781}" presName="Name9" presStyleLbl="sibTrans2D1" presStyleIdx="0" presStyleCnt="2"/>
      <dgm:spPr/>
    </dgm:pt>
    <dgm:pt modelId="{0EC84AA7-181F-43F6-9F1D-F33774335733}" type="pres">
      <dgm:prSet presAssocID="{823942AA-D21C-4DF0-96E8-41349AC8336F}" presName="composite2" presStyleCnt="0"/>
      <dgm:spPr/>
    </dgm:pt>
    <dgm:pt modelId="{3795D60A-834A-41A8-9ECC-F3AED785B312}" type="pres">
      <dgm:prSet presAssocID="{823942AA-D21C-4DF0-96E8-41349AC8336F}" presName="dummyNode2" presStyleLbl="node1" presStyleIdx="0" presStyleCnt="3"/>
      <dgm:spPr/>
    </dgm:pt>
    <dgm:pt modelId="{DFDF16D4-BD18-42E2-AD92-0DF73386C33E}" type="pres">
      <dgm:prSet presAssocID="{823942AA-D21C-4DF0-96E8-41349AC8336F}" presName="childNode2" presStyleLbl="bgAcc1" presStyleIdx="1" presStyleCnt="3">
        <dgm:presLayoutVars>
          <dgm:bulletEnabled val="1"/>
        </dgm:presLayoutVars>
      </dgm:prSet>
      <dgm:spPr/>
    </dgm:pt>
    <dgm:pt modelId="{994A316F-A58E-4844-B02B-6DC808ADCDC9}" type="pres">
      <dgm:prSet presAssocID="{823942AA-D21C-4DF0-96E8-41349AC8336F}" presName="childNode2tx" presStyleLbl="bgAcc1" presStyleIdx="1" presStyleCnt="3">
        <dgm:presLayoutVars>
          <dgm:bulletEnabled val="1"/>
        </dgm:presLayoutVars>
      </dgm:prSet>
      <dgm:spPr/>
    </dgm:pt>
    <dgm:pt modelId="{F77CB929-48F4-47E7-BA10-7F0BD95D4DF2}" type="pres">
      <dgm:prSet presAssocID="{823942AA-D21C-4DF0-96E8-41349AC8336F}" presName="parentNode2" presStyleLbl="node1" presStyleIdx="1" presStyleCnt="3">
        <dgm:presLayoutVars>
          <dgm:chMax val="0"/>
          <dgm:bulletEnabled val="1"/>
        </dgm:presLayoutVars>
      </dgm:prSet>
      <dgm:spPr/>
    </dgm:pt>
    <dgm:pt modelId="{5B46F02C-A141-4167-88FE-2DAE9A636577}" type="pres">
      <dgm:prSet presAssocID="{823942AA-D21C-4DF0-96E8-41349AC8336F}" presName="connSite2" presStyleCnt="0"/>
      <dgm:spPr/>
    </dgm:pt>
    <dgm:pt modelId="{0F83BC2D-AAAE-4CB5-B2A4-B8CDF164472D}" type="pres">
      <dgm:prSet presAssocID="{46B55766-D7BA-4868-8582-E4F6CAADA24D}" presName="Name18" presStyleLbl="sibTrans2D1" presStyleIdx="1" presStyleCnt="2"/>
      <dgm:spPr/>
    </dgm:pt>
    <dgm:pt modelId="{4C41D13A-578C-4A1E-B7F0-264FC175A1E1}" type="pres">
      <dgm:prSet presAssocID="{C3EC635C-5628-4702-BF38-347A4495A4DC}" presName="composite1" presStyleCnt="0"/>
      <dgm:spPr/>
    </dgm:pt>
    <dgm:pt modelId="{BDBED8BD-46F2-4391-AD1C-1A5600528884}" type="pres">
      <dgm:prSet presAssocID="{C3EC635C-5628-4702-BF38-347A4495A4DC}" presName="dummyNode1" presStyleLbl="node1" presStyleIdx="1" presStyleCnt="3"/>
      <dgm:spPr/>
    </dgm:pt>
    <dgm:pt modelId="{84DF1D52-8D8F-4CA0-A9CF-3A9C4E66F280}" type="pres">
      <dgm:prSet presAssocID="{C3EC635C-5628-4702-BF38-347A4495A4DC}" presName="childNode1" presStyleLbl="bgAcc1" presStyleIdx="2" presStyleCnt="3">
        <dgm:presLayoutVars>
          <dgm:bulletEnabled val="1"/>
        </dgm:presLayoutVars>
      </dgm:prSet>
      <dgm:spPr/>
    </dgm:pt>
    <dgm:pt modelId="{2A9D278A-0CDF-4E24-BA17-CB84157FA774}" type="pres">
      <dgm:prSet presAssocID="{C3EC635C-5628-4702-BF38-347A4495A4DC}" presName="childNode1tx" presStyleLbl="bgAcc1" presStyleIdx="2" presStyleCnt="3">
        <dgm:presLayoutVars>
          <dgm:bulletEnabled val="1"/>
        </dgm:presLayoutVars>
      </dgm:prSet>
      <dgm:spPr/>
    </dgm:pt>
    <dgm:pt modelId="{2F882FB3-ECCD-4C97-9FA1-C1135D2E22C2}" type="pres">
      <dgm:prSet presAssocID="{C3EC635C-5628-4702-BF38-347A4495A4DC}" presName="parentNode1" presStyleLbl="node1" presStyleIdx="2" presStyleCnt="3">
        <dgm:presLayoutVars>
          <dgm:chMax val="1"/>
          <dgm:bulletEnabled val="1"/>
        </dgm:presLayoutVars>
      </dgm:prSet>
      <dgm:spPr/>
    </dgm:pt>
    <dgm:pt modelId="{AC0EE373-B777-4061-9190-2E3DC1D3D6D6}" type="pres">
      <dgm:prSet presAssocID="{C3EC635C-5628-4702-BF38-347A4495A4DC}" presName="connSite1" presStyleCnt="0"/>
      <dgm:spPr/>
    </dgm:pt>
  </dgm:ptLst>
  <dgm:cxnLst>
    <dgm:cxn modelId="{B935E306-7F7B-4B2B-8222-E18433E3BE5A}" type="presOf" srcId="{ACA8EC72-FFE4-4100-834E-142D51C21450}" destId="{994A316F-A58E-4844-B02B-6DC808ADCDC9}" srcOrd="1" destOrd="0" presId="urn:microsoft.com/office/officeart/2005/8/layout/hProcess4"/>
    <dgm:cxn modelId="{39DD3426-7D00-48DA-844E-63D8FCF4B6EA}" type="presOf" srcId="{ACA8EC72-FFE4-4100-834E-142D51C21450}" destId="{DFDF16D4-BD18-42E2-AD92-0DF73386C33E}" srcOrd="0" destOrd="0" presId="urn:microsoft.com/office/officeart/2005/8/layout/hProcess4"/>
    <dgm:cxn modelId="{1158A432-C79D-4010-86FE-E8BD4070F71A}" type="presOf" srcId="{8689C258-20E8-4956-9174-4358422980B9}" destId="{07D8C55A-1E13-4357-979D-7EFEF608662A}" srcOrd="0" destOrd="0" presId="urn:microsoft.com/office/officeart/2005/8/layout/hProcess4"/>
    <dgm:cxn modelId="{65240235-634E-42D9-87B5-FBDB5A15183F}" type="presOf" srcId="{AE88A00A-5212-45EC-9A70-414F540639FC}" destId="{0AC9C434-E728-4B06-A01E-FCD92DC2F3EF}" srcOrd="0" destOrd="0" presId="urn:microsoft.com/office/officeart/2005/8/layout/hProcess4"/>
    <dgm:cxn modelId="{110B435F-8D64-4941-93F5-E7A529F2016B}" type="presOf" srcId="{FFC3DA9D-0377-4650-BD4E-3053A360C904}" destId="{DAAD441B-9040-4BE5-BA9E-F7EF9EF42284}" srcOrd="0" destOrd="0" presId="urn:microsoft.com/office/officeart/2005/8/layout/hProcess4"/>
    <dgm:cxn modelId="{0B427441-FE3D-45EE-81F4-BCDE4CFCEB97}" type="presOf" srcId="{5408EA3A-B49F-42BA-87A1-712400718781}" destId="{8319225C-D9D7-4473-9CEC-DF3514FEA706}" srcOrd="0" destOrd="0" presId="urn:microsoft.com/office/officeart/2005/8/layout/hProcess4"/>
    <dgm:cxn modelId="{8DA5194C-483F-459C-AEDA-FCCC66D76AC2}" type="presOf" srcId="{823942AA-D21C-4DF0-96E8-41349AC8336F}" destId="{F77CB929-48F4-47E7-BA10-7F0BD95D4DF2}" srcOrd="0" destOrd="0" presId="urn:microsoft.com/office/officeart/2005/8/layout/hProcess4"/>
    <dgm:cxn modelId="{B0B0808D-CAA3-4262-BF6E-789AB61FAD79}" srcId="{8689C258-20E8-4956-9174-4358422980B9}" destId="{C3EC635C-5628-4702-BF38-347A4495A4DC}" srcOrd="2" destOrd="0" parTransId="{B9A601A9-705C-4DD7-954B-21E5683C3D5C}" sibTransId="{24940F29-10B4-4F17-A042-BB5EBAC82B8B}"/>
    <dgm:cxn modelId="{F9E9F794-8558-4976-9BF9-16D777262D07}" srcId="{823942AA-D21C-4DF0-96E8-41349AC8336F}" destId="{ACA8EC72-FFE4-4100-834E-142D51C21450}" srcOrd="0" destOrd="0" parTransId="{E1D985D0-7101-4597-AD7A-B1C8FA226850}" sibTransId="{CBD448C3-27DE-4D75-9352-2946765436CD}"/>
    <dgm:cxn modelId="{505C6897-3A87-483E-88DE-BEF16BBC9CCD}" type="presOf" srcId="{5F8A55F9-592F-47CE-B00C-0DBCFABF3789}" destId="{84DF1D52-8D8F-4CA0-A9CF-3A9C4E66F280}" srcOrd="0" destOrd="0" presId="urn:microsoft.com/office/officeart/2005/8/layout/hProcess4"/>
    <dgm:cxn modelId="{BDA980A8-B62D-4F8C-8E93-AC19B814828B}" srcId="{8689C258-20E8-4956-9174-4358422980B9}" destId="{823942AA-D21C-4DF0-96E8-41349AC8336F}" srcOrd="1" destOrd="0" parTransId="{D847E3D9-15F1-437B-943C-FD326783AA4D}" sibTransId="{46B55766-D7BA-4868-8582-E4F6CAADA24D}"/>
    <dgm:cxn modelId="{5B749DAD-AA59-48CE-AFF9-E56BE0DA12CF}" type="presOf" srcId="{5F8A55F9-592F-47CE-B00C-0DBCFABF3789}" destId="{2A9D278A-0CDF-4E24-BA17-CB84157FA774}" srcOrd="1" destOrd="0" presId="urn:microsoft.com/office/officeart/2005/8/layout/hProcess4"/>
    <dgm:cxn modelId="{E924CCAD-7A88-48DD-A052-3F7D610762E7}" srcId="{8689C258-20E8-4956-9174-4358422980B9}" destId="{AE88A00A-5212-45EC-9A70-414F540639FC}" srcOrd="0" destOrd="0" parTransId="{E5C0BF0F-CF56-4512-9488-387C18BD4F21}" sibTransId="{5408EA3A-B49F-42BA-87A1-712400718781}"/>
    <dgm:cxn modelId="{3D8C86BB-C970-4315-96A6-DECFF870D814}" type="presOf" srcId="{46B55766-D7BA-4868-8582-E4F6CAADA24D}" destId="{0F83BC2D-AAAE-4CB5-B2A4-B8CDF164472D}" srcOrd="0" destOrd="0" presId="urn:microsoft.com/office/officeart/2005/8/layout/hProcess4"/>
    <dgm:cxn modelId="{B88DE5C8-AAD6-49BD-BB7A-62BAE43CEE65}" type="presOf" srcId="{C3EC635C-5628-4702-BF38-347A4495A4DC}" destId="{2F882FB3-ECCD-4C97-9FA1-C1135D2E22C2}" srcOrd="0" destOrd="0" presId="urn:microsoft.com/office/officeart/2005/8/layout/hProcess4"/>
    <dgm:cxn modelId="{5B3F6ACD-CA9E-48F9-B7FC-E7341459F8A6}" srcId="{C3EC635C-5628-4702-BF38-347A4495A4DC}" destId="{5F8A55F9-592F-47CE-B00C-0DBCFABF3789}" srcOrd="0" destOrd="0" parTransId="{7E219DFA-9515-4D80-A793-B5DABEE06410}" sibTransId="{9127F316-73B4-4060-BA2D-9E7D866E5C5A}"/>
    <dgm:cxn modelId="{A4CF4BD3-79AC-4F4C-B772-396A99EE7174}" srcId="{AE88A00A-5212-45EC-9A70-414F540639FC}" destId="{FFC3DA9D-0377-4650-BD4E-3053A360C904}" srcOrd="0" destOrd="0" parTransId="{C3EBAE00-44EE-4A18-AEC4-6548F96089D7}" sibTransId="{499B53CD-4AF0-4DD7-9F81-440B7B628C19}"/>
    <dgm:cxn modelId="{E0C594D6-1EB2-4D88-83C9-43A080A4E679}" type="presOf" srcId="{FFC3DA9D-0377-4650-BD4E-3053A360C904}" destId="{C3F9474A-1F85-4DFA-A1CB-522D6381DAE3}" srcOrd="1" destOrd="0" presId="urn:microsoft.com/office/officeart/2005/8/layout/hProcess4"/>
    <dgm:cxn modelId="{B9E68089-AB32-446D-B24A-89C5A06F18D1}" type="presParOf" srcId="{07D8C55A-1E13-4357-979D-7EFEF608662A}" destId="{96394124-E89E-4A26-82C4-32DC1CFBD2F0}" srcOrd="0" destOrd="0" presId="urn:microsoft.com/office/officeart/2005/8/layout/hProcess4"/>
    <dgm:cxn modelId="{B90344EB-E094-4563-A3C2-000EEC717FEC}" type="presParOf" srcId="{07D8C55A-1E13-4357-979D-7EFEF608662A}" destId="{5BC3F66C-3942-41DD-AECD-8E75EA1D40B8}" srcOrd="1" destOrd="0" presId="urn:microsoft.com/office/officeart/2005/8/layout/hProcess4"/>
    <dgm:cxn modelId="{B803B8B5-6565-4EB6-BF0A-077F112B7233}" type="presParOf" srcId="{07D8C55A-1E13-4357-979D-7EFEF608662A}" destId="{129C2532-5FDF-4D52-80CA-B09012CF413F}" srcOrd="2" destOrd="0" presId="urn:microsoft.com/office/officeart/2005/8/layout/hProcess4"/>
    <dgm:cxn modelId="{69BC198C-41B2-490A-9F15-0698391F41AA}" type="presParOf" srcId="{129C2532-5FDF-4D52-80CA-B09012CF413F}" destId="{44E2147B-7F26-4E98-A0CB-4740E8C6B735}" srcOrd="0" destOrd="0" presId="urn:microsoft.com/office/officeart/2005/8/layout/hProcess4"/>
    <dgm:cxn modelId="{2B5C62D0-64C3-41AB-A652-2703A68BCF11}" type="presParOf" srcId="{44E2147B-7F26-4E98-A0CB-4740E8C6B735}" destId="{F1FD04FF-AD21-4B99-9FD6-9FE27103B07F}" srcOrd="0" destOrd="0" presId="urn:microsoft.com/office/officeart/2005/8/layout/hProcess4"/>
    <dgm:cxn modelId="{3F119A1B-5BA9-4E7C-A1DF-DCCE71FE22AD}" type="presParOf" srcId="{44E2147B-7F26-4E98-A0CB-4740E8C6B735}" destId="{DAAD441B-9040-4BE5-BA9E-F7EF9EF42284}" srcOrd="1" destOrd="0" presId="urn:microsoft.com/office/officeart/2005/8/layout/hProcess4"/>
    <dgm:cxn modelId="{A7E941AC-4508-495B-9CA5-94E165D15B5F}" type="presParOf" srcId="{44E2147B-7F26-4E98-A0CB-4740E8C6B735}" destId="{C3F9474A-1F85-4DFA-A1CB-522D6381DAE3}" srcOrd="2" destOrd="0" presId="urn:microsoft.com/office/officeart/2005/8/layout/hProcess4"/>
    <dgm:cxn modelId="{AEFE4329-F5AA-45FC-A78B-14E41771E79B}" type="presParOf" srcId="{44E2147B-7F26-4E98-A0CB-4740E8C6B735}" destId="{0AC9C434-E728-4B06-A01E-FCD92DC2F3EF}" srcOrd="3" destOrd="0" presId="urn:microsoft.com/office/officeart/2005/8/layout/hProcess4"/>
    <dgm:cxn modelId="{9965E48A-0CC4-4AD2-82AF-527CD4DDC30E}" type="presParOf" srcId="{44E2147B-7F26-4E98-A0CB-4740E8C6B735}" destId="{DA8D7C01-3641-4C02-ADA0-419457E27627}" srcOrd="4" destOrd="0" presId="urn:microsoft.com/office/officeart/2005/8/layout/hProcess4"/>
    <dgm:cxn modelId="{CFFB914B-1A08-4F21-B215-A6783705B443}" type="presParOf" srcId="{129C2532-5FDF-4D52-80CA-B09012CF413F}" destId="{8319225C-D9D7-4473-9CEC-DF3514FEA706}" srcOrd="1" destOrd="0" presId="urn:microsoft.com/office/officeart/2005/8/layout/hProcess4"/>
    <dgm:cxn modelId="{756F2B08-3599-4600-903F-3B0999A7C153}" type="presParOf" srcId="{129C2532-5FDF-4D52-80CA-B09012CF413F}" destId="{0EC84AA7-181F-43F6-9F1D-F33774335733}" srcOrd="2" destOrd="0" presId="urn:microsoft.com/office/officeart/2005/8/layout/hProcess4"/>
    <dgm:cxn modelId="{9B3112E5-486B-467A-93EC-B8994835FD88}" type="presParOf" srcId="{0EC84AA7-181F-43F6-9F1D-F33774335733}" destId="{3795D60A-834A-41A8-9ECC-F3AED785B312}" srcOrd="0" destOrd="0" presId="urn:microsoft.com/office/officeart/2005/8/layout/hProcess4"/>
    <dgm:cxn modelId="{553B046A-DD28-4D4C-BEA6-8090886F6AE3}" type="presParOf" srcId="{0EC84AA7-181F-43F6-9F1D-F33774335733}" destId="{DFDF16D4-BD18-42E2-AD92-0DF73386C33E}" srcOrd="1" destOrd="0" presId="urn:microsoft.com/office/officeart/2005/8/layout/hProcess4"/>
    <dgm:cxn modelId="{EF00369D-2EB1-43F5-A4AC-69F11C106407}" type="presParOf" srcId="{0EC84AA7-181F-43F6-9F1D-F33774335733}" destId="{994A316F-A58E-4844-B02B-6DC808ADCDC9}" srcOrd="2" destOrd="0" presId="urn:microsoft.com/office/officeart/2005/8/layout/hProcess4"/>
    <dgm:cxn modelId="{EFEAFF54-393A-4E27-BA33-D239A8EFAF43}" type="presParOf" srcId="{0EC84AA7-181F-43F6-9F1D-F33774335733}" destId="{F77CB929-48F4-47E7-BA10-7F0BD95D4DF2}" srcOrd="3" destOrd="0" presId="urn:microsoft.com/office/officeart/2005/8/layout/hProcess4"/>
    <dgm:cxn modelId="{BD8866D2-6F74-4042-BFBE-D12DF83DA1B7}" type="presParOf" srcId="{0EC84AA7-181F-43F6-9F1D-F33774335733}" destId="{5B46F02C-A141-4167-88FE-2DAE9A636577}" srcOrd="4" destOrd="0" presId="urn:microsoft.com/office/officeart/2005/8/layout/hProcess4"/>
    <dgm:cxn modelId="{F551B29F-2662-4220-9AC3-B4EC9E53B57B}" type="presParOf" srcId="{129C2532-5FDF-4D52-80CA-B09012CF413F}" destId="{0F83BC2D-AAAE-4CB5-B2A4-B8CDF164472D}" srcOrd="3" destOrd="0" presId="urn:microsoft.com/office/officeart/2005/8/layout/hProcess4"/>
    <dgm:cxn modelId="{57A190C6-17B2-4F58-8A02-18CA73DD1251}" type="presParOf" srcId="{129C2532-5FDF-4D52-80CA-B09012CF413F}" destId="{4C41D13A-578C-4A1E-B7F0-264FC175A1E1}" srcOrd="4" destOrd="0" presId="urn:microsoft.com/office/officeart/2005/8/layout/hProcess4"/>
    <dgm:cxn modelId="{93902560-BF24-44B0-B1A7-63024CDBE49B}" type="presParOf" srcId="{4C41D13A-578C-4A1E-B7F0-264FC175A1E1}" destId="{BDBED8BD-46F2-4391-AD1C-1A5600528884}" srcOrd="0" destOrd="0" presId="urn:microsoft.com/office/officeart/2005/8/layout/hProcess4"/>
    <dgm:cxn modelId="{963D9137-09EA-49FD-A75A-16E9BA28D92B}" type="presParOf" srcId="{4C41D13A-578C-4A1E-B7F0-264FC175A1E1}" destId="{84DF1D52-8D8F-4CA0-A9CF-3A9C4E66F280}" srcOrd="1" destOrd="0" presId="urn:microsoft.com/office/officeart/2005/8/layout/hProcess4"/>
    <dgm:cxn modelId="{56D19689-99F0-48FD-A9B1-10B5870F8430}" type="presParOf" srcId="{4C41D13A-578C-4A1E-B7F0-264FC175A1E1}" destId="{2A9D278A-0CDF-4E24-BA17-CB84157FA774}" srcOrd="2" destOrd="0" presId="urn:microsoft.com/office/officeart/2005/8/layout/hProcess4"/>
    <dgm:cxn modelId="{83E45C4E-4919-4C26-BFA5-C733FDD2EB33}" type="presParOf" srcId="{4C41D13A-578C-4A1E-B7F0-264FC175A1E1}" destId="{2F882FB3-ECCD-4C97-9FA1-C1135D2E22C2}" srcOrd="3" destOrd="0" presId="urn:microsoft.com/office/officeart/2005/8/layout/hProcess4"/>
    <dgm:cxn modelId="{2622FFD1-40E9-4DE6-AC79-87A654B00BE6}" type="presParOf" srcId="{4C41D13A-578C-4A1E-B7F0-264FC175A1E1}" destId="{AC0EE373-B777-4061-9190-2E3DC1D3D6D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980C9B-BEE4-466C-B89F-C68DDE3FEC2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49FCD6AB-0F88-4BCC-B243-3E324CBACF17}">
      <dgm:prSet phldrT="[Text]"/>
      <dgm:spPr>
        <a:solidFill>
          <a:srgbClr val="C6C7C9"/>
        </a:solidFill>
        <a:ln>
          <a:solidFill>
            <a:srgbClr val="059EDA"/>
          </a:solidFill>
        </a:ln>
      </dgm:spPr>
      <dgm:t>
        <a:bodyPr/>
        <a:lstStyle/>
        <a:p>
          <a:r>
            <a:rPr lang="en-GB" dirty="0">
              <a:solidFill>
                <a:srgbClr val="194074"/>
              </a:solidFill>
            </a:rPr>
            <a:t>pH &amp; O</a:t>
          </a:r>
          <a:r>
            <a:rPr lang="en-GB" baseline="-25000" dirty="0">
              <a:solidFill>
                <a:srgbClr val="194074"/>
              </a:solidFill>
            </a:rPr>
            <a:t>2</a:t>
          </a:r>
          <a:r>
            <a:rPr lang="en-GB" dirty="0">
              <a:solidFill>
                <a:srgbClr val="194074"/>
              </a:solidFill>
            </a:rPr>
            <a:t> Probes</a:t>
          </a:r>
        </a:p>
      </dgm:t>
    </dgm:pt>
    <dgm:pt modelId="{FD98ED16-A543-4BD7-886C-D0A76D9A6BFD}" type="parTrans" cxnId="{BBA6B399-38AD-4E5B-8AD3-B9207A0134CD}">
      <dgm:prSet/>
      <dgm:spPr/>
      <dgm:t>
        <a:bodyPr/>
        <a:lstStyle/>
        <a:p>
          <a:endParaRPr lang="en-GB"/>
        </a:p>
      </dgm:t>
    </dgm:pt>
    <dgm:pt modelId="{975EDC5D-2F29-4E09-A72B-B4CE8FA5DF90}" type="sibTrans" cxnId="{BBA6B399-38AD-4E5B-8AD3-B9207A0134CD}">
      <dgm:prSet/>
      <dgm:spPr/>
      <dgm:t>
        <a:bodyPr/>
        <a:lstStyle/>
        <a:p>
          <a:endParaRPr lang="en-GB"/>
        </a:p>
      </dgm:t>
    </dgm:pt>
    <dgm:pt modelId="{76AEE59A-3434-43B0-90A2-49131210E2C3}">
      <dgm:prSet phldrT="[Text]"/>
      <dgm:spPr>
        <a:solidFill>
          <a:srgbClr val="C6C7C9"/>
        </a:solidFill>
        <a:ln>
          <a:solidFill>
            <a:srgbClr val="059EDA"/>
          </a:solidFill>
        </a:ln>
      </dgm:spPr>
      <dgm:t>
        <a:bodyPr/>
        <a:lstStyle/>
        <a:p>
          <a:r>
            <a:rPr lang="en-GB" dirty="0">
              <a:solidFill>
                <a:srgbClr val="194074"/>
              </a:solidFill>
            </a:rPr>
            <a:t>Acoustic Monitor</a:t>
          </a:r>
        </a:p>
      </dgm:t>
    </dgm:pt>
    <dgm:pt modelId="{623A0090-E093-43C2-AAF4-78A5E7B97FE7}" type="parTrans" cxnId="{49AA0F2D-DA00-45F9-A92C-5E6E61724383}">
      <dgm:prSet/>
      <dgm:spPr/>
      <dgm:t>
        <a:bodyPr/>
        <a:lstStyle/>
        <a:p>
          <a:endParaRPr lang="en-GB"/>
        </a:p>
      </dgm:t>
    </dgm:pt>
    <dgm:pt modelId="{E39643C8-ED16-4EC1-8CBA-65D2BDCC10EB}" type="sibTrans" cxnId="{49AA0F2D-DA00-45F9-A92C-5E6E61724383}">
      <dgm:prSet/>
      <dgm:spPr/>
      <dgm:t>
        <a:bodyPr/>
        <a:lstStyle/>
        <a:p>
          <a:endParaRPr lang="en-GB"/>
        </a:p>
      </dgm:t>
    </dgm:pt>
    <dgm:pt modelId="{A1A94251-1BBE-41E5-8E8C-C971D4A00073}">
      <dgm:prSet phldrT="[Text]"/>
      <dgm:spPr>
        <a:solidFill>
          <a:srgbClr val="C6C7C9"/>
        </a:solidFill>
        <a:ln>
          <a:solidFill>
            <a:srgbClr val="059EDA"/>
          </a:solidFill>
        </a:ln>
      </dgm:spPr>
      <dgm:t>
        <a:bodyPr/>
        <a:lstStyle/>
        <a:p>
          <a:r>
            <a:rPr lang="en-GB" dirty="0">
              <a:solidFill>
                <a:srgbClr val="194074"/>
              </a:solidFill>
            </a:rPr>
            <a:t>Radiographic Testing</a:t>
          </a:r>
        </a:p>
      </dgm:t>
    </dgm:pt>
    <dgm:pt modelId="{9806C352-3073-4E06-BA57-E86C37EA4703}" type="parTrans" cxnId="{DF9495C7-60E5-4CF7-8372-375048462B19}">
      <dgm:prSet/>
      <dgm:spPr/>
      <dgm:t>
        <a:bodyPr/>
        <a:lstStyle/>
        <a:p>
          <a:endParaRPr lang="en-GB"/>
        </a:p>
      </dgm:t>
    </dgm:pt>
    <dgm:pt modelId="{C99A0038-6D30-4566-AB9C-8DBA0F4ABA6A}" type="sibTrans" cxnId="{DF9495C7-60E5-4CF7-8372-375048462B19}">
      <dgm:prSet/>
      <dgm:spPr/>
      <dgm:t>
        <a:bodyPr/>
        <a:lstStyle/>
        <a:p>
          <a:endParaRPr lang="en-GB"/>
        </a:p>
      </dgm:t>
    </dgm:pt>
    <dgm:pt modelId="{67B688DB-6935-493A-96FE-3DDB833F0E0F}">
      <dgm:prSet phldrT="[Text]"/>
      <dgm:spPr>
        <a:solidFill>
          <a:srgbClr val="C6C7C9"/>
        </a:solidFill>
        <a:ln>
          <a:solidFill>
            <a:srgbClr val="059EDA"/>
          </a:solidFill>
        </a:ln>
      </dgm:spPr>
      <dgm:t>
        <a:bodyPr/>
        <a:lstStyle/>
        <a:p>
          <a:r>
            <a:rPr lang="en-GB" dirty="0">
              <a:solidFill>
                <a:srgbClr val="194074"/>
              </a:solidFill>
            </a:rPr>
            <a:t>Forged Spool &amp; Seamless Pipe</a:t>
          </a:r>
        </a:p>
      </dgm:t>
    </dgm:pt>
    <dgm:pt modelId="{D7AC6458-1CB4-4B55-8AC9-448D508E3407}" type="parTrans" cxnId="{B70F4D45-0DD5-4ED2-A6FB-F126F4DA707B}">
      <dgm:prSet/>
      <dgm:spPr/>
      <dgm:t>
        <a:bodyPr/>
        <a:lstStyle/>
        <a:p>
          <a:endParaRPr lang="en-GB"/>
        </a:p>
      </dgm:t>
    </dgm:pt>
    <dgm:pt modelId="{A5B3F4B2-1AFE-4B63-9E01-FC143CF2618F}" type="sibTrans" cxnId="{B70F4D45-0DD5-4ED2-A6FB-F126F4DA707B}">
      <dgm:prSet/>
      <dgm:spPr/>
      <dgm:t>
        <a:bodyPr/>
        <a:lstStyle/>
        <a:p>
          <a:endParaRPr lang="en-GB"/>
        </a:p>
      </dgm:t>
    </dgm:pt>
    <dgm:pt modelId="{9EB880E9-D7BC-4869-B0A2-59007FD93A20}" type="pres">
      <dgm:prSet presAssocID="{92980C9B-BEE4-466C-B89F-C68DDE3FEC2F}" presName="matrix" presStyleCnt="0">
        <dgm:presLayoutVars>
          <dgm:chMax val="1"/>
          <dgm:dir/>
          <dgm:resizeHandles val="exact"/>
        </dgm:presLayoutVars>
      </dgm:prSet>
      <dgm:spPr/>
    </dgm:pt>
    <dgm:pt modelId="{7793D705-6978-4E74-8AFB-2F41C4E784E6}" type="pres">
      <dgm:prSet presAssocID="{92980C9B-BEE4-466C-B89F-C68DDE3FEC2F}" presName="axisShape" presStyleLbl="bgShp" presStyleIdx="0" presStyleCnt="1"/>
      <dgm:spPr>
        <a:solidFill>
          <a:srgbClr val="194074"/>
        </a:solidFill>
        <a:ln>
          <a:solidFill>
            <a:srgbClr val="194074"/>
          </a:solidFill>
        </a:ln>
      </dgm:spPr>
    </dgm:pt>
    <dgm:pt modelId="{BED42A5D-DDFF-404E-A426-7ADC9C204A81}" type="pres">
      <dgm:prSet presAssocID="{92980C9B-BEE4-466C-B89F-C68DDE3FEC2F}" presName="rect1" presStyleLbl="node1" presStyleIdx="0" presStyleCnt="4">
        <dgm:presLayoutVars>
          <dgm:chMax val="0"/>
          <dgm:chPref val="0"/>
          <dgm:bulletEnabled val="1"/>
        </dgm:presLayoutVars>
      </dgm:prSet>
      <dgm:spPr/>
    </dgm:pt>
    <dgm:pt modelId="{29EB4B91-3A27-4E95-BE56-6DAE81536AE8}" type="pres">
      <dgm:prSet presAssocID="{92980C9B-BEE4-466C-B89F-C68DDE3FEC2F}" presName="rect2" presStyleLbl="node1" presStyleIdx="1" presStyleCnt="4">
        <dgm:presLayoutVars>
          <dgm:chMax val="0"/>
          <dgm:chPref val="0"/>
          <dgm:bulletEnabled val="1"/>
        </dgm:presLayoutVars>
      </dgm:prSet>
      <dgm:spPr/>
    </dgm:pt>
    <dgm:pt modelId="{5450464A-9F70-4E1F-99A7-DEC76A8D192B}" type="pres">
      <dgm:prSet presAssocID="{92980C9B-BEE4-466C-B89F-C68DDE3FEC2F}" presName="rect3" presStyleLbl="node1" presStyleIdx="2" presStyleCnt="4">
        <dgm:presLayoutVars>
          <dgm:chMax val="0"/>
          <dgm:chPref val="0"/>
          <dgm:bulletEnabled val="1"/>
        </dgm:presLayoutVars>
      </dgm:prSet>
      <dgm:spPr/>
    </dgm:pt>
    <dgm:pt modelId="{C001BA15-61DF-49DE-B768-DD4E004093EA}" type="pres">
      <dgm:prSet presAssocID="{92980C9B-BEE4-466C-B89F-C68DDE3FEC2F}" presName="rect4" presStyleLbl="node1" presStyleIdx="3" presStyleCnt="4">
        <dgm:presLayoutVars>
          <dgm:chMax val="0"/>
          <dgm:chPref val="0"/>
          <dgm:bulletEnabled val="1"/>
        </dgm:presLayoutVars>
      </dgm:prSet>
      <dgm:spPr/>
    </dgm:pt>
  </dgm:ptLst>
  <dgm:cxnLst>
    <dgm:cxn modelId="{9B87BF1E-0446-4072-934B-343DB61EF0A5}" type="presOf" srcId="{76AEE59A-3434-43B0-90A2-49131210E2C3}" destId="{29EB4B91-3A27-4E95-BE56-6DAE81536AE8}" srcOrd="0" destOrd="0" presId="urn:microsoft.com/office/officeart/2005/8/layout/matrix2"/>
    <dgm:cxn modelId="{49AA0F2D-DA00-45F9-A92C-5E6E61724383}" srcId="{92980C9B-BEE4-466C-B89F-C68DDE3FEC2F}" destId="{76AEE59A-3434-43B0-90A2-49131210E2C3}" srcOrd="1" destOrd="0" parTransId="{623A0090-E093-43C2-AAF4-78A5E7B97FE7}" sibTransId="{E39643C8-ED16-4EC1-8CBA-65D2BDCC10EB}"/>
    <dgm:cxn modelId="{38AEE53F-4D8B-41D6-B799-CEDC050B8C09}" type="presOf" srcId="{67B688DB-6935-493A-96FE-3DDB833F0E0F}" destId="{C001BA15-61DF-49DE-B768-DD4E004093EA}" srcOrd="0" destOrd="0" presId="urn:microsoft.com/office/officeart/2005/8/layout/matrix2"/>
    <dgm:cxn modelId="{B70F4D45-0DD5-4ED2-A6FB-F126F4DA707B}" srcId="{92980C9B-BEE4-466C-B89F-C68DDE3FEC2F}" destId="{67B688DB-6935-493A-96FE-3DDB833F0E0F}" srcOrd="3" destOrd="0" parTransId="{D7AC6458-1CB4-4B55-8AC9-448D508E3407}" sibTransId="{A5B3F4B2-1AFE-4B63-9E01-FC143CF2618F}"/>
    <dgm:cxn modelId="{75C45B47-4C20-49D8-8F4A-5A6CA80B381E}" type="presOf" srcId="{92980C9B-BEE4-466C-B89F-C68DDE3FEC2F}" destId="{9EB880E9-D7BC-4869-B0A2-59007FD93A20}" srcOrd="0" destOrd="0" presId="urn:microsoft.com/office/officeart/2005/8/layout/matrix2"/>
    <dgm:cxn modelId="{22DC574C-3795-47D5-89A0-DD1F5F7B00AE}" type="presOf" srcId="{49FCD6AB-0F88-4BCC-B243-3E324CBACF17}" destId="{BED42A5D-DDFF-404E-A426-7ADC9C204A81}" srcOrd="0" destOrd="0" presId="urn:microsoft.com/office/officeart/2005/8/layout/matrix2"/>
    <dgm:cxn modelId="{BBA6B399-38AD-4E5B-8AD3-B9207A0134CD}" srcId="{92980C9B-BEE4-466C-B89F-C68DDE3FEC2F}" destId="{49FCD6AB-0F88-4BCC-B243-3E324CBACF17}" srcOrd="0" destOrd="0" parTransId="{FD98ED16-A543-4BD7-886C-D0A76D9A6BFD}" sibTransId="{975EDC5D-2F29-4E09-A72B-B4CE8FA5DF90}"/>
    <dgm:cxn modelId="{DF9495C7-60E5-4CF7-8372-375048462B19}" srcId="{92980C9B-BEE4-466C-B89F-C68DDE3FEC2F}" destId="{A1A94251-1BBE-41E5-8E8C-C971D4A00073}" srcOrd="2" destOrd="0" parTransId="{9806C352-3073-4E06-BA57-E86C37EA4703}" sibTransId="{C99A0038-6D30-4566-AB9C-8DBA0F4ABA6A}"/>
    <dgm:cxn modelId="{99418BD9-CDA2-406A-AB61-AE3C8B1436CA}" type="presOf" srcId="{A1A94251-1BBE-41E5-8E8C-C971D4A00073}" destId="{5450464A-9F70-4E1F-99A7-DEC76A8D192B}" srcOrd="0" destOrd="0" presId="urn:microsoft.com/office/officeart/2005/8/layout/matrix2"/>
    <dgm:cxn modelId="{4E08EE18-884D-41AB-9E8F-CC0CA048B8A7}" type="presParOf" srcId="{9EB880E9-D7BC-4869-B0A2-59007FD93A20}" destId="{7793D705-6978-4E74-8AFB-2F41C4E784E6}" srcOrd="0" destOrd="0" presId="urn:microsoft.com/office/officeart/2005/8/layout/matrix2"/>
    <dgm:cxn modelId="{18475510-7D7F-4EE8-B7CC-18A2ED2B5EFE}" type="presParOf" srcId="{9EB880E9-D7BC-4869-B0A2-59007FD93A20}" destId="{BED42A5D-DDFF-404E-A426-7ADC9C204A81}" srcOrd="1" destOrd="0" presId="urn:microsoft.com/office/officeart/2005/8/layout/matrix2"/>
    <dgm:cxn modelId="{BA8F2FF1-C815-4934-9628-4D88E6544B23}" type="presParOf" srcId="{9EB880E9-D7BC-4869-B0A2-59007FD93A20}" destId="{29EB4B91-3A27-4E95-BE56-6DAE81536AE8}" srcOrd="2" destOrd="0" presId="urn:microsoft.com/office/officeart/2005/8/layout/matrix2"/>
    <dgm:cxn modelId="{E1B0083F-7ADD-41A4-A86B-EC5CFB3407FB}" type="presParOf" srcId="{9EB880E9-D7BC-4869-B0A2-59007FD93A20}" destId="{5450464A-9F70-4E1F-99A7-DEC76A8D192B}" srcOrd="3" destOrd="0" presId="urn:microsoft.com/office/officeart/2005/8/layout/matrix2"/>
    <dgm:cxn modelId="{4E2B5547-201A-42CC-A438-895E08476BC7}" type="presParOf" srcId="{9EB880E9-D7BC-4869-B0A2-59007FD93A20}" destId="{C001BA15-61DF-49DE-B768-DD4E004093E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E58715-F447-418C-82B8-D5C92DAA0830}" type="doc">
      <dgm:prSet loTypeId="urn:microsoft.com/office/officeart/2005/8/layout/pList2" loCatId="list" qsTypeId="urn:microsoft.com/office/officeart/2005/8/quickstyle/simple1" qsCatId="simple" csTypeId="urn:microsoft.com/office/officeart/2005/8/colors/accent1_2" csCatId="accent1" phldr="1"/>
      <dgm:spPr/>
    </dgm:pt>
    <dgm:pt modelId="{915276E4-9450-4067-B155-6B87BA4A1C1C}">
      <dgm:prSet phldrT="[Text]" custT="1"/>
      <dgm:spPr>
        <a:solidFill>
          <a:srgbClr val="C6C7C9"/>
        </a:solidFill>
        <a:ln>
          <a:solidFill>
            <a:srgbClr val="059EDA"/>
          </a:solidFill>
        </a:ln>
      </dgm:spPr>
      <dgm:t>
        <a:bodyPr anchor="ctr"/>
        <a:lstStyle/>
        <a:p>
          <a:pPr>
            <a:spcAft>
              <a:spcPts val="600"/>
            </a:spcAft>
          </a:pPr>
          <a:r>
            <a:rPr lang="en-GB" sz="2400" dirty="0">
              <a:solidFill>
                <a:srgbClr val="194074"/>
              </a:solidFill>
            </a:rPr>
            <a:t>O</a:t>
          </a:r>
          <a:r>
            <a:rPr lang="en-GB" sz="2400" baseline="-25000" dirty="0">
              <a:solidFill>
                <a:srgbClr val="194074"/>
              </a:solidFill>
            </a:rPr>
            <a:t>2</a:t>
          </a:r>
          <a:r>
            <a:rPr lang="en-GB" sz="2400" baseline="0" dirty="0">
              <a:solidFill>
                <a:srgbClr val="194074"/>
              </a:solidFill>
            </a:rPr>
            <a:t> ingress </a:t>
          </a:r>
        </a:p>
        <a:p>
          <a:pPr>
            <a:spcAft>
              <a:spcPts val="600"/>
            </a:spcAft>
          </a:pPr>
          <a:r>
            <a:rPr lang="en-GB" sz="2400" baseline="0" dirty="0">
              <a:solidFill>
                <a:srgbClr val="194074"/>
              </a:solidFill>
              <a:latin typeface="Arial" panose="020B0604020202020204" pitchFamily="34" charset="0"/>
              <a:cs typeface="Arial" panose="020B0604020202020204" pitchFamily="34" charset="0"/>
            </a:rPr>
            <a:t>↓</a:t>
          </a:r>
          <a:r>
            <a:rPr lang="en-GB" sz="2400" baseline="0" dirty="0">
              <a:solidFill>
                <a:srgbClr val="194074"/>
              </a:solidFill>
            </a:rPr>
            <a:t> </a:t>
          </a:r>
        </a:p>
        <a:p>
          <a:pPr>
            <a:spcAft>
              <a:spcPts val="600"/>
            </a:spcAft>
          </a:pPr>
          <a:r>
            <a:rPr lang="en-GB" sz="2400" baseline="0" dirty="0">
              <a:solidFill>
                <a:srgbClr val="194074"/>
              </a:solidFill>
            </a:rPr>
            <a:t>Acid formation</a:t>
          </a:r>
        </a:p>
        <a:p>
          <a:pPr>
            <a:spcAft>
              <a:spcPts val="600"/>
            </a:spcAft>
          </a:pPr>
          <a:r>
            <a:rPr lang="en-GB" sz="2400" baseline="0" dirty="0">
              <a:solidFill>
                <a:srgbClr val="194074"/>
              </a:solidFill>
              <a:latin typeface="Arial" panose="020B0604020202020204" pitchFamily="34" charset="0"/>
              <a:cs typeface="Arial" panose="020B0604020202020204" pitchFamily="34" charset="0"/>
            </a:rPr>
            <a:t>↓</a:t>
          </a:r>
          <a:r>
            <a:rPr lang="en-GB" sz="2400" baseline="0" dirty="0">
              <a:solidFill>
                <a:srgbClr val="194074"/>
              </a:solidFill>
            </a:rPr>
            <a:t> </a:t>
          </a:r>
        </a:p>
        <a:p>
          <a:pPr>
            <a:spcAft>
              <a:spcPts val="600"/>
            </a:spcAft>
          </a:pPr>
          <a:r>
            <a:rPr lang="en-GB" sz="2400" dirty="0">
              <a:solidFill>
                <a:srgbClr val="194074"/>
              </a:solidFill>
            </a:rPr>
            <a:t>Crevice corrosion</a:t>
          </a:r>
          <a:endParaRPr lang="en-US" sz="2400" dirty="0">
            <a:solidFill>
              <a:srgbClr val="194074"/>
            </a:solidFill>
          </a:endParaRPr>
        </a:p>
      </dgm:t>
    </dgm:pt>
    <dgm:pt modelId="{F82CFA63-BD3A-4604-8C15-3DE9B922A3A3}" type="parTrans" cxnId="{DC119BBA-D34C-4050-8365-E5BBD5CA63AC}">
      <dgm:prSet/>
      <dgm:spPr/>
      <dgm:t>
        <a:bodyPr/>
        <a:lstStyle/>
        <a:p>
          <a:endParaRPr lang="en-US"/>
        </a:p>
      </dgm:t>
    </dgm:pt>
    <dgm:pt modelId="{C4F62CAB-9E62-4A8E-9C73-763E2E84E627}" type="sibTrans" cxnId="{DC119BBA-D34C-4050-8365-E5BBD5CA63AC}">
      <dgm:prSet/>
      <dgm:spPr/>
      <dgm:t>
        <a:bodyPr/>
        <a:lstStyle/>
        <a:p>
          <a:endParaRPr lang="en-US"/>
        </a:p>
      </dgm:t>
    </dgm:pt>
    <dgm:pt modelId="{505811C0-40CC-4115-B847-B84392AFBF64}">
      <dgm:prSet phldrT="[Text]" custT="1"/>
      <dgm:spPr>
        <a:solidFill>
          <a:srgbClr val="C6C7C9"/>
        </a:solidFill>
        <a:ln>
          <a:solidFill>
            <a:srgbClr val="059EDA"/>
          </a:solidFill>
        </a:ln>
      </dgm:spPr>
      <dgm:t>
        <a:bodyPr anchor="ctr"/>
        <a:lstStyle/>
        <a:p>
          <a:pPr>
            <a:spcAft>
              <a:spcPts val="600"/>
            </a:spcAft>
          </a:pPr>
          <a:r>
            <a:rPr lang="en-GB" sz="2400" dirty="0">
              <a:solidFill>
                <a:srgbClr val="194074"/>
              </a:solidFill>
            </a:rPr>
            <a:t>Risk probability x criticality matrix</a:t>
          </a:r>
        </a:p>
        <a:p>
          <a:pPr>
            <a:spcAft>
              <a:spcPts val="600"/>
            </a:spcAft>
          </a:pPr>
          <a:r>
            <a:rPr lang="en-GB" sz="2400" baseline="0" dirty="0">
              <a:solidFill>
                <a:srgbClr val="194074"/>
              </a:solidFill>
              <a:latin typeface="Arial" panose="020B0604020202020204" pitchFamily="34" charset="0"/>
              <a:cs typeface="Arial" panose="020B0604020202020204" pitchFamily="34" charset="0"/>
            </a:rPr>
            <a:t>↓</a:t>
          </a:r>
          <a:r>
            <a:rPr lang="en-GB" sz="2400" baseline="0" dirty="0">
              <a:solidFill>
                <a:srgbClr val="194074"/>
              </a:solidFill>
            </a:rPr>
            <a:t> </a:t>
          </a:r>
        </a:p>
        <a:p>
          <a:pPr>
            <a:spcAft>
              <a:spcPts val="600"/>
            </a:spcAft>
          </a:pPr>
          <a:r>
            <a:rPr lang="en-GB" sz="2400" dirty="0">
              <a:solidFill>
                <a:srgbClr val="194074"/>
              </a:solidFill>
            </a:rPr>
            <a:t>Risk based inspection program </a:t>
          </a:r>
          <a:endParaRPr lang="en-US" sz="2400" dirty="0">
            <a:solidFill>
              <a:srgbClr val="194074"/>
            </a:solidFill>
          </a:endParaRPr>
        </a:p>
      </dgm:t>
    </dgm:pt>
    <dgm:pt modelId="{2AB9669D-CDAE-469D-A778-B9AF0D1442B4}" type="parTrans" cxnId="{378FA458-EA1C-4B0D-A4D1-6E8DA4162105}">
      <dgm:prSet/>
      <dgm:spPr/>
      <dgm:t>
        <a:bodyPr/>
        <a:lstStyle/>
        <a:p>
          <a:endParaRPr lang="en-US"/>
        </a:p>
      </dgm:t>
    </dgm:pt>
    <dgm:pt modelId="{A9B3178D-00FD-4A74-808E-F988B3258D06}" type="sibTrans" cxnId="{378FA458-EA1C-4B0D-A4D1-6E8DA4162105}">
      <dgm:prSet/>
      <dgm:spPr/>
      <dgm:t>
        <a:bodyPr/>
        <a:lstStyle/>
        <a:p>
          <a:endParaRPr lang="en-US"/>
        </a:p>
      </dgm:t>
    </dgm:pt>
    <dgm:pt modelId="{437B7863-E630-42EA-B27A-1995BCD605D7}">
      <dgm:prSet phldrT="[Text]" custT="1"/>
      <dgm:spPr>
        <a:solidFill>
          <a:srgbClr val="C6C7C9"/>
        </a:solidFill>
        <a:ln>
          <a:solidFill>
            <a:srgbClr val="059EDA"/>
          </a:solidFill>
        </a:ln>
      </dgm:spPr>
      <dgm:t>
        <a:bodyPr anchor="ctr"/>
        <a:lstStyle/>
        <a:p>
          <a:pPr>
            <a:spcAft>
              <a:spcPts val="600"/>
            </a:spcAft>
          </a:pPr>
          <a:r>
            <a:rPr lang="en-GB" sz="2400" dirty="0">
              <a:solidFill>
                <a:srgbClr val="194074"/>
              </a:solidFill>
            </a:rPr>
            <a:t>Short term: Patch</a:t>
          </a:r>
        </a:p>
        <a:p>
          <a:pPr>
            <a:spcAft>
              <a:spcPts val="600"/>
            </a:spcAft>
          </a:pPr>
          <a:r>
            <a:rPr lang="en-GB" sz="2400" b="1" baseline="0" dirty="0">
              <a:solidFill>
                <a:srgbClr val="194074"/>
              </a:solidFill>
              <a:latin typeface="Arial" panose="020B0604020202020204" pitchFamily="34" charset="0"/>
              <a:cs typeface="Arial" panose="020B0604020202020204" pitchFamily="34" charset="0"/>
            </a:rPr>
            <a:t>↓</a:t>
          </a:r>
          <a:r>
            <a:rPr lang="en-GB" sz="2400" b="1" baseline="0" dirty="0">
              <a:solidFill>
                <a:srgbClr val="194074"/>
              </a:solidFill>
            </a:rPr>
            <a:t> </a:t>
          </a:r>
          <a:endParaRPr lang="en-GB" sz="2400" b="1" dirty="0">
            <a:solidFill>
              <a:srgbClr val="194074"/>
            </a:solidFill>
          </a:endParaRPr>
        </a:p>
        <a:p>
          <a:pPr>
            <a:spcAft>
              <a:spcPts val="600"/>
            </a:spcAft>
          </a:pPr>
          <a:r>
            <a:rPr lang="en-GB" sz="2400" dirty="0">
              <a:solidFill>
                <a:srgbClr val="194074"/>
              </a:solidFill>
            </a:rPr>
            <a:t>Long term:    </a:t>
          </a:r>
          <a:r>
            <a:rPr lang="en-GB" sz="2400" dirty="0" err="1">
              <a:solidFill>
                <a:srgbClr val="194074"/>
              </a:solidFill>
            </a:rPr>
            <a:t>Ti</a:t>
          </a:r>
          <a:r>
            <a:rPr lang="en-GB" sz="2400" dirty="0">
              <a:solidFill>
                <a:srgbClr val="194074"/>
              </a:solidFill>
            </a:rPr>
            <a:t> Gr. 12 replacement &amp; inspection plan</a:t>
          </a:r>
          <a:endParaRPr lang="en-US" sz="2400" dirty="0">
            <a:solidFill>
              <a:srgbClr val="194074"/>
            </a:solidFill>
          </a:endParaRPr>
        </a:p>
      </dgm:t>
    </dgm:pt>
    <dgm:pt modelId="{03698B9A-E26A-4E05-BBDF-1B7C9E42E6C7}" type="parTrans" cxnId="{7A239267-4434-406E-8212-32AAE0C8F6D5}">
      <dgm:prSet/>
      <dgm:spPr/>
      <dgm:t>
        <a:bodyPr/>
        <a:lstStyle/>
        <a:p>
          <a:endParaRPr lang="en-US"/>
        </a:p>
      </dgm:t>
    </dgm:pt>
    <dgm:pt modelId="{66D12AAD-9077-4225-A3A3-CAB58720F84D}" type="sibTrans" cxnId="{7A239267-4434-406E-8212-32AAE0C8F6D5}">
      <dgm:prSet/>
      <dgm:spPr/>
      <dgm:t>
        <a:bodyPr/>
        <a:lstStyle/>
        <a:p>
          <a:endParaRPr lang="en-US"/>
        </a:p>
      </dgm:t>
    </dgm:pt>
    <dgm:pt modelId="{8C2F12F5-10A3-4493-8E43-7EDD105D778A}" type="pres">
      <dgm:prSet presAssocID="{12E58715-F447-418C-82B8-D5C92DAA0830}" presName="Name0" presStyleCnt="0">
        <dgm:presLayoutVars>
          <dgm:dir/>
          <dgm:resizeHandles val="exact"/>
        </dgm:presLayoutVars>
      </dgm:prSet>
      <dgm:spPr/>
    </dgm:pt>
    <dgm:pt modelId="{5C561D21-6ACA-483B-9B21-5890E5996F90}" type="pres">
      <dgm:prSet presAssocID="{12E58715-F447-418C-82B8-D5C92DAA0830}" presName="bkgdShp" presStyleLbl="alignAccFollowNode1" presStyleIdx="0" presStyleCnt="1" custScaleY="89640" custLinFactNeighborY="-5180"/>
      <dgm:spPr>
        <a:solidFill>
          <a:srgbClr val="194074"/>
        </a:solidFill>
        <a:ln>
          <a:solidFill>
            <a:srgbClr val="059EDA"/>
          </a:solidFill>
        </a:ln>
      </dgm:spPr>
    </dgm:pt>
    <dgm:pt modelId="{4D9C8DCB-14A9-4CF5-BF41-7D00EEC801BC}" type="pres">
      <dgm:prSet presAssocID="{12E58715-F447-418C-82B8-D5C92DAA0830}" presName="linComp" presStyleCnt="0"/>
      <dgm:spPr/>
    </dgm:pt>
    <dgm:pt modelId="{A229A924-8933-4706-9531-9D6F9DECEADB}" type="pres">
      <dgm:prSet presAssocID="{915276E4-9450-4067-B155-6B87BA4A1C1C}" presName="compNode" presStyleCnt="0"/>
      <dgm:spPr/>
    </dgm:pt>
    <dgm:pt modelId="{74E6C672-49E7-41D6-B54E-7B183014D507}" type="pres">
      <dgm:prSet presAssocID="{915276E4-9450-4067-B155-6B87BA4A1C1C}" presName="node" presStyleLbl="node1" presStyleIdx="0" presStyleCnt="3" custScaleY="111971" custLinFactNeighborX="-1219" custLinFactNeighborY="775">
        <dgm:presLayoutVars>
          <dgm:bulletEnabled val="1"/>
        </dgm:presLayoutVars>
      </dgm:prSet>
      <dgm:spPr/>
    </dgm:pt>
    <dgm:pt modelId="{FF71E814-A75F-4888-81A3-C3DC228EA057}" type="pres">
      <dgm:prSet presAssocID="{915276E4-9450-4067-B155-6B87BA4A1C1C}" presName="invisiNode" presStyleLbl="node1" presStyleIdx="0" presStyleCnt="3"/>
      <dgm:spPr/>
    </dgm:pt>
    <dgm:pt modelId="{6A4163B6-CD80-42A1-AF13-00A01D91A459}" type="pres">
      <dgm:prSet presAssocID="{915276E4-9450-4067-B155-6B87BA4A1C1C}" presName="imagNode" presStyleLbl="fgImgPlace1" presStyleIdx="0" presStyleCnt="3"/>
      <dgm:spPr>
        <a:blipFill rotWithShape="1">
          <a:blip xmlns:r="http://schemas.openxmlformats.org/officeDocument/2006/relationships" r:embed="rId1"/>
          <a:srcRect/>
          <a:stretch>
            <a:fillRect t="-9000" b="-9000"/>
          </a:stretch>
        </a:blipFill>
        <a:ln>
          <a:solidFill>
            <a:srgbClr val="C6C7C9"/>
          </a:solidFill>
        </a:ln>
      </dgm:spPr>
    </dgm:pt>
    <dgm:pt modelId="{A4DA4B01-BC0A-44E0-9E7C-90B88664491F}" type="pres">
      <dgm:prSet presAssocID="{C4F62CAB-9E62-4A8E-9C73-763E2E84E627}" presName="sibTrans" presStyleLbl="sibTrans2D1" presStyleIdx="0" presStyleCnt="0"/>
      <dgm:spPr/>
    </dgm:pt>
    <dgm:pt modelId="{0073FE80-F4DE-44DA-AB61-151BC26F2A69}" type="pres">
      <dgm:prSet presAssocID="{505811C0-40CC-4115-B847-B84392AFBF64}" presName="compNode" presStyleCnt="0"/>
      <dgm:spPr/>
    </dgm:pt>
    <dgm:pt modelId="{4746B678-29B2-47F6-B5C9-64C264375C40}" type="pres">
      <dgm:prSet presAssocID="{505811C0-40CC-4115-B847-B84392AFBF64}" presName="node" presStyleLbl="node1" presStyleIdx="1" presStyleCnt="3" custScaleY="111971" custLinFactNeighborX="-813" custLinFactNeighborY="775">
        <dgm:presLayoutVars>
          <dgm:bulletEnabled val="1"/>
        </dgm:presLayoutVars>
      </dgm:prSet>
      <dgm:spPr/>
    </dgm:pt>
    <dgm:pt modelId="{B3E1C02D-F0B4-4870-BD80-8432C7FBE255}" type="pres">
      <dgm:prSet presAssocID="{505811C0-40CC-4115-B847-B84392AFBF64}" presName="invisiNode" presStyleLbl="node1" presStyleIdx="1" presStyleCnt="3"/>
      <dgm:spPr/>
    </dgm:pt>
    <dgm:pt modelId="{085D7247-2423-4549-987F-1A50AB83F48E}" type="pres">
      <dgm:prSet presAssocID="{505811C0-40CC-4115-B847-B84392AFBF64}"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solidFill>
            <a:srgbClr val="C6C7C9"/>
          </a:solidFill>
        </a:ln>
      </dgm:spPr>
    </dgm:pt>
    <dgm:pt modelId="{93B4DB34-62BB-4EE7-BB2C-23EBB406ACB5}" type="pres">
      <dgm:prSet presAssocID="{A9B3178D-00FD-4A74-808E-F988B3258D06}" presName="sibTrans" presStyleLbl="sibTrans2D1" presStyleIdx="0" presStyleCnt="0"/>
      <dgm:spPr/>
    </dgm:pt>
    <dgm:pt modelId="{71A2B2DD-611C-43DF-86C0-1B3B06CEC48E}" type="pres">
      <dgm:prSet presAssocID="{437B7863-E630-42EA-B27A-1995BCD605D7}" presName="compNode" presStyleCnt="0"/>
      <dgm:spPr/>
    </dgm:pt>
    <dgm:pt modelId="{18B73B08-B59D-4797-A4F1-E34EB47F4D75}" type="pres">
      <dgm:prSet presAssocID="{437B7863-E630-42EA-B27A-1995BCD605D7}" presName="node" presStyleLbl="node1" presStyleIdx="2" presStyleCnt="3" custScaleY="111971" custLinFactNeighborX="-1219" custLinFactNeighborY="775">
        <dgm:presLayoutVars>
          <dgm:bulletEnabled val="1"/>
        </dgm:presLayoutVars>
      </dgm:prSet>
      <dgm:spPr/>
    </dgm:pt>
    <dgm:pt modelId="{737A9ACC-1CC8-4340-B0FA-55914A55FE87}" type="pres">
      <dgm:prSet presAssocID="{437B7863-E630-42EA-B27A-1995BCD605D7}" presName="invisiNode" presStyleLbl="node1" presStyleIdx="2" presStyleCnt="3"/>
      <dgm:spPr/>
    </dgm:pt>
    <dgm:pt modelId="{B971812A-6320-48DF-B736-A76485202535}" type="pres">
      <dgm:prSet presAssocID="{437B7863-E630-42EA-B27A-1995BCD605D7}" presName="imagNode" presStyleLbl="fgImgPlace1" presStyleIdx="2" presStyleCnt="3" custLinFactNeighborY="-2584"/>
      <dgm:spPr>
        <a:blipFill rotWithShape="1">
          <a:blip xmlns:r="http://schemas.openxmlformats.org/officeDocument/2006/relationships" r:embed="rId3"/>
          <a:srcRect/>
          <a:stretch>
            <a:fillRect l="-2000" r="-2000"/>
          </a:stretch>
        </a:blipFill>
        <a:ln>
          <a:solidFill>
            <a:srgbClr val="C6C7C9"/>
          </a:solidFill>
        </a:ln>
      </dgm:spPr>
    </dgm:pt>
  </dgm:ptLst>
  <dgm:cxnLst>
    <dgm:cxn modelId="{5951D45F-D30A-48FC-90DE-9F0B2567BA6E}" type="presOf" srcId="{A9B3178D-00FD-4A74-808E-F988B3258D06}" destId="{93B4DB34-62BB-4EE7-BB2C-23EBB406ACB5}" srcOrd="0" destOrd="0" presId="urn:microsoft.com/office/officeart/2005/8/layout/pList2"/>
    <dgm:cxn modelId="{7A239267-4434-406E-8212-32AAE0C8F6D5}" srcId="{12E58715-F447-418C-82B8-D5C92DAA0830}" destId="{437B7863-E630-42EA-B27A-1995BCD605D7}" srcOrd="2" destOrd="0" parTransId="{03698B9A-E26A-4E05-BBDF-1B7C9E42E6C7}" sibTransId="{66D12AAD-9077-4225-A3A3-CAB58720F84D}"/>
    <dgm:cxn modelId="{FFC4064A-6ED3-4549-8727-75C8DB71EF86}" type="presOf" srcId="{437B7863-E630-42EA-B27A-1995BCD605D7}" destId="{18B73B08-B59D-4797-A4F1-E34EB47F4D75}" srcOrd="0" destOrd="0" presId="urn:microsoft.com/office/officeart/2005/8/layout/pList2"/>
    <dgm:cxn modelId="{F705A86C-406C-4E80-92AB-EA4ACC6BD4C0}" type="presOf" srcId="{C4F62CAB-9E62-4A8E-9C73-763E2E84E627}" destId="{A4DA4B01-BC0A-44E0-9E7C-90B88664491F}" srcOrd="0" destOrd="0" presId="urn:microsoft.com/office/officeart/2005/8/layout/pList2"/>
    <dgm:cxn modelId="{378FA458-EA1C-4B0D-A4D1-6E8DA4162105}" srcId="{12E58715-F447-418C-82B8-D5C92DAA0830}" destId="{505811C0-40CC-4115-B847-B84392AFBF64}" srcOrd="1" destOrd="0" parTransId="{2AB9669D-CDAE-469D-A778-B9AF0D1442B4}" sibTransId="{A9B3178D-00FD-4A74-808E-F988B3258D06}"/>
    <dgm:cxn modelId="{DC119BBA-D34C-4050-8365-E5BBD5CA63AC}" srcId="{12E58715-F447-418C-82B8-D5C92DAA0830}" destId="{915276E4-9450-4067-B155-6B87BA4A1C1C}" srcOrd="0" destOrd="0" parTransId="{F82CFA63-BD3A-4604-8C15-3DE9B922A3A3}" sibTransId="{C4F62CAB-9E62-4A8E-9C73-763E2E84E627}"/>
    <dgm:cxn modelId="{C30A4ABC-35B4-43C7-BF17-10D24633C06D}" type="presOf" srcId="{505811C0-40CC-4115-B847-B84392AFBF64}" destId="{4746B678-29B2-47F6-B5C9-64C264375C40}" srcOrd="0" destOrd="0" presId="urn:microsoft.com/office/officeart/2005/8/layout/pList2"/>
    <dgm:cxn modelId="{6A1C73E4-5A61-4A6A-8D66-B629BDC4F0E3}" type="presOf" srcId="{12E58715-F447-418C-82B8-D5C92DAA0830}" destId="{8C2F12F5-10A3-4493-8E43-7EDD105D778A}" srcOrd="0" destOrd="0" presId="urn:microsoft.com/office/officeart/2005/8/layout/pList2"/>
    <dgm:cxn modelId="{EC926EFF-85D2-4D44-A28C-10A8917099D9}" type="presOf" srcId="{915276E4-9450-4067-B155-6B87BA4A1C1C}" destId="{74E6C672-49E7-41D6-B54E-7B183014D507}" srcOrd="0" destOrd="0" presId="urn:microsoft.com/office/officeart/2005/8/layout/pList2"/>
    <dgm:cxn modelId="{4637B934-E41B-4709-AF95-8F84431AE89B}" type="presParOf" srcId="{8C2F12F5-10A3-4493-8E43-7EDD105D778A}" destId="{5C561D21-6ACA-483B-9B21-5890E5996F90}" srcOrd="0" destOrd="0" presId="urn:microsoft.com/office/officeart/2005/8/layout/pList2"/>
    <dgm:cxn modelId="{81E578FA-9C7C-4BC6-A19C-FBC299A9972C}" type="presParOf" srcId="{8C2F12F5-10A3-4493-8E43-7EDD105D778A}" destId="{4D9C8DCB-14A9-4CF5-BF41-7D00EEC801BC}" srcOrd="1" destOrd="0" presId="urn:microsoft.com/office/officeart/2005/8/layout/pList2"/>
    <dgm:cxn modelId="{D1A28298-B886-4D43-8FE8-EC179CE2CE17}" type="presParOf" srcId="{4D9C8DCB-14A9-4CF5-BF41-7D00EEC801BC}" destId="{A229A924-8933-4706-9531-9D6F9DECEADB}" srcOrd="0" destOrd="0" presId="urn:microsoft.com/office/officeart/2005/8/layout/pList2"/>
    <dgm:cxn modelId="{424121BF-2D78-4A9C-B224-B1E468308B0D}" type="presParOf" srcId="{A229A924-8933-4706-9531-9D6F9DECEADB}" destId="{74E6C672-49E7-41D6-B54E-7B183014D507}" srcOrd="0" destOrd="0" presId="urn:microsoft.com/office/officeart/2005/8/layout/pList2"/>
    <dgm:cxn modelId="{A6C04FC8-2374-4B94-ABFA-E86887026F46}" type="presParOf" srcId="{A229A924-8933-4706-9531-9D6F9DECEADB}" destId="{FF71E814-A75F-4888-81A3-C3DC228EA057}" srcOrd="1" destOrd="0" presId="urn:microsoft.com/office/officeart/2005/8/layout/pList2"/>
    <dgm:cxn modelId="{6B2BE36E-609F-4CD0-BA23-33CF25E844A8}" type="presParOf" srcId="{A229A924-8933-4706-9531-9D6F9DECEADB}" destId="{6A4163B6-CD80-42A1-AF13-00A01D91A459}" srcOrd="2" destOrd="0" presId="urn:microsoft.com/office/officeart/2005/8/layout/pList2"/>
    <dgm:cxn modelId="{8B14D12F-DA21-4449-888B-CF8E1B9203EB}" type="presParOf" srcId="{4D9C8DCB-14A9-4CF5-BF41-7D00EEC801BC}" destId="{A4DA4B01-BC0A-44E0-9E7C-90B88664491F}" srcOrd="1" destOrd="0" presId="urn:microsoft.com/office/officeart/2005/8/layout/pList2"/>
    <dgm:cxn modelId="{2E094629-72EC-4096-865A-DE01D6C63A58}" type="presParOf" srcId="{4D9C8DCB-14A9-4CF5-BF41-7D00EEC801BC}" destId="{0073FE80-F4DE-44DA-AB61-151BC26F2A69}" srcOrd="2" destOrd="0" presId="urn:microsoft.com/office/officeart/2005/8/layout/pList2"/>
    <dgm:cxn modelId="{3AB37AAA-EC0D-4CBE-A6F2-01B223646049}" type="presParOf" srcId="{0073FE80-F4DE-44DA-AB61-151BC26F2A69}" destId="{4746B678-29B2-47F6-B5C9-64C264375C40}" srcOrd="0" destOrd="0" presId="urn:microsoft.com/office/officeart/2005/8/layout/pList2"/>
    <dgm:cxn modelId="{64CEBA1D-A5D4-4581-A673-CB9D5E8D22B6}" type="presParOf" srcId="{0073FE80-F4DE-44DA-AB61-151BC26F2A69}" destId="{B3E1C02D-F0B4-4870-BD80-8432C7FBE255}" srcOrd="1" destOrd="0" presId="urn:microsoft.com/office/officeart/2005/8/layout/pList2"/>
    <dgm:cxn modelId="{7E283107-2B3A-40F6-B9E9-28CFAB6AC870}" type="presParOf" srcId="{0073FE80-F4DE-44DA-AB61-151BC26F2A69}" destId="{085D7247-2423-4549-987F-1A50AB83F48E}" srcOrd="2" destOrd="0" presId="urn:microsoft.com/office/officeart/2005/8/layout/pList2"/>
    <dgm:cxn modelId="{A411F8D8-A677-40F0-ACF8-39FC9C7910CB}" type="presParOf" srcId="{4D9C8DCB-14A9-4CF5-BF41-7D00EEC801BC}" destId="{93B4DB34-62BB-4EE7-BB2C-23EBB406ACB5}" srcOrd="3" destOrd="0" presId="urn:microsoft.com/office/officeart/2005/8/layout/pList2"/>
    <dgm:cxn modelId="{09A7315E-9B22-4C79-8E37-9DB5C63C5F2F}" type="presParOf" srcId="{4D9C8DCB-14A9-4CF5-BF41-7D00EEC801BC}" destId="{71A2B2DD-611C-43DF-86C0-1B3B06CEC48E}" srcOrd="4" destOrd="0" presId="urn:microsoft.com/office/officeart/2005/8/layout/pList2"/>
    <dgm:cxn modelId="{1E04ECB4-363F-453B-8D05-ADDABBF336B4}" type="presParOf" srcId="{71A2B2DD-611C-43DF-86C0-1B3B06CEC48E}" destId="{18B73B08-B59D-4797-A4F1-E34EB47F4D75}" srcOrd="0" destOrd="0" presId="urn:microsoft.com/office/officeart/2005/8/layout/pList2"/>
    <dgm:cxn modelId="{819FF542-FDC3-444B-89A7-C6326E2F219D}" type="presParOf" srcId="{71A2B2DD-611C-43DF-86C0-1B3B06CEC48E}" destId="{737A9ACC-1CC8-4340-B0FA-55914A55FE87}" srcOrd="1" destOrd="0" presId="urn:microsoft.com/office/officeart/2005/8/layout/pList2"/>
    <dgm:cxn modelId="{292F39B3-B38D-49E5-8CAD-6F0EB292DF00}" type="presParOf" srcId="{71A2B2DD-611C-43DF-86C0-1B3B06CEC48E}" destId="{B971812A-6320-48DF-B736-A7648520253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5A83-59C0-4012-8125-B23B2C66254C}">
      <dsp:nvSpPr>
        <dsp:cNvPr id="0" name=""/>
        <dsp:cNvSpPr/>
      </dsp:nvSpPr>
      <dsp:spPr>
        <a:xfrm>
          <a:off x="-4975519" y="-762358"/>
          <a:ext cx="5925635" cy="5925635"/>
        </a:xfrm>
        <a:prstGeom prst="blockArc">
          <a:avLst>
            <a:gd name="adj1" fmla="val 18900000"/>
            <a:gd name="adj2" fmla="val 2700000"/>
            <a:gd name="adj3" fmla="val 365"/>
          </a:avLst>
        </a:prstGeom>
        <a:noFill/>
        <a:ln w="25400" cap="flat" cmpd="sng" algn="ctr">
          <a:solidFill>
            <a:srgbClr val="059EDA"/>
          </a:solidFill>
          <a:prstDash val="solid"/>
        </a:ln>
        <a:effectLst/>
      </dsp:spPr>
      <dsp:style>
        <a:lnRef idx="2">
          <a:scrgbClr r="0" g="0" b="0"/>
        </a:lnRef>
        <a:fillRef idx="0">
          <a:scrgbClr r="0" g="0" b="0"/>
        </a:fillRef>
        <a:effectRef idx="0">
          <a:scrgbClr r="0" g="0" b="0"/>
        </a:effectRef>
        <a:fontRef idx="minor"/>
      </dsp:style>
    </dsp:sp>
    <dsp:sp modelId="{F7BFF060-DCF1-44BD-8DFE-B72FC0429618}">
      <dsp:nvSpPr>
        <dsp:cNvPr id="0" name=""/>
        <dsp:cNvSpPr/>
      </dsp:nvSpPr>
      <dsp:spPr>
        <a:xfrm>
          <a:off x="497528" y="338342"/>
          <a:ext cx="6692270" cy="677037"/>
        </a:xfrm>
        <a:prstGeom prst="rect">
          <a:avLst/>
        </a:prstGeom>
        <a:solidFill>
          <a:srgbClr val="194074">
            <a:alpha val="75000"/>
          </a:srgbClr>
        </a:solidFill>
        <a:ln w="25400" cap="flat" cmpd="sng" algn="ctr">
          <a:solidFill>
            <a:srgbClr val="19407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9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Shanzeh Khurshid</a:t>
          </a:r>
        </a:p>
        <a:p>
          <a:pPr marL="0" lvl="0" indent="0" algn="l" defTabSz="800100">
            <a:lnSpc>
              <a:spcPct val="90000"/>
            </a:lnSpc>
            <a:spcBef>
              <a:spcPct val="0"/>
            </a:spcBef>
            <a:spcAft>
              <a:spcPct val="35000"/>
            </a:spcAft>
            <a:buNone/>
          </a:pPr>
          <a:r>
            <a:rPr lang="en-GB" sz="1800" kern="1200" dirty="0"/>
            <a:t>Mechanical Engineer – BP Chemicals</a:t>
          </a:r>
          <a:endParaRPr lang="en-US" sz="1800" kern="1200" dirty="0"/>
        </a:p>
      </dsp:txBody>
      <dsp:txXfrm>
        <a:off x="497528" y="338342"/>
        <a:ext cx="6692270" cy="677037"/>
      </dsp:txXfrm>
    </dsp:sp>
    <dsp:sp modelId="{93DD0DC3-C733-4BC5-AA75-C3250A976E2D}">
      <dsp:nvSpPr>
        <dsp:cNvPr id="0" name=""/>
        <dsp:cNvSpPr/>
      </dsp:nvSpPr>
      <dsp:spPr>
        <a:xfrm>
          <a:off x="74380" y="253712"/>
          <a:ext cx="846296" cy="846296"/>
        </a:xfrm>
        <a:prstGeom prst="ellipse">
          <a:avLst/>
        </a:prstGeom>
        <a:blipFill rotWithShape="0">
          <a:blip xmlns:r="http://schemas.openxmlformats.org/officeDocument/2006/relationships" r:embed="rId1"/>
          <a:stretch>
            <a:fillRect/>
          </a:stretch>
        </a:blipFill>
        <a:ln w="25400" cap="flat" cmpd="sng" algn="ctr">
          <a:solidFill>
            <a:srgbClr val="059EDA"/>
          </a:solidFill>
          <a:prstDash val="solid"/>
        </a:ln>
        <a:effectLst/>
      </dsp:spPr>
      <dsp:style>
        <a:lnRef idx="2">
          <a:scrgbClr r="0" g="0" b="0"/>
        </a:lnRef>
        <a:fillRef idx="1">
          <a:scrgbClr r="0" g="0" b="0"/>
        </a:fillRef>
        <a:effectRef idx="0">
          <a:scrgbClr r="0" g="0" b="0"/>
        </a:effectRef>
        <a:fontRef idx="minor"/>
      </dsp:style>
    </dsp:sp>
    <dsp:sp modelId="{13E842A6-56B1-4EC3-ADA0-4E113C395067}">
      <dsp:nvSpPr>
        <dsp:cNvPr id="0" name=""/>
        <dsp:cNvSpPr/>
      </dsp:nvSpPr>
      <dsp:spPr>
        <a:xfrm>
          <a:off x="885689" y="1354074"/>
          <a:ext cx="6304109" cy="677037"/>
        </a:xfrm>
        <a:prstGeom prst="rect">
          <a:avLst/>
        </a:prstGeom>
        <a:solidFill>
          <a:srgbClr val="194074">
            <a:alpha val="75000"/>
          </a:srgbClr>
        </a:solidFill>
        <a:ln w="25400" cap="flat" cmpd="sng" algn="ctr">
          <a:solidFill>
            <a:srgbClr val="19407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9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James McGladdery</a:t>
          </a:r>
          <a:endParaRPr lang="en-US" sz="1800" kern="1200" dirty="0"/>
        </a:p>
        <a:p>
          <a:pPr marL="0" lvl="0" indent="0" algn="l" defTabSz="800100">
            <a:lnSpc>
              <a:spcPct val="90000"/>
            </a:lnSpc>
            <a:spcBef>
              <a:spcPct val="0"/>
            </a:spcBef>
            <a:spcAft>
              <a:spcPct val="35000"/>
            </a:spcAft>
            <a:buNone/>
          </a:pPr>
          <a:r>
            <a:rPr lang="en-GB" sz="1800" kern="1200" dirty="0"/>
            <a:t>Materials Engineer - KBR</a:t>
          </a:r>
          <a:endParaRPr lang="en-US" sz="1800" kern="1200" dirty="0"/>
        </a:p>
      </dsp:txBody>
      <dsp:txXfrm>
        <a:off x="885689" y="1354074"/>
        <a:ext cx="6304109" cy="677037"/>
      </dsp:txXfrm>
    </dsp:sp>
    <dsp:sp modelId="{10B3EF7B-9F3F-41EA-8B12-33E909A15CD2}">
      <dsp:nvSpPr>
        <dsp:cNvPr id="0" name=""/>
        <dsp:cNvSpPr/>
      </dsp:nvSpPr>
      <dsp:spPr>
        <a:xfrm>
          <a:off x="462541" y="1269445"/>
          <a:ext cx="846296" cy="846296"/>
        </a:xfrm>
        <a:prstGeom prst="ellipse">
          <a:avLst/>
        </a:prstGeom>
        <a:blipFill rotWithShape="0">
          <a:blip xmlns:r="http://schemas.openxmlformats.org/officeDocument/2006/relationships" r:embed="rId2"/>
          <a:stretch>
            <a:fillRect/>
          </a:stretch>
        </a:blipFill>
        <a:ln w="25400" cap="flat" cmpd="sng" algn="ctr">
          <a:solidFill>
            <a:srgbClr val="059EDA"/>
          </a:solidFill>
          <a:prstDash val="solid"/>
        </a:ln>
        <a:effectLst/>
      </dsp:spPr>
      <dsp:style>
        <a:lnRef idx="2">
          <a:scrgbClr r="0" g="0" b="0"/>
        </a:lnRef>
        <a:fillRef idx="1">
          <a:scrgbClr r="0" g="0" b="0"/>
        </a:fillRef>
        <a:effectRef idx="0">
          <a:scrgbClr r="0" g="0" b="0"/>
        </a:effectRef>
        <a:fontRef idx="minor"/>
      </dsp:style>
    </dsp:sp>
    <dsp:sp modelId="{AEE1DC4D-5AF7-497F-A114-8C2D8853B3B5}">
      <dsp:nvSpPr>
        <dsp:cNvPr id="0" name=""/>
        <dsp:cNvSpPr/>
      </dsp:nvSpPr>
      <dsp:spPr>
        <a:xfrm>
          <a:off x="885689" y="2369806"/>
          <a:ext cx="6304109" cy="677037"/>
        </a:xfrm>
        <a:prstGeom prst="rect">
          <a:avLst/>
        </a:prstGeom>
        <a:solidFill>
          <a:srgbClr val="194074">
            <a:alpha val="75000"/>
          </a:srgbClr>
        </a:solidFill>
        <a:ln w="25400" cap="flat" cmpd="sng" algn="ctr">
          <a:solidFill>
            <a:srgbClr val="19407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9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Jake Taylor</a:t>
          </a:r>
        </a:p>
        <a:p>
          <a:pPr marL="0" lvl="0" indent="0" algn="l" defTabSz="800100">
            <a:lnSpc>
              <a:spcPct val="90000"/>
            </a:lnSpc>
            <a:spcBef>
              <a:spcPct val="0"/>
            </a:spcBef>
            <a:spcAft>
              <a:spcPct val="35000"/>
            </a:spcAft>
            <a:buNone/>
          </a:pPr>
          <a:r>
            <a:rPr lang="en-US" sz="1800" kern="1200" dirty="0"/>
            <a:t>Materials &amp; Corrosion Technician - Intertek</a:t>
          </a:r>
        </a:p>
      </dsp:txBody>
      <dsp:txXfrm>
        <a:off x="885689" y="2369806"/>
        <a:ext cx="6304109" cy="677037"/>
      </dsp:txXfrm>
    </dsp:sp>
    <dsp:sp modelId="{68F5C41A-B2E8-41DB-A22F-976645D4E758}">
      <dsp:nvSpPr>
        <dsp:cNvPr id="0" name=""/>
        <dsp:cNvSpPr/>
      </dsp:nvSpPr>
      <dsp:spPr>
        <a:xfrm>
          <a:off x="462541" y="2285177"/>
          <a:ext cx="846296" cy="846296"/>
        </a:xfrm>
        <a:prstGeom prst="ellipse">
          <a:avLst/>
        </a:prstGeom>
        <a:blipFill rotWithShape="0">
          <a:blip xmlns:r="http://schemas.openxmlformats.org/officeDocument/2006/relationships" r:embed="rId3"/>
          <a:stretch>
            <a:fillRect/>
          </a:stretch>
        </a:blipFill>
        <a:ln w="25400" cap="flat" cmpd="sng" algn="ctr">
          <a:solidFill>
            <a:srgbClr val="059EDA"/>
          </a:solidFill>
          <a:prstDash val="solid"/>
        </a:ln>
        <a:effectLst/>
      </dsp:spPr>
      <dsp:style>
        <a:lnRef idx="2">
          <a:scrgbClr r="0" g="0" b="0"/>
        </a:lnRef>
        <a:fillRef idx="1">
          <a:scrgbClr r="0" g="0" b="0"/>
        </a:fillRef>
        <a:effectRef idx="0">
          <a:scrgbClr r="0" g="0" b="0"/>
        </a:effectRef>
        <a:fontRef idx="minor"/>
      </dsp:style>
    </dsp:sp>
    <dsp:sp modelId="{49FB6427-4DED-4B75-9976-D3C46542D0A7}">
      <dsp:nvSpPr>
        <dsp:cNvPr id="0" name=""/>
        <dsp:cNvSpPr/>
      </dsp:nvSpPr>
      <dsp:spPr>
        <a:xfrm>
          <a:off x="497528" y="3385538"/>
          <a:ext cx="6692270" cy="677037"/>
        </a:xfrm>
        <a:prstGeom prst="rect">
          <a:avLst/>
        </a:prstGeom>
        <a:solidFill>
          <a:srgbClr val="194074">
            <a:alpha val="75000"/>
          </a:srgbClr>
        </a:solidFill>
        <a:ln w="25400" cap="flat" cmpd="sng" algn="ctr">
          <a:solidFill>
            <a:srgbClr val="19407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9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Lewis Timmons</a:t>
          </a:r>
        </a:p>
        <a:p>
          <a:pPr marL="0" lvl="0" indent="0" algn="l" defTabSz="800100">
            <a:lnSpc>
              <a:spcPct val="90000"/>
            </a:lnSpc>
            <a:spcBef>
              <a:spcPct val="0"/>
            </a:spcBef>
            <a:spcAft>
              <a:spcPct val="35000"/>
            </a:spcAft>
            <a:buNone/>
          </a:pPr>
          <a:r>
            <a:rPr lang="en-GB" sz="1800" kern="1200" dirty="0"/>
            <a:t>Offshore Materials Engineer – Worley Parsons</a:t>
          </a:r>
          <a:endParaRPr lang="en-US" sz="1800" kern="1200" dirty="0"/>
        </a:p>
      </dsp:txBody>
      <dsp:txXfrm>
        <a:off x="497528" y="3385538"/>
        <a:ext cx="6692270" cy="677037"/>
      </dsp:txXfrm>
    </dsp:sp>
    <dsp:sp modelId="{2B8CED0A-5F72-47C2-9070-CEC0E29FFBEC}">
      <dsp:nvSpPr>
        <dsp:cNvPr id="0" name=""/>
        <dsp:cNvSpPr/>
      </dsp:nvSpPr>
      <dsp:spPr>
        <a:xfrm>
          <a:off x="74380" y="3300909"/>
          <a:ext cx="846296" cy="846296"/>
        </a:xfrm>
        <a:prstGeom prst="ellipse">
          <a:avLst/>
        </a:prstGeom>
        <a:blipFill rotWithShape="0">
          <a:blip xmlns:r="http://schemas.openxmlformats.org/officeDocument/2006/relationships" r:embed="rId4"/>
          <a:stretch>
            <a:fillRect/>
          </a:stretch>
        </a:blipFill>
        <a:ln w="25400" cap="flat" cmpd="sng" algn="ctr">
          <a:solidFill>
            <a:srgbClr val="059EDA"/>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FD54-E155-496E-A3BF-A5F7CD5F59BD}">
      <dsp:nvSpPr>
        <dsp:cNvPr id="0" name=""/>
        <dsp:cNvSpPr/>
      </dsp:nvSpPr>
      <dsp:spPr>
        <a:xfrm>
          <a:off x="2418" y="279347"/>
          <a:ext cx="2357715" cy="832885"/>
        </a:xfrm>
        <a:prstGeom prst="rect">
          <a:avLst/>
        </a:prstGeom>
        <a:solidFill>
          <a:srgbClr val="194074"/>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Material</a:t>
          </a:r>
          <a:endParaRPr lang="en-US" sz="2400" kern="1200"/>
        </a:p>
      </dsp:txBody>
      <dsp:txXfrm>
        <a:off x="2418" y="279347"/>
        <a:ext cx="2357715" cy="832885"/>
      </dsp:txXfrm>
    </dsp:sp>
    <dsp:sp modelId="{051ED142-549A-4456-84B8-F657E15E6C46}">
      <dsp:nvSpPr>
        <dsp:cNvPr id="0" name=""/>
        <dsp:cNvSpPr/>
      </dsp:nvSpPr>
      <dsp:spPr>
        <a:xfrm>
          <a:off x="2418" y="1112233"/>
          <a:ext cx="2357715" cy="2898720"/>
        </a:xfrm>
        <a:prstGeom prst="rect">
          <a:avLst/>
        </a:prstGeom>
        <a:solidFill>
          <a:srgbClr val="E6E6E6"/>
        </a:solidFill>
        <a:ln w="25400" cap="flat" cmpd="sng" algn="ctr">
          <a:solidFill>
            <a:srgbClr val="059ED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00000"/>
            </a:lnSpc>
            <a:spcBef>
              <a:spcPct val="0"/>
            </a:spcBef>
            <a:spcAft>
              <a:spcPct val="15000"/>
            </a:spcAft>
            <a:buChar char="•"/>
          </a:pPr>
          <a:r>
            <a:rPr lang="en-GB" sz="2400" kern="1200" dirty="0">
              <a:solidFill>
                <a:srgbClr val="194074"/>
              </a:solidFill>
            </a:rPr>
            <a:t>~ 1 inch       ~ 1.6 mm</a:t>
          </a:r>
          <a:endParaRPr lang="en-US" sz="2400" kern="1200" dirty="0">
            <a:solidFill>
              <a:srgbClr val="194074"/>
            </a:solidFill>
          </a:endParaRPr>
        </a:p>
        <a:p>
          <a:pPr marL="228600" lvl="1" indent="-228600" algn="l" defTabSz="1066800">
            <a:lnSpc>
              <a:spcPct val="100000"/>
            </a:lnSpc>
            <a:spcBef>
              <a:spcPct val="0"/>
            </a:spcBef>
            <a:spcAft>
              <a:spcPct val="15000"/>
            </a:spcAft>
            <a:buChar char="•"/>
          </a:pPr>
          <a:r>
            <a:rPr lang="en-GB" sz="2400" kern="1200" dirty="0">
              <a:solidFill>
                <a:srgbClr val="194074"/>
              </a:solidFill>
            </a:rPr>
            <a:t>ASTM B861 </a:t>
          </a:r>
          <a:r>
            <a:rPr lang="en-GB" sz="2400" kern="1200" dirty="0" err="1">
              <a:solidFill>
                <a:srgbClr val="194074"/>
              </a:solidFill>
            </a:rPr>
            <a:t>Ti</a:t>
          </a:r>
          <a:r>
            <a:rPr lang="en-GB" sz="2400" kern="1200" dirty="0">
              <a:solidFill>
                <a:srgbClr val="194074"/>
              </a:solidFill>
            </a:rPr>
            <a:t> Grade 12</a:t>
          </a:r>
          <a:endParaRPr lang="en-US" sz="2400" kern="1200" dirty="0">
            <a:solidFill>
              <a:srgbClr val="194074"/>
            </a:solidFill>
          </a:endParaRPr>
        </a:p>
        <a:p>
          <a:pPr marL="228600" lvl="1" indent="-228600" algn="l" defTabSz="1066800">
            <a:lnSpc>
              <a:spcPct val="100000"/>
            </a:lnSpc>
            <a:spcBef>
              <a:spcPct val="0"/>
            </a:spcBef>
            <a:spcAft>
              <a:spcPct val="15000"/>
            </a:spcAft>
            <a:buChar char="•"/>
          </a:pPr>
          <a:r>
            <a:rPr lang="en-GB" sz="2400" kern="1200" dirty="0">
              <a:solidFill>
                <a:srgbClr val="194074"/>
              </a:solidFill>
            </a:rPr>
            <a:t>1 mm hole at the toe of a branch weld</a:t>
          </a:r>
          <a:endParaRPr lang="en-US" sz="2400" kern="1200" dirty="0">
            <a:solidFill>
              <a:srgbClr val="194074"/>
            </a:solidFill>
          </a:endParaRPr>
        </a:p>
      </dsp:txBody>
      <dsp:txXfrm>
        <a:off x="2418" y="1112233"/>
        <a:ext cx="2357715" cy="2898720"/>
      </dsp:txXfrm>
    </dsp:sp>
    <dsp:sp modelId="{068FCB7A-441F-4928-98F9-60B36F93F28D}">
      <dsp:nvSpPr>
        <dsp:cNvPr id="0" name=""/>
        <dsp:cNvSpPr/>
      </dsp:nvSpPr>
      <dsp:spPr>
        <a:xfrm>
          <a:off x="2690213" y="279347"/>
          <a:ext cx="2357715" cy="832885"/>
        </a:xfrm>
        <a:prstGeom prst="rect">
          <a:avLst/>
        </a:prstGeom>
        <a:solidFill>
          <a:srgbClr val="194074"/>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Process Fluid</a:t>
          </a:r>
          <a:endParaRPr lang="en-US" sz="2400" kern="1200"/>
        </a:p>
      </dsp:txBody>
      <dsp:txXfrm>
        <a:off x="2690213" y="279347"/>
        <a:ext cx="2357715" cy="832885"/>
      </dsp:txXfrm>
    </dsp:sp>
    <dsp:sp modelId="{A4FBB466-E631-487E-B610-A8D764523221}">
      <dsp:nvSpPr>
        <dsp:cNvPr id="0" name=""/>
        <dsp:cNvSpPr/>
      </dsp:nvSpPr>
      <dsp:spPr>
        <a:xfrm>
          <a:off x="2690213" y="1112233"/>
          <a:ext cx="2357715" cy="2898720"/>
        </a:xfrm>
        <a:prstGeom prst="rect">
          <a:avLst/>
        </a:prstGeom>
        <a:solidFill>
          <a:srgbClr val="E6E6E6"/>
        </a:solidFill>
        <a:ln w="25400" cap="flat" cmpd="sng" algn="ctr">
          <a:solidFill>
            <a:srgbClr val="059ED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00000"/>
            </a:lnSpc>
            <a:spcBef>
              <a:spcPct val="0"/>
            </a:spcBef>
            <a:spcAft>
              <a:spcPct val="15000"/>
            </a:spcAft>
            <a:buChar char="•"/>
          </a:pPr>
          <a:r>
            <a:rPr lang="en-GB" sz="2400" kern="1200" dirty="0">
              <a:solidFill>
                <a:srgbClr val="194074"/>
              </a:solidFill>
            </a:rPr>
            <a:t>MEG slurry containing &lt; 25wt% NaCl</a:t>
          </a:r>
          <a:r>
            <a:rPr lang="en-GB" sz="2400" kern="1200" baseline="-25000" dirty="0">
              <a:solidFill>
                <a:srgbClr val="194074"/>
              </a:solidFill>
            </a:rPr>
            <a:t>2</a:t>
          </a:r>
          <a:endParaRPr lang="en-US" sz="2400" kern="1200" baseline="-25000" dirty="0">
            <a:solidFill>
              <a:srgbClr val="194074"/>
            </a:solidFill>
          </a:endParaRPr>
        </a:p>
        <a:p>
          <a:pPr marL="228600" lvl="1" indent="-228600" algn="l" defTabSz="1066800">
            <a:lnSpc>
              <a:spcPct val="100000"/>
            </a:lnSpc>
            <a:spcBef>
              <a:spcPct val="0"/>
            </a:spcBef>
            <a:spcAft>
              <a:spcPct val="15000"/>
            </a:spcAft>
            <a:buChar char="•"/>
          </a:pPr>
          <a:r>
            <a:rPr lang="en-GB" sz="2400" kern="1200" dirty="0">
              <a:solidFill>
                <a:srgbClr val="194074"/>
              </a:solidFill>
            </a:rPr>
            <a:t>Potential organic acids</a:t>
          </a:r>
          <a:endParaRPr lang="en-US" sz="2400" kern="1200" dirty="0">
            <a:solidFill>
              <a:srgbClr val="194074"/>
            </a:solidFill>
          </a:endParaRPr>
        </a:p>
        <a:p>
          <a:pPr marL="228600" lvl="1" indent="-228600" algn="l" defTabSz="1066800">
            <a:lnSpc>
              <a:spcPct val="100000"/>
            </a:lnSpc>
            <a:spcBef>
              <a:spcPct val="0"/>
            </a:spcBef>
            <a:spcAft>
              <a:spcPct val="15000"/>
            </a:spcAft>
            <a:buChar char="•"/>
          </a:pPr>
          <a:r>
            <a:rPr lang="en-GB" sz="2400" kern="1200" dirty="0">
              <a:solidFill>
                <a:srgbClr val="194074"/>
              </a:solidFill>
            </a:rPr>
            <a:t>“Minimal water”</a:t>
          </a:r>
          <a:endParaRPr lang="en-US" sz="2400" kern="1200" dirty="0">
            <a:solidFill>
              <a:srgbClr val="194074"/>
            </a:solidFill>
          </a:endParaRPr>
        </a:p>
      </dsp:txBody>
      <dsp:txXfrm>
        <a:off x="2690213" y="1112233"/>
        <a:ext cx="2357715" cy="2898720"/>
      </dsp:txXfrm>
    </dsp:sp>
    <dsp:sp modelId="{39C423F2-1736-4D52-86BC-9D8AB8346A0A}">
      <dsp:nvSpPr>
        <dsp:cNvPr id="0" name=""/>
        <dsp:cNvSpPr/>
      </dsp:nvSpPr>
      <dsp:spPr>
        <a:xfrm>
          <a:off x="5378009" y="279347"/>
          <a:ext cx="2357715" cy="832885"/>
        </a:xfrm>
        <a:prstGeom prst="rect">
          <a:avLst/>
        </a:prstGeom>
        <a:solidFill>
          <a:srgbClr val="194074"/>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t>Process conditions</a:t>
          </a:r>
          <a:endParaRPr lang="en-US" sz="2400" kern="1200"/>
        </a:p>
      </dsp:txBody>
      <dsp:txXfrm>
        <a:off x="5378009" y="279347"/>
        <a:ext cx="2357715" cy="832885"/>
      </dsp:txXfrm>
    </dsp:sp>
    <dsp:sp modelId="{8E952C63-A25B-4CE7-B156-96B6620DC743}">
      <dsp:nvSpPr>
        <dsp:cNvPr id="0" name=""/>
        <dsp:cNvSpPr/>
      </dsp:nvSpPr>
      <dsp:spPr>
        <a:xfrm>
          <a:off x="5378009" y="1112233"/>
          <a:ext cx="2357715" cy="2898720"/>
        </a:xfrm>
        <a:prstGeom prst="rect">
          <a:avLst/>
        </a:prstGeom>
        <a:solidFill>
          <a:srgbClr val="E6E6E6"/>
        </a:solidFill>
        <a:ln w="25400" cap="flat" cmpd="sng" algn="ctr">
          <a:solidFill>
            <a:srgbClr val="059ED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rgbClr val="194074"/>
              </a:solidFill>
            </a:rPr>
            <a:t>120 – 135 °C</a:t>
          </a:r>
          <a:endParaRPr lang="en-US" sz="2400" kern="1200" dirty="0">
            <a:solidFill>
              <a:srgbClr val="194074"/>
            </a:solidFill>
          </a:endParaRPr>
        </a:p>
        <a:p>
          <a:pPr marL="228600" lvl="1" indent="-228600" algn="l" defTabSz="1066800">
            <a:lnSpc>
              <a:spcPct val="90000"/>
            </a:lnSpc>
            <a:spcBef>
              <a:spcPct val="0"/>
            </a:spcBef>
            <a:spcAft>
              <a:spcPct val="15000"/>
            </a:spcAft>
            <a:buChar char="•"/>
          </a:pPr>
          <a:r>
            <a:rPr lang="en-GB" sz="2400" kern="1200" dirty="0">
              <a:solidFill>
                <a:srgbClr val="194074"/>
              </a:solidFill>
            </a:rPr>
            <a:t>1.5 bar(a)</a:t>
          </a:r>
          <a:endParaRPr lang="en-US" sz="2400" kern="1200" dirty="0">
            <a:solidFill>
              <a:srgbClr val="194074"/>
            </a:solidFill>
          </a:endParaRPr>
        </a:p>
        <a:p>
          <a:pPr marL="228600" lvl="1" indent="-228600" algn="l" defTabSz="1066800">
            <a:lnSpc>
              <a:spcPct val="90000"/>
            </a:lnSpc>
            <a:spcBef>
              <a:spcPct val="0"/>
            </a:spcBef>
            <a:spcAft>
              <a:spcPct val="15000"/>
            </a:spcAft>
            <a:buChar char="•"/>
          </a:pPr>
          <a:r>
            <a:rPr lang="en-GB" sz="2400" kern="1200" dirty="0">
              <a:solidFill>
                <a:srgbClr val="194074"/>
              </a:solidFill>
            </a:rPr>
            <a:t>Acidic pH</a:t>
          </a:r>
          <a:endParaRPr lang="en-US" sz="2400" kern="1200" dirty="0">
            <a:solidFill>
              <a:srgbClr val="194074"/>
            </a:solidFill>
          </a:endParaRPr>
        </a:p>
      </dsp:txBody>
      <dsp:txXfrm>
        <a:off x="5378009" y="1112233"/>
        <a:ext cx="2357715" cy="2898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8F576-A511-4295-862E-5616577C84B7}">
      <dsp:nvSpPr>
        <dsp:cNvPr id="0" name=""/>
        <dsp:cNvSpPr/>
      </dsp:nvSpPr>
      <dsp:spPr>
        <a:xfrm>
          <a:off x="916864" y="0"/>
          <a:ext cx="4554371" cy="4554371"/>
        </a:xfrm>
        <a:prstGeom prst="diamond">
          <a:avLst/>
        </a:prstGeom>
        <a:solidFill>
          <a:srgbClr val="C6C7C9">
            <a:alpha val="76000"/>
          </a:srgbClr>
        </a:solidFill>
        <a:ln>
          <a:noFill/>
        </a:ln>
        <a:effectLst/>
      </dsp:spPr>
      <dsp:style>
        <a:lnRef idx="0">
          <a:scrgbClr r="0" g="0" b="0"/>
        </a:lnRef>
        <a:fillRef idx="1">
          <a:scrgbClr r="0" g="0" b="0"/>
        </a:fillRef>
        <a:effectRef idx="0">
          <a:scrgbClr r="0" g="0" b="0"/>
        </a:effectRef>
        <a:fontRef idx="minor"/>
      </dsp:style>
    </dsp:sp>
    <dsp:sp modelId="{A0172A47-E7A5-4745-8576-2573527582EF}">
      <dsp:nvSpPr>
        <dsp:cNvPr id="0" name=""/>
        <dsp:cNvSpPr/>
      </dsp:nvSpPr>
      <dsp:spPr>
        <a:xfrm>
          <a:off x="1349529" y="432665"/>
          <a:ext cx="1776204" cy="1776204"/>
        </a:xfrm>
        <a:prstGeom prst="roundRect">
          <a:avLst/>
        </a:prstGeom>
        <a:solidFill>
          <a:srgbClr val="E6E6E6"/>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2"/>
              </a:solidFill>
            </a:rPr>
            <a:t>1 year of vacuum leak</a:t>
          </a:r>
        </a:p>
        <a:p>
          <a:pPr marL="0" lvl="0" indent="0" algn="ctr" defTabSz="622300">
            <a:lnSpc>
              <a:spcPct val="90000"/>
            </a:lnSpc>
            <a:spcBef>
              <a:spcPct val="0"/>
            </a:spcBef>
            <a:spcAft>
              <a:spcPct val="35000"/>
            </a:spcAft>
            <a:buNone/>
          </a:pPr>
          <a:r>
            <a:rPr lang="en-GB" sz="1400" kern="1200" dirty="0">
              <a:solidFill>
                <a:schemeClr val="tx2"/>
              </a:solidFill>
            </a:rPr>
            <a:t>=</a:t>
          </a:r>
        </a:p>
        <a:p>
          <a:pPr marL="0" lvl="0" indent="0" algn="ctr" defTabSz="622300">
            <a:lnSpc>
              <a:spcPct val="90000"/>
            </a:lnSpc>
            <a:spcBef>
              <a:spcPct val="0"/>
            </a:spcBef>
            <a:spcAft>
              <a:spcPct val="35000"/>
            </a:spcAft>
            <a:buNone/>
          </a:pPr>
          <a:r>
            <a:rPr lang="en-GB" sz="1400" kern="1200" dirty="0">
              <a:solidFill>
                <a:schemeClr val="tx2"/>
              </a:solidFill>
            </a:rPr>
            <a:t>Increased O</a:t>
          </a:r>
          <a:r>
            <a:rPr lang="en-GB" sz="1400" kern="1200" baseline="-25000" dirty="0">
              <a:solidFill>
                <a:schemeClr val="tx2"/>
              </a:solidFill>
            </a:rPr>
            <a:t>2 </a:t>
          </a:r>
          <a:r>
            <a:rPr lang="en-GB" sz="1400" kern="1200" dirty="0">
              <a:solidFill>
                <a:schemeClr val="tx2"/>
              </a:solidFill>
            </a:rPr>
            <a:t>at &gt; 4000 ppm</a:t>
          </a:r>
          <a:endParaRPr lang="en-US" sz="1400" kern="1200" dirty="0">
            <a:solidFill>
              <a:schemeClr val="tx2"/>
            </a:solidFill>
          </a:endParaRPr>
        </a:p>
      </dsp:txBody>
      <dsp:txXfrm>
        <a:off x="1436236" y="519372"/>
        <a:ext cx="1602790" cy="1602790"/>
      </dsp:txXfrm>
    </dsp:sp>
    <dsp:sp modelId="{4761F001-C0D9-4194-A093-0F2B3CE53759}">
      <dsp:nvSpPr>
        <dsp:cNvPr id="0" name=""/>
        <dsp:cNvSpPr/>
      </dsp:nvSpPr>
      <dsp:spPr>
        <a:xfrm>
          <a:off x="3262365" y="432665"/>
          <a:ext cx="1776204" cy="1776204"/>
        </a:xfrm>
        <a:prstGeom prst="roundRect">
          <a:avLst/>
        </a:prstGeom>
        <a:solidFill>
          <a:srgbClr val="E6E6E6"/>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2"/>
              </a:solidFill>
            </a:rPr>
            <a:t>Thermal degradation of MEG</a:t>
          </a:r>
        </a:p>
        <a:p>
          <a:pPr marL="0" lvl="0" indent="0" algn="ctr" defTabSz="622300">
            <a:lnSpc>
              <a:spcPct val="90000"/>
            </a:lnSpc>
            <a:spcBef>
              <a:spcPct val="0"/>
            </a:spcBef>
            <a:spcAft>
              <a:spcPct val="35000"/>
            </a:spcAft>
            <a:buNone/>
          </a:pPr>
          <a:r>
            <a:rPr lang="en-GB" sz="1400" kern="1200" dirty="0">
              <a:solidFill>
                <a:schemeClr val="tx2"/>
              </a:solidFill>
            </a:rPr>
            <a:t>=</a:t>
          </a:r>
        </a:p>
        <a:p>
          <a:pPr marL="0" lvl="0" indent="0" algn="ctr" defTabSz="622300">
            <a:lnSpc>
              <a:spcPct val="90000"/>
            </a:lnSpc>
            <a:spcBef>
              <a:spcPct val="0"/>
            </a:spcBef>
            <a:spcAft>
              <a:spcPct val="35000"/>
            </a:spcAft>
            <a:buNone/>
          </a:pPr>
          <a:r>
            <a:rPr lang="en-GB" sz="1400" kern="1200" dirty="0">
              <a:solidFill>
                <a:schemeClr val="tx2"/>
              </a:solidFill>
            </a:rPr>
            <a:t>Organic acid formation ~ 600 ppm</a:t>
          </a:r>
          <a:endParaRPr lang="en-US" sz="1400" kern="1200" dirty="0">
            <a:solidFill>
              <a:schemeClr val="tx2"/>
            </a:solidFill>
          </a:endParaRPr>
        </a:p>
      </dsp:txBody>
      <dsp:txXfrm>
        <a:off x="3349072" y="519372"/>
        <a:ext cx="1602790" cy="1602790"/>
      </dsp:txXfrm>
    </dsp:sp>
    <dsp:sp modelId="{5002A0B2-D0F8-4AA5-8D21-5408A8D9F3D6}">
      <dsp:nvSpPr>
        <dsp:cNvPr id="0" name=""/>
        <dsp:cNvSpPr/>
      </dsp:nvSpPr>
      <dsp:spPr>
        <a:xfrm>
          <a:off x="1349529" y="2345501"/>
          <a:ext cx="1776204" cy="1776204"/>
        </a:xfrm>
        <a:prstGeom prst="roundRect">
          <a:avLst/>
        </a:prstGeom>
        <a:solidFill>
          <a:srgbClr val="E6E6E6"/>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2"/>
              </a:solidFill>
            </a:rPr>
            <a:t>Bicarbonate content ~ 290 ppm  </a:t>
          </a:r>
          <a:endParaRPr lang="en-US" sz="1400" kern="1200" dirty="0">
            <a:solidFill>
              <a:schemeClr val="tx2"/>
            </a:solidFill>
          </a:endParaRPr>
        </a:p>
      </dsp:txBody>
      <dsp:txXfrm>
        <a:off x="1436236" y="2432208"/>
        <a:ext cx="1602790" cy="1602790"/>
      </dsp:txXfrm>
    </dsp:sp>
    <dsp:sp modelId="{0994DB34-09D7-4EAF-A7A0-6129B5847CB4}">
      <dsp:nvSpPr>
        <dsp:cNvPr id="0" name=""/>
        <dsp:cNvSpPr/>
      </dsp:nvSpPr>
      <dsp:spPr>
        <a:xfrm>
          <a:off x="3262365" y="2345501"/>
          <a:ext cx="1776204" cy="1776204"/>
        </a:xfrm>
        <a:prstGeom prst="roundRect">
          <a:avLst/>
        </a:prstGeom>
        <a:solidFill>
          <a:srgbClr val="E6E6E6"/>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2"/>
              </a:solidFill>
            </a:rPr>
            <a:t>22.2 % water</a:t>
          </a:r>
          <a:endParaRPr lang="en-US" sz="1400" kern="1200" dirty="0">
            <a:solidFill>
              <a:schemeClr val="tx2"/>
            </a:solidFill>
          </a:endParaRPr>
        </a:p>
      </dsp:txBody>
      <dsp:txXfrm>
        <a:off x="3349072" y="2432208"/>
        <a:ext cx="1602790" cy="1602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3E8C-30B3-4EC8-9CB8-4FAECA6235A8}">
      <dsp:nvSpPr>
        <dsp:cNvPr id="0" name=""/>
        <dsp:cNvSpPr/>
      </dsp:nvSpPr>
      <dsp:spPr>
        <a:xfrm>
          <a:off x="4238" y="1725857"/>
          <a:ext cx="1177435" cy="1177435"/>
        </a:xfrm>
        <a:prstGeom prst="ellipse">
          <a:avLst/>
        </a:prstGeom>
        <a:solidFill>
          <a:schemeClr val="accent1">
            <a:hueOff val="0"/>
            <a:satOff val="0"/>
            <a:lumOff val="0"/>
            <a:alphaOff val="0"/>
          </a:schemeClr>
        </a:solidFill>
        <a:ln w="38100" cap="flat" cmpd="sng" algn="ctr">
          <a:solidFill>
            <a:srgbClr val="C6C7C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O</a:t>
          </a:r>
          <a:r>
            <a:rPr lang="en-GB" sz="1200" kern="1200" baseline="-25000" dirty="0"/>
            <a:t>2</a:t>
          </a:r>
          <a:r>
            <a:rPr lang="en-GB" sz="1200" kern="1200" dirty="0"/>
            <a:t> Ingress = Acid Formation</a:t>
          </a:r>
          <a:endParaRPr lang="en-US" sz="1200" kern="1200" dirty="0"/>
        </a:p>
      </dsp:txBody>
      <dsp:txXfrm>
        <a:off x="176669" y="1898288"/>
        <a:ext cx="832573" cy="832573"/>
      </dsp:txXfrm>
    </dsp:sp>
    <dsp:sp modelId="{3617052B-81FD-46AC-8554-9F67C98B437A}">
      <dsp:nvSpPr>
        <dsp:cNvPr id="0" name=""/>
        <dsp:cNvSpPr/>
      </dsp:nvSpPr>
      <dsp:spPr>
        <a:xfrm>
          <a:off x="1277280" y="1973118"/>
          <a:ext cx="682912" cy="682912"/>
        </a:xfrm>
        <a:prstGeom prst="mathPlus">
          <a:avLst/>
        </a:prstGeom>
        <a:solidFill>
          <a:srgbClr val="059EDA"/>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67800" y="2234264"/>
        <a:ext cx="501872" cy="160620"/>
      </dsp:txXfrm>
    </dsp:sp>
    <dsp:sp modelId="{0D9D42E6-F853-4F36-B0A5-7B1D7FCBCA70}">
      <dsp:nvSpPr>
        <dsp:cNvPr id="0" name=""/>
        <dsp:cNvSpPr/>
      </dsp:nvSpPr>
      <dsp:spPr>
        <a:xfrm>
          <a:off x="2055800" y="1725857"/>
          <a:ext cx="1177435" cy="1177435"/>
        </a:xfrm>
        <a:prstGeom prst="ellipse">
          <a:avLst/>
        </a:prstGeom>
        <a:solidFill>
          <a:schemeClr val="accent1">
            <a:hueOff val="0"/>
            <a:satOff val="0"/>
            <a:lumOff val="0"/>
            <a:alphaOff val="0"/>
          </a:schemeClr>
        </a:solidFill>
        <a:ln w="38100" cap="flat" cmpd="sng" algn="ctr">
          <a:solidFill>
            <a:srgbClr val="C6C7C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Erosion Assisted Oxide Breakdown</a:t>
          </a:r>
          <a:endParaRPr lang="en-US" sz="1200" kern="1200" dirty="0"/>
        </a:p>
      </dsp:txBody>
      <dsp:txXfrm>
        <a:off x="2228231" y="1898288"/>
        <a:ext cx="832573" cy="832573"/>
      </dsp:txXfrm>
    </dsp:sp>
    <dsp:sp modelId="{19840B8B-7B2F-4C24-8380-944782D55B9A}">
      <dsp:nvSpPr>
        <dsp:cNvPr id="0" name=""/>
        <dsp:cNvSpPr/>
      </dsp:nvSpPr>
      <dsp:spPr>
        <a:xfrm>
          <a:off x="3328843" y="1973118"/>
          <a:ext cx="682912" cy="682912"/>
        </a:xfrm>
        <a:prstGeom prst="mathPlus">
          <a:avLst/>
        </a:prstGeom>
        <a:solidFill>
          <a:srgbClr val="059EDA"/>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19363" y="2234264"/>
        <a:ext cx="501872" cy="160620"/>
      </dsp:txXfrm>
    </dsp:sp>
    <dsp:sp modelId="{FB216462-C4D0-4261-8B32-022D61E035EF}">
      <dsp:nvSpPr>
        <dsp:cNvPr id="0" name=""/>
        <dsp:cNvSpPr/>
      </dsp:nvSpPr>
      <dsp:spPr>
        <a:xfrm>
          <a:off x="4107363" y="1725857"/>
          <a:ext cx="1177435" cy="1177435"/>
        </a:xfrm>
        <a:prstGeom prst="ellipse">
          <a:avLst/>
        </a:prstGeom>
        <a:solidFill>
          <a:schemeClr val="accent1">
            <a:hueOff val="0"/>
            <a:satOff val="0"/>
            <a:lumOff val="0"/>
            <a:alphaOff val="0"/>
          </a:schemeClr>
        </a:solidFill>
        <a:ln w="38100" cap="flat" cmpd="sng" algn="ctr">
          <a:solidFill>
            <a:srgbClr val="C6C7C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Salt Deposits</a:t>
          </a:r>
          <a:endParaRPr lang="en-US" sz="1200" kern="1200" dirty="0"/>
        </a:p>
      </dsp:txBody>
      <dsp:txXfrm>
        <a:off x="4279794" y="1898288"/>
        <a:ext cx="832573" cy="832573"/>
      </dsp:txXfrm>
    </dsp:sp>
    <dsp:sp modelId="{F755B19A-C7AF-4E33-BDB2-93288E95184A}">
      <dsp:nvSpPr>
        <dsp:cNvPr id="0" name=""/>
        <dsp:cNvSpPr/>
      </dsp:nvSpPr>
      <dsp:spPr>
        <a:xfrm>
          <a:off x="5380406" y="1973118"/>
          <a:ext cx="682912" cy="682912"/>
        </a:xfrm>
        <a:prstGeom prst="mathEqual">
          <a:avLst/>
        </a:prstGeom>
        <a:solidFill>
          <a:srgbClr val="059EDA"/>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70926" y="2113798"/>
        <a:ext cx="501872" cy="401552"/>
      </dsp:txXfrm>
    </dsp:sp>
    <dsp:sp modelId="{4B3E29CC-194F-4467-9F60-91845CD2E2AE}">
      <dsp:nvSpPr>
        <dsp:cNvPr id="0" name=""/>
        <dsp:cNvSpPr/>
      </dsp:nvSpPr>
      <dsp:spPr>
        <a:xfrm>
          <a:off x="6158926" y="1725857"/>
          <a:ext cx="1177435" cy="1177435"/>
        </a:xfrm>
        <a:prstGeom prst="ellipse">
          <a:avLst/>
        </a:prstGeom>
        <a:solidFill>
          <a:schemeClr val="accent1">
            <a:hueOff val="0"/>
            <a:satOff val="0"/>
            <a:lumOff val="0"/>
            <a:alphaOff val="0"/>
          </a:schemeClr>
        </a:solidFill>
        <a:ln w="38100" cap="flat" cmpd="sng" algn="ctr">
          <a:solidFill>
            <a:srgbClr val="C6C7C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Crevice Corrosion </a:t>
          </a:r>
          <a:endParaRPr lang="en-US" sz="1200" kern="1200" dirty="0"/>
        </a:p>
      </dsp:txBody>
      <dsp:txXfrm>
        <a:off x="6331357" y="1898288"/>
        <a:ext cx="832573" cy="832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2784C-9851-4059-AC60-05B7CA8B396B}">
      <dsp:nvSpPr>
        <dsp:cNvPr id="0" name=""/>
        <dsp:cNvSpPr/>
      </dsp:nvSpPr>
      <dsp:spPr>
        <a:xfrm>
          <a:off x="581090" y="55633"/>
          <a:ext cx="7448418" cy="1083208"/>
        </a:xfrm>
        <a:prstGeom prst="rightArrow">
          <a:avLst>
            <a:gd name="adj1" fmla="val 50000"/>
            <a:gd name="adj2" fmla="val 50000"/>
          </a:avLst>
        </a:prstGeom>
        <a:solidFill>
          <a:srgbClr val="194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959" numCol="1" spcCol="1270" anchor="ctr" anchorCtr="0">
          <a:noAutofit/>
        </a:bodyPr>
        <a:lstStyle/>
        <a:p>
          <a:pPr marL="0" lvl="0" indent="0" algn="l" defTabSz="933450">
            <a:lnSpc>
              <a:spcPct val="90000"/>
            </a:lnSpc>
            <a:spcBef>
              <a:spcPct val="0"/>
            </a:spcBef>
            <a:spcAft>
              <a:spcPct val="35000"/>
            </a:spcAft>
            <a:buNone/>
          </a:pPr>
          <a:r>
            <a:rPr lang="en-GB" sz="2100" kern="1200" dirty="0"/>
            <a:t>Step 1</a:t>
          </a:r>
        </a:p>
      </dsp:txBody>
      <dsp:txXfrm>
        <a:off x="581090" y="326435"/>
        <a:ext cx="7177616" cy="541604"/>
      </dsp:txXfrm>
    </dsp:sp>
    <dsp:sp modelId="{2FDFCC95-E3D9-4477-8EE4-41141827EDC8}">
      <dsp:nvSpPr>
        <dsp:cNvPr id="0" name=""/>
        <dsp:cNvSpPr/>
      </dsp:nvSpPr>
      <dsp:spPr>
        <a:xfrm>
          <a:off x="581090" y="889545"/>
          <a:ext cx="1376616" cy="198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Hazard identification through detailed plant/site inspection.</a:t>
          </a:r>
          <a:endParaRPr lang="en-GB" sz="1700" kern="1200" dirty="0"/>
        </a:p>
      </dsp:txBody>
      <dsp:txXfrm>
        <a:off x="581090" y="889545"/>
        <a:ext cx="1376616" cy="1988945"/>
      </dsp:txXfrm>
    </dsp:sp>
    <dsp:sp modelId="{043B69D8-A486-43B2-9305-E3D324C214B5}">
      <dsp:nvSpPr>
        <dsp:cNvPr id="0" name=""/>
        <dsp:cNvSpPr/>
      </dsp:nvSpPr>
      <dsp:spPr>
        <a:xfrm>
          <a:off x="1957558" y="416842"/>
          <a:ext cx="6071951" cy="1083208"/>
        </a:xfrm>
        <a:prstGeom prst="rightArrow">
          <a:avLst>
            <a:gd name="adj1" fmla="val 50000"/>
            <a:gd name="adj2" fmla="val 50000"/>
          </a:avLst>
        </a:prstGeom>
        <a:solidFill>
          <a:srgbClr val="059E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959" numCol="1" spcCol="1270" anchor="ctr" anchorCtr="0">
          <a:noAutofit/>
        </a:bodyPr>
        <a:lstStyle/>
        <a:p>
          <a:pPr marL="0" lvl="0" indent="0" algn="l" defTabSz="933450">
            <a:lnSpc>
              <a:spcPct val="90000"/>
            </a:lnSpc>
            <a:spcBef>
              <a:spcPct val="0"/>
            </a:spcBef>
            <a:spcAft>
              <a:spcPct val="35000"/>
            </a:spcAft>
            <a:buNone/>
          </a:pPr>
          <a:r>
            <a:rPr lang="en-GB" sz="2100" kern="1200" dirty="0"/>
            <a:t>Step 2</a:t>
          </a:r>
        </a:p>
      </dsp:txBody>
      <dsp:txXfrm>
        <a:off x="1957558" y="687644"/>
        <a:ext cx="5801149" cy="541604"/>
      </dsp:txXfrm>
    </dsp:sp>
    <dsp:sp modelId="{CF2E5E7E-A999-410D-9F0F-53C5D6F66AAC}">
      <dsp:nvSpPr>
        <dsp:cNvPr id="0" name=""/>
        <dsp:cNvSpPr/>
      </dsp:nvSpPr>
      <dsp:spPr>
        <a:xfrm>
          <a:off x="1957558" y="1250754"/>
          <a:ext cx="1376616" cy="198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Decide implications of hazard, risks and failures: (who or what might be harmed)</a:t>
          </a:r>
          <a:endParaRPr lang="en-GB" sz="1700" kern="1200" dirty="0"/>
        </a:p>
      </dsp:txBody>
      <dsp:txXfrm>
        <a:off x="1957558" y="1250754"/>
        <a:ext cx="1376616" cy="1988945"/>
      </dsp:txXfrm>
    </dsp:sp>
    <dsp:sp modelId="{34AFFCA3-1716-45AD-8FCF-BC64C6DEEA34}">
      <dsp:nvSpPr>
        <dsp:cNvPr id="0" name=""/>
        <dsp:cNvSpPr/>
      </dsp:nvSpPr>
      <dsp:spPr>
        <a:xfrm>
          <a:off x="3334026" y="778051"/>
          <a:ext cx="4695483" cy="1083208"/>
        </a:xfrm>
        <a:prstGeom prst="rightArrow">
          <a:avLst>
            <a:gd name="adj1" fmla="val 50000"/>
            <a:gd name="adj2" fmla="val 50000"/>
          </a:avLst>
        </a:prstGeom>
        <a:solidFill>
          <a:srgbClr val="C6C7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959" numCol="1" spcCol="1270" anchor="ctr" anchorCtr="0">
          <a:noAutofit/>
        </a:bodyPr>
        <a:lstStyle/>
        <a:p>
          <a:pPr marL="0" lvl="0" indent="0" algn="l" defTabSz="933450">
            <a:lnSpc>
              <a:spcPct val="90000"/>
            </a:lnSpc>
            <a:spcBef>
              <a:spcPct val="0"/>
            </a:spcBef>
            <a:spcAft>
              <a:spcPct val="35000"/>
            </a:spcAft>
            <a:buNone/>
          </a:pPr>
          <a:r>
            <a:rPr lang="en-GB" sz="2100" kern="1200" dirty="0"/>
            <a:t>Step 3</a:t>
          </a:r>
        </a:p>
      </dsp:txBody>
      <dsp:txXfrm>
        <a:off x="3334026" y="1048853"/>
        <a:ext cx="4424681" cy="541604"/>
      </dsp:txXfrm>
    </dsp:sp>
    <dsp:sp modelId="{C9392007-F8BD-4589-8E7C-B3D6950F42E7}">
      <dsp:nvSpPr>
        <dsp:cNvPr id="0" name=""/>
        <dsp:cNvSpPr/>
      </dsp:nvSpPr>
      <dsp:spPr>
        <a:xfrm>
          <a:off x="3334026" y="1611963"/>
          <a:ext cx="1376616" cy="198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Evaluate risk and decide on precautions with use of an RBI Matrix</a:t>
          </a:r>
          <a:endParaRPr lang="en-GB" sz="1700" kern="1200" dirty="0"/>
        </a:p>
      </dsp:txBody>
      <dsp:txXfrm>
        <a:off x="3334026" y="1611963"/>
        <a:ext cx="1376616" cy="1988945"/>
      </dsp:txXfrm>
    </dsp:sp>
    <dsp:sp modelId="{C5C2B9D8-8854-4934-8195-09B266E45A21}">
      <dsp:nvSpPr>
        <dsp:cNvPr id="0" name=""/>
        <dsp:cNvSpPr/>
      </dsp:nvSpPr>
      <dsp:spPr>
        <a:xfrm>
          <a:off x="4711238" y="1139260"/>
          <a:ext cx="3318270" cy="1083208"/>
        </a:xfrm>
        <a:prstGeom prst="rightArrow">
          <a:avLst>
            <a:gd name="adj1" fmla="val 50000"/>
            <a:gd name="adj2" fmla="val 50000"/>
          </a:avLst>
        </a:prstGeom>
        <a:solidFill>
          <a:srgbClr val="059E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959" numCol="1" spcCol="1270" anchor="ctr" anchorCtr="0">
          <a:noAutofit/>
        </a:bodyPr>
        <a:lstStyle/>
        <a:p>
          <a:pPr marL="0" lvl="0" indent="0" algn="l" defTabSz="933450">
            <a:lnSpc>
              <a:spcPct val="90000"/>
            </a:lnSpc>
            <a:spcBef>
              <a:spcPct val="0"/>
            </a:spcBef>
            <a:spcAft>
              <a:spcPct val="35000"/>
            </a:spcAft>
            <a:buNone/>
          </a:pPr>
          <a:r>
            <a:rPr lang="en-GB" sz="2100" kern="1200" dirty="0"/>
            <a:t>Step 4</a:t>
          </a:r>
          <a:endParaRPr lang="en-US" sz="2100" kern="1200" dirty="0"/>
        </a:p>
      </dsp:txBody>
      <dsp:txXfrm>
        <a:off x="4711238" y="1410062"/>
        <a:ext cx="3047468" cy="541604"/>
      </dsp:txXfrm>
    </dsp:sp>
    <dsp:sp modelId="{B083D202-24E8-46BF-9358-AE60219F3E5C}">
      <dsp:nvSpPr>
        <dsp:cNvPr id="0" name=""/>
        <dsp:cNvSpPr/>
      </dsp:nvSpPr>
      <dsp:spPr>
        <a:xfrm>
          <a:off x="4711238" y="1973172"/>
          <a:ext cx="1376616" cy="198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Record findings and implement them (integrity plans/scope)</a:t>
          </a:r>
          <a:endParaRPr lang="en-US" sz="1700" kern="1200" dirty="0"/>
        </a:p>
      </dsp:txBody>
      <dsp:txXfrm>
        <a:off x="4711238" y="1973172"/>
        <a:ext cx="1376616" cy="1988945"/>
      </dsp:txXfrm>
    </dsp:sp>
    <dsp:sp modelId="{34ECFA60-59B4-4D72-83BB-F69D1EA52706}">
      <dsp:nvSpPr>
        <dsp:cNvPr id="0" name=""/>
        <dsp:cNvSpPr/>
      </dsp:nvSpPr>
      <dsp:spPr>
        <a:xfrm>
          <a:off x="6087706" y="1500468"/>
          <a:ext cx="1941802" cy="1083208"/>
        </a:xfrm>
        <a:prstGeom prst="rightArrow">
          <a:avLst>
            <a:gd name="adj1" fmla="val 50000"/>
            <a:gd name="adj2" fmla="val 50000"/>
          </a:avLst>
        </a:prstGeom>
        <a:solidFill>
          <a:srgbClr val="194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959" numCol="1" spcCol="1270" anchor="ctr" anchorCtr="0">
          <a:noAutofit/>
        </a:bodyPr>
        <a:lstStyle/>
        <a:p>
          <a:pPr marL="0" lvl="0" indent="0" algn="l" defTabSz="933450">
            <a:lnSpc>
              <a:spcPct val="90000"/>
            </a:lnSpc>
            <a:spcBef>
              <a:spcPct val="0"/>
            </a:spcBef>
            <a:spcAft>
              <a:spcPct val="35000"/>
            </a:spcAft>
            <a:buNone/>
          </a:pPr>
          <a:r>
            <a:rPr lang="en-GB" sz="2100" kern="1200" dirty="0"/>
            <a:t>Step 5</a:t>
          </a:r>
          <a:endParaRPr lang="en-US" sz="2100" kern="1200" dirty="0"/>
        </a:p>
      </dsp:txBody>
      <dsp:txXfrm>
        <a:off x="6087706" y="1771270"/>
        <a:ext cx="1671000" cy="541604"/>
      </dsp:txXfrm>
    </dsp:sp>
    <dsp:sp modelId="{3430CFB1-9F21-482F-8D6A-05B73E26AFEE}">
      <dsp:nvSpPr>
        <dsp:cNvPr id="0" name=""/>
        <dsp:cNvSpPr/>
      </dsp:nvSpPr>
      <dsp:spPr>
        <a:xfrm>
          <a:off x="6087706" y="2334381"/>
          <a:ext cx="1376616" cy="198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Review and update RBI when/if necessary </a:t>
          </a:r>
          <a:endParaRPr lang="en-US" sz="1700" kern="1200" dirty="0"/>
        </a:p>
      </dsp:txBody>
      <dsp:txXfrm>
        <a:off x="6087706" y="2334381"/>
        <a:ext cx="1376616" cy="198894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441B-9040-4BE5-BA9E-F7EF9EF42284}">
      <dsp:nvSpPr>
        <dsp:cNvPr id="0" name=""/>
        <dsp:cNvSpPr/>
      </dsp:nvSpPr>
      <dsp:spPr>
        <a:xfrm>
          <a:off x="4407"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Carbon Steel</a:t>
          </a:r>
        </a:p>
      </dsp:txBody>
      <dsp:txXfrm>
        <a:off x="48963" y="1265960"/>
        <a:ext cx="2258331" cy="1432148"/>
      </dsp:txXfrm>
    </dsp:sp>
    <dsp:sp modelId="{8319225C-D9D7-4473-9CEC-DF3514FEA706}">
      <dsp:nvSpPr>
        <dsp:cNvPr id="0" name=""/>
        <dsp:cNvSpPr/>
      </dsp:nvSpPr>
      <dsp:spPr>
        <a:xfrm>
          <a:off x="1323721" y="1682938"/>
          <a:ext cx="2588200" cy="2588200"/>
        </a:xfrm>
        <a:prstGeom prst="leftCircularArrow">
          <a:avLst>
            <a:gd name="adj1" fmla="val 3152"/>
            <a:gd name="adj2" fmla="val 387884"/>
            <a:gd name="adj3" fmla="val 2163394"/>
            <a:gd name="adj4" fmla="val 9024489"/>
            <a:gd name="adj5" fmla="val 36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9C434-E728-4B06-A01E-FCD92DC2F3EF}">
      <dsp:nvSpPr>
        <dsp:cNvPr id="0" name=""/>
        <dsp:cNvSpPr/>
      </dsp:nvSpPr>
      <dsp:spPr>
        <a:xfrm>
          <a:off x="526061" y="274266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1</a:t>
          </a:r>
          <a:r>
            <a:rPr lang="en-GB" sz="2700" kern="1200" baseline="30000" dirty="0"/>
            <a:t>st</a:t>
          </a:r>
          <a:r>
            <a:rPr lang="en-GB" sz="2700" kern="1200" dirty="0"/>
            <a:t> Generation</a:t>
          </a:r>
        </a:p>
      </dsp:txBody>
      <dsp:txXfrm>
        <a:off x="550364" y="2766968"/>
        <a:ext cx="2038010" cy="781172"/>
      </dsp:txXfrm>
    </dsp:sp>
    <dsp:sp modelId="{DFDF16D4-BD18-42E2-AD92-0DF73386C33E}">
      <dsp:nvSpPr>
        <dsp:cNvPr id="0" name=""/>
        <dsp:cNvSpPr/>
      </dsp:nvSpPr>
      <dsp:spPr>
        <a:xfrm>
          <a:off x="3001164"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Stainless Steels</a:t>
          </a:r>
        </a:p>
      </dsp:txBody>
      <dsp:txXfrm>
        <a:off x="3045720" y="1680850"/>
        <a:ext cx="2258331" cy="1432148"/>
      </dsp:txXfrm>
    </dsp:sp>
    <dsp:sp modelId="{0F83BC2D-AAAE-4CB5-B2A4-B8CDF164472D}">
      <dsp:nvSpPr>
        <dsp:cNvPr id="0" name=""/>
        <dsp:cNvSpPr/>
      </dsp:nvSpPr>
      <dsp:spPr>
        <a:xfrm>
          <a:off x="4300916" y="31906"/>
          <a:ext cx="2888151" cy="2888151"/>
        </a:xfrm>
        <a:prstGeom prst="circularArrow">
          <a:avLst>
            <a:gd name="adj1" fmla="val 2825"/>
            <a:gd name="adj2" fmla="val 344935"/>
            <a:gd name="adj3" fmla="val 19479554"/>
            <a:gd name="adj4" fmla="val 12575511"/>
            <a:gd name="adj5" fmla="val 32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CB929-48F4-47E7-BA10-7F0BD95D4DF2}">
      <dsp:nvSpPr>
        <dsp:cNvPr id="0" name=""/>
        <dsp:cNvSpPr/>
      </dsp:nvSpPr>
      <dsp:spPr>
        <a:xfrm>
          <a:off x="3522818" y="80651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2</a:t>
          </a:r>
          <a:r>
            <a:rPr lang="en-GB" sz="2700" kern="1200" baseline="30000" dirty="0"/>
            <a:t>nd</a:t>
          </a:r>
          <a:r>
            <a:rPr lang="en-GB" sz="2700" kern="1200" dirty="0"/>
            <a:t> Generation</a:t>
          </a:r>
        </a:p>
      </dsp:txBody>
      <dsp:txXfrm>
        <a:off x="3547121" y="830818"/>
        <a:ext cx="2038010" cy="781172"/>
      </dsp:txXfrm>
    </dsp:sp>
    <dsp:sp modelId="{84DF1D52-8D8F-4CA0-A9CF-3A9C4E66F280}">
      <dsp:nvSpPr>
        <dsp:cNvPr id="0" name=""/>
        <dsp:cNvSpPr/>
      </dsp:nvSpPr>
      <dsp:spPr>
        <a:xfrm>
          <a:off x="5997921"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Titanium</a:t>
          </a:r>
        </a:p>
      </dsp:txBody>
      <dsp:txXfrm>
        <a:off x="6042477" y="1265960"/>
        <a:ext cx="2258331" cy="1432148"/>
      </dsp:txXfrm>
    </dsp:sp>
    <dsp:sp modelId="{2F882FB3-ECCD-4C97-9FA1-C1135D2E22C2}">
      <dsp:nvSpPr>
        <dsp:cNvPr id="0" name=""/>
        <dsp:cNvSpPr/>
      </dsp:nvSpPr>
      <dsp:spPr>
        <a:xfrm>
          <a:off x="6519575" y="274266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2</a:t>
          </a:r>
          <a:r>
            <a:rPr lang="en-GB" sz="2700" kern="1200" baseline="30000" dirty="0"/>
            <a:t>nd</a:t>
          </a:r>
          <a:r>
            <a:rPr lang="en-GB" sz="2700" kern="1200" dirty="0"/>
            <a:t> Gen +</a:t>
          </a:r>
        </a:p>
      </dsp:txBody>
      <dsp:txXfrm>
        <a:off x="6543878" y="2766968"/>
        <a:ext cx="2038010" cy="781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A52DD-254B-4706-A641-99F003B914A4}">
      <dsp:nvSpPr>
        <dsp:cNvPr id="0" name=""/>
        <dsp:cNvSpPr/>
      </dsp:nvSpPr>
      <dsp:spPr>
        <a:xfrm>
          <a:off x="0" y="397513"/>
          <a:ext cx="8466240" cy="608400"/>
        </a:xfrm>
        <a:prstGeom prst="roundRect">
          <a:avLst/>
        </a:prstGeom>
        <a:solidFill>
          <a:srgbClr val="C6C7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Potential Causes for Risk &amp; Failure</a:t>
          </a:r>
          <a:endParaRPr lang="en-US" sz="2600" kern="1200" dirty="0"/>
        </a:p>
      </dsp:txBody>
      <dsp:txXfrm>
        <a:off x="29700" y="427213"/>
        <a:ext cx="8406840" cy="549000"/>
      </dsp:txXfrm>
    </dsp:sp>
    <dsp:sp modelId="{097CC789-55C1-4FBA-90E7-C5FC86E3054E}">
      <dsp:nvSpPr>
        <dsp:cNvPr id="0" name=""/>
        <dsp:cNvSpPr/>
      </dsp:nvSpPr>
      <dsp:spPr>
        <a:xfrm>
          <a:off x="0" y="1005913"/>
          <a:ext cx="846624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194074"/>
              </a:solidFill>
            </a:rPr>
            <a:t>Inadequate design/material</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Incorrect/defective manufacture </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System/computer-based errors</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Unanticipated material deterioration (Corrosion or fatigue cracking)</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Basic malfunction of equipment</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Human error/sabotage</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External events (fires/storms/water damage) </a:t>
          </a:r>
          <a:endParaRPr lang="en-US" sz="2000" kern="1200" dirty="0"/>
        </a:p>
      </dsp:txBody>
      <dsp:txXfrm>
        <a:off x="0" y="1005913"/>
        <a:ext cx="8466240" cy="2260440"/>
      </dsp:txXfrm>
    </dsp:sp>
    <dsp:sp modelId="{D205F961-39D4-402E-B0E8-24992EE01CD8}">
      <dsp:nvSpPr>
        <dsp:cNvPr id="0" name=""/>
        <dsp:cNvSpPr/>
      </dsp:nvSpPr>
      <dsp:spPr>
        <a:xfrm>
          <a:off x="0" y="3266353"/>
          <a:ext cx="8466240" cy="608400"/>
        </a:xfrm>
        <a:prstGeom prst="roundRect">
          <a:avLst/>
        </a:prstGeom>
        <a:solidFill>
          <a:srgbClr val="C6C7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Integrity &amp; Scope</a:t>
          </a:r>
          <a:endParaRPr lang="en-US" sz="2600" kern="1200" dirty="0"/>
        </a:p>
      </dsp:txBody>
      <dsp:txXfrm>
        <a:off x="29700" y="3296053"/>
        <a:ext cx="8406840" cy="549000"/>
      </dsp:txXfrm>
    </dsp:sp>
    <dsp:sp modelId="{FFF6B1C6-746C-43A6-B138-BE903F8202D3}">
      <dsp:nvSpPr>
        <dsp:cNvPr id="0" name=""/>
        <dsp:cNvSpPr/>
      </dsp:nvSpPr>
      <dsp:spPr>
        <a:xfrm>
          <a:off x="0" y="3874753"/>
          <a:ext cx="8466240"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194074"/>
              </a:solidFill>
            </a:rPr>
            <a:t>NDT on material preservice or during service (proficiency testing?)</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More frequent machine maintenance</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Cleaning of work areas during system down time  </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Flushing the system with adequate cleaning solution</a:t>
          </a:r>
          <a:endParaRPr lang="en-US" sz="2000" kern="1200" dirty="0"/>
        </a:p>
        <a:p>
          <a:pPr marL="228600" lvl="1" indent="-228600" algn="l" defTabSz="889000">
            <a:lnSpc>
              <a:spcPct val="90000"/>
            </a:lnSpc>
            <a:spcBef>
              <a:spcPct val="0"/>
            </a:spcBef>
            <a:spcAft>
              <a:spcPct val="20000"/>
            </a:spcAft>
            <a:buChar char="•"/>
          </a:pPr>
          <a:r>
            <a:rPr lang="en-US" sz="2000" kern="1200" dirty="0">
              <a:solidFill>
                <a:srgbClr val="194074"/>
              </a:solidFill>
            </a:rPr>
            <a:t>Staff training more readily available</a:t>
          </a:r>
          <a:endParaRPr lang="en-US" sz="2000" kern="1200" dirty="0"/>
        </a:p>
      </dsp:txBody>
      <dsp:txXfrm>
        <a:off x="0" y="3874753"/>
        <a:ext cx="8466240" cy="1614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441B-9040-4BE5-BA9E-F7EF9EF42284}">
      <dsp:nvSpPr>
        <dsp:cNvPr id="0" name=""/>
        <dsp:cNvSpPr/>
      </dsp:nvSpPr>
      <dsp:spPr>
        <a:xfrm>
          <a:off x="4407"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Carbon Steel</a:t>
          </a:r>
        </a:p>
      </dsp:txBody>
      <dsp:txXfrm>
        <a:off x="48963" y="1265960"/>
        <a:ext cx="2258331" cy="1432148"/>
      </dsp:txXfrm>
    </dsp:sp>
    <dsp:sp modelId="{8319225C-D9D7-4473-9CEC-DF3514FEA706}">
      <dsp:nvSpPr>
        <dsp:cNvPr id="0" name=""/>
        <dsp:cNvSpPr/>
      </dsp:nvSpPr>
      <dsp:spPr>
        <a:xfrm>
          <a:off x="1323721" y="1682938"/>
          <a:ext cx="2588200" cy="2588200"/>
        </a:xfrm>
        <a:prstGeom prst="leftCircularArrow">
          <a:avLst>
            <a:gd name="adj1" fmla="val 3152"/>
            <a:gd name="adj2" fmla="val 387884"/>
            <a:gd name="adj3" fmla="val 2163394"/>
            <a:gd name="adj4" fmla="val 9024489"/>
            <a:gd name="adj5" fmla="val 36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9C434-E728-4B06-A01E-FCD92DC2F3EF}">
      <dsp:nvSpPr>
        <dsp:cNvPr id="0" name=""/>
        <dsp:cNvSpPr/>
      </dsp:nvSpPr>
      <dsp:spPr>
        <a:xfrm>
          <a:off x="526061" y="274266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1</a:t>
          </a:r>
          <a:r>
            <a:rPr lang="en-GB" sz="2700" kern="1200" baseline="30000" dirty="0"/>
            <a:t>st</a:t>
          </a:r>
          <a:r>
            <a:rPr lang="en-GB" sz="2700" kern="1200" dirty="0"/>
            <a:t> Generation</a:t>
          </a:r>
        </a:p>
      </dsp:txBody>
      <dsp:txXfrm>
        <a:off x="550364" y="2766968"/>
        <a:ext cx="2038010" cy="781172"/>
      </dsp:txXfrm>
    </dsp:sp>
    <dsp:sp modelId="{DFDF16D4-BD18-42E2-AD92-0DF73386C33E}">
      <dsp:nvSpPr>
        <dsp:cNvPr id="0" name=""/>
        <dsp:cNvSpPr/>
      </dsp:nvSpPr>
      <dsp:spPr>
        <a:xfrm>
          <a:off x="3001164"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Stainless Steels</a:t>
          </a:r>
        </a:p>
      </dsp:txBody>
      <dsp:txXfrm>
        <a:off x="3045720" y="1680850"/>
        <a:ext cx="2258331" cy="1432148"/>
      </dsp:txXfrm>
    </dsp:sp>
    <dsp:sp modelId="{0F83BC2D-AAAE-4CB5-B2A4-B8CDF164472D}">
      <dsp:nvSpPr>
        <dsp:cNvPr id="0" name=""/>
        <dsp:cNvSpPr/>
      </dsp:nvSpPr>
      <dsp:spPr>
        <a:xfrm>
          <a:off x="4300916" y="31906"/>
          <a:ext cx="2888151" cy="2888151"/>
        </a:xfrm>
        <a:prstGeom prst="circularArrow">
          <a:avLst>
            <a:gd name="adj1" fmla="val 2825"/>
            <a:gd name="adj2" fmla="val 344935"/>
            <a:gd name="adj3" fmla="val 19479554"/>
            <a:gd name="adj4" fmla="val 12575511"/>
            <a:gd name="adj5" fmla="val 32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CB929-48F4-47E7-BA10-7F0BD95D4DF2}">
      <dsp:nvSpPr>
        <dsp:cNvPr id="0" name=""/>
        <dsp:cNvSpPr/>
      </dsp:nvSpPr>
      <dsp:spPr>
        <a:xfrm>
          <a:off x="3522818" y="80651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2</a:t>
          </a:r>
          <a:r>
            <a:rPr lang="en-GB" sz="2700" kern="1200" baseline="30000" dirty="0"/>
            <a:t>nd</a:t>
          </a:r>
          <a:r>
            <a:rPr lang="en-GB" sz="2700" kern="1200" dirty="0"/>
            <a:t> Generation</a:t>
          </a:r>
        </a:p>
      </dsp:txBody>
      <dsp:txXfrm>
        <a:off x="3547121" y="830818"/>
        <a:ext cx="2038010" cy="781172"/>
      </dsp:txXfrm>
    </dsp:sp>
    <dsp:sp modelId="{84DF1D52-8D8F-4CA0-A9CF-3A9C4E66F280}">
      <dsp:nvSpPr>
        <dsp:cNvPr id="0" name=""/>
        <dsp:cNvSpPr/>
      </dsp:nvSpPr>
      <dsp:spPr>
        <a:xfrm>
          <a:off x="5997921" y="1221404"/>
          <a:ext cx="2347443" cy="19361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marL="285750" lvl="1" indent="-285750" algn="l" defTabSz="1555750">
            <a:lnSpc>
              <a:spcPct val="90000"/>
            </a:lnSpc>
            <a:spcBef>
              <a:spcPct val="0"/>
            </a:spcBef>
            <a:spcAft>
              <a:spcPct val="15000"/>
            </a:spcAft>
            <a:buChar char="•"/>
          </a:pPr>
          <a:r>
            <a:rPr lang="en-GB" sz="3500" kern="1200" dirty="0"/>
            <a:t>Titanium</a:t>
          </a:r>
        </a:p>
      </dsp:txBody>
      <dsp:txXfrm>
        <a:off x="6042477" y="1265960"/>
        <a:ext cx="2258331" cy="1432148"/>
      </dsp:txXfrm>
    </dsp:sp>
    <dsp:sp modelId="{2F882FB3-ECCD-4C97-9FA1-C1135D2E22C2}">
      <dsp:nvSpPr>
        <dsp:cNvPr id="0" name=""/>
        <dsp:cNvSpPr/>
      </dsp:nvSpPr>
      <dsp:spPr>
        <a:xfrm>
          <a:off x="6519575" y="2742665"/>
          <a:ext cx="2086616" cy="829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2</a:t>
          </a:r>
          <a:r>
            <a:rPr lang="en-GB" sz="2700" kern="1200" baseline="30000" dirty="0"/>
            <a:t>nd</a:t>
          </a:r>
          <a:r>
            <a:rPr lang="en-GB" sz="2700" kern="1200" dirty="0"/>
            <a:t> Gen +</a:t>
          </a:r>
        </a:p>
      </dsp:txBody>
      <dsp:txXfrm>
        <a:off x="6543878" y="2766968"/>
        <a:ext cx="2038010" cy="781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3D705-6978-4E74-8AFB-2F41C4E784E6}">
      <dsp:nvSpPr>
        <dsp:cNvPr id="0" name=""/>
        <dsp:cNvSpPr/>
      </dsp:nvSpPr>
      <dsp:spPr>
        <a:xfrm>
          <a:off x="907574" y="0"/>
          <a:ext cx="3586703" cy="3586703"/>
        </a:xfrm>
        <a:prstGeom prst="quadArrow">
          <a:avLst>
            <a:gd name="adj1" fmla="val 2000"/>
            <a:gd name="adj2" fmla="val 4000"/>
            <a:gd name="adj3" fmla="val 5000"/>
          </a:avLst>
        </a:prstGeom>
        <a:solidFill>
          <a:srgbClr val="194074"/>
        </a:solidFill>
        <a:ln>
          <a:solidFill>
            <a:srgbClr val="194074"/>
          </a:solidFill>
        </a:ln>
        <a:effectLst/>
      </dsp:spPr>
      <dsp:style>
        <a:lnRef idx="0">
          <a:scrgbClr r="0" g="0" b="0"/>
        </a:lnRef>
        <a:fillRef idx="1">
          <a:scrgbClr r="0" g="0" b="0"/>
        </a:fillRef>
        <a:effectRef idx="0">
          <a:scrgbClr r="0" g="0" b="0"/>
        </a:effectRef>
        <a:fontRef idx="minor"/>
      </dsp:style>
    </dsp:sp>
    <dsp:sp modelId="{BED42A5D-DDFF-404E-A426-7ADC9C204A81}">
      <dsp:nvSpPr>
        <dsp:cNvPr id="0" name=""/>
        <dsp:cNvSpPr/>
      </dsp:nvSpPr>
      <dsp:spPr>
        <a:xfrm>
          <a:off x="1140710" y="233135"/>
          <a:ext cx="1434681" cy="1434681"/>
        </a:xfrm>
        <a:prstGeom prst="roundRect">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94074"/>
              </a:solidFill>
            </a:rPr>
            <a:t>pH &amp; O</a:t>
          </a:r>
          <a:r>
            <a:rPr lang="en-GB" sz="1500" kern="1200" baseline="-25000" dirty="0">
              <a:solidFill>
                <a:srgbClr val="194074"/>
              </a:solidFill>
            </a:rPr>
            <a:t>2</a:t>
          </a:r>
          <a:r>
            <a:rPr lang="en-GB" sz="1500" kern="1200" dirty="0">
              <a:solidFill>
                <a:srgbClr val="194074"/>
              </a:solidFill>
            </a:rPr>
            <a:t> Probes</a:t>
          </a:r>
        </a:p>
      </dsp:txBody>
      <dsp:txXfrm>
        <a:off x="1210745" y="303170"/>
        <a:ext cx="1294611" cy="1294611"/>
      </dsp:txXfrm>
    </dsp:sp>
    <dsp:sp modelId="{29EB4B91-3A27-4E95-BE56-6DAE81536AE8}">
      <dsp:nvSpPr>
        <dsp:cNvPr id="0" name=""/>
        <dsp:cNvSpPr/>
      </dsp:nvSpPr>
      <dsp:spPr>
        <a:xfrm>
          <a:off x="2826460" y="233135"/>
          <a:ext cx="1434681" cy="1434681"/>
        </a:xfrm>
        <a:prstGeom prst="roundRect">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94074"/>
              </a:solidFill>
            </a:rPr>
            <a:t>Acoustic Monitor</a:t>
          </a:r>
        </a:p>
      </dsp:txBody>
      <dsp:txXfrm>
        <a:off x="2896495" y="303170"/>
        <a:ext cx="1294611" cy="1294611"/>
      </dsp:txXfrm>
    </dsp:sp>
    <dsp:sp modelId="{5450464A-9F70-4E1F-99A7-DEC76A8D192B}">
      <dsp:nvSpPr>
        <dsp:cNvPr id="0" name=""/>
        <dsp:cNvSpPr/>
      </dsp:nvSpPr>
      <dsp:spPr>
        <a:xfrm>
          <a:off x="1140710" y="1918886"/>
          <a:ext cx="1434681" cy="1434681"/>
        </a:xfrm>
        <a:prstGeom prst="roundRect">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94074"/>
              </a:solidFill>
            </a:rPr>
            <a:t>Radiographic Testing</a:t>
          </a:r>
        </a:p>
      </dsp:txBody>
      <dsp:txXfrm>
        <a:off x="1210745" y="1988921"/>
        <a:ext cx="1294611" cy="1294611"/>
      </dsp:txXfrm>
    </dsp:sp>
    <dsp:sp modelId="{C001BA15-61DF-49DE-B768-DD4E004093EA}">
      <dsp:nvSpPr>
        <dsp:cNvPr id="0" name=""/>
        <dsp:cNvSpPr/>
      </dsp:nvSpPr>
      <dsp:spPr>
        <a:xfrm>
          <a:off x="2826460" y="1918886"/>
          <a:ext cx="1434681" cy="1434681"/>
        </a:xfrm>
        <a:prstGeom prst="roundRect">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194074"/>
              </a:solidFill>
            </a:rPr>
            <a:t>Forged Spool &amp; Seamless Pipe</a:t>
          </a:r>
        </a:p>
      </dsp:txBody>
      <dsp:txXfrm>
        <a:off x="2896495" y="1988921"/>
        <a:ext cx="1294611" cy="1294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61D21-6ACA-483B-9B21-5890E5996F90}">
      <dsp:nvSpPr>
        <dsp:cNvPr id="0" name=""/>
        <dsp:cNvSpPr/>
      </dsp:nvSpPr>
      <dsp:spPr>
        <a:xfrm>
          <a:off x="0" y="0"/>
          <a:ext cx="8514080" cy="1922121"/>
        </a:xfrm>
        <a:prstGeom prst="roundRect">
          <a:avLst>
            <a:gd name="adj" fmla="val 10000"/>
          </a:avLst>
        </a:prstGeom>
        <a:solidFill>
          <a:srgbClr val="194074"/>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dsp:style>
    </dsp:sp>
    <dsp:sp modelId="{6A4163B6-CD80-42A1-AF13-00A01D91A459}">
      <dsp:nvSpPr>
        <dsp:cNvPr id="0" name=""/>
        <dsp:cNvSpPr/>
      </dsp:nvSpPr>
      <dsp:spPr>
        <a:xfrm>
          <a:off x="259330" y="207469"/>
          <a:ext cx="2498568" cy="1572463"/>
        </a:xfrm>
        <a:prstGeom prst="roundRect">
          <a:avLst>
            <a:gd name="adj" fmla="val 10000"/>
          </a:avLst>
        </a:prstGeom>
        <a:blipFill rotWithShape="1">
          <a:blip xmlns:r="http://schemas.openxmlformats.org/officeDocument/2006/relationships" r:embed="rId1"/>
          <a:srcRect/>
          <a:stretch>
            <a:fillRect t="-9000" b="-9000"/>
          </a:stretch>
        </a:blipFill>
        <a:ln w="25400" cap="flat" cmpd="sng" algn="ctr">
          <a:solidFill>
            <a:srgbClr val="C6C7C9"/>
          </a:solidFill>
          <a:prstDash val="solid"/>
        </a:ln>
        <a:effectLst/>
      </dsp:spPr>
      <dsp:style>
        <a:lnRef idx="2">
          <a:scrgbClr r="0" g="0" b="0"/>
        </a:lnRef>
        <a:fillRef idx="1">
          <a:scrgbClr r="0" g="0" b="0"/>
        </a:fillRef>
        <a:effectRef idx="0">
          <a:scrgbClr r="0" g="0" b="0"/>
        </a:effectRef>
        <a:fontRef idx="minor"/>
      </dsp:style>
    </dsp:sp>
    <dsp:sp modelId="{74E6C672-49E7-41D6-B54E-7B183014D507}">
      <dsp:nvSpPr>
        <dsp:cNvPr id="0" name=""/>
        <dsp:cNvSpPr/>
      </dsp:nvSpPr>
      <dsp:spPr>
        <a:xfrm rot="10800000">
          <a:off x="228872" y="1908968"/>
          <a:ext cx="2498568" cy="2934504"/>
        </a:xfrm>
        <a:prstGeom prst="round2SameRect">
          <a:avLst>
            <a:gd name="adj1" fmla="val 10500"/>
            <a:gd name="adj2" fmla="val 0"/>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600"/>
            </a:spcAft>
            <a:buNone/>
          </a:pPr>
          <a:r>
            <a:rPr lang="en-GB" sz="2400" kern="1200" dirty="0">
              <a:solidFill>
                <a:srgbClr val="194074"/>
              </a:solidFill>
            </a:rPr>
            <a:t>O</a:t>
          </a:r>
          <a:r>
            <a:rPr lang="en-GB" sz="2400" kern="1200" baseline="-25000" dirty="0">
              <a:solidFill>
                <a:srgbClr val="194074"/>
              </a:solidFill>
            </a:rPr>
            <a:t>2</a:t>
          </a:r>
          <a:r>
            <a:rPr lang="en-GB" sz="2400" kern="1200" baseline="0" dirty="0">
              <a:solidFill>
                <a:srgbClr val="194074"/>
              </a:solidFill>
            </a:rPr>
            <a:t> ingress </a:t>
          </a:r>
        </a:p>
        <a:p>
          <a:pPr marL="0" lvl="0" indent="0" algn="ctr" defTabSz="1066800">
            <a:lnSpc>
              <a:spcPct val="90000"/>
            </a:lnSpc>
            <a:spcBef>
              <a:spcPct val="0"/>
            </a:spcBef>
            <a:spcAft>
              <a:spcPts val="600"/>
            </a:spcAft>
            <a:buNone/>
          </a:pPr>
          <a:r>
            <a:rPr lang="en-GB" sz="2400" kern="1200" baseline="0" dirty="0">
              <a:solidFill>
                <a:srgbClr val="194074"/>
              </a:solidFill>
              <a:latin typeface="Arial" panose="020B0604020202020204" pitchFamily="34" charset="0"/>
              <a:cs typeface="Arial" panose="020B0604020202020204" pitchFamily="34" charset="0"/>
            </a:rPr>
            <a:t>↓</a:t>
          </a:r>
          <a:r>
            <a:rPr lang="en-GB" sz="2400" kern="1200" baseline="0" dirty="0">
              <a:solidFill>
                <a:srgbClr val="194074"/>
              </a:solidFill>
            </a:rPr>
            <a:t> </a:t>
          </a:r>
        </a:p>
        <a:p>
          <a:pPr marL="0" lvl="0" indent="0" algn="ctr" defTabSz="1066800">
            <a:lnSpc>
              <a:spcPct val="90000"/>
            </a:lnSpc>
            <a:spcBef>
              <a:spcPct val="0"/>
            </a:spcBef>
            <a:spcAft>
              <a:spcPts val="600"/>
            </a:spcAft>
            <a:buNone/>
          </a:pPr>
          <a:r>
            <a:rPr lang="en-GB" sz="2400" kern="1200" baseline="0" dirty="0">
              <a:solidFill>
                <a:srgbClr val="194074"/>
              </a:solidFill>
            </a:rPr>
            <a:t>Acid formation</a:t>
          </a:r>
        </a:p>
        <a:p>
          <a:pPr marL="0" lvl="0" indent="0" algn="ctr" defTabSz="1066800">
            <a:lnSpc>
              <a:spcPct val="90000"/>
            </a:lnSpc>
            <a:spcBef>
              <a:spcPct val="0"/>
            </a:spcBef>
            <a:spcAft>
              <a:spcPts val="600"/>
            </a:spcAft>
            <a:buNone/>
          </a:pPr>
          <a:r>
            <a:rPr lang="en-GB" sz="2400" kern="1200" baseline="0" dirty="0">
              <a:solidFill>
                <a:srgbClr val="194074"/>
              </a:solidFill>
              <a:latin typeface="Arial" panose="020B0604020202020204" pitchFamily="34" charset="0"/>
              <a:cs typeface="Arial" panose="020B0604020202020204" pitchFamily="34" charset="0"/>
            </a:rPr>
            <a:t>↓</a:t>
          </a:r>
          <a:r>
            <a:rPr lang="en-GB" sz="2400" kern="1200" baseline="0" dirty="0">
              <a:solidFill>
                <a:srgbClr val="194074"/>
              </a:solidFill>
            </a:rPr>
            <a:t> </a:t>
          </a:r>
        </a:p>
        <a:p>
          <a:pPr marL="0" lvl="0" indent="0" algn="ctr" defTabSz="1066800">
            <a:lnSpc>
              <a:spcPct val="90000"/>
            </a:lnSpc>
            <a:spcBef>
              <a:spcPct val="0"/>
            </a:spcBef>
            <a:spcAft>
              <a:spcPts val="600"/>
            </a:spcAft>
            <a:buNone/>
          </a:pPr>
          <a:r>
            <a:rPr lang="en-GB" sz="2400" kern="1200" dirty="0">
              <a:solidFill>
                <a:srgbClr val="194074"/>
              </a:solidFill>
            </a:rPr>
            <a:t>Crevice corrosion</a:t>
          </a:r>
          <a:endParaRPr lang="en-US" sz="2400" kern="1200" dirty="0">
            <a:solidFill>
              <a:srgbClr val="194074"/>
            </a:solidFill>
          </a:endParaRPr>
        </a:p>
      </dsp:txBody>
      <dsp:txXfrm rot="10800000">
        <a:off x="305712" y="1908968"/>
        <a:ext cx="2344888" cy="2857664"/>
      </dsp:txXfrm>
    </dsp:sp>
    <dsp:sp modelId="{085D7247-2423-4549-987F-1A50AB83F48E}">
      <dsp:nvSpPr>
        <dsp:cNvPr id="0" name=""/>
        <dsp:cNvSpPr/>
      </dsp:nvSpPr>
      <dsp:spPr>
        <a:xfrm>
          <a:off x="3007755" y="207469"/>
          <a:ext cx="2498568" cy="1572463"/>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rgbClr val="C6C7C9"/>
          </a:solidFill>
          <a:prstDash val="solid"/>
        </a:ln>
        <a:effectLst/>
      </dsp:spPr>
      <dsp:style>
        <a:lnRef idx="2">
          <a:scrgbClr r="0" g="0" b="0"/>
        </a:lnRef>
        <a:fillRef idx="1">
          <a:scrgbClr r="0" g="0" b="0"/>
        </a:fillRef>
        <a:effectRef idx="0">
          <a:scrgbClr r="0" g="0" b="0"/>
        </a:effectRef>
        <a:fontRef idx="minor"/>
      </dsp:style>
    </dsp:sp>
    <dsp:sp modelId="{4746B678-29B2-47F6-B5C9-64C264375C40}">
      <dsp:nvSpPr>
        <dsp:cNvPr id="0" name=""/>
        <dsp:cNvSpPr/>
      </dsp:nvSpPr>
      <dsp:spPr>
        <a:xfrm rot="10800000">
          <a:off x="2987442" y="1908968"/>
          <a:ext cx="2498568" cy="2934504"/>
        </a:xfrm>
        <a:prstGeom prst="round2SameRect">
          <a:avLst>
            <a:gd name="adj1" fmla="val 10500"/>
            <a:gd name="adj2" fmla="val 0"/>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600"/>
            </a:spcAft>
            <a:buNone/>
          </a:pPr>
          <a:r>
            <a:rPr lang="en-GB" sz="2400" kern="1200" dirty="0">
              <a:solidFill>
                <a:srgbClr val="194074"/>
              </a:solidFill>
            </a:rPr>
            <a:t>Risk probability x criticality matrix</a:t>
          </a:r>
        </a:p>
        <a:p>
          <a:pPr marL="0" lvl="0" indent="0" algn="ctr" defTabSz="1066800">
            <a:lnSpc>
              <a:spcPct val="90000"/>
            </a:lnSpc>
            <a:spcBef>
              <a:spcPct val="0"/>
            </a:spcBef>
            <a:spcAft>
              <a:spcPts val="600"/>
            </a:spcAft>
            <a:buNone/>
          </a:pPr>
          <a:r>
            <a:rPr lang="en-GB" sz="2400" kern="1200" baseline="0" dirty="0">
              <a:solidFill>
                <a:srgbClr val="194074"/>
              </a:solidFill>
              <a:latin typeface="Arial" panose="020B0604020202020204" pitchFamily="34" charset="0"/>
              <a:cs typeface="Arial" panose="020B0604020202020204" pitchFamily="34" charset="0"/>
            </a:rPr>
            <a:t>↓</a:t>
          </a:r>
          <a:r>
            <a:rPr lang="en-GB" sz="2400" kern="1200" baseline="0" dirty="0">
              <a:solidFill>
                <a:srgbClr val="194074"/>
              </a:solidFill>
            </a:rPr>
            <a:t> </a:t>
          </a:r>
        </a:p>
        <a:p>
          <a:pPr marL="0" lvl="0" indent="0" algn="ctr" defTabSz="1066800">
            <a:lnSpc>
              <a:spcPct val="90000"/>
            </a:lnSpc>
            <a:spcBef>
              <a:spcPct val="0"/>
            </a:spcBef>
            <a:spcAft>
              <a:spcPts val="600"/>
            </a:spcAft>
            <a:buNone/>
          </a:pPr>
          <a:r>
            <a:rPr lang="en-GB" sz="2400" kern="1200" dirty="0">
              <a:solidFill>
                <a:srgbClr val="194074"/>
              </a:solidFill>
            </a:rPr>
            <a:t>Risk based inspection program </a:t>
          </a:r>
          <a:endParaRPr lang="en-US" sz="2400" kern="1200" dirty="0">
            <a:solidFill>
              <a:srgbClr val="194074"/>
            </a:solidFill>
          </a:endParaRPr>
        </a:p>
      </dsp:txBody>
      <dsp:txXfrm rot="10800000">
        <a:off x="3064282" y="1908968"/>
        <a:ext cx="2344888" cy="2857664"/>
      </dsp:txXfrm>
    </dsp:sp>
    <dsp:sp modelId="{B971812A-6320-48DF-B736-A76485202535}">
      <dsp:nvSpPr>
        <dsp:cNvPr id="0" name=""/>
        <dsp:cNvSpPr/>
      </dsp:nvSpPr>
      <dsp:spPr>
        <a:xfrm>
          <a:off x="5756181" y="166836"/>
          <a:ext cx="2498568" cy="1572463"/>
        </a:xfrm>
        <a:prstGeom prst="roundRect">
          <a:avLst>
            <a:gd name="adj" fmla="val 10000"/>
          </a:avLst>
        </a:prstGeom>
        <a:blipFill rotWithShape="1">
          <a:blip xmlns:r="http://schemas.openxmlformats.org/officeDocument/2006/relationships" r:embed="rId3"/>
          <a:srcRect/>
          <a:stretch>
            <a:fillRect l="-2000" r="-2000"/>
          </a:stretch>
        </a:blipFill>
        <a:ln w="25400" cap="flat" cmpd="sng" algn="ctr">
          <a:solidFill>
            <a:srgbClr val="C6C7C9"/>
          </a:solidFill>
          <a:prstDash val="solid"/>
        </a:ln>
        <a:effectLst/>
      </dsp:spPr>
      <dsp:style>
        <a:lnRef idx="2">
          <a:scrgbClr r="0" g="0" b="0"/>
        </a:lnRef>
        <a:fillRef idx="1">
          <a:scrgbClr r="0" g="0" b="0"/>
        </a:fillRef>
        <a:effectRef idx="0">
          <a:scrgbClr r="0" g="0" b="0"/>
        </a:effectRef>
        <a:fontRef idx="minor"/>
      </dsp:style>
    </dsp:sp>
    <dsp:sp modelId="{18B73B08-B59D-4797-A4F1-E34EB47F4D75}">
      <dsp:nvSpPr>
        <dsp:cNvPr id="0" name=""/>
        <dsp:cNvSpPr/>
      </dsp:nvSpPr>
      <dsp:spPr>
        <a:xfrm rot="10800000">
          <a:off x="5725723" y="1908968"/>
          <a:ext cx="2498568" cy="2934504"/>
        </a:xfrm>
        <a:prstGeom prst="round2SameRect">
          <a:avLst>
            <a:gd name="adj1" fmla="val 10500"/>
            <a:gd name="adj2" fmla="val 0"/>
          </a:avLst>
        </a:prstGeom>
        <a:solidFill>
          <a:srgbClr val="C6C7C9"/>
        </a:solidFill>
        <a:ln w="25400" cap="flat" cmpd="sng" algn="ctr">
          <a:solidFill>
            <a:srgbClr val="059ED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600"/>
            </a:spcAft>
            <a:buNone/>
          </a:pPr>
          <a:r>
            <a:rPr lang="en-GB" sz="2400" kern="1200" dirty="0">
              <a:solidFill>
                <a:srgbClr val="194074"/>
              </a:solidFill>
            </a:rPr>
            <a:t>Short term: Patch</a:t>
          </a:r>
        </a:p>
        <a:p>
          <a:pPr marL="0" lvl="0" indent="0" algn="ctr" defTabSz="1066800">
            <a:lnSpc>
              <a:spcPct val="90000"/>
            </a:lnSpc>
            <a:spcBef>
              <a:spcPct val="0"/>
            </a:spcBef>
            <a:spcAft>
              <a:spcPts val="600"/>
            </a:spcAft>
            <a:buNone/>
          </a:pPr>
          <a:r>
            <a:rPr lang="en-GB" sz="2400" b="1" kern="1200" baseline="0" dirty="0">
              <a:solidFill>
                <a:srgbClr val="194074"/>
              </a:solidFill>
              <a:latin typeface="Arial" panose="020B0604020202020204" pitchFamily="34" charset="0"/>
              <a:cs typeface="Arial" panose="020B0604020202020204" pitchFamily="34" charset="0"/>
            </a:rPr>
            <a:t>↓</a:t>
          </a:r>
          <a:r>
            <a:rPr lang="en-GB" sz="2400" b="1" kern="1200" baseline="0" dirty="0">
              <a:solidFill>
                <a:srgbClr val="194074"/>
              </a:solidFill>
            </a:rPr>
            <a:t> </a:t>
          </a:r>
          <a:endParaRPr lang="en-GB" sz="2400" b="1" kern="1200" dirty="0">
            <a:solidFill>
              <a:srgbClr val="194074"/>
            </a:solidFill>
          </a:endParaRPr>
        </a:p>
        <a:p>
          <a:pPr marL="0" lvl="0" indent="0" algn="ctr" defTabSz="1066800">
            <a:lnSpc>
              <a:spcPct val="90000"/>
            </a:lnSpc>
            <a:spcBef>
              <a:spcPct val="0"/>
            </a:spcBef>
            <a:spcAft>
              <a:spcPts val="600"/>
            </a:spcAft>
            <a:buNone/>
          </a:pPr>
          <a:r>
            <a:rPr lang="en-GB" sz="2400" kern="1200" dirty="0">
              <a:solidFill>
                <a:srgbClr val="194074"/>
              </a:solidFill>
            </a:rPr>
            <a:t>Long term:    </a:t>
          </a:r>
          <a:r>
            <a:rPr lang="en-GB" sz="2400" kern="1200" dirty="0" err="1">
              <a:solidFill>
                <a:srgbClr val="194074"/>
              </a:solidFill>
            </a:rPr>
            <a:t>Ti</a:t>
          </a:r>
          <a:r>
            <a:rPr lang="en-GB" sz="2400" kern="1200" dirty="0">
              <a:solidFill>
                <a:srgbClr val="194074"/>
              </a:solidFill>
            </a:rPr>
            <a:t> Gr. 12 replacement &amp; inspection plan</a:t>
          </a:r>
          <a:endParaRPr lang="en-US" sz="2400" kern="1200" dirty="0">
            <a:solidFill>
              <a:srgbClr val="194074"/>
            </a:solidFill>
          </a:endParaRPr>
        </a:p>
      </dsp:txBody>
      <dsp:txXfrm rot="10800000">
        <a:off x="5802563" y="1908968"/>
        <a:ext cx="2344888" cy="28576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E2A829-F5A4-B340-B121-3E48C281DF83}" type="datetimeFigureOut">
              <a:rPr lang="en-US" smtClean="0"/>
              <a:t>11/11/2020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3D5C1E-791A-574D-BAB5-7254710C00D6}" type="slidenum">
              <a:rPr lang="en-US" smtClean="0"/>
              <a:t>‹#›</a:t>
            </a:fld>
            <a:endParaRPr lang="en-US"/>
          </a:p>
        </p:txBody>
      </p:sp>
    </p:spTree>
    <p:extLst>
      <p:ext uri="{BB962C8B-B14F-4D97-AF65-F5344CB8AC3E}">
        <p14:creationId xmlns:p14="http://schemas.microsoft.com/office/powerpoint/2010/main" val="2648400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3DE34-E27C-6F42-9E6A-26828190C709}" type="datetimeFigureOut">
              <a:rPr lang="en-US" smtClean="0"/>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6D895-CE9F-A740-9D53-00C494F04819}" type="slidenum">
              <a:rPr lang="en-US" smtClean="0"/>
              <a:t>‹#›</a:t>
            </a:fld>
            <a:endParaRPr lang="en-US"/>
          </a:p>
        </p:txBody>
      </p:sp>
    </p:spTree>
    <p:extLst>
      <p:ext uri="{BB962C8B-B14F-4D97-AF65-F5344CB8AC3E}">
        <p14:creationId xmlns:p14="http://schemas.microsoft.com/office/powerpoint/2010/main" val="41944640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leaking pipes were located in the Evaporator (V-5607) section of the desalination plant where salt (mainly sodium chloride) is separated from the lean glycol: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One leak occurred in a 28.5mm diameter pipe in the recycle line from V-5607 to the E-5601 Calandria (in the vicinity of a sampling point and pressure indicator).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Another leak occurred in a 33.4mm diameter 1.65mm thick pipe in the drain offtake from the Calandria to the S-5602 Centrifuge (Figure 3).</a:t>
            </a: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4</a:t>
            </a:fld>
            <a:endParaRPr lang="en-US"/>
          </a:p>
        </p:txBody>
      </p:sp>
    </p:spTree>
    <p:extLst>
      <p:ext uri="{BB962C8B-B14F-4D97-AF65-F5344CB8AC3E}">
        <p14:creationId xmlns:p14="http://schemas.microsoft.com/office/powerpoint/2010/main" val="301358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chemeClr val="tx2"/>
                </a:solidFill>
              </a:rPr>
              <a:t>Risk can be defined as a mathematical expression designed to combine probability/likelihood and consequence.</a:t>
            </a:r>
          </a:p>
          <a:p>
            <a:pPr marL="457200" indent="-457200">
              <a:buFont typeface="Arial" panose="020B0604020202020204" pitchFamily="34" charset="0"/>
              <a:buChar char="•"/>
            </a:pPr>
            <a:r>
              <a:rPr lang="en-US" sz="1200" dirty="0">
                <a:solidFill>
                  <a:schemeClr val="tx2"/>
                </a:solidFill>
              </a:rPr>
              <a:t>Results can often be displayed on a simplistic “3-by-3 X-Y” risk matrix. </a:t>
            </a:r>
          </a:p>
          <a:p>
            <a:pPr marL="457200" indent="-457200">
              <a:buFont typeface="Arial" panose="020B0604020202020204" pitchFamily="34" charset="0"/>
              <a:buChar char="•"/>
            </a:pPr>
            <a:endParaRPr lang="en-US" sz="1200" dirty="0">
              <a:solidFill>
                <a:schemeClr val="tx2"/>
              </a:solidFill>
            </a:endParaRPr>
          </a:p>
          <a:p>
            <a:pPr marL="457200" indent="-457200">
              <a:buFont typeface="Arial" panose="020B0604020202020204" pitchFamily="34" charset="0"/>
              <a:buChar char="•"/>
            </a:pPr>
            <a:r>
              <a:rPr lang="en-US" sz="1200" dirty="0">
                <a:solidFill>
                  <a:schemeClr val="tx2"/>
                </a:solidFill>
              </a:rPr>
              <a:t>A more optimal tool when looking to examine equipment in an industrial setting.</a:t>
            </a:r>
          </a:p>
          <a:p>
            <a:pPr marL="457200" indent="-457200">
              <a:buFont typeface="Arial" panose="020B0604020202020204" pitchFamily="34" charset="0"/>
              <a:buChar char="•"/>
            </a:pPr>
            <a:r>
              <a:rPr lang="en-US" sz="1200" dirty="0">
                <a:solidFill>
                  <a:schemeClr val="tx2"/>
                </a:solidFill>
              </a:rPr>
              <a:t>The process of developing inspection-based knowledge of the risk of failure by ways of a ‘Risk analysis’ with use of tools such as an ‘RBI Matrix’.. </a:t>
            </a:r>
          </a:p>
          <a:p>
            <a:pPr marL="457200" indent="-457200">
              <a:buFont typeface="Arial" panose="020B0604020202020204" pitchFamily="34" charset="0"/>
              <a:buChar char="•"/>
            </a:pPr>
            <a:endParaRPr lang="en-GB"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15</a:t>
            </a:fld>
            <a:endParaRPr lang="en-US"/>
          </a:p>
        </p:txBody>
      </p:sp>
    </p:spTree>
    <p:extLst>
      <p:ext uri="{BB962C8B-B14F-4D97-AF65-F5344CB8AC3E}">
        <p14:creationId xmlns:p14="http://schemas.microsoft.com/office/powerpoint/2010/main" val="106800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16</a:t>
            </a:fld>
            <a:endParaRPr lang="en-US"/>
          </a:p>
        </p:txBody>
      </p:sp>
    </p:spTree>
    <p:extLst>
      <p:ext uri="{BB962C8B-B14F-4D97-AF65-F5344CB8AC3E}">
        <p14:creationId xmlns:p14="http://schemas.microsoft.com/office/powerpoint/2010/main" val="282551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17</a:t>
            </a:fld>
            <a:endParaRPr lang="en-US"/>
          </a:p>
        </p:txBody>
      </p:sp>
    </p:spTree>
    <p:extLst>
      <p:ext uri="{BB962C8B-B14F-4D97-AF65-F5344CB8AC3E}">
        <p14:creationId xmlns:p14="http://schemas.microsoft.com/office/powerpoint/2010/main" val="56933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we don’t recommend it to be applied OTR as plant only needs to be operational 2 hours a day and the company has a strong safety policy, so unnecessary risk to place someone on a leak</a:t>
            </a:r>
          </a:p>
          <a:p>
            <a:endParaRPr lang="en-GB" dirty="0"/>
          </a:p>
          <a:p>
            <a:r>
              <a:rPr lang="en-GB" dirty="0"/>
              <a:t>Leak repair specialists such as TEAM </a:t>
            </a:r>
            <a:r>
              <a:rPr lang="en-GB" dirty="0" err="1"/>
              <a:t>Furmenite</a:t>
            </a:r>
            <a:r>
              <a:rPr lang="en-GB" dirty="0"/>
              <a:t>, etc.</a:t>
            </a:r>
          </a:p>
          <a:p>
            <a:endParaRPr lang="en-GB" dirty="0"/>
          </a:p>
          <a:p>
            <a:r>
              <a:rPr lang="en-GB" dirty="0"/>
              <a:t>Good short term solution as it:</a:t>
            </a:r>
          </a:p>
          <a:p>
            <a:pPr marL="171450" indent="-171450">
              <a:buFont typeface="Arial" panose="020B0604020202020204" pitchFamily="34" charset="0"/>
              <a:buChar char="•"/>
            </a:pPr>
            <a:r>
              <a:rPr lang="en-GB" dirty="0"/>
              <a:t>immediately seals the leak</a:t>
            </a:r>
          </a:p>
          <a:p>
            <a:pPr marL="171450" indent="-171450">
              <a:buFont typeface="Arial" panose="020B0604020202020204" pitchFamily="34" charset="0"/>
              <a:buChar char="•"/>
            </a:pPr>
            <a:r>
              <a:rPr lang="en-GB" dirty="0"/>
              <a:t>Is quick to do, </a:t>
            </a:r>
            <a:r>
              <a:rPr lang="en-GB" dirty="0" err="1"/>
              <a:t>esp</a:t>
            </a:r>
            <a:r>
              <a:rPr lang="en-GB" dirty="0"/>
              <a:t> as low pressure leak</a:t>
            </a:r>
          </a:p>
          <a:p>
            <a:pPr marL="171450" indent="-171450">
              <a:buFont typeface="Arial" panose="020B0604020202020204" pitchFamily="34" charset="0"/>
              <a:buChar char="•"/>
            </a:pPr>
            <a:r>
              <a:rPr lang="en-GB" dirty="0"/>
              <a:t>Relatively inexpensive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19</a:t>
            </a:fld>
            <a:endParaRPr lang="en-US"/>
          </a:p>
        </p:txBody>
      </p:sp>
    </p:spTree>
    <p:extLst>
      <p:ext uri="{BB962C8B-B14F-4D97-AF65-F5344CB8AC3E}">
        <p14:creationId xmlns:p14="http://schemas.microsoft.com/office/powerpoint/2010/main" val="22503937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Taking a look at the first generation of desalination plants, carbon steels was mainly used due to its availability and being relatively inexpensive.</a:t>
            </a:r>
          </a:p>
          <a:p>
            <a:pPr marL="171450" indent="-171450">
              <a:buFont typeface="Arial" panose="020B0604020202020204" pitchFamily="34" charset="0"/>
              <a:buChar char="•"/>
            </a:pPr>
            <a:r>
              <a:rPr lang="en-GB" dirty="0"/>
              <a:t>The corrosion behaviour of CS was largely understood and so it was fitted with heavy allowances as a “fit and forget” solution.</a:t>
            </a:r>
          </a:p>
          <a:p>
            <a:pPr marL="171450" indent="-171450">
              <a:buFont typeface="Arial" panose="020B0604020202020204" pitchFamily="34" charset="0"/>
              <a:buChar char="•"/>
            </a:pPr>
            <a:r>
              <a:rPr lang="en-GB" dirty="0"/>
              <a:t>For second Generation plants, the operating conditions were deeper understood and the consequences they had on materials and so material selection moved to stainless steel.</a:t>
            </a:r>
          </a:p>
          <a:p>
            <a:pPr marL="171450" indent="-171450">
              <a:buFont typeface="Arial" panose="020B0604020202020204" pitchFamily="34" charset="0"/>
              <a:buChar char="•"/>
            </a:pPr>
            <a:r>
              <a:rPr lang="en-GB" dirty="0"/>
              <a:t>However, the development in materials meant that the design life of plants increased and with this came the use of titanium.</a:t>
            </a:r>
          </a:p>
          <a:p>
            <a:pPr marL="171450" indent="-171450">
              <a:buFont typeface="Arial" panose="020B0604020202020204" pitchFamily="34" charset="0"/>
              <a:buChar char="•"/>
            </a:pPr>
            <a:r>
              <a:rPr lang="en-GB" dirty="0"/>
              <a:t>Particularly for tubing due to its known erosion and corrosion properties. Its application saw significant reduction in tube weights and installation cost.</a:t>
            </a:r>
          </a:p>
        </p:txBody>
      </p:sp>
      <p:sp>
        <p:nvSpPr>
          <p:cNvPr id="4" name="Slide Number Placeholder 3"/>
          <p:cNvSpPr>
            <a:spLocks noGrp="1"/>
          </p:cNvSpPr>
          <p:nvPr>
            <p:ph type="sldNum" sz="quarter" idx="5"/>
          </p:nvPr>
        </p:nvSpPr>
        <p:spPr/>
        <p:txBody>
          <a:bodyPr/>
          <a:lstStyle/>
          <a:p>
            <a:fld id="{3E56D895-CE9F-A740-9D53-00C494F04819}" type="slidenum">
              <a:rPr lang="en-US" smtClean="0"/>
              <a:t>21</a:t>
            </a:fld>
            <a:endParaRPr lang="en-US"/>
          </a:p>
        </p:txBody>
      </p:sp>
    </p:spTree>
    <p:extLst>
      <p:ext uri="{BB962C8B-B14F-4D97-AF65-F5344CB8AC3E}">
        <p14:creationId xmlns:p14="http://schemas.microsoft.com/office/powerpoint/2010/main" val="292494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 composite wraps are most suitable as a preventative measure (but can be used as a reactive measure over the patch as well),  although it would work in this case, we recommend the focus on the leaking area be to replace the pipework as soon as possible, especially as the plant can have a significant amount of downtime in the day. </a:t>
            </a:r>
          </a:p>
          <a:p>
            <a:endParaRPr lang="en-GB" dirty="0"/>
          </a:p>
          <a:p>
            <a:r>
              <a:rPr lang="en-GB" dirty="0"/>
              <a:t>Therefore extending its life by a few years shouldn’t be the priority as the patch will hold the leak in by a few weeks anyway. </a:t>
            </a:r>
          </a:p>
          <a:p>
            <a:endParaRPr lang="en-GB" dirty="0"/>
          </a:p>
          <a:p>
            <a:r>
              <a:rPr lang="en-GB" dirty="0"/>
              <a:t>However as there may be other areas where corrosion has caused thinning titanium pipework at risk of leaking shortly, this would be a very suitable preventative measure to extend the lifetime of those other pipes. </a:t>
            </a:r>
          </a:p>
        </p:txBody>
      </p:sp>
      <p:sp>
        <p:nvSpPr>
          <p:cNvPr id="4" name="Slide Number Placeholder 3"/>
          <p:cNvSpPr>
            <a:spLocks noGrp="1"/>
          </p:cNvSpPr>
          <p:nvPr>
            <p:ph type="sldNum" sz="quarter" idx="5"/>
          </p:nvPr>
        </p:nvSpPr>
        <p:spPr/>
        <p:txBody>
          <a:bodyPr/>
          <a:lstStyle/>
          <a:p>
            <a:fld id="{3E56D895-CE9F-A740-9D53-00C494F04819}" type="slidenum">
              <a:rPr lang="en-US" smtClean="0"/>
              <a:t>20</a:t>
            </a:fld>
            <a:endParaRPr lang="en-US"/>
          </a:p>
        </p:txBody>
      </p:sp>
    </p:spTree>
    <p:extLst>
      <p:ext uri="{BB962C8B-B14F-4D97-AF65-F5344CB8AC3E}">
        <p14:creationId xmlns:p14="http://schemas.microsoft.com/office/powerpoint/2010/main" val="247568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Thanks Shanzeh, now we are going to take a look a material selection in desalination plants.</a:t>
            </a:r>
          </a:p>
          <a:p>
            <a:pPr lvl="0"/>
            <a:r>
              <a:rPr lang="en-GB" sz="1200" kern="1200" dirty="0">
                <a:solidFill>
                  <a:schemeClr val="tx1"/>
                </a:solidFill>
                <a:effectLst/>
                <a:latin typeface="+mn-lt"/>
                <a:ea typeface="+mn-ea"/>
                <a:cs typeface="+mn-cs"/>
              </a:rPr>
              <a:t>If we look at the first generation of desalination plants, carbon steel was initially used for equipment, structures and piping due to its availability and being relatively inexpensive.</a:t>
            </a:r>
          </a:p>
          <a:p>
            <a:pPr lvl="0"/>
            <a:r>
              <a:rPr lang="en-GB" sz="1200" kern="1200" dirty="0">
                <a:solidFill>
                  <a:schemeClr val="tx1"/>
                </a:solidFill>
                <a:effectLst/>
                <a:latin typeface="+mn-lt"/>
                <a:ea typeface="+mn-ea"/>
                <a:cs typeface="+mn-cs"/>
              </a:rPr>
              <a:t>The corrosion behaviour of CS was largely understood and so it was fitted with heavy allowances as a solution with the view of replacing it regularly.</a:t>
            </a:r>
          </a:p>
          <a:p>
            <a:pPr lvl="0"/>
            <a:r>
              <a:rPr lang="en-GB" sz="1200" kern="1200" dirty="0">
                <a:solidFill>
                  <a:schemeClr val="tx1"/>
                </a:solidFill>
                <a:effectLst/>
                <a:latin typeface="+mn-lt"/>
                <a:ea typeface="+mn-ea"/>
                <a:cs typeface="+mn-cs"/>
              </a:rPr>
              <a:t>In second Generation plants,  a greater understanding of the operating conditions had been gained and the consequences they had on materials. Improved manufacturing technology led to reduced costs and so material selection moved to stainless steel.</a:t>
            </a:r>
          </a:p>
          <a:p>
            <a:pPr lvl="0"/>
            <a:r>
              <a:rPr lang="en-GB" sz="1200" kern="1200" dirty="0">
                <a:solidFill>
                  <a:schemeClr val="tx1"/>
                </a:solidFill>
                <a:effectLst/>
                <a:latin typeface="+mn-lt"/>
                <a:ea typeface="+mn-ea"/>
                <a:cs typeface="+mn-cs"/>
              </a:rPr>
              <a:t>The development in materials meant that the design life of plants increased and with this came the use of titanium.</a:t>
            </a:r>
          </a:p>
          <a:p>
            <a:pPr lvl="0"/>
            <a:r>
              <a:rPr lang="en-GB" sz="1200" kern="1200" dirty="0">
                <a:solidFill>
                  <a:schemeClr val="tx1"/>
                </a:solidFill>
                <a:effectLst/>
                <a:latin typeface="+mn-lt"/>
                <a:ea typeface="+mn-ea"/>
                <a:cs typeface="+mn-cs"/>
              </a:rPr>
              <a:t>An increase in titanium was observed particularly for tubing due to its known erosion and corrosion properties. Its application saw significant reduction in tube weights and installation cost.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21</a:t>
            </a:fld>
            <a:endParaRPr lang="en-US"/>
          </a:p>
        </p:txBody>
      </p:sp>
    </p:spTree>
    <p:extLst>
      <p:ext uri="{BB962C8B-B14F-4D97-AF65-F5344CB8AC3E}">
        <p14:creationId xmlns:p14="http://schemas.microsoft.com/office/powerpoint/2010/main" val="292494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 quick look at the installation cost trend in desalination plants from the 1960s to 2000’s shows that the price of installed material has decreased significantly.</a:t>
            </a:r>
          </a:p>
          <a:p>
            <a:pPr lvl="0"/>
            <a:r>
              <a:rPr lang="en-GB" sz="1200" kern="1200" dirty="0">
                <a:solidFill>
                  <a:schemeClr val="tx1"/>
                </a:solidFill>
                <a:effectLst/>
                <a:latin typeface="+mn-lt"/>
                <a:ea typeface="+mn-ea"/>
                <a:cs typeface="+mn-cs"/>
              </a:rPr>
              <a:t>Although largely this is a result of economy of scale, material selection upgrading has also taken place.</a:t>
            </a:r>
          </a:p>
          <a:p>
            <a:pPr lvl="0"/>
            <a:r>
              <a:rPr lang="en-GB" sz="1200" kern="1200" dirty="0">
                <a:solidFill>
                  <a:schemeClr val="tx1"/>
                </a:solidFill>
                <a:effectLst/>
                <a:latin typeface="+mn-lt"/>
                <a:ea typeface="+mn-ea"/>
                <a:cs typeface="+mn-cs"/>
              </a:rPr>
              <a:t>Although the cost of titanium is around 30 times that of CS for the same weight, the strength properties of titanium allows it to be thinner- which actually results in the installation cost being 10 times more expensive than that of CS.</a:t>
            </a:r>
          </a:p>
          <a:p>
            <a:pPr lvl="0"/>
            <a:r>
              <a:rPr lang="en-GB" sz="1200" kern="1200" dirty="0">
                <a:solidFill>
                  <a:schemeClr val="tx1"/>
                </a:solidFill>
                <a:effectLst/>
                <a:latin typeface="+mn-lt"/>
                <a:ea typeface="+mn-ea"/>
                <a:cs typeface="+mn-cs"/>
              </a:rPr>
              <a:t>In any case the second generation of desalination plants were expected to achieve a design life of 40 years with minimum maintenance and overhauling.</a:t>
            </a:r>
          </a:p>
          <a:p>
            <a:pPr lvl="0"/>
            <a:r>
              <a:rPr lang="en-GB" sz="1200" kern="1200" dirty="0">
                <a:solidFill>
                  <a:schemeClr val="tx1"/>
                </a:solidFill>
                <a:effectLst/>
                <a:latin typeface="+mn-lt"/>
                <a:ea typeface="+mn-ea"/>
                <a:cs typeface="+mn-cs"/>
              </a:rPr>
              <a:t>The utilisation of stainless steels and titanium allowed this to happen.</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r>
              <a:rPr lang="en-GB" sz="1200" b="1" i="0" u="none" strike="noStrike" kern="1200" baseline="0" dirty="0">
                <a:solidFill>
                  <a:schemeClr val="tx1"/>
                </a:solidFill>
                <a:latin typeface="+mn-lt"/>
                <a:ea typeface="+mn-ea"/>
                <a:cs typeface="+mn-cs"/>
              </a:rPr>
              <a:t>Forty-year design life: the next target</a:t>
            </a:r>
          </a:p>
          <a:p>
            <a:r>
              <a:rPr lang="en-GB" sz="1200" b="1" i="0" u="none" strike="noStrike" kern="1200" baseline="0" dirty="0">
                <a:solidFill>
                  <a:schemeClr val="tx1"/>
                </a:solidFill>
                <a:latin typeface="+mn-lt"/>
                <a:ea typeface="+mn-ea"/>
                <a:cs typeface="+mn-cs"/>
              </a:rPr>
              <a:t>Material selection and operating conditions in thermal</a:t>
            </a:r>
          </a:p>
          <a:p>
            <a:r>
              <a:rPr lang="en-GB" sz="1200" b="1" i="0" u="none" strike="noStrike" kern="1200" baseline="0" dirty="0">
                <a:solidFill>
                  <a:schemeClr val="tx1"/>
                </a:solidFill>
                <a:latin typeface="+mn-lt"/>
                <a:ea typeface="+mn-ea"/>
                <a:cs typeface="+mn-cs"/>
              </a:rPr>
              <a:t>desalination </a:t>
            </a:r>
            <a:r>
              <a:rPr lang="en-GB" sz="1200" b="1" i="0" u="none" strike="noStrike" kern="1200" baseline="0" dirty="0" err="1">
                <a:solidFill>
                  <a:schemeClr val="tx1"/>
                </a:solidFill>
                <a:latin typeface="+mn-lt"/>
                <a:ea typeface="+mn-ea"/>
                <a:cs typeface="+mn-cs"/>
              </a:rPr>
              <a:t>plantsCorrado</a:t>
            </a:r>
            <a:r>
              <a:rPr lang="en-GB" sz="1200" b="1" i="0" u="none" strike="noStrike" kern="1200" baseline="0" dirty="0">
                <a:solidFill>
                  <a:schemeClr val="tx1"/>
                </a:solidFill>
                <a:latin typeface="+mn-lt"/>
                <a:ea typeface="+mn-ea"/>
                <a:cs typeface="+mn-cs"/>
              </a:rPr>
              <a:t> </a:t>
            </a:r>
            <a:r>
              <a:rPr lang="en-GB" sz="1200" b="1" i="0" u="none" strike="noStrike" kern="1200" baseline="0" dirty="0" err="1">
                <a:solidFill>
                  <a:schemeClr val="tx1"/>
                </a:solidFill>
                <a:latin typeface="+mn-lt"/>
                <a:ea typeface="+mn-ea"/>
                <a:cs typeface="+mn-cs"/>
              </a:rPr>
              <a:t>Sommariva</a:t>
            </a:r>
            <a:r>
              <a:rPr lang="en-GB" sz="1200" b="1" i="0" u="none" strike="noStrike" kern="1200" baseline="0" dirty="0">
                <a:solidFill>
                  <a:schemeClr val="tx1"/>
                </a:solidFill>
                <a:latin typeface="+mn-lt"/>
                <a:ea typeface="+mn-ea"/>
                <a:cs typeface="+mn-cs"/>
              </a:rPr>
              <a:t>*, H. Hogg, K. </a:t>
            </a:r>
            <a:r>
              <a:rPr lang="en-GB" sz="1200" b="1" i="0" u="none" strike="noStrike" kern="1200" baseline="0" dirty="0" err="1">
                <a:solidFill>
                  <a:schemeClr val="tx1"/>
                </a:solidFill>
                <a:latin typeface="+mn-lt"/>
                <a:ea typeface="+mn-ea"/>
                <a:cs typeface="+mn-cs"/>
              </a:rPr>
              <a:t>CaUister</a:t>
            </a:r>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22</a:t>
            </a:fld>
            <a:endParaRPr lang="en-US"/>
          </a:p>
        </p:txBody>
      </p:sp>
    </p:spTree>
    <p:extLst>
      <p:ext uri="{BB962C8B-B14F-4D97-AF65-F5344CB8AC3E}">
        <p14:creationId xmlns:p14="http://schemas.microsoft.com/office/powerpoint/2010/main" val="189974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Moving forward we have decided to replaced the failed spool with the same material- titanium grade 12.</a:t>
            </a:r>
          </a:p>
          <a:p>
            <a:pPr lvl="0"/>
            <a:r>
              <a:rPr lang="en-GB" sz="1200" kern="1200" dirty="0">
                <a:solidFill>
                  <a:schemeClr val="tx1"/>
                </a:solidFill>
                <a:effectLst/>
                <a:latin typeface="+mn-lt"/>
                <a:ea typeface="+mn-ea"/>
                <a:cs typeface="+mn-cs"/>
              </a:rPr>
              <a:t>We had considered carbon steel and copper nickel alloys, however from industry research there have been a significant number of failures in desalination plants where these materials have been used.</a:t>
            </a:r>
          </a:p>
          <a:p>
            <a:pPr lvl="0"/>
            <a:r>
              <a:rPr lang="en-GB" sz="1200" kern="1200" dirty="0">
                <a:solidFill>
                  <a:schemeClr val="tx1"/>
                </a:solidFill>
                <a:effectLst/>
                <a:latin typeface="+mn-lt"/>
                <a:ea typeface="+mn-ea"/>
                <a:cs typeface="+mn-cs"/>
              </a:rPr>
              <a:t>We know that titanium grade 12 is the most suitable material to withstand the acidic MEG, high salinity and high temperature.</a:t>
            </a:r>
          </a:p>
          <a:p>
            <a:pPr lvl="0"/>
            <a:r>
              <a:rPr lang="en-GB" sz="1200" kern="1200" dirty="0">
                <a:solidFill>
                  <a:schemeClr val="tx1"/>
                </a:solidFill>
                <a:effectLst/>
                <a:latin typeface="+mn-lt"/>
                <a:ea typeface="+mn-ea"/>
                <a:cs typeface="+mn-cs"/>
              </a:rPr>
              <a:t>The graph on the slide depicts the effects of pH and temperature for grade 2 </a:t>
            </a:r>
            <a:r>
              <a:rPr lang="en-GB" sz="1200" kern="1200" dirty="0" err="1">
                <a:solidFill>
                  <a:schemeClr val="tx1"/>
                </a:solidFill>
                <a:effectLst/>
                <a:latin typeface="+mn-lt"/>
                <a:ea typeface="+mn-ea"/>
                <a:cs typeface="+mn-cs"/>
              </a:rPr>
              <a:t>ti</a:t>
            </a:r>
            <a:r>
              <a:rPr lang="en-GB" sz="1200" kern="1200" dirty="0">
                <a:solidFill>
                  <a:schemeClr val="tx1"/>
                </a:solidFill>
                <a:effectLst/>
                <a:latin typeface="+mn-lt"/>
                <a:ea typeface="+mn-ea"/>
                <a:cs typeface="+mn-cs"/>
              </a:rPr>
              <a:t>, grade 12 and grade 7.</a:t>
            </a:r>
          </a:p>
          <a:p>
            <a:pPr lvl="0"/>
            <a:r>
              <a:rPr lang="en-GB" sz="1200" kern="1200" dirty="0">
                <a:solidFill>
                  <a:schemeClr val="tx1"/>
                </a:solidFill>
                <a:effectLst/>
                <a:latin typeface="+mn-lt"/>
                <a:ea typeface="+mn-ea"/>
                <a:cs typeface="+mn-cs"/>
              </a:rPr>
              <a:t>We can see that titanium grade 2 shows a larger susceptibility to corrosion and crevice corrosion over a wider pH range than grade 12</a:t>
            </a:r>
          </a:p>
          <a:p>
            <a:pPr lvl="0"/>
            <a:r>
              <a:rPr lang="en-GB" sz="1200" kern="1200" dirty="0">
                <a:solidFill>
                  <a:schemeClr val="tx1"/>
                </a:solidFill>
                <a:effectLst/>
                <a:latin typeface="+mn-lt"/>
                <a:ea typeface="+mn-ea"/>
                <a:cs typeface="+mn-cs"/>
              </a:rPr>
              <a:t>Gr7 could also be an option, however to continue a reduced capex approach we believe grade 12 is more suitable and widely available compared to speciality titanium grades. Due to </a:t>
            </a:r>
            <a:r>
              <a:rPr lang="en-GB" dirty="0"/>
              <a:t>The higher strength than Grade 2 or Grade 7 at room and elevated temperatures gr 12 allows material and cost saving through use of thinner sections.</a:t>
            </a:r>
          </a:p>
          <a:p>
            <a:pPr lvl="0"/>
            <a:r>
              <a:rPr lang="en-GB" dirty="0"/>
              <a:t>Whilst gr 7 is shown to be more resistant to crevice and pitting corrosion in saline process conditions we believe that this just follows the complacent trend that led to the failure in the first place. A fit and forget with no further monitoring of the process.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I mentioned earlier with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generation plants moving away from CS, the graph on the right hand side shows the decrease in installed material weights, showing that more and more stainless steel and titanium is being utilised in these plants to withstand harsh process conditions.</a:t>
            </a:r>
          </a:p>
          <a:p>
            <a:pPr lvl="0"/>
            <a:r>
              <a:rPr lang="en-GB" sz="1200" kern="1200" dirty="0">
                <a:solidFill>
                  <a:schemeClr val="tx1"/>
                </a:solidFill>
                <a:effectLst/>
                <a:latin typeface="+mn-lt"/>
                <a:ea typeface="+mn-ea"/>
                <a:cs typeface="+mn-cs"/>
              </a:rPr>
              <a:t>This incorporation displays lighter equipment weights and costs whilst at the same time ensuring a better performance against corrosion and erosion.</a:t>
            </a:r>
          </a:p>
          <a:p>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23</a:t>
            </a:fld>
            <a:endParaRPr lang="en-US"/>
          </a:p>
        </p:txBody>
      </p:sp>
    </p:spTree>
    <p:extLst>
      <p:ext uri="{BB962C8B-B14F-4D97-AF65-F5344CB8AC3E}">
        <p14:creationId xmlns:p14="http://schemas.microsoft.com/office/powerpoint/2010/main" val="281406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Utilising titanium grade 12 again due to its enhanced corrosion properties and strength is all fair and well however we must ensure that protocols are in place to mitigate a failure from happening again.</a:t>
            </a:r>
          </a:p>
          <a:p>
            <a:pPr lvl="0"/>
            <a:r>
              <a:rPr lang="en-GB" sz="1200" kern="1200" dirty="0">
                <a:solidFill>
                  <a:schemeClr val="tx1"/>
                </a:solidFill>
                <a:effectLst/>
                <a:latin typeface="+mn-lt"/>
                <a:ea typeface="+mn-ea"/>
                <a:cs typeface="+mn-cs"/>
              </a:rPr>
              <a:t>Implementing a comprehensive inspection and monitoring plan allows us to resolve the KEY issues and the actual root cause of the problem that lead to the corrosion in the first place. The selection of grade 7 titanium would effectively just be adding a titanium corrosion allowance by specifying a more expensive solution.</a:t>
            </a:r>
          </a:p>
          <a:p>
            <a:pPr lvl="0"/>
            <a:r>
              <a:rPr lang="en-GB" sz="1200" kern="1200" dirty="0">
                <a:solidFill>
                  <a:schemeClr val="tx1"/>
                </a:solidFill>
                <a:effectLst/>
                <a:latin typeface="+mn-lt"/>
                <a:ea typeface="+mn-ea"/>
                <a:cs typeface="+mn-cs"/>
              </a:rPr>
              <a:t>So how can we monitor/inspect the process fluid to check if this oxygen ingress and MEG breakdown is happening again? </a:t>
            </a:r>
          </a:p>
          <a:p>
            <a:pPr lvl="0"/>
            <a:r>
              <a:rPr lang="en-GB" sz="1200" kern="1200" dirty="0">
                <a:solidFill>
                  <a:schemeClr val="tx1"/>
                </a:solidFill>
                <a:effectLst/>
                <a:latin typeface="+mn-lt"/>
                <a:ea typeface="+mn-ea"/>
                <a:cs typeface="+mn-cs"/>
              </a:rPr>
              <a:t>The utilisation of pH and oxygen probes can monitor the process fluid for acidity and oxygen, which if either is present will suggest there is an issue upstream.</a:t>
            </a:r>
          </a:p>
          <a:p>
            <a:pPr lvl="0"/>
            <a:r>
              <a:rPr lang="en-GB" sz="1200" kern="1200" dirty="0">
                <a:solidFill>
                  <a:schemeClr val="tx1"/>
                </a:solidFill>
                <a:effectLst/>
                <a:latin typeface="+mn-lt"/>
                <a:ea typeface="+mn-ea"/>
                <a:cs typeface="+mn-cs"/>
              </a:rPr>
              <a:t>In addition  acoustic monitoring at opposite ends of the pipe and ultrasound will be used  to check for erosion and wall thinning.</a:t>
            </a:r>
          </a:p>
          <a:p>
            <a:pPr lvl="0"/>
            <a:r>
              <a:rPr lang="en-GB" sz="1200" kern="1200" dirty="0">
                <a:solidFill>
                  <a:schemeClr val="tx1"/>
                </a:solidFill>
                <a:effectLst/>
                <a:latin typeface="+mn-lt"/>
                <a:ea typeface="+mn-ea"/>
                <a:cs typeface="+mn-cs"/>
              </a:rPr>
              <a:t>To reduce turbulence, corrosion and erosion in the process, we can improve the pipe geometry by using a forged spool and flanges instead of welded connections. Also ensuring the procured pipe is seamless providing uniform material characteristics throughout the system. </a:t>
            </a:r>
          </a:p>
          <a:p>
            <a:pPr lvl="0"/>
            <a:r>
              <a:rPr lang="en-GB" sz="1200" kern="1200" dirty="0">
                <a:solidFill>
                  <a:schemeClr val="tx1"/>
                </a:solidFill>
                <a:effectLst/>
                <a:latin typeface="+mn-lt"/>
                <a:ea typeface="+mn-ea"/>
                <a:cs typeface="+mn-cs"/>
              </a:rPr>
              <a:t>The inspection and testing plans of plants can be an expensive operation and we believe that by inspecting the pipes where there were no failures we could possible salvage part of the spool and have a phased capex.</a:t>
            </a:r>
          </a:p>
          <a:p>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24</a:t>
            </a:fld>
            <a:endParaRPr lang="en-US"/>
          </a:p>
        </p:txBody>
      </p:sp>
    </p:spTree>
    <p:extLst>
      <p:ext uri="{BB962C8B-B14F-4D97-AF65-F5344CB8AC3E}">
        <p14:creationId xmlns:p14="http://schemas.microsoft.com/office/powerpoint/2010/main" val="1769800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E56D895-CE9F-A740-9D53-00C494F04819}" type="slidenum">
              <a:rPr lang="en-US" smtClean="0"/>
              <a:t>25</a:t>
            </a:fld>
            <a:endParaRPr lang="en-US"/>
          </a:p>
        </p:txBody>
      </p:sp>
    </p:spTree>
    <p:extLst>
      <p:ext uri="{BB962C8B-B14F-4D97-AF65-F5344CB8AC3E}">
        <p14:creationId xmlns:p14="http://schemas.microsoft.com/office/powerpoint/2010/main" val="128138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5</a:t>
            </a:fld>
            <a:endParaRPr lang="en-US"/>
          </a:p>
        </p:txBody>
      </p:sp>
    </p:spTree>
    <p:extLst>
      <p:ext uri="{BB962C8B-B14F-4D97-AF65-F5344CB8AC3E}">
        <p14:creationId xmlns:p14="http://schemas.microsoft.com/office/powerpoint/2010/main" val="396330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28</a:t>
            </a:fld>
            <a:endParaRPr lang="en-US"/>
          </a:p>
        </p:txBody>
      </p:sp>
    </p:spTree>
    <p:extLst>
      <p:ext uri="{BB962C8B-B14F-4D97-AF65-F5344CB8AC3E}">
        <p14:creationId xmlns:p14="http://schemas.microsoft.com/office/powerpoint/2010/main" val="1231678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Beyond crevice corrosion, it is possible that the formation of brittle titanium hydrides has occurred within the crevice to cause a potential cracking </a:t>
            </a:r>
            <a:r>
              <a:rPr lang="en-GB" dirty="0" err="1"/>
              <a:t>mechnanism</a:t>
            </a:r>
            <a:endParaRPr lang="en-GB"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know we are at low pH, the temperature is above the </a:t>
            </a:r>
            <a:r>
              <a:rPr lang="en-GB" dirty="0" err="1"/>
              <a:t>hydriding</a:t>
            </a:r>
            <a:r>
              <a:rPr lang="en-GB" dirty="0"/>
              <a:t> threshold, and we have identified a potential source of hydrogen due to the differential aeration cell.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also know that Gr 12 is a mix of both alpha (</a:t>
            </a:r>
            <a:r>
              <a:rPr lang="en-GB" dirty="0" err="1"/>
              <a:t>equiax</a:t>
            </a:r>
            <a:r>
              <a:rPr lang="en-GB" dirty="0"/>
              <a:t> grains) and beta (lamella needles inside the alpha grains) phases in the microstructure due to the Mo in Gr 12 acting as a beta former (particularly in the regions around the weld and HAZ – hence why the failure has occurred at the intersection between the branch and the seam.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Critically, the beta phase has a much higher diffusivity of hydrogen, and therefore, Gr 12 is at a higher risk of </a:t>
            </a:r>
            <a:r>
              <a:rPr lang="en-GB" dirty="0" err="1"/>
              <a:t>hydriding</a:t>
            </a:r>
            <a:r>
              <a:rPr lang="en-GB" dirty="0"/>
              <a:t> – perhaps the upgrade to Gr 12 was actually a bad idea in this instance.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is evidence of </a:t>
            </a:r>
            <a:r>
              <a:rPr lang="en-GB" dirty="0" err="1"/>
              <a:t>hydriding</a:t>
            </a:r>
            <a:r>
              <a:rPr lang="en-GB" dirty="0"/>
              <a:t> in the micrographs as there is the matt silvery-grey colouration of the affected zones do suggest that </a:t>
            </a:r>
            <a:r>
              <a:rPr lang="en-GB" dirty="0" err="1"/>
              <a:t>hyrdiding</a:t>
            </a:r>
            <a:r>
              <a:rPr lang="en-GB" dirty="0"/>
              <a:t> has taken place according to the literature, and therefore, it cannot be ruled out as a damage mechanism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However, we do not see the signature intergranular cracking and there was a low level of hydrogen detected by the optical emission spectroscopy, so without further analysis such a gas chromatography (for hydrogen) or XRD (for titanium hydrides), we cannot decisively conclude this as the ultimate cause of failure.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29</a:t>
            </a:fld>
            <a:endParaRPr lang="en-US"/>
          </a:p>
        </p:txBody>
      </p:sp>
    </p:spTree>
    <p:extLst>
      <p:ext uri="{BB962C8B-B14F-4D97-AF65-F5344CB8AC3E}">
        <p14:creationId xmlns:p14="http://schemas.microsoft.com/office/powerpoint/2010/main" val="279695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Notice the discolouration and pitting distributed across the inside of the section, with a bias towards the left of the branch (assumed this is upstream of the branch in terms of the process flow)</a:t>
            </a:r>
          </a:p>
          <a:p>
            <a:pPr marL="171450" indent="-171450">
              <a:buFont typeface="Arial" panose="020B0604020202020204" pitchFamily="34" charset="0"/>
              <a:buChar char="•"/>
            </a:pPr>
            <a:r>
              <a:rPr lang="en-GB" dirty="0"/>
              <a:t>This damage appears to be focussed around the welds and weld interfaces – along both the seam weld and the branch weld. Also there is particular damage and the hole located on the corner of the branch weld</a:t>
            </a:r>
          </a:p>
          <a:p>
            <a:pPr marL="171450" indent="-171450">
              <a:buFont typeface="Arial" panose="020B0604020202020204" pitchFamily="34" charset="0"/>
              <a:buChar char="•"/>
            </a:pPr>
            <a:r>
              <a:rPr lang="en-GB" dirty="0"/>
              <a:t>Of note, we saw that the branch weld and the seam weld overlap, which by any normal weld procedure, should not have happened. Hence we asked for records of the WPS and fabrication records.</a:t>
            </a:r>
          </a:p>
          <a:p>
            <a:pPr marL="171450" indent="-171450">
              <a:buFont typeface="Arial" panose="020B0604020202020204" pitchFamily="34" charset="0"/>
              <a:buChar char="•"/>
            </a:pPr>
            <a:r>
              <a:rPr lang="en-GB" dirty="0"/>
              <a:t>The fact that the material selection was changed from Gr 2 to Gr 12 also made us wonder if the incorrect weld consumable had been used.</a:t>
            </a:r>
          </a:p>
          <a:p>
            <a:pPr marL="171450" indent="-171450">
              <a:buFont typeface="Arial" panose="020B0604020202020204" pitchFamily="34" charset="0"/>
              <a:buChar char="•"/>
            </a:pPr>
            <a:r>
              <a:rPr lang="en-GB" dirty="0"/>
              <a:t>However, the chemical analysis revealed that this was not the case and we were informed that the quality of the weld was not an underlying cause of the failure.</a:t>
            </a:r>
          </a:p>
          <a:p>
            <a:pPr marL="171450" indent="-17145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8</a:t>
            </a:fld>
            <a:endParaRPr lang="en-US"/>
          </a:p>
        </p:txBody>
      </p:sp>
    </p:spTree>
    <p:extLst>
      <p:ext uri="{BB962C8B-B14F-4D97-AF65-F5344CB8AC3E}">
        <p14:creationId xmlns:p14="http://schemas.microsoft.com/office/powerpoint/2010/main" val="234831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Plant is designed to handle 2.5 </a:t>
            </a:r>
            <a:r>
              <a:rPr lang="en-GB" dirty="0" err="1"/>
              <a:t>wt</a:t>
            </a:r>
            <a:r>
              <a:rPr lang="en-GB" dirty="0"/>
              <a:t>% solids</a:t>
            </a:r>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9</a:t>
            </a:fld>
            <a:endParaRPr lang="en-US"/>
          </a:p>
        </p:txBody>
      </p:sp>
    </p:spTree>
    <p:extLst>
      <p:ext uri="{BB962C8B-B14F-4D97-AF65-F5344CB8AC3E}">
        <p14:creationId xmlns:p14="http://schemas.microsoft.com/office/powerpoint/2010/main" val="235933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examination revealed that the spool had suffered internal corrosion which was most severe in the outer parts of the HAZ of welds joining tubes and the main seam welds</a:t>
            </a:r>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10</a:t>
            </a:fld>
            <a:endParaRPr lang="en-US"/>
          </a:p>
        </p:txBody>
      </p:sp>
    </p:spTree>
    <p:extLst>
      <p:ext uri="{BB962C8B-B14F-4D97-AF65-F5344CB8AC3E}">
        <p14:creationId xmlns:p14="http://schemas.microsoft.com/office/powerpoint/2010/main" val="236223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Considering the high temperature, high salinity and acidic process conditions, Grade 12 </a:t>
            </a:r>
            <a:r>
              <a:rPr lang="en-GB" dirty="0" err="1"/>
              <a:t>Ti</a:t>
            </a:r>
            <a:r>
              <a:rPr lang="en-GB" dirty="0"/>
              <a:t> was chosen – typically used when there is a risk of pitting and crevice formation in which lower grades if </a:t>
            </a:r>
            <a:r>
              <a:rPr lang="en-GB" dirty="0" err="1"/>
              <a:t>Ti</a:t>
            </a:r>
            <a:r>
              <a:rPr lang="en-GB" dirty="0"/>
              <a:t> would not suffice. </a:t>
            </a:r>
          </a:p>
          <a:p>
            <a:pPr marL="171450" indent="-171450">
              <a:buFont typeface="Arial" panose="020B0604020202020204" pitchFamily="34" charset="0"/>
              <a:buChar char="•"/>
            </a:pPr>
            <a:r>
              <a:rPr lang="en-GB" dirty="0"/>
              <a:t>Gr 12 </a:t>
            </a:r>
            <a:r>
              <a:rPr lang="en-GB" dirty="0" err="1"/>
              <a:t>Ti</a:t>
            </a:r>
            <a:r>
              <a:rPr lang="en-GB" dirty="0"/>
              <a:t> works so well in these conditions because it forms an oxide layer with logarithmic growth (passivating layer). This is where a lot of </a:t>
            </a:r>
            <a:r>
              <a:rPr lang="en-GB" dirty="0" err="1"/>
              <a:t>Ti’s</a:t>
            </a:r>
            <a:r>
              <a:rPr lang="en-GB" dirty="0"/>
              <a:t> resilience comes from.</a:t>
            </a:r>
          </a:p>
          <a:p>
            <a:pPr marL="171450" indent="-171450">
              <a:buFont typeface="Arial" panose="020B0604020202020204" pitchFamily="34" charset="0"/>
              <a:buChar char="•"/>
            </a:pPr>
            <a:r>
              <a:rPr lang="en-GB" dirty="0"/>
              <a:t>The addition of Mo and Ni increase the protection given by the oxide layer and the passivity of the </a:t>
            </a:r>
            <a:r>
              <a:rPr lang="en-GB" dirty="0" err="1"/>
              <a:t>Ti</a:t>
            </a:r>
            <a:r>
              <a:rPr lang="en-GB" dirty="0"/>
              <a:t> alloy.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 recent research shows that </a:t>
            </a:r>
            <a:r>
              <a:rPr lang="en-GB" dirty="0" err="1"/>
              <a:t>Ti</a:t>
            </a:r>
            <a:r>
              <a:rPr lang="en-GB" dirty="0"/>
              <a:t> used in desalination plants DO NOT suffer erosion and cavitation up to 36 m/s. However, in more recent studies [as referenced above] slurries similar to that in this instance have caused accelerated rates of oxide layer breakdown. This paper also found that the way in which erosion is tested has a significant impact on the erosion velocity limit. </a:t>
            </a:r>
          </a:p>
          <a:p>
            <a:pPr marL="171450" indent="-171450">
              <a:buFont typeface="Arial" panose="020B0604020202020204" pitchFamily="34" charset="0"/>
              <a:buChar char="•"/>
            </a:pPr>
            <a:r>
              <a:rPr lang="en-GB" dirty="0"/>
              <a:t>Ultimately, we are suggesting that the flow rate of the salt suspended in solution is likely to have caused such erosion, particularly around areas of high turbulence, such as that found around the branch weld – as demonstrated in both right-hand figures. This has relinquished the </a:t>
            </a:r>
            <a:r>
              <a:rPr lang="en-GB" dirty="0" err="1"/>
              <a:t>Ti</a:t>
            </a:r>
            <a:r>
              <a:rPr lang="en-GB" dirty="0"/>
              <a:t> of its protective layer.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Re-passivation of the </a:t>
            </a:r>
            <a:r>
              <a:rPr lang="en-GB" dirty="0" err="1"/>
              <a:t>Ti</a:t>
            </a:r>
            <a:r>
              <a:rPr lang="en-GB" dirty="0"/>
              <a:t> substrate is limited due to the short window of operation in which the </a:t>
            </a:r>
            <a:r>
              <a:rPr lang="en-GB" dirty="0" err="1"/>
              <a:t>Ti</a:t>
            </a:r>
            <a:r>
              <a:rPr lang="en-GB" dirty="0"/>
              <a:t> would be exposed to the 22% water content and the oxygen from the ingress, leaving the </a:t>
            </a:r>
            <a:r>
              <a:rPr lang="en-GB" dirty="0" err="1"/>
              <a:t>Ti</a:t>
            </a:r>
            <a:r>
              <a:rPr lang="en-GB" dirty="0"/>
              <a:t> exposed to corrosion.</a:t>
            </a:r>
          </a:p>
          <a:p>
            <a:pPr marL="171450" indent="-171450">
              <a:buFont typeface="Arial" panose="020B0604020202020204" pitchFamily="34" charset="0"/>
              <a:buChar char="•"/>
            </a:pPr>
            <a:r>
              <a:rPr lang="en-GB" dirty="0"/>
              <a:t>Furthermore, the same study found that areas of oxide crystallisation growth reduced the corrosion resistance of the base material, as the creation of new grain boundaries have shown lower resistance pathways for ion transportation.</a:t>
            </a:r>
          </a:p>
          <a:p>
            <a:pPr marL="171450" indent="-171450">
              <a:buFont typeface="Arial" panose="020B0604020202020204" pitchFamily="34" charset="0"/>
              <a:buChar char="•"/>
            </a:pPr>
            <a:r>
              <a:rPr lang="en-GB" dirty="0"/>
              <a:t>Additionally, at the operating temperatures in which any oxide would reform, it would reform in the crystal form of anatase, which is known to have reduced corrosion resistance compared to Rutile</a:t>
            </a:r>
          </a:p>
          <a:p>
            <a:pPr marL="171450" indent="-171450">
              <a:buFont typeface="Arial" panose="020B0604020202020204" pitchFamily="34" charset="0"/>
              <a:buChar char="•"/>
            </a:pPr>
            <a:r>
              <a:rPr lang="en-GB" dirty="0"/>
              <a:t>Essentially, the titanium becomes more susceptible to pitting and crevice corrosion once it has been erode and is trying to repair itself.</a:t>
            </a:r>
          </a:p>
          <a:p>
            <a:pPr marL="171450" indent="-171450">
              <a:buFont typeface="Arial" panose="020B0604020202020204" pitchFamily="34" charset="0"/>
              <a:buChar char="•"/>
            </a:pPr>
            <a:r>
              <a:rPr lang="en-GB" dirty="0"/>
              <a:t>What may ordinarily be conditions in which Gr 12 is suitable may become at risk during the erosion-corrosion process.</a:t>
            </a:r>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11</a:t>
            </a:fld>
            <a:endParaRPr lang="en-US"/>
          </a:p>
        </p:txBody>
      </p:sp>
    </p:spTree>
    <p:extLst>
      <p:ext uri="{BB962C8B-B14F-4D97-AF65-F5344CB8AC3E}">
        <p14:creationId xmlns:p14="http://schemas.microsoft.com/office/powerpoint/2010/main" val="398399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what we know so far is that the inside of the pipe is eroding exposing raw </a:t>
            </a:r>
            <a:r>
              <a:rPr lang="en-GB" dirty="0" err="1"/>
              <a:t>Ti</a:t>
            </a:r>
            <a:r>
              <a:rPr lang="en-GB" dirty="0"/>
              <a:t>, there is higher than expected levels of water, and there is an oxygen leak causing the residual MEG to thermally degrade into a cocktail of organic acids … and of course lots of salts.</a:t>
            </a:r>
          </a:p>
          <a:p>
            <a:pPr marL="171450" indent="-171450">
              <a:buFont typeface="Arial" panose="020B0604020202020204" pitchFamily="34" charset="0"/>
              <a:buChar char="•"/>
            </a:pPr>
            <a:r>
              <a:rPr lang="en-GB" dirty="0"/>
              <a:t>Higher magnification images show that there is corrosion damage in the form of pits at the boundary between the HAZ and the base metal. Such a zone is likely to have higher levels of residual stress and is more anodic. However, pits have been observed across the cross-section provided.</a:t>
            </a:r>
          </a:p>
          <a:p>
            <a:pPr marL="171450" indent="-171450">
              <a:buFont typeface="Arial" panose="020B0604020202020204" pitchFamily="34" charset="0"/>
              <a:buChar char="•"/>
            </a:pPr>
            <a:r>
              <a:rPr lang="en-GB" dirty="0"/>
              <a:t>This is supported by the literature which has found pitting corrosion to occur in the presence of high concentrations of organic acids, at temperature above 100 C. Furthermore, there is research to suggest that the risk of crevice corrosion is increased in operating conditions such as these.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believe the root cause is the oxygen ingress which has led to the formation of these organic acids, which due to the depleted oxide layer from the erosion, has caused a crevice to form at the interface of the branch-seam weld HAZ region., as seen in the lower right hand image.</a:t>
            </a:r>
          </a:p>
        </p:txBody>
      </p:sp>
      <p:sp>
        <p:nvSpPr>
          <p:cNvPr id="4" name="Slide Number Placeholder 3"/>
          <p:cNvSpPr>
            <a:spLocks noGrp="1"/>
          </p:cNvSpPr>
          <p:nvPr>
            <p:ph type="sldNum" sz="quarter" idx="5"/>
          </p:nvPr>
        </p:nvSpPr>
        <p:spPr/>
        <p:txBody>
          <a:bodyPr/>
          <a:lstStyle/>
          <a:p>
            <a:fld id="{3E56D895-CE9F-A740-9D53-00C494F04819}" type="slidenum">
              <a:rPr lang="en-US" smtClean="0"/>
              <a:t>12</a:t>
            </a:fld>
            <a:endParaRPr lang="en-US"/>
          </a:p>
        </p:txBody>
      </p:sp>
    </p:spTree>
    <p:extLst>
      <p:ext uri="{BB962C8B-B14F-4D97-AF65-F5344CB8AC3E}">
        <p14:creationId xmlns:p14="http://schemas.microsoft.com/office/powerpoint/2010/main" val="247524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crevice corrosion has formed what is known as a differential aeration cell, in which oxygen is depleted from inside the crevice and active at the surface. Chlorides also get trapped in the stagnant flow of the crevice, driving down the pH further. This causes the crevice and oxide to form a galvanic cell, further depleting </a:t>
            </a:r>
            <a:r>
              <a:rPr lang="en-GB" dirty="0" err="1"/>
              <a:t>Ti</a:t>
            </a:r>
            <a:r>
              <a:rPr lang="en-GB" dirty="0"/>
              <a:t> ions from the crevice which is unable to form an oxide and recover, leading to an accelerated corrosion.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At the same time, the </a:t>
            </a:r>
            <a:r>
              <a:rPr lang="en-GB" dirty="0" err="1"/>
              <a:t>Ti</a:t>
            </a:r>
            <a:r>
              <a:rPr lang="en-GB" dirty="0"/>
              <a:t>+ ions react with the water to form Titanium hydroxide and hydrogen ions</a:t>
            </a:r>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13</a:t>
            </a:fld>
            <a:endParaRPr lang="en-US"/>
          </a:p>
        </p:txBody>
      </p:sp>
    </p:spTree>
    <p:extLst>
      <p:ext uri="{BB962C8B-B14F-4D97-AF65-F5344CB8AC3E}">
        <p14:creationId xmlns:p14="http://schemas.microsoft.com/office/powerpoint/2010/main" val="311900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56D895-CE9F-A740-9D53-00C494F04819}" type="slidenum">
              <a:rPr lang="en-US" smtClean="0"/>
              <a:t>14</a:t>
            </a:fld>
            <a:endParaRPr lang="en-US"/>
          </a:p>
        </p:txBody>
      </p:sp>
    </p:spTree>
    <p:extLst>
      <p:ext uri="{BB962C8B-B14F-4D97-AF65-F5344CB8AC3E}">
        <p14:creationId xmlns:p14="http://schemas.microsoft.com/office/powerpoint/2010/main" val="27297404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4A695-F904-4E28-9089-2CB4627CF78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4000"/>
                    </a14:imgEffect>
                  </a14:imgLayer>
                </a14:imgProps>
              </a:ext>
            </a:extLst>
          </a:blip>
          <a:srcRect l="5556" r="5556"/>
          <a:stretch/>
        </p:blipFill>
        <p:spPr>
          <a:xfrm>
            <a:off x="0" y="3"/>
            <a:ext cx="9144000" cy="6857998"/>
          </a:xfrm>
          <a:prstGeom prst="rect">
            <a:avLst/>
          </a:prstGeom>
        </p:spPr>
      </p:pic>
      <p:sp>
        <p:nvSpPr>
          <p:cNvPr id="2" name="Title 1"/>
          <p:cNvSpPr>
            <a:spLocks noGrp="1"/>
          </p:cNvSpPr>
          <p:nvPr>
            <p:ph type="ctrTitle" hasCustomPrompt="1"/>
          </p:nvPr>
        </p:nvSpPr>
        <p:spPr>
          <a:xfrm>
            <a:off x="1365760" y="2528130"/>
            <a:ext cx="6768896" cy="960767"/>
          </a:xfrm>
        </p:spPr>
        <p:txBody>
          <a:bodyPr/>
          <a:lstStyle>
            <a:lvl1pPr algn="l">
              <a:defRPr baseline="0">
                <a:solidFill>
                  <a:schemeClr val="bg1"/>
                </a:solidFill>
              </a:defRPr>
            </a:lvl1pPr>
          </a:lstStyle>
          <a:p>
            <a:r>
              <a:rPr lang="en-GB" dirty="0"/>
              <a:t>Presentation Cover Title</a:t>
            </a:r>
            <a:endParaRPr lang="en-US" dirty="0"/>
          </a:p>
        </p:txBody>
      </p:sp>
      <p:sp>
        <p:nvSpPr>
          <p:cNvPr id="3" name="Subtitle 2"/>
          <p:cNvSpPr>
            <a:spLocks noGrp="1"/>
          </p:cNvSpPr>
          <p:nvPr>
            <p:ph type="subTitle" idx="1" hasCustomPrompt="1"/>
          </p:nvPr>
        </p:nvSpPr>
        <p:spPr>
          <a:xfrm>
            <a:off x="1365760" y="3738277"/>
            <a:ext cx="6768896" cy="1353927"/>
          </a:xfrm>
        </p:spPr>
        <p:txBody>
          <a:bodyPr/>
          <a:lstStyle>
            <a:lvl1pPr marL="0" indent="0" algn="l">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Author and Date </a:t>
            </a:r>
          </a:p>
        </p:txBody>
      </p:sp>
      <p:pic>
        <p:nvPicPr>
          <p:cNvPr id="9" name="Picture 8">
            <a:extLst>
              <a:ext uri="{FF2B5EF4-FFF2-40B4-BE49-F238E27FC236}">
                <a16:creationId xmlns:a16="http://schemas.microsoft.com/office/drawing/2014/main" id="{66017413-8323-4010-A33A-8098167D02C3}"/>
              </a:ext>
            </a:extLst>
          </p:cNvPr>
          <p:cNvPicPr>
            <a:picLocks noChangeAspect="1"/>
          </p:cNvPicPr>
          <p:nvPr userDrawn="1"/>
        </p:nvPicPr>
        <p:blipFill>
          <a:blip r:embed="rId4"/>
          <a:stretch>
            <a:fillRect/>
          </a:stretch>
        </p:blipFill>
        <p:spPr>
          <a:xfrm>
            <a:off x="5695949" y="207522"/>
            <a:ext cx="3229281" cy="1109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Freeform: Shape 14">
            <a:extLst>
              <a:ext uri="{FF2B5EF4-FFF2-40B4-BE49-F238E27FC236}">
                <a16:creationId xmlns:a16="http://schemas.microsoft.com/office/drawing/2014/main" id="{31F5118F-8434-4750-99BD-B14CB020F0C8}"/>
              </a:ext>
            </a:extLst>
          </p:cNvPr>
          <p:cNvSpPr/>
          <p:nvPr userDrawn="1"/>
        </p:nvSpPr>
        <p:spPr>
          <a:xfrm>
            <a:off x="991353" y="-19051"/>
            <a:ext cx="1450222" cy="4810125"/>
          </a:xfrm>
          <a:custGeom>
            <a:avLst/>
            <a:gdLst>
              <a:gd name="connsiteX0" fmla="*/ 1450222 w 1450222"/>
              <a:gd name="connsiteY0" fmla="*/ 0 h 4826000"/>
              <a:gd name="connsiteX1" fmla="*/ 631072 w 1450222"/>
              <a:gd name="connsiteY1" fmla="*/ 1422400 h 4826000"/>
              <a:gd name="connsiteX2" fmla="*/ 218322 w 1450222"/>
              <a:gd name="connsiteY2" fmla="*/ 2590800 h 4826000"/>
              <a:gd name="connsiteX3" fmla="*/ 21472 w 1450222"/>
              <a:gd name="connsiteY3" fmla="*/ 3581400 h 4826000"/>
              <a:gd name="connsiteX4" fmla="*/ 8772 w 1450222"/>
              <a:gd name="connsiteY4" fmla="*/ 4406900 h 4826000"/>
              <a:gd name="connsiteX5" fmla="*/ 53222 w 1450222"/>
              <a:gd name="connsiteY5" fmla="*/ 4826000 h 48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222" h="4826000">
                <a:moveTo>
                  <a:pt x="1450222" y="0"/>
                </a:moveTo>
                <a:cubicBezTo>
                  <a:pt x="1143305" y="495300"/>
                  <a:pt x="836389" y="990600"/>
                  <a:pt x="631072" y="1422400"/>
                </a:cubicBezTo>
                <a:cubicBezTo>
                  <a:pt x="425755" y="1854200"/>
                  <a:pt x="319922" y="2230967"/>
                  <a:pt x="218322" y="2590800"/>
                </a:cubicBezTo>
                <a:cubicBezTo>
                  <a:pt x="116722" y="2950633"/>
                  <a:pt x="56397" y="3278717"/>
                  <a:pt x="21472" y="3581400"/>
                </a:cubicBezTo>
                <a:cubicBezTo>
                  <a:pt x="-13453" y="3884083"/>
                  <a:pt x="3480" y="4199467"/>
                  <a:pt x="8772" y="4406900"/>
                </a:cubicBezTo>
                <a:cubicBezTo>
                  <a:pt x="14064" y="4614333"/>
                  <a:pt x="33643" y="4720166"/>
                  <a:pt x="53222" y="4826000"/>
                </a:cubicBezTo>
              </a:path>
            </a:pathLst>
          </a:custGeom>
          <a:noFill/>
          <a:ln w="28575">
            <a:solidFill>
              <a:srgbClr val="059E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9E6C888-539D-402A-8819-DA6FF4B0B0FF}"/>
              </a:ext>
            </a:extLst>
          </p:cNvPr>
          <p:cNvSpPr/>
          <p:nvPr userDrawn="1"/>
        </p:nvSpPr>
        <p:spPr>
          <a:xfrm>
            <a:off x="977599" y="-19052"/>
            <a:ext cx="1452252" cy="4810125"/>
          </a:xfrm>
          <a:custGeom>
            <a:avLst/>
            <a:gdLst>
              <a:gd name="connsiteX0" fmla="*/ 1450222 w 1450222"/>
              <a:gd name="connsiteY0" fmla="*/ 0 h 4826000"/>
              <a:gd name="connsiteX1" fmla="*/ 631072 w 1450222"/>
              <a:gd name="connsiteY1" fmla="*/ 1422400 h 4826000"/>
              <a:gd name="connsiteX2" fmla="*/ 218322 w 1450222"/>
              <a:gd name="connsiteY2" fmla="*/ 2590800 h 4826000"/>
              <a:gd name="connsiteX3" fmla="*/ 21472 w 1450222"/>
              <a:gd name="connsiteY3" fmla="*/ 3581400 h 4826000"/>
              <a:gd name="connsiteX4" fmla="*/ 8772 w 1450222"/>
              <a:gd name="connsiteY4" fmla="*/ 4406900 h 4826000"/>
              <a:gd name="connsiteX5" fmla="*/ 53222 w 1450222"/>
              <a:gd name="connsiteY5" fmla="*/ 4826000 h 48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222" h="4826000">
                <a:moveTo>
                  <a:pt x="1450222" y="0"/>
                </a:moveTo>
                <a:cubicBezTo>
                  <a:pt x="1143305" y="495300"/>
                  <a:pt x="836389" y="990600"/>
                  <a:pt x="631072" y="1422400"/>
                </a:cubicBezTo>
                <a:cubicBezTo>
                  <a:pt x="425755" y="1854200"/>
                  <a:pt x="319922" y="2230967"/>
                  <a:pt x="218322" y="2590800"/>
                </a:cubicBezTo>
                <a:cubicBezTo>
                  <a:pt x="116722" y="2950633"/>
                  <a:pt x="56397" y="3278717"/>
                  <a:pt x="21472" y="3581400"/>
                </a:cubicBezTo>
                <a:cubicBezTo>
                  <a:pt x="-13453" y="3884083"/>
                  <a:pt x="3480" y="4199467"/>
                  <a:pt x="8772" y="4406900"/>
                </a:cubicBezTo>
                <a:cubicBezTo>
                  <a:pt x="14064" y="4614333"/>
                  <a:pt x="33643" y="4720166"/>
                  <a:pt x="53222" y="4826000"/>
                </a:cubicBezTo>
              </a:path>
            </a:pathLst>
          </a:custGeom>
          <a:noFill/>
          <a:ln w="28575">
            <a:solidFill>
              <a:srgbClr val="059E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1206AF7-413A-4007-8C91-3787AB98080F}"/>
              </a:ext>
            </a:extLst>
          </p:cNvPr>
          <p:cNvGrpSpPr/>
          <p:nvPr userDrawn="1"/>
        </p:nvGrpSpPr>
        <p:grpSpPr>
          <a:xfrm>
            <a:off x="7892" y="3"/>
            <a:ext cx="9141970" cy="6858000"/>
            <a:chOff x="7892" y="3"/>
            <a:chExt cx="9141970" cy="6858000"/>
          </a:xfrm>
        </p:grpSpPr>
        <p:grpSp>
          <p:nvGrpSpPr>
            <p:cNvPr id="23" name="Group 22">
              <a:extLst>
                <a:ext uri="{FF2B5EF4-FFF2-40B4-BE49-F238E27FC236}">
                  <a16:creationId xmlns:a16="http://schemas.microsoft.com/office/drawing/2014/main" id="{D7CB30E2-013D-437B-8D7D-BBDEA731360A}"/>
                </a:ext>
              </a:extLst>
            </p:cNvPr>
            <p:cNvGrpSpPr/>
            <p:nvPr userDrawn="1"/>
          </p:nvGrpSpPr>
          <p:grpSpPr>
            <a:xfrm>
              <a:off x="7892" y="3"/>
              <a:ext cx="9141970" cy="6858000"/>
              <a:chOff x="7892" y="3"/>
              <a:chExt cx="9141970" cy="6858000"/>
            </a:xfrm>
          </p:grpSpPr>
          <p:grpSp>
            <p:nvGrpSpPr>
              <p:cNvPr id="21" name="Group 20">
                <a:extLst>
                  <a:ext uri="{FF2B5EF4-FFF2-40B4-BE49-F238E27FC236}">
                    <a16:creationId xmlns:a16="http://schemas.microsoft.com/office/drawing/2014/main" id="{637706FA-8055-4C96-BD8B-825CD14BB232}"/>
                  </a:ext>
                </a:extLst>
              </p:cNvPr>
              <p:cNvGrpSpPr/>
              <p:nvPr userDrawn="1"/>
            </p:nvGrpSpPr>
            <p:grpSpPr>
              <a:xfrm>
                <a:off x="7892" y="3"/>
                <a:ext cx="9141970" cy="6858000"/>
                <a:chOff x="7892" y="3"/>
                <a:chExt cx="9141970" cy="6858000"/>
              </a:xfrm>
            </p:grpSpPr>
            <p:pic>
              <p:nvPicPr>
                <p:cNvPr id="4" name="Picture 3" descr="ICorr_C_Icon_Powerpoint_Frame-01-01-01.jpg"/>
                <p:cNvPicPr>
                  <a:picLocks noChangeAspect="1"/>
                </p:cNvPicPr>
                <p:nvPr userDrawn="1"/>
              </p:nvPicPr>
              <p:blipFill>
                <a:blip r:embed="rId5">
                  <a:alphaModFix/>
                  <a:extLst>
                    <a:ext uri="{BEBA8EAE-BF5A-486C-A8C5-ECC9F3942E4B}">
                      <a14:imgProps xmlns:a14="http://schemas.microsoft.com/office/drawing/2010/main">
                        <a14:imgLayer r:embed="rId6">
                          <a14:imgEffect>
                            <a14:backgroundRemoval t="622" b="97425" l="0" r="99201">
                              <a14:foregroundMark x1="19987" y1="4973" x2="19987" y2="4973"/>
                              <a14:foregroundMark x1="19720" y1="4352" x2="12725" y2="26643"/>
                              <a14:foregroundMark x1="12725" y1="26643" x2="12725" y2="26643"/>
                              <a14:foregroundMark x1="6995" y1="42718" x2="7795" y2="20071"/>
                              <a14:foregroundMark x1="26211" y1="535" x2="4597" y2="622"/>
                              <a14:foregroundMark x1="4597" y1="622" x2="0" y2="3108"/>
                              <a14:foregroundMark x1="10812" y1="59591" x2="10393" y2="64032"/>
                              <a14:foregroundMark x1="12991" y1="36501" x2="12781" y2="38734"/>
                              <a14:foregroundMark x1="10393" y1="64032" x2="10793" y2="70693"/>
                              <a14:foregroundMark x1="10993" y1="69982" x2="20586" y2="80551"/>
                              <a14:foregroundMark x1="17388" y1="77975" x2="51432" y2="96270"/>
                              <a14:foregroundMark x1="51432" y1="96270" x2="83078" y2="97425"/>
                              <a14:foregroundMark x1="83078" y1="97425" x2="94737" y2="96980"/>
                              <a14:foregroundMark x1="99201" y1="92362" x2="91939" y2="94849"/>
                              <a14:foregroundMark x1="86342" y1="96625" x2="86342" y2="96625"/>
                              <a14:foregroundMark x1="47435" y1="97336" x2="15656" y2="90320"/>
                              <a14:foregroundMark x1="15656" y1="90320" x2="8994" y2="77087"/>
                              <a14:foregroundMark x1="8994" y1="77087" x2="5396" y2="61723"/>
                              <a14:foregroundMark x1="799" y1="53464" x2="8661" y2="93517"/>
                              <a14:foregroundMark x1="2199" y1="83037" x2="13058" y2="93073"/>
                              <a14:foregroundMark x1="13058" y1="93073" x2="15523" y2="93606"/>
                              <a14:foregroundMark x1="21386" y1="94760" x2="14923" y2="95648"/>
                              <a14:foregroundMark x1="9993" y1="57815" x2="10260" y2="59947"/>
                              <a14:foregroundMark x1="13458" y1="33215" x2="11925" y2="40941"/>
                              <a14:backgroundMark x1="21852" y1="9947" x2="53298" y2="10657"/>
                              <a14:backgroundMark x1="60345" y1="18937" x2="61159" y2="19893"/>
                              <a14:backgroundMark x1="53298" y1="10657" x2="59442" y2="17876"/>
                              <a14:backgroundMark x1="70038" y1="18559" x2="83611" y2="16519"/>
                              <a14:backgroundMark x1="83611" y1="16519" x2="91073" y2="28597"/>
                              <a14:backgroundMark x1="91073" y1="28597" x2="89940" y2="84458"/>
                              <a14:backgroundMark x1="89940" y1="84458" x2="80480" y2="90675"/>
                              <a14:backgroundMark x1="80480" y1="90675" x2="38374" y2="87655"/>
                              <a14:backgroundMark x1="38374" y1="87655" x2="36057" y2="86460"/>
                              <a14:backgroundMark x1="14437" y1="33552" x2="22585" y2="10480"/>
                              <a14:backgroundMark x1="11992" y1="60657" x2="12925" y2="42806"/>
                              <a14:backgroundMark x1="13324" y1="40320" x2="11726" y2="58703"/>
                              <a14:backgroundMark x1="13724" y1="39254" x2="13272" y2="40057"/>
                              <a14:backgroundMark x1="12258" y1="61456" x2="11392" y2="58615"/>
                              <a14:backgroundMark x1="26915" y1="1865" x2="26716" y2="799"/>
                              <a14:backgroundMark x1="27182" y1="799" x2="26449" y2="977"/>
                              <a14:backgroundMark x1="26316" y1="888" x2="26183" y2="888"/>
                              <a14:backgroundMark x1="69887" y1="20071" x2="61559" y2="12256"/>
                              <a14:backgroundMark x1="61559" y1="12256" x2="61559" y2="9325"/>
                              <a14:backgroundMark x1="67555" y1="7194" x2="60227" y2="19094"/>
                              <a14:backgroundMark x1="60227" y1="19094" x2="71752" y2="18739"/>
                              <a14:backgroundMark x1="71752" y1="18739" x2="61292" y2="12345"/>
                              <a14:backgroundMark x1="61292" y1="12345" x2="58894" y2="16341"/>
                              <a14:backgroundMark x1="68354" y1="8526" x2="58761" y2="13144"/>
                              <a14:backgroundMark x1="58761" y1="13144" x2="63491" y2="15897"/>
                              <a14:backgroundMark x1="61292" y1="6927" x2="61226" y2="7194"/>
                              <a14:backgroundMark x1="62092" y1="7904" x2="62092" y2="7904"/>
                              <a14:backgroundMark x1="60160" y1="9503" x2="60160" y2="9503"/>
                              <a14:backgroundMark x1="59494" y1="10391" x2="59494" y2="10391"/>
                              <a14:backgroundMark x1="59161" y1="11101" x2="59161" y2="11101"/>
                              <a14:backgroundMark x1="59161" y1="11012" x2="59161" y2="10391"/>
                              <a14:backgroundMark x1="59161" y1="9236" x2="59161" y2="9236"/>
                              <a14:backgroundMark x1="59294" y1="8970" x2="58961" y2="8970"/>
                              <a14:backgroundMark x1="65823" y1="6483" x2="63491" y2="8703"/>
                              <a14:backgroundMark x1="65090" y1="6039" x2="62758" y2="10213"/>
                              <a14:backgroundMark x1="64757" y1="7016" x2="62225" y2="15808"/>
                              <a14:backgroundMark x1="64690" y1="14742" x2="63091" y2="18561"/>
                              <a14:backgroundMark x1="65956" y1="14920" x2="62358" y2="18917"/>
                              <a14:backgroundMark x1="60493" y1="16607" x2="59227" y2="18739"/>
                              <a14:backgroundMark x1="11459" y1="59325" x2="11459" y2="60036"/>
                            </a14:backgroundRemoval>
                          </a14:imgEffect>
                        </a14:imgLayer>
                      </a14:imgProps>
                    </a:ext>
                    <a:ext uri="{28A0092B-C50C-407E-A947-70E740481C1C}">
                      <a14:useLocalDpi xmlns:a14="http://schemas.microsoft.com/office/drawing/2010/main" val="0"/>
                    </a:ext>
                  </a:extLst>
                </a:blip>
                <a:stretch>
                  <a:fillRect/>
                </a:stretch>
              </p:blipFill>
              <p:spPr>
                <a:xfrm>
                  <a:off x="7892" y="3"/>
                  <a:ext cx="9141970" cy="6858000"/>
                </a:xfrm>
                <a:prstGeom prst="rect">
                  <a:avLst/>
                </a:prstGeom>
              </p:spPr>
            </p:pic>
            <p:sp>
              <p:nvSpPr>
                <p:cNvPr id="20" name="Freeform: Shape 19">
                  <a:extLst>
                    <a:ext uri="{FF2B5EF4-FFF2-40B4-BE49-F238E27FC236}">
                      <a16:creationId xmlns:a16="http://schemas.microsoft.com/office/drawing/2014/main" id="{C41FE637-95D2-4BC0-8FFD-5383EA75D326}"/>
                    </a:ext>
                  </a:extLst>
                </p:cNvPr>
                <p:cNvSpPr/>
                <p:nvPr userDrawn="1"/>
              </p:nvSpPr>
              <p:spPr>
                <a:xfrm>
                  <a:off x="1043354" y="4824046"/>
                  <a:ext cx="8106508" cy="1606157"/>
                </a:xfrm>
                <a:custGeom>
                  <a:avLst/>
                  <a:gdLst>
                    <a:gd name="connsiteX0" fmla="*/ 0 w 8106508"/>
                    <a:gd name="connsiteY0" fmla="*/ 0 h 1606157"/>
                    <a:gd name="connsiteX1" fmla="*/ 222738 w 8106508"/>
                    <a:gd name="connsiteY1" fmla="*/ 146539 h 1606157"/>
                    <a:gd name="connsiteX2" fmla="*/ 515815 w 8106508"/>
                    <a:gd name="connsiteY2" fmla="*/ 351692 h 1606157"/>
                    <a:gd name="connsiteX3" fmla="*/ 785446 w 8106508"/>
                    <a:gd name="connsiteY3" fmla="*/ 509954 h 1606157"/>
                    <a:gd name="connsiteX4" fmla="*/ 931984 w 8106508"/>
                    <a:gd name="connsiteY4" fmla="*/ 586154 h 1606157"/>
                    <a:gd name="connsiteX5" fmla="*/ 1101969 w 8106508"/>
                    <a:gd name="connsiteY5" fmla="*/ 679939 h 1606157"/>
                    <a:gd name="connsiteX6" fmla="*/ 1318846 w 8106508"/>
                    <a:gd name="connsiteY6" fmla="*/ 785446 h 1606157"/>
                    <a:gd name="connsiteX7" fmla="*/ 1570892 w 8106508"/>
                    <a:gd name="connsiteY7" fmla="*/ 896816 h 1606157"/>
                    <a:gd name="connsiteX8" fmla="*/ 1799492 w 8106508"/>
                    <a:gd name="connsiteY8" fmla="*/ 990600 h 1606157"/>
                    <a:gd name="connsiteX9" fmla="*/ 1998784 w 8106508"/>
                    <a:gd name="connsiteY9" fmla="*/ 1060939 h 1606157"/>
                    <a:gd name="connsiteX10" fmla="*/ 2256692 w 8106508"/>
                    <a:gd name="connsiteY10" fmla="*/ 1143000 h 1606157"/>
                    <a:gd name="connsiteX11" fmla="*/ 2549769 w 8106508"/>
                    <a:gd name="connsiteY11" fmla="*/ 1236785 h 1606157"/>
                    <a:gd name="connsiteX12" fmla="*/ 2848708 w 8106508"/>
                    <a:gd name="connsiteY12" fmla="*/ 1307123 h 1606157"/>
                    <a:gd name="connsiteX13" fmla="*/ 3141784 w 8106508"/>
                    <a:gd name="connsiteY13" fmla="*/ 1371600 h 1606157"/>
                    <a:gd name="connsiteX14" fmla="*/ 3423138 w 8106508"/>
                    <a:gd name="connsiteY14" fmla="*/ 1424354 h 1606157"/>
                    <a:gd name="connsiteX15" fmla="*/ 3751384 w 8106508"/>
                    <a:gd name="connsiteY15" fmla="*/ 1471246 h 1606157"/>
                    <a:gd name="connsiteX16" fmla="*/ 4062046 w 8106508"/>
                    <a:gd name="connsiteY16" fmla="*/ 1518139 h 1606157"/>
                    <a:gd name="connsiteX17" fmla="*/ 4443046 w 8106508"/>
                    <a:gd name="connsiteY17" fmla="*/ 1547446 h 1606157"/>
                    <a:gd name="connsiteX18" fmla="*/ 4683369 w 8106508"/>
                    <a:gd name="connsiteY18" fmla="*/ 1565031 h 1606157"/>
                    <a:gd name="connsiteX19" fmla="*/ 5029200 w 8106508"/>
                    <a:gd name="connsiteY19" fmla="*/ 1594339 h 1606157"/>
                    <a:gd name="connsiteX20" fmla="*/ 5421923 w 8106508"/>
                    <a:gd name="connsiteY20" fmla="*/ 1606062 h 1606157"/>
                    <a:gd name="connsiteX21" fmla="*/ 5685692 w 8106508"/>
                    <a:gd name="connsiteY21" fmla="*/ 1600200 h 1606157"/>
                    <a:gd name="connsiteX22" fmla="*/ 5990492 w 8106508"/>
                    <a:gd name="connsiteY22" fmla="*/ 1594339 h 1606157"/>
                    <a:gd name="connsiteX23" fmla="*/ 6265984 w 8106508"/>
                    <a:gd name="connsiteY23" fmla="*/ 1576754 h 1606157"/>
                    <a:gd name="connsiteX24" fmla="*/ 6541477 w 8106508"/>
                    <a:gd name="connsiteY24" fmla="*/ 1582616 h 1606157"/>
                    <a:gd name="connsiteX25" fmla="*/ 6916615 w 8106508"/>
                    <a:gd name="connsiteY25" fmla="*/ 1553308 h 1606157"/>
                    <a:gd name="connsiteX26" fmla="*/ 7280031 w 8106508"/>
                    <a:gd name="connsiteY26" fmla="*/ 1512277 h 1606157"/>
                    <a:gd name="connsiteX27" fmla="*/ 7549661 w 8106508"/>
                    <a:gd name="connsiteY27" fmla="*/ 1482969 h 1606157"/>
                    <a:gd name="connsiteX28" fmla="*/ 7795846 w 8106508"/>
                    <a:gd name="connsiteY28" fmla="*/ 1453662 h 1606157"/>
                    <a:gd name="connsiteX29" fmla="*/ 8012723 w 8106508"/>
                    <a:gd name="connsiteY29" fmla="*/ 1424354 h 1606157"/>
                    <a:gd name="connsiteX30" fmla="*/ 8106508 w 8106508"/>
                    <a:gd name="connsiteY30" fmla="*/ 1400908 h 1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06508" h="1606157">
                      <a:moveTo>
                        <a:pt x="0" y="0"/>
                      </a:moveTo>
                      <a:cubicBezTo>
                        <a:pt x="68384" y="43962"/>
                        <a:pt x="136769" y="87924"/>
                        <a:pt x="222738" y="146539"/>
                      </a:cubicBezTo>
                      <a:cubicBezTo>
                        <a:pt x="308707" y="205154"/>
                        <a:pt x="422030" y="291123"/>
                        <a:pt x="515815" y="351692"/>
                      </a:cubicBezTo>
                      <a:cubicBezTo>
                        <a:pt x="609600" y="412261"/>
                        <a:pt x="716084" y="470877"/>
                        <a:pt x="785446" y="509954"/>
                      </a:cubicBezTo>
                      <a:cubicBezTo>
                        <a:pt x="854808" y="549031"/>
                        <a:pt x="879230" y="557823"/>
                        <a:pt x="931984" y="586154"/>
                      </a:cubicBezTo>
                      <a:cubicBezTo>
                        <a:pt x="984738" y="614485"/>
                        <a:pt x="1037492" y="646724"/>
                        <a:pt x="1101969" y="679939"/>
                      </a:cubicBezTo>
                      <a:cubicBezTo>
                        <a:pt x="1166446" y="713154"/>
                        <a:pt x="1240692" y="749300"/>
                        <a:pt x="1318846" y="785446"/>
                      </a:cubicBezTo>
                      <a:cubicBezTo>
                        <a:pt x="1397000" y="821592"/>
                        <a:pt x="1490784" y="862624"/>
                        <a:pt x="1570892" y="896816"/>
                      </a:cubicBezTo>
                      <a:cubicBezTo>
                        <a:pt x="1651000" y="931008"/>
                        <a:pt x="1728177" y="963246"/>
                        <a:pt x="1799492" y="990600"/>
                      </a:cubicBezTo>
                      <a:cubicBezTo>
                        <a:pt x="1870807" y="1017954"/>
                        <a:pt x="1922584" y="1035539"/>
                        <a:pt x="1998784" y="1060939"/>
                      </a:cubicBezTo>
                      <a:cubicBezTo>
                        <a:pt x="2074984" y="1086339"/>
                        <a:pt x="2256692" y="1143000"/>
                        <a:pt x="2256692" y="1143000"/>
                      </a:cubicBezTo>
                      <a:cubicBezTo>
                        <a:pt x="2348523" y="1172308"/>
                        <a:pt x="2451100" y="1209431"/>
                        <a:pt x="2549769" y="1236785"/>
                      </a:cubicBezTo>
                      <a:cubicBezTo>
                        <a:pt x="2648438" y="1264139"/>
                        <a:pt x="2848708" y="1307123"/>
                        <a:pt x="2848708" y="1307123"/>
                      </a:cubicBezTo>
                      <a:lnTo>
                        <a:pt x="3141784" y="1371600"/>
                      </a:lnTo>
                      <a:cubicBezTo>
                        <a:pt x="3237522" y="1391139"/>
                        <a:pt x="3321538" y="1407746"/>
                        <a:pt x="3423138" y="1424354"/>
                      </a:cubicBezTo>
                      <a:cubicBezTo>
                        <a:pt x="3524738" y="1440962"/>
                        <a:pt x="3751384" y="1471246"/>
                        <a:pt x="3751384" y="1471246"/>
                      </a:cubicBezTo>
                      <a:cubicBezTo>
                        <a:pt x="3857869" y="1486877"/>
                        <a:pt x="3946769" y="1505439"/>
                        <a:pt x="4062046" y="1518139"/>
                      </a:cubicBezTo>
                      <a:cubicBezTo>
                        <a:pt x="4177323" y="1530839"/>
                        <a:pt x="4443046" y="1547446"/>
                        <a:pt x="4443046" y="1547446"/>
                      </a:cubicBezTo>
                      <a:lnTo>
                        <a:pt x="4683369" y="1565031"/>
                      </a:lnTo>
                      <a:cubicBezTo>
                        <a:pt x="4781061" y="1572847"/>
                        <a:pt x="4906108" y="1587500"/>
                        <a:pt x="5029200" y="1594339"/>
                      </a:cubicBezTo>
                      <a:cubicBezTo>
                        <a:pt x="5152292" y="1601178"/>
                        <a:pt x="5312508" y="1605085"/>
                        <a:pt x="5421923" y="1606062"/>
                      </a:cubicBezTo>
                      <a:cubicBezTo>
                        <a:pt x="5531338" y="1607039"/>
                        <a:pt x="5685692" y="1600200"/>
                        <a:pt x="5685692" y="1600200"/>
                      </a:cubicBezTo>
                      <a:lnTo>
                        <a:pt x="5990492" y="1594339"/>
                      </a:lnTo>
                      <a:cubicBezTo>
                        <a:pt x="6087207" y="1590431"/>
                        <a:pt x="6174153" y="1578708"/>
                        <a:pt x="6265984" y="1576754"/>
                      </a:cubicBezTo>
                      <a:cubicBezTo>
                        <a:pt x="6357815" y="1574800"/>
                        <a:pt x="6433039" y="1586524"/>
                        <a:pt x="6541477" y="1582616"/>
                      </a:cubicBezTo>
                      <a:cubicBezTo>
                        <a:pt x="6649915" y="1578708"/>
                        <a:pt x="6793523" y="1565031"/>
                        <a:pt x="6916615" y="1553308"/>
                      </a:cubicBezTo>
                      <a:cubicBezTo>
                        <a:pt x="7039707" y="1541585"/>
                        <a:pt x="7280031" y="1512277"/>
                        <a:pt x="7280031" y="1512277"/>
                      </a:cubicBezTo>
                      <a:lnTo>
                        <a:pt x="7549661" y="1482969"/>
                      </a:lnTo>
                      <a:lnTo>
                        <a:pt x="7795846" y="1453662"/>
                      </a:lnTo>
                      <a:cubicBezTo>
                        <a:pt x="7873023" y="1443893"/>
                        <a:pt x="7960946" y="1433146"/>
                        <a:pt x="8012723" y="1424354"/>
                      </a:cubicBezTo>
                      <a:cubicBezTo>
                        <a:pt x="8064500" y="1415562"/>
                        <a:pt x="8085504" y="1408235"/>
                        <a:pt x="8106508" y="1400908"/>
                      </a:cubicBezTo>
                    </a:path>
                  </a:pathLst>
                </a:custGeom>
                <a:noFill/>
                <a:ln w="25400">
                  <a:solidFill>
                    <a:srgbClr val="C6C7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A5AD7330-A7F4-4113-9222-0A3F41860033}"/>
                  </a:ext>
                </a:extLst>
              </p:cNvPr>
              <p:cNvSpPr/>
              <p:nvPr userDrawn="1"/>
            </p:nvSpPr>
            <p:spPr>
              <a:xfrm>
                <a:off x="990253" y="4766073"/>
                <a:ext cx="71437" cy="88107"/>
              </a:xfrm>
              <a:custGeom>
                <a:avLst/>
                <a:gdLst>
                  <a:gd name="connsiteX0" fmla="*/ 14287 w 71437"/>
                  <a:gd name="connsiteY0" fmla="*/ 0 h 88107"/>
                  <a:gd name="connsiteX1" fmla="*/ 64293 w 71437"/>
                  <a:gd name="connsiteY1" fmla="*/ 42863 h 88107"/>
                  <a:gd name="connsiteX2" fmla="*/ 71437 w 71437"/>
                  <a:gd name="connsiteY2" fmla="*/ 88107 h 88107"/>
                  <a:gd name="connsiteX3" fmla="*/ 0 w 71437"/>
                  <a:gd name="connsiteY3" fmla="*/ 61913 h 88107"/>
                  <a:gd name="connsiteX4" fmla="*/ 14287 w 71437"/>
                  <a:gd name="connsiteY4" fmla="*/ 0 h 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8107">
                    <a:moveTo>
                      <a:pt x="14287" y="0"/>
                    </a:moveTo>
                    <a:lnTo>
                      <a:pt x="64293" y="42863"/>
                    </a:lnTo>
                    <a:lnTo>
                      <a:pt x="71437" y="88107"/>
                    </a:lnTo>
                    <a:lnTo>
                      <a:pt x="0" y="61913"/>
                    </a:lnTo>
                    <a:lnTo>
                      <a:pt x="14287" y="0"/>
                    </a:lnTo>
                    <a:close/>
                  </a:path>
                </a:pathLst>
              </a:custGeom>
              <a:solidFill>
                <a:srgbClr val="1940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71C9AEF1-10E4-4202-AB7F-225A38B27B2E}"/>
                </a:ext>
              </a:extLst>
            </p:cNvPr>
            <p:cNvSpPr/>
            <p:nvPr userDrawn="1"/>
          </p:nvSpPr>
          <p:spPr>
            <a:xfrm rot="15380432">
              <a:off x="922420" y="4066432"/>
              <a:ext cx="108319" cy="88107"/>
            </a:xfrm>
            <a:custGeom>
              <a:avLst/>
              <a:gdLst>
                <a:gd name="connsiteX0" fmla="*/ 14287 w 71437"/>
                <a:gd name="connsiteY0" fmla="*/ 0 h 88107"/>
                <a:gd name="connsiteX1" fmla="*/ 64293 w 71437"/>
                <a:gd name="connsiteY1" fmla="*/ 42863 h 88107"/>
                <a:gd name="connsiteX2" fmla="*/ 71437 w 71437"/>
                <a:gd name="connsiteY2" fmla="*/ 88107 h 88107"/>
                <a:gd name="connsiteX3" fmla="*/ 0 w 71437"/>
                <a:gd name="connsiteY3" fmla="*/ 61913 h 88107"/>
                <a:gd name="connsiteX4" fmla="*/ 14287 w 71437"/>
                <a:gd name="connsiteY4" fmla="*/ 0 h 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88107">
                  <a:moveTo>
                    <a:pt x="14287" y="0"/>
                  </a:moveTo>
                  <a:lnTo>
                    <a:pt x="64293" y="42863"/>
                  </a:lnTo>
                  <a:lnTo>
                    <a:pt x="71437" y="88107"/>
                  </a:lnTo>
                  <a:lnTo>
                    <a:pt x="0" y="61913"/>
                  </a:lnTo>
                  <a:lnTo>
                    <a:pt x="14287" y="0"/>
                  </a:lnTo>
                  <a:close/>
                </a:path>
              </a:pathLst>
            </a:custGeom>
            <a:solidFill>
              <a:srgbClr val="059E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653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descr="ICorr_C_Icon_Edge_Frame_v2_for_Powerpoint-01.jpg">
            <a:extLst>
              <a:ext uri="{FF2B5EF4-FFF2-40B4-BE49-F238E27FC236}">
                <a16:creationId xmlns:a16="http://schemas.microsoft.com/office/drawing/2014/main" id="{9C442D32-A44F-4BAE-B28E-4785733F29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5"/>
            <a:ext cx="9141970" cy="6858000"/>
          </a:xfrm>
          <a:prstGeom prst="rect">
            <a:avLst/>
          </a:prstGeom>
        </p:spPr>
      </p:pic>
      <p:sp>
        <p:nvSpPr>
          <p:cNvPr id="2" name="Title 1"/>
          <p:cNvSpPr>
            <a:spLocks noGrp="1"/>
          </p:cNvSpPr>
          <p:nvPr>
            <p:ph type="ctrTitle" hasCustomPrompt="1"/>
          </p:nvPr>
        </p:nvSpPr>
        <p:spPr>
          <a:xfrm>
            <a:off x="704332" y="340199"/>
            <a:ext cx="7738144" cy="1144211"/>
          </a:xfrm>
        </p:spPr>
        <p:txBody>
          <a:bodyPr>
            <a:normAutofit/>
          </a:bodyPr>
          <a:lstStyle>
            <a:lvl1pPr algn="l">
              <a:defRPr sz="4000" baseline="0">
                <a:solidFill>
                  <a:schemeClr val="bg1"/>
                </a:solidFill>
              </a:defRPr>
            </a:lvl1pPr>
          </a:lstStyle>
          <a:p>
            <a:r>
              <a:rPr lang="en-GB" dirty="0"/>
              <a:t>Section Title</a:t>
            </a:r>
            <a:endParaRPr lang="en-US" dirty="0"/>
          </a:p>
        </p:txBody>
      </p:sp>
      <p:sp>
        <p:nvSpPr>
          <p:cNvPr id="3" name="Subtitle 2"/>
          <p:cNvSpPr>
            <a:spLocks noGrp="1"/>
          </p:cNvSpPr>
          <p:nvPr>
            <p:ph type="subTitle" idx="1" hasCustomPrompt="1"/>
          </p:nvPr>
        </p:nvSpPr>
        <p:spPr>
          <a:xfrm>
            <a:off x="704332" y="1698156"/>
            <a:ext cx="7738144" cy="418013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Body copy</a:t>
            </a:r>
            <a:endParaRPr lang="en-US" dirty="0"/>
          </a:p>
        </p:txBody>
      </p:sp>
    </p:spTree>
    <p:extLst>
      <p:ext uri="{BB962C8B-B14F-4D97-AF65-F5344CB8AC3E}">
        <p14:creationId xmlns:p14="http://schemas.microsoft.com/office/powerpoint/2010/main" val="65795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descr="ICorr_C_Icon_Edge_Frame_v2_for_Powerpoint-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5"/>
            <a:ext cx="9141970" cy="6858000"/>
          </a:xfrm>
          <a:prstGeom prst="rect">
            <a:avLst/>
          </a:prstGeom>
        </p:spPr>
      </p:pic>
      <p:sp>
        <p:nvSpPr>
          <p:cNvPr id="2" name="Title 1"/>
          <p:cNvSpPr>
            <a:spLocks noGrp="1"/>
          </p:cNvSpPr>
          <p:nvPr>
            <p:ph type="ctrTitle" hasCustomPrompt="1"/>
          </p:nvPr>
        </p:nvSpPr>
        <p:spPr>
          <a:xfrm>
            <a:off x="704332" y="340199"/>
            <a:ext cx="7738144" cy="1144211"/>
          </a:xfrm>
        </p:spPr>
        <p:txBody>
          <a:bodyPr>
            <a:normAutofit/>
          </a:bodyPr>
          <a:lstStyle>
            <a:lvl1pPr algn="l">
              <a:defRPr sz="3000" baseline="0">
                <a:solidFill>
                  <a:srgbClr val="376092"/>
                </a:solidFill>
              </a:defRPr>
            </a:lvl1pPr>
          </a:lstStyle>
          <a:p>
            <a:r>
              <a:rPr lang="en-US" dirty="0"/>
              <a:t>Sub-section Title</a:t>
            </a:r>
          </a:p>
        </p:txBody>
      </p:sp>
      <p:sp>
        <p:nvSpPr>
          <p:cNvPr id="5" name="Text Placeholder 2">
            <a:extLst>
              <a:ext uri="{FF2B5EF4-FFF2-40B4-BE49-F238E27FC236}">
                <a16:creationId xmlns:a16="http://schemas.microsoft.com/office/drawing/2014/main" id="{738F6281-F3EC-A942-9EE9-27874FCA8307}"/>
              </a:ext>
            </a:extLst>
          </p:cNvPr>
          <p:cNvSpPr>
            <a:spLocks noGrp="1"/>
          </p:cNvSpPr>
          <p:nvPr>
            <p:ph type="body" sz="quarter" idx="10" hasCustomPrompt="1"/>
          </p:nvPr>
        </p:nvSpPr>
        <p:spPr>
          <a:xfrm>
            <a:off x="704332" y="1698155"/>
            <a:ext cx="3710429" cy="4192225"/>
          </a:xfrm>
          <a:prstGeom prst="rect">
            <a:avLst/>
          </a:prstGeom>
        </p:spPr>
        <p:txBody>
          <a:bodyPr/>
          <a:lstStyle>
            <a:lvl1pPr marL="0" indent="0" algn="l">
              <a:buNone/>
              <a:defRPr sz="2000" baseline="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a:solidFill>
                  <a:schemeClr val="bg1"/>
                </a:solidFill>
              </a:defRPr>
            </a:lvl5pPr>
          </a:lstStyle>
          <a:p>
            <a:pPr lvl="0"/>
            <a:r>
              <a:rPr lang="en-US" dirty="0"/>
              <a:t>Column body copy</a:t>
            </a:r>
          </a:p>
        </p:txBody>
      </p:sp>
      <p:sp>
        <p:nvSpPr>
          <p:cNvPr id="6" name="Text Placeholder 2">
            <a:extLst>
              <a:ext uri="{FF2B5EF4-FFF2-40B4-BE49-F238E27FC236}">
                <a16:creationId xmlns:a16="http://schemas.microsoft.com/office/drawing/2014/main" id="{738F6281-F3EC-A942-9EE9-27874FCA8307}"/>
              </a:ext>
            </a:extLst>
          </p:cNvPr>
          <p:cNvSpPr>
            <a:spLocks noGrp="1"/>
          </p:cNvSpPr>
          <p:nvPr>
            <p:ph type="body" sz="quarter" idx="13" hasCustomPrompt="1"/>
          </p:nvPr>
        </p:nvSpPr>
        <p:spPr>
          <a:xfrm>
            <a:off x="4705048" y="1698155"/>
            <a:ext cx="3737428" cy="4192225"/>
          </a:xfrm>
          <a:prstGeom prst="rect">
            <a:avLst/>
          </a:prstGeom>
        </p:spPr>
        <p:txBody>
          <a:bodyPr/>
          <a:lstStyle>
            <a:lvl1pPr marL="0" indent="0" algn="l">
              <a:buNone/>
              <a:defRPr sz="2000" baseline="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a:solidFill>
                  <a:schemeClr val="bg1"/>
                </a:solidFill>
              </a:defRPr>
            </a:lvl5pPr>
          </a:lstStyle>
          <a:p>
            <a:pPr lvl="0"/>
            <a:r>
              <a:rPr lang="en-US" dirty="0"/>
              <a:t>Column body copy</a:t>
            </a:r>
          </a:p>
        </p:txBody>
      </p:sp>
    </p:spTree>
    <p:extLst>
      <p:ext uri="{BB962C8B-B14F-4D97-AF65-F5344CB8AC3E}">
        <p14:creationId xmlns:p14="http://schemas.microsoft.com/office/powerpoint/2010/main" val="283507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descr="ICorr_C_Icon_Edge_Frame_v2_for_Powerpoint-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5"/>
            <a:ext cx="9141970" cy="6858000"/>
          </a:xfrm>
          <a:prstGeom prst="rect">
            <a:avLst/>
          </a:prstGeom>
        </p:spPr>
      </p:pic>
    </p:spTree>
    <p:extLst>
      <p:ext uri="{BB962C8B-B14F-4D97-AF65-F5344CB8AC3E}">
        <p14:creationId xmlns:p14="http://schemas.microsoft.com/office/powerpoint/2010/main" val="27193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3" descr="Icorr_metal_logo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334"/>
            <a:ext cx="9143999" cy="6845548"/>
          </a:xfrm>
          <a:prstGeom prst="rect">
            <a:avLst/>
          </a:prstGeom>
        </p:spPr>
      </p:pic>
    </p:spTree>
    <p:extLst>
      <p:ext uri="{BB962C8B-B14F-4D97-AF65-F5344CB8AC3E}">
        <p14:creationId xmlns:p14="http://schemas.microsoft.com/office/powerpoint/2010/main" val="68010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title="xxxx"/>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 </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3FC4C-6872-E948-BEF6-B9FE12E5FB1C}" type="slidenum">
              <a:rPr lang="en-US" smtClean="0"/>
              <a:t>‹#›</a:t>
            </a:fld>
            <a:endParaRPr lang="en-US"/>
          </a:p>
        </p:txBody>
      </p:sp>
    </p:spTree>
    <p:extLst>
      <p:ext uri="{BB962C8B-B14F-4D97-AF65-F5344CB8AC3E}">
        <p14:creationId xmlns:p14="http://schemas.microsoft.com/office/powerpoint/2010/main" val="3004326956"/>
      </p:ext>
    </p:extLst>
  </p:cSld>
  <p:clrMap bg1="lt1" tx1="dk1" bg2="lt2" tx2="dk2" accent1="accent1" accent2="accent2" accent3="accent3" accent4="accent4" accent5="accent5" accent6="accent6" hlink="hlink" folHlink="folHlink"/>
  <p:sldLayoutIdLst>
    <p:sldLayoutId id="2147483743" r:id="rId1"/>
    <p:sldLayoutId id="2147483719" r:id="rId2"/>
    <p:sldLayoutId id="2147483746" r:id="rId3"/>
    <p:sldLayoutId id="2147483747" r:id="rId4"/>
    <p:sldLayoutId id="2147483688"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90.xml"/><Relationship Id="rId18" Type="http://schemas.openxmlformats.org/officeDocument/2006/relationships/image" Target="../media/image24.png"/><Relationship Id="rId26" Type="http://schemas.openxmlformats.org/officeDocument/2006/relationships/image" Target="../media/image26.png"/><Relationship Id="rId3" Type="http://schemas.openxmlformats.org/officeDocument/2006/relationships/image" Target="../media/image13.svg"/><Relationship Id="rId21" Type="http://schemas.openxmlformats.org/officeDocument/2006/relationships/image" Target="../media/image25.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3.png"/><Relationship Id="rId25" Type="http://schemas.openxmlformats.org/officeDocument/2006/relationships/slide" Target="slide210.xml"/><Relationship Id="rId2" Type="http://schemas.openxmlformats.org/officeDocument/2006/relationships/image" Target="../media/image12.png"/><Relationship Id="rId16" Type="http://schemas.openxmlformats.org/officeDocument/2006/relationships/slide" Target="slide11.xml"/><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26.png"/><Relationship Id="rId5" Type="http://schemas.openxmlformats.org/officeDocument/2006/relationships/image" Target="../media/image15.svg"/><Relationship Id="rId15" Type="http://schemas.openxmlformats.org/officeDocument/2006/relationships/image" Target="../media/image23.png"/><Relationship Id="rId23"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slide" Target="slide190.xml"/><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2.png"/><Relationship Id="rId22" Type="http://schemas.openxmlformats.org/officeDocument/2006/relationships/slide" Target="slide20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GB" dirty="0"/>
              <a:t>YEP Case Study</a:t>
            </a:r>
            <a:endParaRPr lang="en-US" dirty="0"/>
          </a:p>
        </p:txBody>
      </p:sp>
      <p:sp>
        <p:nvSpPr>
          <p:cNvPr id="12" name="Subtitle 11"/>
          <p:cNvSpPr>
            <a:spLocks noGrp="1"/>
          </p:cNvSpPr>
          <p:nvPr>
            <p:ph type="subTitle" idx="1"/>
          </p:nvPr>
        </p:nvSpPr>
        <p:spPr/>
        <p:txBody>
          <a:bodyPr/>
          <a:lstStyle/>
          <a:p>
            <a:r>
              <a:rPr lang="en-US" dirty="0"/>
              <a:t>Team Barraclough</a:t>
            </a:r>
          </a:p>
          <a:p>
            <a:r>
              <a:rPr lang="en-US" dirty="0"/>
              <a:t>Thursday 12</a:t>
            </a:r>
            <a:r>
              <a:rPr lang="en-US" baseline="30000" dirty="0"/>
              <a:t>th</a:t>
            </a:r>
            <a:r>
              <a:rPr lang="en-US" dirty="0"/>
              <a:t> November 2020</a:t>
            </a:r>
          </a:p>
        </p:txBody>
      </p:sp>
    </p:spTree>
    <p:extLst>
      <p:ext uri="{BB962C8B-B14F-4D97-AF65-F5344CB8AC3E}">
        <p14:creationId xmlns:p14="http://schemas.microsoft.com/office/powerpoint/2010/main" val="141987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solidFill>
                  <a:schemeClr val="tx2"/>
                </a:solidFill>
              </a:rPr>
              <a:t>Process Fluid</a:t>
            </a:r>
            <a:endParaRPr lang="en-US" dirty="0">
              <a:solidFill>
                <a:schemeClr val="tx2"/>
              </a:solidFill>
            </a:endParaRPr>
          </a:p>
        </p:txBody>
      </p:sp>
      <p:graphicFrame>
        <p:nvGraphicFramePr>
          <p:cNvPr id="6" name="Diagram 5">
            <a:extLst>
              <a:ext uri="{FF2B5EF4-FFF2-40B4-BE49-F238E27FC236}">
                <a16:creationId xmlns:a16="http://schemas.microsoft.com/office/drawing/2014/main" id="{67B8658A-9915-4F4D-B8CF-76667B76A600}"/>
              </a:ext>
            </a:extLst>
          </p:cNvPr>
          <p:cNvGraphicFramePr/>
          <p:nvPr>
            <p:extLst>
              <p:ext uri="{D42A27DB-BD31-4B8C-83A1-F6EECF244321}">
                <p14:modId xmlns:p14="http://schemas.microsoft.com/office/powerpoint/2010/main" val="831582076"/>
              </p:ext>
            </p:extLst>
          </p:nvPr>
        </p:nvGraphicFramePr>
        <p:xfrm>
          <a:off x="1314450" y="1395581"/>
          <a:ext cx="6388100" cy="4554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57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787-0F15-40EA-9D22-F3AEB45103C5}"/>
              </a:ext>
            </a:extLst>
          </p:cNvPr>
          <p:cNvSpPr>
            <a:spLocks noGrp="1"/>
          </p:cNvSpPr>
          <p:nvPr>
            <p:ph type="ctrTitle"/>
          </p:nvPr>
        </p:nvSpPr>
        <p:spPr/>
        <p:txBody>
          <a:bodyPr/>
          <a:lstStyle/>
          <a:p>
            <a:r>
              <a:rPr lang="en-GB" dirty="0">
                <a:solidFill>
                  <a:schemeClr val="tx2"/>
                </a:solidFill>
              </a:rPr>
              <a:t>Erosion</a:t>
            </a:r>
            <a:endParaRPr lang="en-US" dirty="0">
              <a:solidFill>
                <a:schemeClr val="tx2"/>
              </a:solidFill>
            </a:endParaRPr>
          </a:p>
        </p:txBody>
      </p:sp>
      <p:pic>
        <p:nvPicPr>
          <p:cNvPr id="5" name="Picture 4">
            <a:extLst>
              <a:ext uri="{FF2B5EF4-FFF2-40B4-BE49-F238E27FC236}">
                <a16:creationId xmlns:a16="http://schemas.microsoft.com/office/drawing/2014/main" id="{E4F3E3FD-4DD3-4EE8-86B4-C5352D41DCC5}"/>
              </a:ext>
            </a:extLst>
          </p:cNvPr>
          <p:cNvPicPr>
            <a:picLocks noChangeAspect="1"/>
          </p:cNvPicPr>
          <p:nvPr/>
        </p:nvPicPr>
        <p:blipFill>
          <a:blip r:embed="rId3"/>
          <a:stretch>
            <a:fillRect/>
          </a:stretch>
        </p:blipFill>
        <p:spPr>
          <a:xfrm>
            <a:off x="4951252" y="1420812"/>
            <a:ext cx="3709143" cy="2320453"/>
          </a:xfrm>
          <a:prstGeom prst="rect">
            <a:avLst/>
          </a:prstGeom>
          <a:ln>
            <a:solidFill>
              <a:schemeClr val="bg1"/>
            </a:solidFill>
          </a:ln>
        </p:spPr>
      </p:pic>
      <p:pic>
        <p:nvPicPr>
          <p:cNvPr id="6" name="Picture 5">
            <a:extLst>
              <a:ext uri="{FF2B5EF4-FFF2-40B4-BE49-F238E27FC236}">
                <a16:creationId xmlns:a16="http://schemas.microsoft.com/office/drawing/2014/main" id="{E48CE14C-0102-4E20-B980-F0959861880B}"/>
              </a:ext>
            </a:extLst>
          </p:cNvPr>
          <p:cNvPicPr>
            <a:picLocks noChangeAspect="1"/>
          </p:cNvPicPr>
          <p:nvPr/>
        </p:nvPicPr>
        <p:blipFill>
          <a:blip r:embed="rId4"/>
          <a:stretch>
            <a:fillRect/>
          </a:stretch>
        </p:blipFill>
        <p:spPr>
          <a:xfrm>
            <a:off x="4951253" y="3783014"/>
            <a:ext cx="3709143" cy="2381566"/>
          </a:xfrm>
          <a:prstGeom prst="rect">
            <a:avLst/>
          </a:prstGeom>
          <a:ln>
            <a:solidFill>
              <a:schemeClr val="bg1"/>
            </a:solidFill>
          </a:ln>
        </p:spPr>
      </p:pic>
      <p:graphicFrame>
        <p:nvGraphicFramePr>
          <p:cNvPr id="9" name="Table 8">
            <a:extLst>
              <a:ext uri="{FF2B5EF4-FFF2-40B4-BE49-F238E27FC236}">
                <a16:creationId xmlns:a16="http://schemas.microsoft.com/office/drawing/2014/main" id="{8DDDE618-719A-45FF-9E31-33B07E2E3419}"/>
              </a:ext>
            </a:extLst>
          </p:cNvPr>
          <p:cNvGraphicFramePr>
            <a:graphicFrameLocks noGrp="1"/>
          </p:cNvGraphicFramePr>
          <p:nvPr>
            <p:extLst>
              <p:ext uri="{D42A27DB-BD31-4B8C-83A1-F6EECF244321}">
                <p14:modId xmlns:p14="http://schemas.microsoft.com/office/powerpoint/2010/main" val="1346334510"/>
              </p:ext>
            </p:extLst>
          </p:nvPr>
        </p:nvGraphicFramePr>
        <p:xfrm>
          <a:off x="704332" y="3783014"/>
          <a:ext cx="4042928" cy="2369817"/>
        </p:xfrm>
        <a:graphic>
          <a:graphicData uri="http://schemas.openxmlformats.org/drawingml/2006/table">
            <a:tbl>
              <a:tblPr firstRow="1" bandRow="1">
                <a:tableStyleId>{5C22544A-7EE6-4342-B048-85BDC9FD1C3A}</a:tableStyleId>
              </a:tblPr>
              <a:tblGrid>
                <a:gridCol w="2021464">
                  <a:extLst>
                    <a:ext uri="{9D8B030D-6E8A-4147-A177-3AD203B41FA5}">
                      <a16:colId xmlns:a16="http://schemas.microsoft.com/office/drawing/2014/main" val="3724923498"/>
                    </a:ext>
                  </a:extLst>
                </a:gridCol>
                <a:gridCol w="2021464">
                  <a:extLst>
                    <a:ext uri="{9D8B030D-6E8A-4147-A177-3AD203B41FA5}">
                      <a16:colId xmlns:a16="http://schemas.microsoft.com/office/drawing/2014/main" val="2816445677"/>
                    </a:ext>
                  </a:extLst>
                </a:gridCol>
              </a:tblGrid>
              <a:tr h="559500">
                <a:tc gridSpan="2">
                  <a:txBody>
                    <a:bodyPr/>
                    <a:lstStyle/>
                    <a:p>
                      <a:pPr algn="ctr" fontAlgn="b"/>
                      <a:r>
                        <a:rPr lang="en-US" sz="1600" u="none" strike="noStrike" dirty="0">
                          <a:effectLst/>
                        </a:rPr>
                        <a:t>Production Data</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solidFill>
                      <a:srgbClr val="194074"/>
                    </a:solidFill>
                  </a:tcPr>
                </a:tc>
                <a:tc hMerge="1">
                  <a:txBody>
                    <a:bodyPr/>
                    <a:lstStyle/>
                    <a:p>
                      <a:endParaRPr lang="en-US"/>
                    </a:p>
                  </a:txBody>
                  <a:tcPr/>
                </a:tc>
                <a:extLst>
                  <a:ext uri="{0D108BD9-81ED-4DB2-BD59-A6C34878D82A}">
                    <a16:rowId xmlns:a16="http://schemas.microsoft.com/office/drawing/2014/main" val="2886754343"/>
                  </a:ext>
                </a:extLst>
              </a:tr>
              <a:tr h="603439">
                <a:tc>
                  <a:txBody>
                    <a:bodyPr/>
                    <a:lstStyle/>
                    <a:p>
                      <a:pPr algn="ctr" fontAlgn="b"/>
                      <a:r>
                        <a:rPr lang="en-US" sz="1400" u="none" strike="noStrike" dirty="0">
                          <a:effectLst/>
                        </a:rPr>
                        <a:t>Salt flow rate (by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2.41 kg/s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697121738"/>
                  </a:ext>
                </a:extLst>
              </a:tr>
              <a:tr h="603439">
                <a:tc>
                  <a:txBody>
                    <a:bodyPr/>
                    <a:lstStyle/>
                    <a:p>
                      <a:pPr algn="ctr" fontAlgn="b"/>
                      <a:r>
                        <a:rPr lang="en-US" sz="1400" u="none" strike="noStrike" dirty="0">
                          <a:effectLst/>
                        </a:rPr>
                        <a:t>Salt produced per hour</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867 kg/h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4120389629"/>
                  </a:ext>
                </a:extLst>
              </a:tr>
              <a:tr h="603439">
                <a:tc>
                  <a:txBody>
                    <a:bodyPr/>
                    <a:lstStyle/>
                    <a:p>
                      <a:pPr algn="ctr" fontAlgn="b"/>
                      <a:r>
                        <a:rPr lang="en-US" sz="1400" u="none" strike="noStrike" dirty="0">
                          <a:effectLst/>
                        </a:rPr>
                        <a:t>Time running to produce 2 tons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B w="12700" cap="flat" cmpd="sng" algn="ctr">
                      <a:solidFill>
                        <a:srgbClr val="059EDA"/>
                      </a:solidFill>
                      <a:prstDash val="solid"/>
                      <a:round/>
                      <a:headEnd type="none" w="med" len="med"/>
                      <a:tailEnd type="none" w="med" len="med"/>
                    </a:lnB>
                  </a:tcPr>
                </a:tc>
                <a:tc>
                  <a:txBody>
                    <a:bodyPr/>
                    <a:lstStyle/>
                    <a:p>
                      <a:pPr algn="ctr" fontAlgn="b"/>
                      <a:r>
                        <a:rPr lang="en-US" sz="1400" u="none" strike="noStrike" dirty="0">
                          <a:effectLst/>
                        </a:rPr>
                        <a:t>2.31 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4224342346"/>
                  </a:ext>
                </a:extLst>
              </a:tr>
            </a:tbl>
          </a:graphicData>
        </a:graphic>
      </p:graphicFrame>
      <p:sp>
        <p:nvSpPr>
          <p:cNvPr id="11" name="Rectangle: Rounded Corners 10">
            <a:extLst>
              <a:ext uri="{FF2B5EF4-FFF2-40B4-BE49-F238E27FC236}">
                <a16:creationId xmlns:a16="http://schemas.microsoft.com/office/drawing/2014/main" id="{4AE8FB3D-7B7D-4FF3-BBC8-33F9303D8467}"/>
              </a:ext>
            </a:extLst>
          </p:cNvPr>
          <p:cNvSpPr/>
          <p:nvPr/>
        </p:nvSpPr>
        <p:spPr>
          <a:xfrm>
            <a:off x="707626" y="1420812"/>
            <a:ext cx="4039634" cy="2320452"/>
          </a:xfrm>
          <a:prstGeom prst="roundRect">
            <a:avLst>
              <a:gd name="adj" fmla="val 0"/>
            </a:avLst>
          </a:prstGeom>
          <a:solidFill>
            <a:schemeClr val="bg1">
              <a:lumMod val="95000"/>
            </a:schemeClr>
          </a:solidFill>
          <a:ln w="12700">
            <a:solidFill>
              <a:srgbClr val="059EDA"/>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1600" dirty="0" err="1">
                <a:solidFill>
                  <a:srgbClr val="194074"/>
                </a:solidFill>
              </a:rPr>
              <a:t>Ti</a:t>
            </a:r>
            <a:r>
              <a:rPr lang="en-GB" sz="1600" dirty="0">
                <a:solidFill>
                  <a:srgbClr val="194074"/>
                </a:solidFill>
              </a:rPr>
              <a:t> oxide (230 </a:t>
            </a:r>
            <a:r>
              <a:rPr lang="en-GB" sz="1600" dirty="0" err="1">
                <a:solidFill>
                  <a:srgbClr val="194074"/>
                </a:solidFill>
              </a:rPr>
              <a:t>Gpa</a:t>
            </a:r>
            <a:r>
              <a:rPr lang="en-GB" sz="1600" dirty="0">
                <a:solidFill>
                  <a:srgbClr val="194074"/>
                </a:solidFill>
              </a:rPr>
              <a:t>) is brittle compared to the </a:t>
            </a:r>
            <a:r>
              <a:rPr lang="en-GB" sz="1600" dirty="0" err="1">
                <a:solidFill>
                  <a:srgbClr val="194074"/>
                </a:solidFill>
              </a:rPr>
              <a:t>Ti</a:t>
            </a:r>
            <a:r>
              <a:rPr lang="en-GB" sz="1600" dirty="0">
                <a:solidFill>
                  <a:srgbClr val="194074"/>
                </a:solidFill>
              </a:rPr>
              <a:t> substrate (115 </a:t>
            </a:r>
            <a:r>
              <a:rPr lang="en-GB" sz="1600" dirty="0" err="1">
                <a:solidFill>
                  <a:srgbClr val="194074"/>
                </a:solidFill>
              </a:rPr>
              <a:t>GPa</a:t>
            </a:r>
            <a:r>
              <a:rPr lang="en-GB" sz="1600" dirty="0">
                <a:solidFill>
                  <a:srgbClr val="194074"/>
                </a:solidFill>
              </a:rPr>
              <a:t>) [1]</a:t>
            </a:r>
            <a:r>
              <a:rPr lang="en-GB" sz="1600" baseline="30000" dirty="0">
                <a:solidFill>
                  <a:srgbClr val="194074"/>
                </a:solidFill>
              </a:rPr>
              <a:t> </a:t>
            </a:r>
            <a:endParaRPr lang="en-GB" sz="1600" dirty="0">
              <a:solidFill>
                <a:srgbClr val="194074"/>
              </a:solidFill>
            </a:endParaRPr>
          </a:p>
          <a:p>
            <a:pPr marL="285750" indent="-285750">
              <a:spcBef>
                <a:spcPts val="600"/>
              </a:spcBef>
              <a:spcAft>
                <a:spcPts val="600"/>
              </a:spcAft>
              <a:buFont typeface="Arial" panose="020B0604020202020204" pitchFamily="34" charset="0"/>
              <a:buChar char="•"/>
            </a:pPr>
            <a:r>
              <a:rPr lang="en-GB" sz="1600" dirty="0">
                <a:solidFill>
                  <a:srgbClr val="194074"/>
                </a:solidFill>
              </a:rPr>
              <a:t>Dynamic slurry solutions accelerate erosion-corrosion</a:t>
            </a:r>
            <a:r>
              <a:rPr lang="en-GB" sz="1600" baseline="30000" dirty="0">
                <a:solidFill>
                  <a:srgbClr val="194074"/>
                </a:solidFill>
              </a:rPr>
              <a:t> </a:t>
            </a:r>
            <a:r>
              <a:rPr lang="en-GB" sz="1600" dirty="0">
                <a:solidFill>
                  <a:srgbClr val="194074"/>
                </a:solidFill>
              </a:rPr>
              <a:t>[2] (tested at 12.8 m/s, 100 g/l conc. NaCl)</a:t>
            </a:r>
          </a:p>
          <a:p>
            <a:pPr marL="285750" indent="-285750">
              <a:spcBef>
                <a:spcPts val="600"/>
              </a:spcBef>
              <a:spcAft>
                <a:spcPts val="600"/>
              </a:spcAft>
              <a:buFont typeface="Arial" panose="020B0604020202020204" pitchFamily="34" charset="0"/>
              <a:buChar char="•"/>
            </a:pPr>
            <a:r>
              <a:rPr lang="en-GB" sz="1600" dirty="0">
                <a:solidFill>
                  <a:srgbClr val="194074"/>
                </a:solidFill>
              </a:rPr>
              <a:t>The short operation times limit </a:t>
            </a:r>
            <a:r>
              <a:rPr lang="en-GB" sz="1600" dirty="0" err="1">
                <a:solidFill>
                  <a:srgbClr val="194074"/>
                </a:solidFill>
              </a:rPr>
              <a:t>repassivation</a:t>
            </a:r>
            <a:r>
              <a:rPr lang="en-GB" sz="1600" dirty="0">
                <a:solidFill>
                  <a:srgbClr val="194074"/>
                </a:solidFill>
              </a:rPr>
              <a:t> window</a:t>
            </a:r>
            <a:endParaRPr lang="en-US" sz="1600" dirty="0">
              <a:solidFill>
                <a:srgbClr val="194074"/>
              </a:solidFill>
            </a:endParaRPr>
          </a:p>
        </p:txBody>
      </p:sp>
    </p:spTree>
    <p:extLst>
      <p:ext uri="{BB962C8B-B14F-4D97-AF65-F5344CB8AC3E}">
        <p14:creationId xmlns:p14="http://schemas.microsoft.com/office/powerpoint/2010/main" val="193539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787-0F15-40EA-9D22-F3AEB45103C5}"/>
              </a:ext>
            </a:extLst>
          </p:cNvPr>
          <p:cNvSpPr>
            <a:spLocks noGrp="1"/>
          </p:cNvSpPr>
          <p:nvPr>
            <p:ph type="ctrTitle"/>
          </p:nvPr>
        </p:nvSpPr>
        <p:spPr/>
        <p:txBody>
          <a:bodyPr/>
          <a:lstStyle/>
          <a:p>
            <a:r>
              <a:rPr lang="en-GB" dirty="0">
                <a:solidFill>
                  <a:srgbClr val="194074"/>
                </a:solidFill>
              </a:rPr>
              <a:t>Crevice Corrosion</a:t>
            </a:r>
            <a:endParaRPr lang="en-US" dirty="0">
              <a:solidFill>
                <a:srgbClr val="194074"/>
              </a:solidFill>
            </a:endParaRPr>
          </a:p>
        </p:txBody>
      </p:sp>
      <p:pic>
        <p:nvPicPr>
          <p:cNvPr id="5" name="Picture 4">
            <a:extLst>
              <a:ext uri="{FF2B5EF4-FFF2-40B4-BE49-F238E27FC236}">
                <a16:creationId xmlns:a16="http://schemas.microsoft.com/office/drawing/2014/main" id="{D0297CB1-874A-4C4C-84AC-9231939F4EBA}"/>
              </a:ext>
            </a:extLst>
          </p:cNvPr>
          <p:cNvPicPr/>
          <p:nvPr/>
        </p:nvPicPr>
        <p:blipFill>
          <a:blip r:embed="rId3"/>
          <a:stretch>
            <a:fillRect/>
          </a:stretch>
        </p:blipFill>
        <p:spPr>
          <a:xfrm>
            <a:off x="5375393" y="3825240"/>
            <a:ext cx="3186251" cy="2383330"/>
          </a:xfrm>
          <a:prstGeom prst="rect">
            <a:avLst/>
          </a:prstGeom>
          <a:ln>
            <a:solidFill>
              <a:schemeClr val="bg1"/>
            </a:solidFill>
          </a:ln>
        </p:spPr>
      </p:pic>
      <p:pic>
        <p:nvPicPr>
          <p:cNvPr id="6" name="Picture 5">
            <a:extLst>
              <a:ext uri="{FF2B5EF4-FFF2-40B4-BE49-F238E27FC236}">
                <a16:creationId xmlns:a16="http://schemas.microsoft.com/office/drawing/2014/main" id="{F11151B4-C3E5-494D-8A1A-8D13A8E75BDF}"/>
              </a:ext>
            </a:extLst>
          </p:cNvPr>
          <p:cNvPicPr/>
          <p:nvPr/>
        </p:nvPicPr>
        <p:blipFill>
          <a:blip r:embed="rId4"/>
          <a:stretch>
            <a:fillRect/>
          </a:stretch>
        </p:blipFill>
        <p:spPr>
          <a:xfrm>
            <a:off x="5375394" y="1420812"/>
            <a:ext cx="3186251" cy="2320453"/>
          </a:xfrm>
          <a:prstGeom prst="rect">
            <a:avLst/>
          </a:prstGeom>
          <a:ln>
            <a:solidFill>
              <a:schemeClr val="bg1"/>
            </a:solidFill>
          </a:ln>
        </p:spPr>
      </p:pic>
      <p:sp>
        <p:nvSpPr>
          <p:cNvPr id="12" name="Rectangle: Rounded Corners 11">
            <a:extLst>
              <a:ext uri="{FF2B5EF4-FFF2-40B4-BE49-F238E27FC236}">
                <a16:creationId xmlns:a16="http://schemas.microsoft.com/office/drawing/2014/main" id="{BDE1867F-F817-4249-9E62-CC735B667A57}"/>
              </a:ext>
            </a:extLst>
          </p:cNvPr>
          <p:cNvSpPr/>
          <p:nvPr/>
        </p:nvSpPr>
        <p:spPr>
          <a:xfrm>
            <a:off x="707625" y="1420812"/>
            <a:ext cx="4548599" cy="2305368"/>
          </a:xfrm>
          <a:prstGeom prst="roundRect">
            <a:avLst>
              <a:gd name="adj" fmla="val 0"/>
            </a:avLst>
          </a:prstGeom>
          <a:solidFill>
            <a:srgbClr val="E6E6E6"/>
          </a:solidFill>
          <a:ln w="12700">
            <a:solidFill>
              <a:srgbClr val="059EDA"/>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1600" dirty="0">
                <a:solidFill>
                  <a:srgbClr val="194074"/>
                </a:solidFill>
              </a:rPr>
              <a:t>Gr 12 is typically resistant to crevice &amp; pitting corrosion</a:t>
            </a:r>
          </a:p>
          <a:p>
            <a:pPr marL="285750" indent="-285750">
              <a:spcBef>
                <a:spcPts val="600"/>
              </a:spcBef>
              <a:spcAft>
                <a:spcPts val="600"/>
              </a:spcAft>
              <a:buFont typeface="Arial" panose="020B0604020202020204" pitchFamily="34" charset="0"/>
              <a:buChar char="•"/>
            </a:pPr>
            <a:r>
              <a:rPr lang="en-GB" sz="1600" dirty="0">
                <a:solidFill>
                  <a:srgbClr val="194074"/>
                </a:solidFill>
              </a:rPr>
              <a:t>In the presence of organic acids &gt; 100°C, pitting CAN occur. Particularly in the presence of Cl</a:t>
            </a:r>
            <a:r>
              <a:rPr lang="en-GB" sz="1600" baseline="30000" dirty="0">
                <a:solidFill>
                  <a:srgbClr val="194074"/>
                </a:solidFill>
              </a:rPr>
              <a:t>-</a:t>
            </a:r>
            <a:r>
              <a:rPr lang="en-GB" sz="1600" dirty="0">
                <a:solidFill>
                  <a:srgbClr val="194074"/>
                </a:solidFill>
              </a:rPr>
              <a:t> ions [3]</a:t>
            </a:r>
            <a:endParaRPr lang="en-GB" sz="1600" baseline="30000" dirty="0">
              <a:solidFill>
                <a:srgbClr val="194074"/>
              </a:solidFill>
            </a:endParaRPr>
          </a:p>
          <a:p>
            <a:pPr marL="285750" indent="-285750">
              <a:spcBef>
                <a:spcPts val="600"/>
              </a:spcBef>
              <a:spcAft>
                <a:spcPts val="600"/>
              </a:spcAft>
              <a:buFont typeface="Arial" panose="020B0604020202020204" pitchFamily="34" charset="0"/>
              <a:buChar char="•"/>
            </a:pPr>
            <a:r>
              <a:rPr lang="en-GB" sz="1600" dirty="0">
                <a:solidFill>
                  <a:srgbClr val="194074"/>
                </a:solidFill>
              </a:rPr>
              <a:t>Risk of crevice corrosion is increased above 70°C in gaps ≤ 50 µm [4,5]</a:t>
            </a:r>
            <a:endParaRPr lang="en-US" sz="1600" dirty="0">
              <a:solidFill>
                <a:srgbClr val="194074"/>
              </a:solidFill>
            </a:endParaRPr>
          </a:p>
        </p:txBody>
      </p:sp>
      <p:grpSp>
        <p:nvGrpSpPr>
          <p:cNvPr id="33" name="Group 32">
            <a:extLst>
              <a:ext uri="{FF2B5EF4-FFF2-40B4-BE49-F238E27FC236}">
                <a16:creationId xmlns:a16="http://schemas.microsoft.com/office/drawing/2014/main" id="{C47F9145-EF82-4C06-B1A9-5AC1FED17400}"/>
              </a:ext>
            </a:extLst>
          </p:cNvPr>
          <p:cNvGrpSpPr/>
          <p:nvPr/>
        </p:nvGrpSpPr>
        <p:grpSpPr>
          <a:xfrm>
            <a:off x="707625" y="3825240"/>
            <a:ext cx="4555349" cy="2383330"/>
            <a:chOff x="707625" y="3825240"/>
            <a:chExt cx="4555349" cy="2383330"/>
          </a:xfrm>
        </p:grpSpPr>
        <p:grpSp>
          <p:nvGrpSpPr>
            <p:cNvPr id="30" name="Group 29">
              <a:extLst>
                <a:ext uri="{FF2B5EF4-FFF2-40B4-BE49-F238E27FC236}">
                  <a16:creationId xmlns:a16="http://schemas.microsoft.com/office/drawing/2014/main" id="{3AB95900-48DD-48B6-8919-15EBE7FD4C3D}"/>
                </a:ext>
              </a:extLst>
            </p:cNvPr>
            <p:cNvGrpSpPr/>
            <p:nvPr/>
          </p:nvGrpSpPr>
          <p:grpSpPr>
            <a:xfrm>
              <a:off x="707625" y="3825240"/>
              <a:ext cx="4555349" cy="2383330"/>
              <a:chOff x="707625" y="3825240"/>
              <a:chExt cx="4555349" cy="2383330"/>
            </a:xfrm>
          </p:grpSpPr>
          <p:grpSp>
            <p:nvGrpSpPr>
              <p:cNvPr id="29" name="Group 28">
                <a:extLst>
                  <a:ext uri="{FF2B5EF4-FFF2-40B4-BE49-F238E27FC236}">
                    <a16:creationId xmlns:a16="http://schemas.microsoft.com/office/drawing/2014/main" id="{DAA846D7-D8A2-4FA7-A928-137508128C3E}"/>
                  </a:ext>
                </a:extLst>
              </p:cNvPr>
              <p:cNvGrpSpPr/>
              <p:nvPr/>
            </p:nvGrpSpPr>
            <p:grpSpPr>
              <a:xfrm>
                <a:off x="707625" y="3825240"/>
                <a:ext cx="4555349" cy="2383330"/>
                <a:chOff x="707625" y="3825240"/>
                <a:chExt cx="4555349" cy="2383330"/>
              </a:xfrm>
            </p:grpSpPr>
            <p:grpSp>
              <p:nvGrpSpPr>
                <p:cNvPr id="8" name="Group 7">
                  <a:extLst>
                    <a:ext uri="{FF2B5EF4-FFF2-40B4-BE49-F238E27FC236}">
                      <a16:creationId xmlns:a16="http://schemas.microsoft.com/office/drawing/2014/main" id="{2C720C79-7969-49DC-826F-60DEBEA4728F}"/>
                    </a:ext>
                  </a:extLst>
                </p:cNvPr>
                <p:cNvGrpSpPr/>
                <p:nvPr/>
              </p:nvGrpSpPr>
              <p:grpSpPr>
                <a:xfrm>
                  <a:off x="707625" y="3825240"/>
                  <a:ext cx="4555349" cy="2383330"/>
                  <a:chOff x="707625" y="3825240"/>
                  <a:chExt cx="4555349" cy="2383330"/>
                </a:xfrm>
              </p:grpSpPr>
              <p:grpSp>
                <p:nvGrpSpPr>
                  <p:cNvPr id="7" name="Group 6">
                    <a:extLst>
                      <a:ext uri="{FF2B5EF4-FFF2-40B4-BE49-F238E27FC236}">
                        <a16:creationId xmlns:a16="http://schemas.microsoft.com/office/drawing/2014/main" id="{3F5DD2C3-CEB1-4D5A-8528-22AD59B5DAC9}"/>
                      </a:ext>
                    </a:extLst>
                  </p:cNvPr>
                  <p:cNvGrpSpPr/>
                  <p:nvPr/>
                </p:nvGrpSpPr>
                <p:grpSpPr>
                  <a:xfrm>
                    <a:off x="707625" y="3825240"/>
                    <a:ext cx="4555349" cy="2383330"/>
                    <a:chOff x="707625" y="3825240"/>
                    <a:chExt cx="4555349" cy="2383330"/>
                  </a:xfrm>
                </p:grpSpPr>
                <p:grpSp>
                  <p:nvGrpSpPr>
                    <p:cNvPr id="19" name="Group 18">
                      <a:extLst>
                        <a:ext uri="{FF2B5EF4-FFF2-40B4-BE49-F238E27FC236}">
                          <a16:creationId xmlns:a16="http://schemas.microsoft.com/office/drawing/2014/main" id="{ABBB24C0-19F2-4BDE-9359-826143DB7DB3}"/>
                        </a:ext>
                      </a:extLst>
                    </p:cNvPr>
                    <p:cNvGrpSpPr/>
                    <p:nvPr/>
                  </p:nvGrpSpPr>
                  <p:grpSpPr>
                    <a:xfrm>
                      <a:off x="707625" y="3825240"/>
                      <a:ext cx="4555349" cy="2383330"/>
                      <a:chOff x="707624" y="3857625"/>
                      <a:chExt cx="4555349" cy="2214563"/>
                    </a:xfrm>
                  </p:grpSpPr>
                  <p:sp>
                    <p:nvSpPr>
                      <p:cNvPr id="15" name="Rectangle 14">
                        <a:extLst>
                          <a:ext uri="{FF2B5EF4-FFF2-40B4-BE49-F238E27FC236}">
                            <a16:creationId xmlns:a16="http://schemas.microsoft.com/office/drawing/2014/main" id="{84E252C3-2A00-4432-9C9B-DE6660873C04}"/>
                          </a:ext>
                        </a:extLst>
                      </p:cNvPr>
                      <p:cNvSpPr/>
                      <p:nvPr/>
                    </p:nvSpPr>
                    <p:spPr>
                      <a:xfrm>
                        <a:off x="707624" y="3857625"/>
                        <a:ext cx="4548599" cy="2214563"/>
                      </a:xfrm>
                      <a:prstGeom prst="rect">
                        <a:avLst/>
                      </a:prstGeom>
                      <a:blipFill>
                        <a:blip r:embed="rId5"/>
                        <a:tile tx="0" ty="0" sx="100000" sy="100000" flip="none" algn="tl"/>
                      </a:blipFill>
                      <a:ln>
                        <a:solidFill>
                          <a:srgbClr val="059E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72141DD-E796-456E-8BF5-A02EF9D16827}"/>
                          </a:ext>
                        </a:extLst>
                      </p:cNvPr>
                      <p:cNvGrpSpPr/>
                      <p:nvPr/>
                    </p:nvGrpSpPr>
                    <p:grpSpPr>
                      <a:xfrm>
                        <a:off x="714374" y="4491038"/>
                        <a:ext cx="4548599" cy="1581150"/>
                        <a:chOff x="714375" y="4491038"/>
                        <a:chExt cx="4331100" cy="1581150"/>
                      </a:xfrm>
                    </p:grpSpPr>
                    <p:sp>
                      <p:nvSpPr>
                        <p:cNvPr id="14" name="Freeform: Shape 13">
                          <a:extLst>
                            <a:ext uri="{FF2B5EF4-FFF2-40B4-BE49-F238E27FC236}">
                              <a16:creationId xmlns:a16="http://schemas.microsoft.com/office/drawing/2014/main" id="{DEB1A3FF-6F98-4A09-94B1-42331E47998A}"/>
                            </a:ext>
                          </a:extLst>
                        </p:cNvPr>
                        <p:cNvSpPr/>
                        <p:nvPr/>
                      </p:nvSpPr>
                      <p:spPr>
                        <a:xfrm>
                          <a:off x="714375" y="4681538"/>
                          <a:ext cx="4324350" cy="1390650"/>
                        </a:xfrm>
                        <a:custGeom>
                          <a:avLst/>
                          <a:gdLst>
                            <a:gd name="connsiteX0" fmla="*/ 0 w 4324350"/>
                            <a:gd name="connsiteY0" fmla="*/ 0 h 2214563"/>
                            <a:gd name="connsiteX1" fmla="*/ 0 w 4324350"/>
                            <a:gd name="connsiteY1" fmla="*/ 2214563 h 2214563"/>
                            <a:gd name="connsiteX2" fmla="*/ 4324350 w 4324350"/>
                            <a:gd name="connsiteY2" fmla="*/ 2214563 h 2214563"/>
                            <a:gd name="connsiteX3" fmla="*/ 4324350 w 4324350"/>
                            <a:gd name="connsiteY3" fmla="*/ 9525 h 2214563"/>
                            <a:gd name="connsiteX4" fmla="*/ 1385888 w 4324350"/>
                            <a:gd name="connsiteY4" fmla="*/ 9525 h 2214563"/>
                            <a:gd name="connsiteX5" fmla="*/ 1385888 w 4324350"/>
                            <a:gd name="connsiteY5" fmla="*/ 52388 h 2214563"/>
                            <a:gd name="connsiteX6" fmla="*/ 1362075 w 4324350"/>
                            <a:gd name="connsiteY6" fmla="*/ 90488 h 2214563"/>
                            <a:gd name="connsiteX7" fmla="*/ 1352550 w 4324350"/>
                            <a:gd name="connsiteY7" fmla="*/ 119063 h 2214563"/>
                            <a:gd name="connsiteX8" fmla="*/ 1347788 w 4324350"/>
                            <a:gd name="connsiteY8" fmla="*/ 133350 h 2214563"/>
                            <a:gd name="connsiteX9" fmla="*/ 1352550 w 4324350"/>
                            <a:gd name="connsiteY9" fmla="*/ 214313 h 2214563"/>
                            <a:gd name="connsiteX10" fmla="*/ 1371600 w 4324350"/>
                            <a:gd name="connsiteY10" fmla="*/ 242888 h 2214563"/>
                            <a:gd name="connsiteX11" fmla="*/ 1390650 w 4324350"/>
                            <a:gd name="connsiteY11" fmla="*/ 271463 h 2214563"/>
                            <a:gd name="connsiteX12" fmla="*/ 1423988 w 4324350"/>
                            <a:gd name="connsiteY12" fmla="*/ 314325 h 2214563"/>
                            <a:gd name="connsiteX13" fmla="*/ 1452563 w 4324350"/>
                            <a:gd name="connsiteY13" fmla="*/ 357188 h 2214563"/>
                            <a:gd name="connsiteX14" fmla="*/ 1462088 w 4324350"/>
                            <a:gd name="connsiteY14" fmla="*/ 371475 h 2214563"/>
                            <a:gd name="connsiteX15" fmla="*/ 1471613 w 4324350"/>
                            <a:gd name="connsiteY15" fmla="*/ 385763 h 2214563"/>
                            <a:gd name="connsiteX16" fmla="*/ 1481138 w 4324350"/>
                            <a:gd name="connsiteY16" fmla="*/ 414338 h 2214563"/>
                            <a:gd name="connsiteX17" fmla="*/ 1490663 w 4324350"/>
                            <a:gd name="connsiteY17" fmla="*/ 457200 h 2214563"/>
                            <a:gd name="connsiteX18" fmla="*/ 1495425 w 4324350"/>
                            <a:gd name="connsiteY18" fmla="*/ 504825 h 2214563"/>
                            <a:gd name="connsiteX19" fmla="*/ 1500188 w 4324350"/>
                            <a:gd name="connsiteY19" fmla="*/ 519113 h 2214563"/>
                            <a:gd name="connsiteX20" fmla="*/ 1504950 w 4324350"/>
                            <a:gd name="connsiteY20" fmla="*/ 557213 h 2214563"/>
                            <a:gd name="connsiteX21" fmla="*/ 1500188 w 4324350"/>
                            <a:gd name="connsiteY21" fmla="*/ 690563 h 2214563"/>
                            <a:gd name="connsiteX22" fmla="*/ 1490663 w 4324350"/>
                            <a:gd name="connsiteY22" fmla="*/ 719138 h 2214563"/>
                            <a:gd name="connsiteX23" fmla="*/ 1466850 w 4324350"/>
                            <a:gd name="connsiteY23" fmla="*/ 762000 h 2214563"/>
                            <a:gd name="connsiteX24" fmla="*/ 1428750 w 4324350"/>
                            <a:gd name="connsiteY24" fmla="*/ 819150 h 2214563"/>
                            <a:gd name="connsiteX25" fmla="*/ 1409700 w 4324350"/>
                            <a:gd name="connsiteY25" fmla="*/ 847725 h 2214563"/>
                            <a:gd name="connsiteX26" fmla="*/ 1395413 w 4324350"/>
                            <a:gd name="connsiteY26" fmla="*/ 866775 h 2214563"/>
                            <a:gd name="connsiteX27" fmla="*/ 1385888 w 4324350"/>
                            <a:gd name="connsiteY27" fmla="*/ 881063 h 2214563"/>
                            <a:gd name="connsiteX28" fmla="*/ 1371600 w 4324350"/>
                            <a:gd name="connsiteY28" fmla="*/ 909638 h 2214563"/>
                            <a:gd name="connsiteX29" fmla="*/ 1357313 w 4324350"/>
                            <a:gd name="connsiteY29" fmla="*/ 919163 h 2214563"/>
                            <a:gd name="connsiteX30" fmla="*/ 1338263 w 4324350"/>
                            <a:gd name="connsiteY30" fmla="*/ 947738 h 2214563"/>
                            <a:gd name="connsiteX31" fmla="*/ 1328738 w 4324350"/>
                            <a:gd name="connsiteY31" fmla="*/ 962025 h 2214563"/>
                            <a:gd name="connsiteX32" fmla="*/ 1300163 w 4324350"/>
                            <a:gd name="connsiteY32" fmla="*/ 990600 h 2214563"/>
                            <a:gd name="connsiteX33" fmla="*/ 1285875 w 4324350"/>
                            <a:gd name="connsiteY33" fmla="*/ 1004888 h 2214563"/>
                            <a:gd name="connsiteX34" fmla="*/ 1271588 w 4324350"/>
                            <a:gd name="connsiteY34" fmla="*/ 1014413 h 2214563"/>
                            <a:gd name="connsiteX35" fmla="*/ 1252538 w 4324350"/>
                            <a:gd name="connsiteY35" fmla="*/ 1042988 h 2214563"/>
                            <a:gd name="connsiteX36" fmla="*/ 1243013 w 4324350"/>
                            <a:gd name="connsiteY36" fmla="*/ 1066800 h 2214563"/>
                            <a:gd name="connsiteX37" fmla="*/ 1238250 w 4324350"/>
                            <a:gd name="connsiteY37" fmla="*/ 1081088 h 2214563"/>
                            <a:gd name="connsiteX38" fmla="*/ 1223963 w 4324350"/>
                            <a:gd name="connsiteY38" fmla="*/ 1104900 h 2214563"/>
                            <a:gd name="connsiteX39" fmla="*/ 1209675 w 4324350"/>
                            <a:gd name="connsiteY39" fmla="*/ 1162050 h 2214563"/>
                            <a:gd name="connsiteX40" fmla="*/ 1200150 w 4324350"/>
                            <a:gd name="connsiteY40" fmla="*/ 1190625 h 2214563"/>
                            <a:gd name="connsiteX41" fmla="*/ 1171575 w 4324350"/>
                            <a:gd name="connsiteY41" fmla="*/ 1219200 h 2214563"/>
                            <a:gd name="connsiteX42" fmla="*/ 1152525 w 4324350"/>
                            <a:gd name="connsiteY42" fmla="*/ 1228725 h 2214563"/>
                            <a:gd name="connsiteX43" fmla="*/ 1138238 w 4324350"/>
                            <a:gd name="connsiteY43" fmla="*/ 1233488 h 2214563"/>
                            <a:gd name="connsiteX44" fmla="*/ 1100138 w 4324350"/>
                            <a:gd name="connsiteY44" fmla="*/ 1252538 h 2214563"/>
                            <a:gd name="connsiteX45" fmla="*/ 1081088 w 4324350"/>
                            <a:gd name="connsiteY45" fmla="*/ 1257300 h 2214563"/>
                            <a:gd name="connsiteX46" fmla="*/ 1014413 w 4324350"/>
                            <a:gd name="connsiteY46" fmla="*/ 1276350 h 2214563"/>
                            <a:gd name="connsiteX47" fmla="*/ 976313 w 4324350"/>
                            <a:gd name="connsiteY47" fmla="*/ 1285875 h 2214563"/>
                            <a:gd name="connsiteX48" fmla="*/ 957263 w 4324350"/>
                            <a:gd name="connsiteY48" fmla="*/ 1290638 h 2214563"/>
                            <a:gd name="connsiteX49" fmla="*/ 900113 w 4324350"/>
                            <a:gd name="connsiteY49" fmla="*/ 1300163 h 2214563"/>
                            <a:gd name="connsiteX50" fmla="*/ 881063 w 4324350"/>
                            <a:gd name="connsiteY50" fmla="*/ 1304925 h 2214563"/>
                            <a:gd name="connsiteX51" fmla="*/ 852488 w 4324350"/>
                            <a:gd name="connsiteY51" fmla="*/ 1314450 h 2214563"/>
                            <a:gd name="connsiteX52" fmla="*/ 833438 w 4324350"/>
                            <a:gd name="connsiteY52" fmla="*/ 1319213 h 2214563"/>
                            <a:gd name="connsiteX53" fmla="*/ 809625 w 4324350"/>
                            <a:gd name="connsiteY53" fmla="*/ 1323975 h 2214563"/>
                            <a:gd name="connsiteX54" fmla="*/ 795338 w 4324350"/>
                            <a:gd name="connsiteY54" fmla="*/ 1328738 h 2214563"/>
                            <a:gd name="connsiteX55" fmla="*/ 776288 w 4324350"/>
                            <a:gd name="connsiteY55" fmla="*/ 1333500 h 2214563"/>
                            <a:gd name="connsiteX56" fmla="*/ 571500 w 4324350"/>
                            <a:gd name="connsiteY56" fmla="*/ 1328738 h 2214563"/>
                            <a:gd name="connsiteX57" fmla="*/ 557213 w 4324350"/>
                            <a:gd name="connsiteY57" fmla="*/ 1323975 h 2214563"/>
                            <a:gd name="connsiteX58" fmla="*/ 523875 w 4324350"/>
                            <a:gd name="connsiteY58" fmla="*/ 1309688 h 2214563"/>
                            <a:gd name="connsiteX59" fmla="*/ 500063 w 4324350"/>
                            <a:gd name="connsiteY59" fmla="*/ 1285875 h 2214563"/>
                            <a:gd name="connsiteX60" fmla="*/ 495300 w 4324350"/>
                            <a:gd name="connsiteY60" fmla="*/ 1271588 h 2214563"/>
                            <a:gd name="connsiteX61" fmla="*/ 476250 w 4324350"/>
                            <a:gd name="connsiteY61" fmla="*/ 1243013 h 2214563"/>
                            <a:gd name="connsiteX62" fmla="*/ 466725 w 4324350"/>
                            <a:gd name="connsiteY62" fmla="*/ 1228725 h 2214563"/>
                            <a:gd name="connsiteX63" fmla="*/ 457200 w 4324350"/>
                            <a:gd name="connsiteY63" fmla="*/ 1214438 h 2214563"/>
                            <a:gd name="connsiteX64" fmla="*/ 442913 w 4324350"/>
                            <a:gd name="connsiteY64" fmla="*/ 1181100 h 2214563"/>
                            <a:gd name="connsiteX65" fmla="*/ 428625 w 4324350"/>
                            <a:gd name="connsiteY65" fmla="*/ 1162050 h 2214563"/>
                            <a:gd name="connsiteX66" fmla="*/ 419100 w 4324350"/>
                            <a:gd name="connsiteY66" fmla="*/ 1133475 h 2214563"/>
                            <a:gd name="connsiteX67" fmla="*/ 414338 w 4324350"/>
                            <a:gd name="connsiteY67" fmla="*/ 1119188 h 2214563"/>
                            <a:gd name="connsiteX68" fmla="*/ 400050 w 4324350"/>
                            <a:gd name="connsiteY68" fmla="*/ 1104900 h 2214563"/>
                            <a:gd name="connsiteX69" fmla="*/ 385763 w 4324350"/>
                            <a:gd name="connsiteY69" fmla="*/ 1052513 h 2214563"/>
                            <a:gd name="connsiteX70" fmla="*/ 381000 w 4324350"/>
                            <a:gd name="connsiteY70" fmla="*/ 1038225 h 2214563"/>
                            <a:gd name="connsiteX71" fmla="*/ 376238 w 4324350"/>
                            <a:gd name="connsiteY71" fmla="*/ 1004888 h 2214563"/>
                            <a:gd name="connsiteX72" fmla="*/ 361950 w 4324350"/>
                            <a:gd name="connsiteY72" fmla="*/ 800100 h 2214563"/>
                            <a:gd name="connsiteX73" fmla="*/ 357188 w 4324350"/>
                            <a:gd name="connsiteY73" fmla="*/ 785813 h 2214563"/>
                            <a:gd name="connsiteX74" fmla="*/ 338138 w 4324350"/>
                            <a:gd name="connsiteY74" fmla="*/ 757238 h 2214563"/>
                            <a:gd name="connsiteX75" fmla="*/ 328613 w 4324350"/>
                            <a:gd name="connsiteY75" fmla="*/ 728663 h 2214563"/>
                            <a:gd name="connsiteX76" fmla="*/ 319088 w 4324350"/>
                            <a:gd name="connsiteY76" fmla="*/ 700088 h 2214563"/>
                            <a:gd name="connsiteX77" fmla="*/ 314325 w 4324350"/>
                            <a:gd name="connsiteY77" fmla="*/ 685800 h 2214563"/>
                            <a:gd name="connsiteX78" fmla="*/ 319088 w 4324350"/>
                            <a:gd name="connsiteY78" fmla="*/ 585788 h 2214563"/>
                            <a:gd name="connsiteX79" fmla="*/ 338138 w 4324350"/>
                            <a:gd name="connsiteY79" fmla="*/ 538163 h 2214563"/>
                            <a:gd name="connsiteX80" fmla="*/ 352425 w 4324350"/>
                            <a:gd name="connsiteY80" fmla="*/ 504825 h 2214563"/>
                            <a:gd name="connsiteX81" fmla="*/ 366713 w 4324350"/>
                            <a:gd name="connsiteY81" fmla="*/ 476250 h 2214563"/>
                            <a:gd name="connsiteX82" fmla="*/ 381000 w 4324350"/>
                            <a:gd name="connsiteY82" fmla="*/ 447675 h 2214563"/>
                            <a:gd name="connsiteX83" fmla="*/ 390525 w 4324350"/>
                            <a:gd name="connsiteY83" fmla="*/ 414338 h 2214563"/>
                            <a:gd name="connsiteX84" fmla="*/ 400050 w 4324350"/>
                            <a:gd name="connsiteY84" fmla="*/ 400050 h 2214563"/>
                            <a:gd name="connsiteX85" fmla="*/ 414338 w 4324350"/>
                            <a:gd name="connsiteY85" fmla="*/ 366713 h 2214563"/>
                            <a:gd name="connsiteX86" fmla="*/ 419100 w 4324350"/>
                            <a:gd name="connsiteY86" fmla="*/ 347663 h 2214563"/>
                            <a:gd name="connsiteX87" fmla="*/ 428625 w 4324350"/>
                            <a:gd name="connsiteY87" fmla="*/ 309563 h 2214563"/>
                            <a:gd name="connsiteX88" fmla="*/ 423863 w 4324350"/>
                            <a:gd name="connsiteY88" fmla="*/ 119063 h 2214563"/>
                            <a:gd name="connsiteX89" fmla="*/ 414338 w 4324350"/>
                            <a:gd name="connsiteY89" fmla="*/ 90488 h 2214563"/>
                            <a:gd name="connsiteX90" fmla="*/ 395288 w 4324350"/>
                            <a:gd name="connsiteY90" fmla="*/ 61913 h 2214563"/>
                            <a:gd name="connsiteX91" fmla="*/ 371475 w 4324350"/>
                            <a:gd name="connsiteY91" fmla="*/ 38100 h 2214563"/>
                            <a:gd name="connsiteX92" fmla="*/ 342900 w 4324350"/>
                            <a:gd name="connsiteY92" fmla="*/ 28575 h 2214563"/>
                            <a:gd name="connsiteX93" fmla="*/ 85725 w 4324350"/>
                            <a:gd name="connsiteY93" fmla="*/ 33338 h 2214563"/>
                            <a:gd name="connsiteX94" fmla="*/ 71438 w 4324350"/>
                            <a:gd name="connsiteY94" fmla="*/ 38100 h 2214563"/>
                            <a:gd name="connsiteX95" fmla="*/ 47625 w 4324350"/>
                            <a:gd name="connsiteY95" fmla="*/ 42863 h 2214563"/>
                            <a:gd name="connsiteX96" fmla="*/ 33338 w 4324350"/>
                            <a:gd name="connsiteY96" fmla="*/ 47625 h 2214563"/>
                            <a:gd name="connsiteX97" fmla="*/ 0 w 4324350"/>
                            <a:gd name="connsiteY97" fmla="*/ 0 h 221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324350" h="2214563">
                              <a:moveTo>
                                <a:pt x="0" y="0"/>
                              </a:moveTo>
                              <a:lnTo>
                                <a:pt x="0" y="2214563"/>
                              </a:lnTo>
                              <a:lnTo>
                                <a:pt x="4324350" y="2214563"/>
                              </a:lnTo>
                              <a:lnTo>
                                <a:pt x="4324350" y="9525"/>
                              </a:lnTo>
                              <a:lnTo>
                                <a:pt x="1385888" y="9525"/>
                              </a:lnTo>
                              <a:lnTo>
                                <a:pt x="1385888" y="52388"/>
                              </a:lnTo>
                              <a:cubicBezTo>
                                <a:pt x="1377950" y="65088"/>
                                <a:pt x="1368773" y="77093"/>
                                <a:pt x="1362075" y="90488"/>
                              </a:cubicBezTo>
                              <a:cubicBezTo>
                                <a:pt x="1357585" y="99468"/>
                                <a:pt x="1355725" y="109538"/>
                                <a:pt x="1352550" y="119063"/>
                              </a:cubicBezTo>
                              <a:lnTo>
                                <a:pt x="1347788" y="133350"/>
                              </a:lnTo>
                              <a:cubicBezTo>
                                <a:pt x="1349375" y="160338"/>
                                <a:pt x="1349860" y="187413"/>
                                <a:pt x="1352550" y="214313"/>
                              </a:cubicBezTo>
                              <a:cubicBezTo>
                                <a:pt x="1354341" y="232228"/>
                                <a:pt x="1360608" y="228755"/>
                                <a:pt x="1371600" y="242888"/>
                              </a:cubicBezTo>
                              <a:cubicBezTo>
                                <a:pt x="1378628" y="251924"/>
                                <a:pt x="1382555" y="263369"/>
                                <a:pt x="1390650" y="271463"/>
                              </a:cubicBezTo>
                              <a:cubicBezTo>
                                <a:pt x="1413033" y="293844"/>
                                <a:pt x="1401203" y="280147"/>
                                <a:pt x="1423988" y="314325"/>
                              </a:cubicBezTo>
                              <a:lnTo>
                                <a:pt x="1452563" y="357188"/>
                              </a:lnTo>
                              <a:lnTo>
                                <a:pt x="1462088" y="371475"/>
                              </a:lnTo>
                              <a:lnTo>
                                <a:pt x="1471613" y="385763"/>
                              </a:lnTo>
                              <a:cubicBezTo>
                                <a:pt x="1474788" y="395288"/>
                                <a:pt x="1478703" y="404597"/>
                                <a:pt x="1481138" y="414338"/>
                              </a:cubicBezTo>
                              <a:cubicBezTo>
                                <a:pt x="1487863" y="441241"/>
                                <a:pt x="1484616" y="426970"/>
                                <a:pt x="1490663" y="457200"/>
                              </a:cubicBezTo>
                              <a:cubicBezTo>
                                <a:pt x="1492250" y="473075"/>
                                <a:pt x="1492999" y="489056"/>
                                <a:pt x="1495425" y="504825"/>
                              </a:cubicBezTo>
                              <a:cubicBezTo>
                                <a:pt x="1496188" y="509787"/>
                                <a:pt x="1499290" y="514174"/>
                                <a:pt x="1500188" y="519113"/>
                              </a:cubicBezTo>
                              <a:cubicBezTo>
                                <a:pt x="1502478" y="531705"/>
                                <a:pt x="1503363" y="544513"/>
                                <a:pt x="1504950" y="557213"/>
                              </a:cubicBezTo>
                              <a:cubicBezTo>
                                <a:pt x="1503363" y="601663"/>
                                <a:pt x="1504097" y="646257"/>
                                <a:pt x="1500188" y="690563"/>
                              </a:cubicBezTo>
                              <a:cubicBezTo>
                                <a:pt x="1499306" y="700564"/>
                                <a:pt x="1493838" y="709613"/>
                                <a:pt x="1490663" y="719138"/>
                              </a:cubicBezTo>
                              <a:cubicBezTo>
                                <a:pt x="1482281" y="744283"/>
                                <a:pt x="1488681" y="729253"/>
                                <a:pt x="1466850" y="762000"/>
                              </a:cubicBezTo>
                              <a:lnTo>
                                <a:pt x="1428750" y="819150"/>
                              </a:lnTo>
                              <a:cubicBezTo>
                                <a:pt x="1428743" y="819161"/>
                                <a:pt x="1409708" y="847714"/>
                                <a:pt x="1409700" y="847725"/>
                              </a:cubicBezTo>
                              <a:cubicBezTo>
                                <a:pt x="1404938" y="854075"/>
                                <a:pt x="1400026" y="860316"/>
                                <a:pt x="1395413" y="866775"/>
                              </a:cubicBezTo>
                              <a:cubicBezTo>
                                <a:pt x="1392086" y="871433"/>
                                <a:pt x="1388448" y="875943"/>
                                <a:pt x="1385888" y="881063"/>
                              </a:cubicBezTo>
                              <a:cubicBezTo>
                                <a:pt x="1378142" y="896555"/>
                                <a:pt x="1385247" y="895990"/>
                                <a:pt x="1371600" y="909638"/>
                              </a:cubicBezTo>
                              <a:cubicBezTo>
                                <a:pt x="1367553" y="913685"/>
                                <a:pt x="1362075" y="915988"/>
                                <a:pt x="1357313" y="919163"/>
                              </a:cubicBezTo>
                              <a:lnTo>
                                <a:pt x="1338263" y="947738"/>
                              </a:lnTo>
                              <a:cubicBezTo>
                                <a:pt x="1335088" y="952500"/>
                                <a:pt x="1332785" y="957978"/>
                                <a:pt x="1328738" y="962025"/>
                              </a:cubicBezTo>
                              <a:lnTo>
                                <a:pt x="1300163" y="990600"/>
                              </a:lnTo>
                              <a:cubicBezTo>
                                <a:pt x="1295400" y="995363"/>
                                <a:pt x="1291479" y="1001152"/>
                                <a:pt x="1285875" y="1004888"/>
                              </a:cubicBezTo>
                              <a:lnTo>
                                <a:pt x="1271588" y="1014413"/>
                              </a:lnTo>
                              <a:cubicBezTo>
                                <a:pt x="1265238" y="1023938"/>
                                <a:pt x="1256790" y="1032359"/>
                                <a:pt x="1252538" y="1042988"/>
                              </a:cubicBezTo>
                              <a:cubicBezTo>
                                <a:pt x="1249363" y="1050925"/>
                                <a:pt x="1246015" y="1058796"/>
                                <a:pt x="1243013" y="1066800"/>
                              </a:cubicBezTo>
                              <a:cubicBezTo>
                                <a:pt x="1241250" y="1071501"/>
                                <a:pt x="1240495" y="1076598"/>
                                <a:pt x="1238250" y="1081088"/>
                              </a:cubicBezTo>
                              <a:cubicBezTo>
                                <a:pt x="1234110" y="1089367"/>
                                <a:pt x="1228725" y="1096963"/>
                                <a:pt x="1223963" y="1104900"/>
                              </a:cubicBezTo>
                              <a:cubicBezTo>
                                <a:pt x="1217549" y="1143382"/>
                                <a:pt x="1222254" y="1124311"/>
                                <a:pt x="1209675" y="1162050"/>
                              </a:cubicBezTo>
                              <a:lnTo>
                                <a:pt x="1200150" y="1190625"/>
                              </a:lnTo>
                              <a:cubicBezTo>
                                <a:pt x="1190625" y="1200150"/>
                                <a:pt x="1183623" y="1213176"/>
                                <a:pt x="1171575" y="1219200"/>
                              </a:cubicBezTo>
                              <a:cubicBezTo>
                                <a:pt x="1165225" y="1222375"/>
                                <a:pt x="1159050" y="1225928"/>
                                <a:pt x="1152525" y="1228725"/>
                              </a:cubicBezTo>
                              <a:cubicBezTo>
                                <a:pt x="1147911" y="1230703"/>
                                <a:pt x="1142728" y="1231243"/>
                                <a:pt x="1138238" y="1233488"/>
                              </a:cubicBezTo>
                              <a:cubicBezTo>
                                <a:pt x="1103246" y="1250985"/>
                                <a:pt x="1149563" y="1236063"/>
                                <a:pt x="1100138" y="1252538"/>
                              </a:cubicBezTo>
                              <a:cubicBezTo>
                                <a:pt x="1093928" y="1254608"/>
                                <a:pt x="1087357" y="1255419"/>
                                <a:pt x="1081088" y="1257300"/>
                              </a:cubicBezTo>
                              <a:cubicBezTo>
                                <a:pt x="1012739" y="1277804"/>
                                <a:pt x="1097920" y="1255473"/>
                                <a:pt x="1014413" y="1276350"/>
                              </a:cubicBezTo>
                              <a:lnTo>
                                <a:pt x="976313" y="1285875"/>
                              </a:lnTo>
                              <a:cubicBezTo>
                                <a:pt x="969963" y="1287463"/>
                                <a:pt x="963743" y="1289712"/>
                                <a:pt x="957263" y="1290638"/>
                              </a:cubicBezTo>
                              <a:cubicBezTo>
                                <a:pt x="929415" y="1294616"/>
                                <a:pt x="925195" y="1294589"/>
                                <a:pt x="900113" y="1300163"/>
                              </a:cubicBezTo>
                              <a:cubicBezTo>
                                <a:pt x="893723" y="1301583"/>
                                <a:pt x="887332" y="1303044"/>
                                <a:pt x="881063" y="1304925"/>
                              </a:cubicBezTo>
                              <a:cubicBezTo>
                                <a:pt x="871446" y="1307810"/>
                                <a:pt x="862228" y="1312015"/>
                                <a:pt x="852488" y="1314450"/>
                              </a:cubicBezTo>
                              <a:cubicBezTo>
                                <a:pt x="846138" y="1316038"/>
                                <a:pt x="839828" y="1317793"/>
                                <a:pt x="833438" y="1319213"/>
                              </a:cubicBezTo>
                              <a:cubicBezTo>
                                <a:pt x="825536" y="1320969"/>
                                <a:pt x="817478" y="1322012"/>
                                <a:pt x="809625" y="1323975"/>
                              </a:cubicBezTo>
                              <a:cubicBezTo>
                                <a:pt x="804755" y="1325193"/>
                                <a:pt x="800165" y="1327359"/>
                                <a:pt x="795338" y="1328738"/>
                              </a:cubicBezTo>
                              <a:cubicBezTo>
                                <a:pt x="789044" y="1330536"/>
                                <a:pt x="782638" y="1331913"/>
                                <a:pt x="776288" y="1333500"/>
                              </a:cubicBezTo>
                              <a:cubicBezTo>
                                <a:pt x="708025" y="1331913"/>
                                <a:pt x="639717" y="1331704"/>
                                <a:pt x="571500" y="1328738"/>
                              </a:cubicBezTo>
                              <a:cubicBezTo>
                                <a:pt x="566485" y="1328520"/>
                                <a:pt x="561827" y="1325953"/>
                                <a:pt x="557213" y="1323975"/>
                              </a:cubicBezTo>
                              <a:cubicBezTo>
                                <a:pt x="516036" y="1306327"/>
                                <a:pt x="557370" y="1320851"/>
                                <a:pt x="523875" y="1309688"/>
                              </a:cubicBezTo>
                              <a:cubicBezTo>
                                <a:pt x="509587" y="1300162"/>
                                <a:pt x="508001" y="1301751"/>
                                <a:pt x="500063" y="1285875"/>
                              </a:cubicBezTo>
                              <a:cubicBezTo>
                                <a:pt x="497818" y="1281385"/>
                                <a:pt x="497738" y="1275976"/>
                                <a:pt x="495300" y="1271588"/>
                              </a:cubicBezTo>
                              <a:cubicBezTo>
                                <a:pt x="489740" y="1261581"/>
                                <a:pt x="482600" y="1252538"/>
                                <a:pt x="476250" y="1243013"/>
                              </a:cubicBezTo>
                              <a:lnTo>
                                <a:pt x="466725" y="1228725"/>
                              </a:lnTo>
                              <a:lnTo>
                                <a:pt x="457200" y="1214438"/>
                              </a:lnTo>
                              <a:cubicBezTo>
                                <a:pt x="452571" y="1200548"/>
                                <a:pt x="451321" y="1194553"/>
                                <a:pt x="442913" y="1181100"/>
                              </a:cubicBezTo>
                              <a:cubicBezTo>
                                <a:pt x="438706" y="1174369"/>
                                <a:pt x="433388" y="1168400"/>
                                <a:pt x="428625" y="1162050"/>
                              </a:cubicBezTo>
                              <a:lnTo>
                                <a:pt x="419100" y="1133475"/>
                              </a:lnTo>
                              <a:cubicBezTo>
                                <a:pt x="417513" y="1128713"/>
                                <a:pt x="417888" y="1122738"/>
                                <a:pt x="414338" y="1119188"/>
                              </a:cubicBezTo>
                              <a:lnTo>
                                <a:pt x="400050" y="1104900"/>
                              </a:lnTo>
                              <a:cubicBezTo>
                                <a:pt x="393319" y="1071244"/>
                                <a:pt x="397847" y="1088765"/>
                                <a:pt x="385763" y="1052513"/>
                              </a:cubicBezTo>
                              <a:lnTo>
                                <a:pt x="381000" y="1038225"/>
                              </a:lnTo>
                              <a:cubicBezTo>
                                <a:pt x="379413" y="1027113"/>
                                <a:pt x="376772" y="1016100"/>
                                <a:pt x="376238" y="1004888"/>
                              </a:cubicBezTo>
                              <a:cubicBezTo>
                                <a:pt x="372533" y="927077"/>
                                <a:pt x="384619" y="868113"/>
                                <a:pt x="361950" y="800100"/>
                              </a:cubicBezTo>
                              <a:cubicBezTo>
                                <a:pt x="360363" y="795338"/>
                                <a:pt x="359626" y="790201"/>
                                <a:pt x="357188" y="785813"/>
                              </a:cubicBezTo>
                              <a:cubicBezTo>
                                <a:pt x="351629" y="775806"/>
                                <a:pt x="341758" y="768098"/>
                                <a:pt x="338138" y="757238"/>
                              </a:cubicBezTo>
                              <a:lnTo>
                                <a:pt x="328613" y="728663"/>
                              </a:lnTo>
                              <a:lnTo>
                                <a:pt x="319088" y="700088"/>
                              </a:lnTo>
                              <a:lnTo>
                                <a:pt x="314325" y="685800"/>
                              </a:lnTo>
                              <a:cubicBezTo>
                                <a:pt x="315913" y="652463"/>
                                <a:pt x="315402" y="618959"/>
                                <a:pt x="319088" y="585788"/>
                              </a:cubicBezTo>
                              <a:cubicBezTo>
                                <a:pt x="320770" y="570655"/>
                                <a:pt x="331257" y="551926"/>
                                <a:pt x="338138" y="538163"/>
                              </a:cubicBezTo>
                              <a:cubicBezTo>
                                <a:pt x="348047" y="498522"/>
                                <a:pt x="335982" y="537710"/>
                                <a:pt x="352425" y="504825"/>
                              </a:cubicBezTo>
                              <a:cubicBezTo>
                                <a:pt x="372144" y="465389"/>
                                <a:pt x="339415" y="517199"/>
                                <a:pt x="366713" y="476250"/>
                              </a:cubicBezTo>
                              <a:cubicBezTo>
                                <a:pt x="378680" y="440347"/>
                                <a:pt x="362539" y="484596"/>
                                <a:pt x="381000" y="447675"/>
                              </a:cubicBezTo>
                              <a:cubicBezTo>
                                <a:pt x="390273" y="429129"/>
                                <a:pt x="381364" y="435715"/>
                                <a:pt x="390525" y="414338"/>
                              </a:cubicBezTo>
                              <a:cubicBezTo>
                                <a:pt x="392780" y="409077"/>
                                <a:pt x="396875" y="404813"/>
                                <a:pt x="400050" y="400050"/>
                              </a:cubicBezTo>
                              <a:cubicBezTo>
                                <a:pt x="413727" y="345349"/>
                                <a:pt x="394602" y="412766"/>
                                <a:pt x="414338" y="366713"/>
                              </a:cubicBezTo>
                              <a:cubicBezTo>
                                <a:pt x="416916" y="360697"/>
                                <a:pt x="417680" y="354053"/>
                                <a:pt x="419100" y="347663"/>
                              </a:cubicBezTo>
                              <a:cubicBezTo>
                                <a:pt x="426762" y="313184"/>
                                <a:pt x="420116" y="335091"/>
                                <a:pt x="428625" y="309563"/>
                              </a:cubicBezTo>
                              <a:cubicBezTo>
                                <a:pt x="427038" y="246063"/>
                                <a:pt x="427997" y="182448"/>
                                <a:pt x="423863" y="119063"/>
                              </a:cubicBezTo>
                              <a:cubicBezTo>
                                <a:pt x="423210" y="109044"/>
                                <a:pt x="419907" y="98842"/>
                                <a:pt x="414338" y="90488"/>
                              </a:cubicBezTo>
                              <a:lnTo>
                                <a:pt x="395288" y="61913"/>
                              </a:lnTo>
                              <a:cubicBezTo>
                                <a:pt x="386598" y="48878"/>
                                <a:pt x="386516" y="44785"/>
                                <a:pt x="371475" y="38100"/>
                              </a:cubicBezTo>
                              <a:cubicBezTo>
                                <a:pt x="362300" y="34022"/>
                                <a:pt x="342900" y="28575"/>
                                <a:pt x="342900" y="28575"/>
                              </a:cubicBezTo>
                              <a:lnTo>
                                <a:pt x="85725" y="33338"/>
                              </a:lnTo>
                              <a:cubicBezTo>
                                <a:pt x="80708" y="33514"/>
                                <a:pt x="76308" y="36882"/>
                                <a:pt x="71438" y="38100"/>
                              </a:cubicBezTo>
                              <a:cubicBezTo>
                                <a:pt x="63585" y="40063"/>
                                <a:pt x="55478" y="40900"/>
                                <a:pt x="47625" y="42863"/>
                              </a:cubicBezTo>
                              <a:cubicBezTo>
                                <a:pt x="42755" y="44081"/>
                                <a:pt x="38337" y="47171"/>
                                <a:pt x="33338" y="47625"/>
                              </a:cubicBezTo>
                              <a:cubicBezTo>
                                <a:pt x="20690" y="48775"/>
                                <a:pt x="7938" y="47625"/>
                                <a:pt x="0" y="0"/>
                              </a:cubicBezTo>
                              <a:close/>
                            </a:path>
                          </a:pathLst>
                        </a:custGeom>
                        <a:gradFill>
                          <a:gsLst>
                            <a:gs pos="0">
                              <a:srgbClr val="C6C7C9"/>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B3E14E-824E-4DB5-AD45-212BFB0306B8}"/>
                            </a:ext>
                          </a:extLst>
                        </p:cNvPr>
                        <p:cNvSpPr/>
                        <p:nvPr/>
                      </p:nvSpPr>
                      <p:spPr>
                        <a:xfrm>
                          <a:off x="1732968" y="4495801"/>
                          <a:ext cx="3312507" cy="195263"/>
                        </a:xfrm>
                        <a:prstGeom prst="rect">
                          <a:avLst/>
                        </a:prstGeom>
                        <a:gradFill>
                          <a:gsLst>
                            <a:gs pos="100000">
                              <a:schemeClr val="accent3">
                                <a:lumMod val="50000"/>
                              </a:schemeClr>
                            </a:gs>
                            <a:gs pos="0">
                              <a:srgbClr val="81818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67B9A75-6BB2-4FCD-89E7-339206001DEE}"/>
                            </a:ext>
                          </a:extLst>
                        </p:cNvPr>
                        <p:cNvSpPr/>
                        <p:nvPr/>
                      </p:nvSpPr>
                      <p:spPr>
                        <a:xfrm>
                          <a:off x="714375" y="4491038"/>
                          <a:ext cx="390525" cy="233362"/>
                        </a:xfrm>
                        <a:prstGeom prst="rect">
                          <a:avLst/>
                        </a:prstGeom>
                        <a:gradFill>
                          <a:gsLst>
                            <a:gs pos="100000">
                              <a:schemeClr val="accent3">
                                <a:lumMod val="50000"/>
                              </a:schemeClr>
                            </a:gs>
                            <a:gs pos="0">
                              <a:srgbClr val="84848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ED278BBE-F8E5-4A9E-BE66-EF0DF82BC926}"/>
                        </a:ext>
                      </a:extLst>
                    </p:cNvPr>
                    <p:cNvSpPr txBox="1"/>
                    <p:nvPr/>
                  </p:nvSpPr>
                  <p:spPr>
                    <a:xfrm>
                      <a:off x="1057836" y="4957962"/>
                      <a:ext cx="519219" cy="307777"/>
                    </a:xfrm>
                    <a:prstGeom prst="rect">
                      <a:avLst/>
                    </a:prstGeom>
                    <a:noFill/>
                  </p:spPr>
                  <p:txBody>
                    <a:bodyPr wrap="square" rtlCol="0">
                      <a:spAutoFit/>
                    </a:bodyPr>
                    <a:lstStyle/>
                    <a:p>
                      <a:r>
                        <a:rPr lang="en-GB" sz="1400" dirty="0">
                          <a:solidFill>
                            <a:srgbClr val="FF0000"/>
                          </a:solidFill>
                        </a:rPr>
                        <a:t>Cl</a:t>
                      </a:r>
                      <a:r>
                        <a:rPr lang="en-GB" sz="1400" baseline="30000" dirty="0">
                          <a:solidFill>
                            <a:srgbClr val="FF0000"/>
                          </a:solidFill>
                        </a:rPr>
                        <a:t>-</a:t>
                      </a:r>
                      <a:endParaRPr lang="en-US" sz="1400" dirty="0">
                        <a:solidFill>
                          <a:srgbClr val="FF0000"/>
                        </a:solidFill>
                      </a:endParaRPr>
                    </a:p>
                  </p:txBody>
                </p:sp>
                <p:sp>
                  <p:nvSpPr>
                    <p:cNvPr id="21" name="TextBox 20">
                      <a:extLst>
                        <a:ext uri="{FF2B5EF4-FFF2-40B4-BE49-F238E27FC236}">
                          <a16:creationId xmlns:a16="http://schemas.microsoft.com/office/drawing/2014/main" id="{0EC3C96F-07A9-47BC-8F26-CF9EF3909BC6}"/>
                        </a:ext>
                      </a:extLst>
                    </p:cNvPr>
                    <p:cNvSpPr txBox="1"/>
                    <p:nvPr/>
                  </p:nvSpPr>
                  <p:spPr>
                    <a:xfrm>
                      <a:off x="1283952" y="5247444"/>
                      <a:ext cx="519219" cy="307777"/>
                    </a:xfrm>
                    <a:prstGeom prst="rect">
                      <a:avLst/>
                    </a:prstGeom>
                    <a:noFill/>
                  </p:spPr>
                  <p:txBody>
                    <a:bodyPr wrap="square" rtlCol="0">
                      <a:spAutoFit/>
                    </a:bodyPr>
                    <a:lstStyle/>
                    <a:p>
                      <a:r>
                        <a:rPr lang="en-GB" sz="1400" dirty="0">
                          <a:solidFill>
                            <a:srgbClr val="FF0000"/>
                          </a:solidFill>
                        </a:rPr>
                        <a:t>Cl</a:t>
                      </a:r>
                      <a:r>
                        <a:rPr lang="en-GB" sz="1400" baseline="30000" dirty="0">
                          <a:solidFill>
                            <a:srgbClr val="FF0000"/>
                          </a:solidFill>
                        </a:rPr>
                        <a:t>-</a:t>
                      </a:r>
                      <a:endParaRPr lang="en-US" sz="1400" dirty="0">
                        <a:solidFill>
                          <a:srgbClr val="FF0000"/>
                        </a:solidFill>
                      </a:endParaRPr>
                    </a:p>
                  </p:txBody>
                </p:sp>
                <p:sp>
                  <p:nvSpPr>
                    <p:cNvPr id="22" name="TextBox 21">
                      <a:extLst>
                        <a:ext uri="{FF2B5EF4-FFF2-40B4-BE49-F238E27FC236}">
                          <a16:creationId xmlns:a16="http://schemas.microsoft.com/office/drawing/2014/main" id="{9D2C4997-AC34-465D-8B8B-DDA3DD8E06DA}"/>
                        </a:ext>
                      </a:extLst>
                    </p:cNvPr>
                    <p:cNvSpPr txBox="1"/>
                    <p:nvPr/>
                  </p:nvSpPr>
                  <p:spPr>
                    <a:xfrm>
                      <a:off x="1881855" y="4915737"/>
                      <a:ext cx="519219" cy="307777"/>
                    </a:xfrm>
                    <a:prstGeom prst="rect">
                      <a:avLst/>
                    </a:prstGeom>
                    <a:noFill/>
                  </p:spPr>
                  <p:txBody>
                    <a:bodyPr wrap="square" rtlCol="0">
                      <a:spAutoFit/>
                    </a:bodyPr>
                    <a:lstStyle/>
                    <a:p>
                      <a:r>
                        <a:rPr lang="en-GB" sz="1400" dirty="0">
                          <a:solidFill>
                            <a:srgbClr val="FF0000"/>
                          </a:solidFill>
                        </a:rPr>
                        <a:t>Cl</a:t>
                      </a:r>
                      <a:r>
                        <a:rPr lang="en-GB" sz="1400" baseline="30000" dirty="0">
                          <a:solidFill>
                            <a:srgbClr val="FF0000"/>
                          </a:solidFill>
                        </a:rPr>
                        <a:t>-</a:t>
                      </a:r>
                      <a:endParaRPr lang="en-US" sz="1400" dirty="0">
                        <a:solidFill>
                          <a:srgbClr val="FF0000"/>
                        </a:solidFill>
                      </a:endParaRPr>
                    </a:p>
                  </p:txBody>
                </p:sp>
                <p:sp>
                  <p:nvSpPr>
                    <p:cNvPr id="23" name="TextBox 22">
                      <a:extLst>
                        <a:ext uri="{FF2B5EF4-FFF2-40B4-BE49-F238E27FC236}">
                          <a16:creationId xmlns:a16="http://schemas.microsoft.com/office/drawing/2014/main" id="{291CE66B-C452-43FC-9888-F7A5FAE73D49}"/>
                        </a:ext>
                      </a:extLst>
                    </p:cNvPr>
                    <p:cNvSpPr txBox="1"/>
                    <p:nvPr/>
                  </p:nvSpPr>
                  <p:spPr>
                    <a:xfrm>
                      <a:off x="1662731" y="5146768"/>
                      <a:ext cx="519219" cy="307777"/>
                    </a:xfrm>
                    <a:prstGeom prst="rect">
                      <a:avLst/>
                    </a:prstGeom>
                    <a:noFill/>
                  </p:spPr>
                  <p:txBody>
                    <a:bodyPr wrap="square" rtlCol="0">
                      <a:spAutoFit/>
                    </a:bodyPr>
                    <a:lstStyle/>
                    <a:p>
                      <a:r>
                        <a:rPr lang="en-GB" sz="1400" dirty="0">
                          <a:solidFill>
                            <a:srgbClr val="FF0000"/>
                          </a:solidFill>
                        </a:rPr>
                        <a:t>Cl</a:t>
                      </a:r>
                      <a:r>
                        <a:rPr lang="en-GB" sz="1400" baseline="30000" dirty="0">
                          <a:solidFill>
                            <a:srgbClr val="FF0000"/>
                          </a:solidFill>
                        </a:rPr>
                        <a:t>-</a:t>
                      </a:r>
                      <a:endParaRPr lang="en-US" sz="1400" dirty="0">
                        <a:solidFill>
                          <a:srgbClr val="FF0000"/>
                        </a:solidFill>
                      </a:endParaRPr>
                    </a:p>
                  </p:txBody>
                </p:sp>
                <p:sp>
                  <p:nvSpPr>
                    <p:cNvPr id="28" name="TextBox 27">
                      <a:extLst>
                        <a:ext uri="{FF2B5EF4-FFF2-40B4-BE49-F238E27FC236}">
                          <a16:creationId xmlns:a16="http://schemas.microsoft.com/office/drawing/2014/main" id="{0456A7C2-9B89-4511-9738-8E043019395A}"/>
                        </a:ext>
                      </a:extLst>
                    </p:cNvPr>
                    <p:cNvSpPr txBox="1"/>
                    <p:nvPr/>
                  </p:nvSpPr>
                  <p:spPr>
                    <a:xfrm>
                      <a:off x="1124511" y="5596553"/>
                      <a:ext cx="952500" cy="369332"/>
                    </a:xfrm>
                    <a:prstGeom prst="rect">
                      <a:avLst/>
                    </a:prstGeom>
                    <a:noFill/>
                  </p:spPr>
                  <p:txBody>
                    <a:bodyPr wrap="square" rtlCol="0">
                      <a:spAutoFit/>
                    </a:bodyPr>
                    <a:lstStyle/>
                    <a:p>
                      <a:r>
                        <a:rPr lang="en-GB" dirty="0"/>
                        <a:t>Anode</a:t>
                      </a:r>
                      <a:endParaRPr lang="en-US" dirty="0"/>
                    </a:p>
                  </p:txBody>
                </p:sp>
                <p:sp>
                  <p:nvSpPr>
                    <p:cNvPr id="35" name="TextBox 34">
                      <a:extLst>
                        <a:ext uri="{FF2B5EF4-FFF2-40B4-BE49-F238E27FC236}">
                          <a16:creationId xmlns:a16="http://schemas.microsoft.com/office/drawing/2014/main" id="{941E6962-91CC-4DD6-BE35-B0CA5923B62E}"/>
                        </a:ext>
                      </a:extLst>
                    </p:cNvPr>
                    <p:cNvSpPr txBox="1"/>
                    <p:nvPr/>
                  </p:nvSpPr>
                  <p:spPr>
                    <a:xfrm>
                      <a:off x="3116556" y="4447831"/>
                      <a:ext cx="1283994" cy="369332"/>
                    </a:xfrm>
                    <a:prstGeom prst="rect">
                      <a:avLst/>
                    </a:prstGeom>
                    <a:noFill/>
                  </p:spPr>
                  <p:txBody>
                    <a:bodyPr wrap="square" rtlCol="0">
                      <a:spAutoFit/>
                    </a:bodyPr>
                    <a:lstStyle/>
                    <a:p>
                      <a:r>
                        <a:rPr lang="en-GB" dirty="0"/>
                        <a:t>Cathode</a:t>
                      </a:r>
                      <a:endParaRPr lang="en-US" dirty="0"/>
                    </a:p>
                  </p:txBody>
                </p:sp>
                <p:sp>
                  <p:nvSpPr>
                    <p:cNvPr id="3" name="Rectangle 2">
                      <a:extLst>
                        <a:ext uri="{FF2B5EF4-FFF2-40B4-BE49-F238E27FC236}">
                          <a16:creationId xmlns:a16="http://schemas.microsoft.com/office/drawing/2014/main" id="{AF1A02F2-DFC0-4886-8972-AD4CA1F32686}"/>
                        </a:ext>
                      </a:extLst>
                    </p:cNvPr>
                    <p:cNvSpPr/>
                    <p:nvPr/>
                  </p:nvSpPr>
                  <p:spPr>
                    <a:xfrm>
                      <a:off x="714037" y="4422460"/>
                      <a:ext cx="410136" cy="8959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B00941-D5A0-4F5B-8E61-9E46BEABB3F1}"/>
                        </a:ext>
                      </a:extLst>
                    </p:cNvPr>
                    <p:cNvSpPr/>
                    <p:nvPr/>
                  </p:nvSpPr>
                  <p:spPr>
                    <a:xfrm>
                      <a:off x="1785036" y="4427135"/>
                      <a:ext cx="3470850" cy="89176"/>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2400633-A291-4E95-9F18-1E0B4A26A792}"/>
                        </a:ext>
                      </a:extLst>
                    </p:cNvPr>
                    <p:cNvSpPr txBox="1"/>
                    <p:nvPr/>
                  </p:nvSpPr>
                  <p:spPr>
                    <a:xfrm>
                      <a:off x="1134365" y="4052351"/>
                      <a:ext cx="1011815" cy="276999"/>
                    </a:xfrm>
                    <a:prstGeom prst="rect">
                      <a:avLst/>
                    </a:prstGeom>
                    <a:noFill/>
                  </p:spPr>
                  <p:txBody>
                    <a:bodyPr wrap="none" rtlCol="0">
                      <a:spAutoFit/>
                    </a:bodyPr>
                    <a:lstStyle/>
                    <a:p>
                      <a:r>
                        <a:rPr lang="en-GB" sz="1200" dirty="0"/>
                        <a:t>Salt Deposit</a:t>
                      </a:r>
                      <a:endParaRPr lang="en-US" sz="1200" dirty="0"/>
                    </a:p>
                  </p:txBody>
                </p:sp>
              </p:grpSp>
              <p:sp>
                <p:nvSpPr>
                  <p:cNvPr id="24" name="TextBox 23">
                    <a:extLst>
                      <a:ext uri="{FF2B5EF4-FFF2-40B4-BE49-F238E27FC236}">
                        <a16:creationId xmlns:a16="http://schemas.microsoft.com/office/drawing/2014/main" id="{3A0CA3D1-20EE-4BF1-9105-A18081802819}"/>
                      </a:ext>
                    </a:extLst>
                  </p:cNvPr>
                  <p:cNvSpPr txBox="1"/>
                  <p:nvPr/>
                </p:nvSpPr>
                <p:spPr>
                  <a:xfrm>
                    <a:off x="3036596" y="3995397"/>
                    <a:ext cx="441910" cy="307777"/>
                  </a:xfrm>
                  <a:prstGeom prst="rect">
                    <a:avLst/>
                  </a:prstGeom>
                  <a:noFill/>
                </p:spPr>
                <p:txBody>
                  <a:bodyPr wrap="square" rtlCol="0">
                    <a:spAutoFit/>
                  </a:bodyPr>
                  <a:lstStyle/>
                  <a:p>
                    <a:r>
                      <a:rPr lang="en-GB" sz="1400" dirty="0"/>
                      <a:t>O</a:t>
                    </a:r>
                    <a:r>
                      <a:rPr lang="en-GB" sz="1400" baseline="-25000" dirty="0"/>
                      <a:t>2</a:t>
                    </a:r>
                    <a:endParaRPr lang="en-US" sz="1400" dirty="0"/>
                  </a:p>
                </p:txBody>
              </p:sp>
              <p:sp>
                <p:nvSpPr>
                  <p:cNvPr id="26" name="TextBox 25">
                    <a:extLst>
                      <a:ext uri="{FF2B5EF4-FFF2-40B4-BE49-F238E27FC236}">
                        <a16:creationId xmlns:a16="http://schemas.microsoft.com/office/drawing/2014/main" id="{6C2DB9C6-E3EA-4BB2-83C8-38FF1F2A68CF}"/>
                      </a:ext>
                    </a:extLst>
                  </p:cNvPr>
                  <p:cNvSpPr txBox="1"/>
                  <p:nvPr/>
                </p:nvSpPr>
                <p:spPr>
                  <a:xfrm>
                    <a:off x="3409951" y="3993908"/>
                    <a:ext cx="441910" cy="307777"/>
                  </a:xfrm>
                  <a:prstGeom prst="rect">
                    <a:avLst/>
                  </a:prstGeom>
                  <a:noFill/>
                </p:spPr>
                <p:txBody>
                  <a:bodyPr wrap="square" rtlCol="0">
                    <a:spAutoFit/>
                  </a:bodyPr>
                  <a:lstStyle/>
                  <a:p>
                    <a:r>
                      <a:rPr lang="en-GB" sz="1400" dirty="0"/>
                      <a:t>O</a:t>
                    </a:r>
                    <a:r>
                      <a:rPr lang="en-GB" sz="1400" baseline="-25000" dirty="0"/>
                      <a:t>2</a:t>
                    </a:r>
                    <a:endParaRPr lang="en-US" sz="1400" dirty="0"/>
                  </a:p>
                </p:txBody>
              </p:sp>
              <p:sp>
                <p:nvSpPr>
                  <p:cNvPr id="27" name="TextBox 26">
                    <a:extLst>
                      <a:ext uri="{FF2B5EF4-FFF2-40B4-BE49-F238E27FC236}">
                        <a16:creationId xmlns:a16="http://schemas.microsoft.com/office/drawing/2014/main" id="{3D94DFC3-BE49-4E6B-8786-0A4E343B0BA4}"/>
                      </a:ext>
                    </a:extLst>
                  </p:cNvPr>
                  <p:cNvSpPr txBox="1"/>
                  <p:nvPr/>
                </p:nvSpPr>
                <p:spPr>
                  <a:xfrm>
                    <a:off x="3783306" y="3995397"/>
                    <a:ext cx="441910" cy="307777"/>
                  </a:xfrm>
                  <a:prstGeom prst="rect">
                    <a:avLst/>
                  </a:prstGeom>
                  <a:noFill/>
                </p:spPr>
                <p:txBody>
                  <a:bodyPr wrap="square" rtlCol="0">
                    <a:spAutoFit/>
                  </a:bodyPr>
                  <a:lstStyle/>
                  <a:p>
                    <a:r>
                      <a:rPr lang="en-GB" sz="1400" dirty="0"/>
                      <a:t>O</a:t>
                    </a:r>
                    <a:r>
                      <a:rPr lang="en-GB" sz="1400" baseline="-25000" dirty="0"/>
                      <a:t>2</a:t>
                    </a:r>
                    <a:endParaRPr lang="en-US" sz="1400" dirty="0"/>
                  </a:p>
                </p:txBody>
              </p:sp>
              <p:sp>
                <p:nvSpPr>
                  <p:cNvPr id="49" name="Arc 48">
                    <a:extLst>
                      <a:ext uri="{FF2B5EF4-FFF2-40B4-BE49-F238E27FC236}">
                        <a16:creationId xmlns:a16="http://schemas.microsoft.com/office/drawing/2014/main" id="{77814A4F-033E-441E-AC77-97F86BA1B2E5}"/>
                      </a:ext>
                    </a:extLst>
                  </p:cNvPr>
                  <p:cNvSpPr/>
                  <p:nvPr/>
                </p:nvSpPr>
                <p:spPr>
                  <a:xfrm flipV="1">
                    <a:off x="1784120" y="4301685"/>
                    <a:ext cx="1784979" cy="1346640"/>
                  </a:xfrm>
                  <a:prstGeom prst="arc">
                    <a:avLst>
                      <a:gd name="adj1" fmla="val 14210728"/>
                      <a:gd name="adj2" fmla="val 0"/>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EE82C8F1-50CF-46CF-8C41-6E01FCD66547}"/>
                    </a:ext>
                  </a:extLst>
                </p:cNvPr>
                <p:cNvCxnSpPr>
                  <a:endCxn id="3" idx="0"/>
                </p:cNvCxnSpPr>
                <p:nvPr/>
              </p:nvCxnSpPr>
              <p:spPr>
                <a:xfrm flipH="1">
                  <a:off x="919105" y="4202625"/>
                  <a:ext cx="205406" cy="21983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02FF64AE-D09F-41DD-B8B0-3F1A6725404F}"/>
                    </a:ext>
                  </a:extLst>
                </p:cNvPr>
                <p:cNvCxnSpPr>
                  <a:cxnSpLocks/>
                  <a:stCxn id="4" idx="3"/>
                </p:cNvCxnSpPr>
                <p:nvPr/>
              </p:nvCxnSpPr>
              <p:spPr>
                <a:xfrm>
                  <a:off x="2146180" y="4190851"/>
                  <a:ext cx="158870" cy="231609"/>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A8049A3E-419D-4ECD-9774-02B393A3B00A}"/>
                  </a:ext>
                </a:extLst>
              </p:cNvPr>
              <p:cNvSpPr txBox="1"/>
              <p:nvPr/>
            </p:nvSpPr>
            <p:spPr>
              <a:xfrm>
                <a:off x="2646588" y="5311493"/>
                <a:ext cx="407529" cy="307777"/>
              </a:xfrm>
              <a:prstGeom prst="rect">
                <a:avLst/>
              </a:prstGeom>
              <a:noFill/>
            </p:spPr>
            <p:txBody>
              <a:bodyPr wrap="square" rtlCol="0">
                <a:spAutoFit/>
              </a:bodyPr>
              <a:lstStyle/>
              <a:p>
                <a:r>
                  <a:rPr lang="en-GB" sz="1400" dirty="0">
                    <a:solidFill>
                      <a:srgbClr val="4F81BD"/>
                    </a:solidFill>
                  </a:rPr>
                  <a:t>e</a:t>
                </a:r>
                <a:r>
                  <a:rPr lang="en-GB" sz="1400" baseline="30000" dirty="0">
                    <a:solidFill>
                      <a:srgbClr val="4F81BD"/>
                    </a:solidFill>
                  </a:rPr>
                  <a:t>-</a:t>
                </a:r>
                <a:endParaRPr lang="en-US" sz="1400" dirty="0">
                  <a:solidFill>
                    <a:srgbClr val="4F81BD"/>
                  </a:solidFill>
                </a:endParaRPr>
              </a:p>
            </p:txBody>
          </p:sp>
          <p:sp>
            <p:nvSpPr>
              <p:cNvPr id="52" name="TextBox 51">
                <a:extLst>
                  <a:ext uri="{FF2B5EF4-FFF2-40B4-BE49-F238E27FC236}">
                    <a16:creationId xmlns:a16="http://schemas.microsoft.com/office/drawing/2014/main" id="{E7BD1C71-1A8F-4922-AF0D-143605A46E1C}"/>
                  </a:ext>
                </a:extLst>
              </p:cNvPr>
              <p:cNvSpPr txBox="1"/>
              <p:nvPr/>
            </p:nvSpPr>
            <p:spPr>
              <a:xfrm>
                <a:off x="3100541" y="5076556"/>
                <a:ext cx="407529" cy="307777"/>
              </a:xfrm>
              <a:prstGeom prst="rect">
                <a:avLst/>
              </a:prstGeom>
              <a:noFill/>
            </p:spPr>
            <p:txBody>
              <a:bodyPr wrap="square" rtlCol="0">
                <a:spAutoFit/>
              </a:bodyPr>
              <a:lstStyle/>
              <a:p>
                <a:r>
                  <a:rPr lang="en-GB" sz="1400" dirty="0">
                    <a:solidFill>
                      <a:srgbClr val="4F81BD"/>
                    </a:solidFill>
                  </a:rPr>
                  <a:t>e</a:t>
                </a:r>
                <a:r>
                  <a:rPr lang="en-GB" sz="1400" baseline="30000" dirty="0">
                    <a:solidFill>
                      <a:srgbClr val="4F81BD"/>
                    </a:solidFill>
                  </a:rPr>
                  <a:t>-</a:t>
                </a:r>
                <a:endParaRPr lang="en-US" sz="1400" dirty="0">
                  <a:solidFill>
                    <a:srgbClr val="4F81BD"/>
                  </a:solidFill>
                </a:endParaRPr>
              </a:p>
            </p:txBody>
          </p:sp>
        </p:grpSp>
        <p:sp>
          <p:nvSpPr>
            <p:cNvPr id="32" name="Freeform: Shape 31">
              <a:extLst>
                <a:ext uri="{FF2B5EF4-FFF2-40B4-BE49-F238E27FC236}">
                  <a16:creationId xmlns:a16="http://schemas.microsoft.com/office/drawing/2014/main" id="{B9FC3ECF-2286-4076-855F-E640E1634446}"/>
                </a:ext>
              </a:extLst>
            </p:cNvPr>
            <p:cNvSpPr/>
            <p:nvPr/>
          </p:nvSpPr>
          <p:spPr>
            <a:xfrm>
              <a:off x="1764535" y="4713587"/>
              <a:ext cx="496347" cy="160818"/>
            </a:xfrm>
            <a:custGeom>
              <a:avLst/>
              <a:gdLst>
                <a:gd name="connsiteX0" fmla="*/ 378590 w 459553"/>
                <a:gd name="connsiteY0" fmla="*/ 167976 h 167976"/>
                <a:gd name="connsiteX1" fmla="*/ 354778 w 459553"/>
                <a:gd name="connsiteY1" fmla="*/ 163213 h 167976"/>
                <a:gd name="connsiteX2" fmla="*/ 321440 w 459553"/>
                <a:gd name="connsiteY2" fmla="*/ 134638 h 167976"/>
                <a:gd name="connsiteX3" fmla="*/ 302390 w 459553"/>
                <a:gd name="connsiteY3" fmla="*/ 125113 h 167976"/>
                <a:gd name="connsiteX4" fmla="*/ 273815 w 459553"/>
                <a:gd name="connsiteY4" fmla="*/ 110826 h 167976"/>
                <a:gd name="connsiteX5" fmla="*/ 259528 w 459553"/>
                <a:gd name="connsiteY5" fmla="*/ 101301 h 167976"/>
                <a:gd name="connsiteX6" fmla="*/ 197615 w 459553"/>
                <a:gd name="connsiteY6" fmla="*/ 101301 h 167976"/>
                <a:gd name="connsiteX7" fmla="*/ 30928 w 459553"/>
                <a:gd name="connsiteY7" fmla="*/ 96538 h 167976"/>
                <a:gd name="connsiteX8" fmla="*/ 16640 w 459553"/>
                <a:gd name="connsiteY8" fmla="*/ 87013 h 167976"/>
                <a:gd name="connsiteX9" fmla="*/ 7115 w 459553"/>
                <a:gd name="connsiteY9" fmla="*/ 72726 h 167976"/>
                <a:gd name="connsiteX10" fmla="*/ 7115 w 459553"/>
                <a:gd name="connsiteY10" fmla="*/ 15576 h 167976"/>
                <a:gd name="connsiteX11" fmla="*/ 21403 w 459553"/>
                <a:gd name="connsiteY11" fmla="*/ 6051 h 167976"/>
                <a:gd name="connsiteX12" fmla="*/ 459553 w 459553"/>
                <a:gd name="connsiteY12" fmla="*/ 6051 h 167976"/>
                <a:gd name="connsiteX13" fmla="*/ 378590 w 459553"/>
                <a:gd name="connsiteY13" fmla="*/ 167976 h 16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553" h="167976">
                  <a:moveTo>
                    <a:pt x="378590" y="167976"/>
                  </a:moveTo>
                  <a:lnTo>
                    <a:pt x="354778" y="163213"/>
                  </a:lnTo>
                  <a:cubicBezTo>
                    <a:pt x="343665" y="153688"/>
                    <a:pt x="333277" y="143247"/>
                    <a:pt x="321440" y="134638"/>
                  </a:cubicBezTo>
                  <a:cubicBezTo>
                    <a:pt x="315698" y="130462"/>
                    <a:pt x="308554" y="128635"/>
                    <a:pt x="302390" y="125113"/>
                  </a:cubicBezTo>
                  <a:cubicBezTo>
                    <a:pt x="276541" y="110342"/>
                    <a:pt x="300010" y="119557"/>
                    <a:pt x="273815" y="110826"/>
                  </a:cubicBezTo>
                  <a:cubicBezTo>
                    <a:pt x="269053" y="107651"/>
                    <a:pt x="264647" y="103861"/>
                    <a:pt x="259528" y="101301"/>
                  </a:cubicBezTo>
                  <a:cubicBezTo>
                    <a:pt x="238277" y="90675"/>
                    <a:pt x="224264" y="98636"/>
                    <a:pt x="197615" y="101301"/>
                  </a:cubicBezTo>
                  <a:cubicBezTo>
                    <a:pt x="142053" y="99713"/>
                    <a:pt x="86341" y="100913"/>
                    <a:pt x="30928" y="96538"/>
                  </a:cubicBezTo>
                  <a:cubicBezTo>
                    <a:pt x="25222" y="96087"/>
                    <a:pt x="20688" y="91060"/>
                    <a:pt x="16640" y="87013"/>
                  </a:cubicBezTo>
                  <a:cubicBezTo>
                    <a:pt x="12593" y="82966"/>
                    <a:pt x="10290" y="77488"/>
                    <a:pt x="7115" y="72726"/>
                  </a:cubicBezTo>
                  <a:cubicBezTo>
                    <a:pt x="2" y="51384"/>
                    <a:pt x="-4485" y="44575"/>
                    <a:pt x="7115" y="15576"/>
                  </a:cubicBezTo>
                  <a:cubicBezTo>
                    <a:pt x="22909" y="-23909"/>
                    <a:pt x="21403" y="26653"/>
                    <a:pt x="21403" y="6051"/>
                  </a:cubicBezTo>
                  <a:lnTo>
                    <a:pt x="459553" y="6051"/>
                  </a:lnTo>
                  <a:lnTo>
                    <a:pt x="378590" y="167976"/>
                  </a:lnTo>
                  <a:close/>
                </a:path>
              </a:pathLst>
            </a:custGeom>
            <a:gradFill>
              <a:gsLst>
                <a:gs pos="0">
                  <a:srgbClr val="8C8C8C"/>
                </a:gs>
                <a:gs pos="100000">
                  <a:srgbClr val="7F7F7E"/>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012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787-0F15-40EA-9D22-F3AEB45103C5}"/>
              </a:ext>
            </a:extLst>
          </p:cNvPr>
          <p:cNvSpPr>
            <a:spLocks noGrp="1"/>
          </p:cNvSpPr>
          <p:nvPr>
            <p:ph type="ctrTitle"/>
          </p:nvPr>
        </p:nvSpPr>
        <p:spPr/>
        <p:txBody>
          <a:bodyPr/>
          <a:lstStyle/>
          <a:p>
            <a:r>
              <a:rPr lang="en-GB" dirty="0">
                <a:solidFill>
                  <a:schemeClr val="tx2"/>
                </a:solidFill>
              </a:rPr>
              <a:t>Differential Aeration Cell</a:t>
            </a:r>
            <a:endParaRPr lang="en-US" dirty="0">
              <a:solidFill>
                <a:schemeClr val="tx2"/>
              </a:solidFill>
            </a:endParaRPr>
          </a:p>
        </p:txBody>
      </p:sp>
      <p:grpSp>
        <p:nvGrpSpPr>
          <p:cNvPr id="78" name="Group 77">
            <a:extLst>
              <a:ext uri="{FF2B5EF4-FFF2-40B4-BE49-F238E27FC236}">
                <a16:creationId xmlns:a16="http://schemas.microsoft.com/office/drawing/2014/main" id="{F2FB68D6-B589-47B5-B041-2BAEEC9A9A7D}"/>
              </a:ext>
            </a:extLst>
          </p:cNvPr>
          <p:cNvGrpSpPr/>
          <p:nvPr/>
        </p:nvGrpSpPr>
        <p:grpSpPr>
          <a:xfrm>
            <a:off x="1106323" y="2429674"/>
            <a:ext cx="6921081" cy="3626440"/>
            <a:chOff x="707625" y="3825246"/>
            <a:chExt cx="4548601" cy="2383333"/>
          </a:xfrm>
        </p:grpSpPr>
        <p:grpSp>
          <p:nvGrpSpPr>
            <p:cNvPr id="79" name="Group 78">
              <a:extLst>
                <a:ext uri="{FF2B5EF4-FFF2-40B4-BE49-F238E27FC236}">
                  <a16:creationId xmlns:a16="http://schemas.microsoft.com/office/drawing/2014/main" id="{C4F0AE76-87B6-434D-8E37-EAD0F4E3BA96}"/>
                </a:ext>
              </a:extLst>
            </p:cNvPr>
            <p:cNvGrpSpPr/>
            <p:nvPr/>
          </p:nvGrpSpPr>
          <p:grpSpPr>
            <a:xfrm>
              <a:off x="707625" y="3825246"/>
              <a:ext cx="4548601" cy="2383333"/>
              <a:chOff x="707625" y="3825240"/>
              <a:chExt cx="4548598" cy="2383330"/>
            </a:xfrm>
          </p:grpSpPr>
          <p:grpSp>
            <p:nvGrpSpPr>
              <p:cNvPr id="84" name="Group 83">
                <a:extLst>
                  <a:ext uri="{FF2B5EF4-FFF2-40B4-BE49-F238E27FC236}">
                    <a16:creationId xmlns:a16="http://schemas.microsoft.com/office/drawing/2014/main" id="{DF414A24-AE8D-409A-98B3-AD80F5F39B72}"/>
                  </a:ext>
                </a:extLst>
              </p:cNvPr>
              <p:cNvGrpSpPr/>
              <p:nvPr/>
            </p:nvGrpSpPr>
            <p:grpSpPr>
              <a:xfrm>
                <a:off x="707625" y="3825240"/>
                <a:ext cx="4548598" cy="2383330"/>
                <a:chOff x="707625" y="3825241"/>
                <a:chExt cx="4548599" cy="2383330"/>
              </a:xfrm>
            </p:grpSpPr>
            <p:grpSp>
              <p:nvGrpSpPr>
                <p:cNvPr id="87" name="Group 86">
                  <a:extLst>
                    <a:ext uri="{FF2B5EF4-FFF2-40B4-BE49-F238E27FC236}">
                      <a16:creationId xmlns:a16="http://schemas.microsoft.com/office/drawing/2014/main" id="{F1AEEF6F-E0ED-4C73-B589-B67BC013ECF2}"/>
                    </a:ext>
                  </a:extLst>
                </p:cNvPr>
                <p:cNvGrpSpPr/>
                <p:nvPr/>
              </p:nvGrpSpPr>
              <p:grpSpPr>
                <a:xfrm>
                  <a:off x="707625" y="3825241"/>
                  <a:ext cx="4548599" cy="2383330"/>
                  <a:chOff x="707625" y="3825241"/>
                  <a:chExt cx="4548599" cy="2383330"/>
                </a:xfrm>
              </p:grpSpPr>
              <p:grpSp>
                <p:nvGrpSpPr>
                  <p:cNvPr id="92" name="Group 91">
                    <a:extLst>
                      <a:ext uri="{FF2B5EF4-FFF2-40B4-BE49-F238E27FC236}">
                        <a16:creationId xmlns:a16="http://schemas.microsoft.com/office/drawing/2014/main" id="{4B9C6C85-D4B6-4785-B35F-F0615C409FF1}"/>
                      </a:ext>
                    </a:extLst>
                  </p:cNvPr>
                  <p:cNvGrpSpPr/>
                  <p:nvPr/>
                </p:nvGrpSpPr>
                <p:grpSpPr>
                  <a:xfrm>
                    <a:off x="707625" y="3825241"/>
                    <a:ext cx="4548599" cy="2383330"/>
                    <a:chOff x="707624" y="3857626"/>
                    <a:chExt cx="4548599" cy="2214563"/>
                  </a:xfrm>
                </p:grpSpPr>
                <p:sp>
                  <p:nvSpPr>
                    <p:cNvPr id="102" name="Rectangle 101">
                      <a:extLst>
                        <a:ext uri="{FF2B5EF4-FFF2-40B4-BE49-F238E27FC236}">
                          <a16:creationId xmlns:a16="http://schemas.microsoft.com/office/drawing/2014/main" id="{FA53FAE2-ED90-47F9-ABB8-260A0CAFE483}"/>
                        </a:ext>
                      </a:extLst>
                    </p:cNvPr>
                    <p:cNvSpPr/>
                    <p:nvPr/>
                  </p:nvSpPr>
                  <p:spPr>
                    <a:xfrm>
                      <a:off x="707624" y="3857626"/>
                      <a:ext cx="4548599" cy="2214563"/>
                    </a:xfrm>
                    <a:prstGeom prst="rect">
                      <a:avLst/>
                    </a:prstGeom>
                    <a:blipFill>
                      <a:blip r:embed="rId3"/>
                      <a:tile tx="0" ty="0" sx="100000" sy="100000" flip="none" algn="tl"/>
                    </a:blipFill>
                    <a:ln>
                      <a:solidFill>
                        <a:srgbClr val="059E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nvGrpSpPr>
                    <p:cNvPr id="103" name="Group 102">
                      <a:extLst>
                        <a:ext uri="{FF2B5EF4-FFF2-40B4-BE49-F238E27FC236}">
                          <a16:creationId xmlns:a16="http://schemas.microsoft.com/office/drawing/2014/main" id="{27705298-0D4A-4B92-AC5C-FF40FCF913B6}"/>
                        </a:ext>
                      </a:extLst>
                    </p:cNvPr>
                    <p:cNvGrpSpPr/>
                    <p:nvPr/>
                  </p:nvGrpSpPr>
                  <p:grpSpPr>
                    <a:xfrm>
                      <a:off x="710201" y="4491038"/>
                      <a:ext cx="4545684" cy="1581150"/>
                      <a:chOff x="710401" y="4491038"/>
                      <a:chExt cx="4328324" cy="1581150"/>
                    </a:xfrm>
                  </p:grpSpPr>
                  <p:sp>
                    <p:nvSpPr>
                      <p:cNvPr id="104" name="Freeform: Shape 103">
                        <a:extLst>
                          <a:ext uri="{FF2B5EF4-FFF2-40B4-BE49-F238E27FC236}">
                            <a16:creationId xmlns:a16="http://schemas.microsoft.com/office/drawing/2014/main" id="{016BC5E9-E490-48F9-B5FE-2143017F3AD0}"/>
                          </a:ext>
                        </a:extLst>
                      </p:cNvPr>
                      <p:cNvSpPr/>
                      <p:nvPr/>
                    </p:nvSpPr>
                    <p:spPr>
                      <a:xfrm>
                        <a:off x="714375" y="4681538"/>
                        <a:ext cx="4324350" cy="1390650"/>
                      </a:xfrm>
                      <a:custGeom>
                        <a:avLst/>
                        <a:gdLst>
                          <a:gd name="connsiteX0" fmla="*/ 0 w 4324350"/>
                          <a:gd name="connsiteY0" fmla="*/ 0 h 2214563"/>
                          <a:gd name="connsiteX1" fmla="*/ 0 w 4324350"/>
                          <a:gd name="connsiteY1" fmla="*/ 2214563 h 2214563"/>
                          <a:gd name="connsiteX2" fmla="*/ 4324350 w 4324350"/>
                          <a:gd name="connsiteY2" fmla="*/ 2214563 h 2214563"/>
                          <a:gd name="connsiteX3" fmla="*/ 4324350 w 4324350"/>
                          <a:gd name="connsiteY3" fmla="*/ 9525 h 2214563"/>
                          <a:gd name="connsiteX4" fmla="*/ 1385888 w 4324350"/>
                          <a:gd name="connsiteY4" fmla="*/ 9525 h 2214563"/>
                          <a:gd name="connsiteX5" fmla="*/ 1385888 w 4324350"/>
                          <a:gd name="connsiteY5" fmla="*/ 52388 h 2214563"/>
                          <a:gd name="connsiteX6" fmla="*/ 1362075 w 4324350"/>
                          <a:gd name="connsiteY6" fmla="*/ 90488 h 2214563"/>
                          <a:gd name="connsiteX7" fmla="*/ 1352550 w 4324350"/>
                          <a:gd name="connsiteY7" fmla="*/ 119063 h 2214563"/>
                          <a:gd name="connsiteX8" fmla="*/ 1347788 w 4324350"/>
                          <a:gd name="connsiteY8" fmla="*/ 133350 h 2214563"/>
                          <a:gd name="connsiteX9" fmla="*/ 1352550 w 4324350"/>
                          <a:gd name="connsiteY9" fmla="*/ 214313 h 2214563"/>
                          <a:gd name="connsiteX10" fmla="*/ 1371600 w 4324350"/>
                          <a:gd name="connsiteY10" fmla="*/ 242888 h 2214563"/>
                          <a:gd name="connsiteX11" fmla="*/ 1390650 w 4324350"/>
                          <a:gd name="connsiteY11" fmla="*/ 271463 h 2214563"/>
                          <a:gd name="connsiteX12" fmla="*/ 1423988 w 4324350"/>
                          <a:gd name="connsiteY12" fmla="*/ 314325 h 2214563"/>
                          <a:gd name="connsiteX13" fmla="*/ 1452563 w 4324350"/>
                          <a:gd name="connsiteY13" fmla="*/ 357188 h 2214563"/>
                          <a:gd name="connsiteX14" fmla="*/ 1462088 w 4324350"/>
                          <a:gd name="connsiteY14" fmla="*/ 371475 h 2214563"/>
                          <a:gd name="connsiteX15" fmla="*/ 1471613 w 4324350"/>
                          <a:gd name="connsiteY15" fmla="*/ 385763 h 2214563"/>
                          <a:gd name="connsiteX16" fmla="*/ 1481138 w 4324350"/>
                          <a:gd name="connsiteY16" fmla="*/ 414338 h 2214563"/>
                          <a:gd name="connsiteX17" fmla="*/ 1490663 w 4324350"/>
                          <a:gd name="connsiteY17" fmla="*/ 457200 h 2214563"/>
                          <a:gd name="connsiteX18" fmla="*/ 1495425 w 4324350"/>
                          <a:gd name="connsiteY18" fmla="*/ 504825 h 2214563"/>
                          <a:gd name="connsiteX19" fmla="*/ 1500188 w 4324350"/>
                          <a:gd name="connsiteY19" fmla="*/ 519113 h 2214563"/>
                          <a:gd name="connsiteX20" fmla="*/ 1504950 w 4324350"/>
                          <a:gd name="connsiteY20" fmla="*/ 557213 h 2214563"/>
                          <a:gd name="connsiteX21" fmla="*/ 1500188 w 4324350"/>
                          <a:gd name="connsiteY21" fmla="*/ 690563 h 2214563"/>
                          <a:gd name="connsiteX22" fmla="*/ 1490663 w 4324350"/>
                          <a:gd name="connsiteY22" fmla="*/ 719138 h 2214563"/>
                          <a:gd name="connsiteX23" fmla="*/ 1466850 w 4324350"/>
                          <a:gd name="connsiteY23" fmla="*/ 762000 h 2214563"/>
                          <a:gd name="connsiteX24" fmla="*/ 1428750 w 4324350"/>
                          <a:gd name="connsiteY24" fmla="*/ 819150 h 2214563"/>
                          <a:gd name="connsiteX25" fmla="*/ 1409700 w 4324350"/>
                          <a:gd name="connsiteY25" fmla="*/ 847725 h 2214563"/>
                          <a:gd name="connsiteX26" fmla="*/ 1395413 w 4324350"/>
                          <a:gd name="connsiteY26" fmla="*/ 866775 h 2214563"/>
                          <a:gd name="connsiteX27" fmla="*/ 1385888 w 4324350"/>
                          <a:gd name="connsiteY27" fmla="*/ 881063 h 2214563"/>
                          <a:gd name="connsiteX28" fmla="*/ 1371600 w 4324350"/>
                          <a:gd name="connsiteY28" fmla="*/ 909638 h 2214563"/>
                          <a:gd name="connsiteX29" fmla="*/ 1357313 w 4324350"/>
                          <a:gd name="connsiteY29" fmla="*/ 919163 h 2214563"/>
                          <a:gd name="connsiteX30" fmla="*/ 1338263 w 4324350"/>
                          <a:gd name="connsiteY30" fmla="*/ 947738 h 2214563"/>
                          <a:gd name="connsiteX31" fmla="*/ 1328738 w 4324350"/>
                          <a:gd name="connsiteY31" fmla="*/ 962025 h 2214563"/>
                          <a:gd name="connsiteX32" fmla="*/ 1300163 w 4324350"/>
                          <a:gd name="connsiteY32" fmla="*/ 990600 h 2214563"/>
                          <a:gd name="connsiteX33" fmla="*/ 1285875 w 4324350"/>
                          <a:gd name="connsiteY33" fmla="*/ 1004888 h 2214563"/>
                          <a:gd name="connsiteX34" fmla="*/ 1271588 w 4324350"/>
                          <a:gd name="connsiteY34" fmla="*/ 1014413 h 2214563"/>
                          <a:gd name="connsiteX35" fmla="*/ 1252538 w 4324350"/>
                          <a:gd name="connsiteY35" fmla="*/ 1042988 h 2214563"/>
                          <a:gd name="connsiteX36" fmla="*/ 1243013 w 4324350"/>
                          <a:gd name="connsiteY36" fmla="*/ 1066800 h 2214563"/>
                          <a:gd name="connsiteX37" fmla="*/ 1238250 w 4324350"/>
                          <a:gd name="connsiteY37" fmla="*/ 1081088 h 2214563"/>
                          <a:gd name="connsiteX38" fmla="*/ 1223963 w 4324350"/>
                          <a:gd name="connsiteY38" fmla="*/ 1104900 h 2214563"/>
                          <a:gd name="connsiteX39" fmla="*/ 1209675 w 4324350"/>
                          <a:gd name="connsiteY39" fmla="*/ 1162050 h 2214563"/>
                          <a:gd name="connsiteX40" fmla="*/ 1200150 w 4324350"/>
                          <a:gd name="connsiteY40" fmla="*/ 1190625 h 2214563"/>
                          <a:gd name="connsiteX41" fmla="*/ 1171575 w 4324350"/>
                          <a:gd name="connsiteY41" fmla="*/ 1219200 h 2214563"/>
                          <a:gd name="connsiteX42" fmla="*/ 1152525 w 4324350"/>
                          <a:gd name="connsiteY42" fmla="*/ 1228725 h 2214563"/>
                          <a:gd name="connsiteX43" fmla="*/ 1138238 w 4324350"/>
                          <a:gd name="connsiteY43" fmla="*/ 1233488 h 2214563"/>
                          <a:gd name="connsiteX44" fmla="*/ 1100138 w 4324350"/>
                          <a:gd name="connsiteY44" fmla="*/ 1252538 h 2214563"/>
                          <a:gd name="connsiteX45" fmla="*/ 1081088 w 4324350"/>
                          <a:gd name="connsiteY45" fmla="*/ 1257300 h 2214563"/>
                          <a:gd name="connsiteX46" fmla="*/ 1014413 w 4324350"/>
                          <a:gd name="connsiteY46" fmla="*/ 1276350 h 2214563"/>
                          <a:gd name="connsiteX47" fmla="*/ 976313 w 4324350"/>
                          <a:gd name="connsiteY47" fmla="*/ 1285875 h 2214563"/>
                          <a:gd name="connsiteX48" fmla="*/ 957263 w 4324350"/>
                          <a:gd name="connsiteY48" fmla="*/ 1290638 h 2214563"/>
                          <a:gd name="connsiteX49" fmla="*/ 900113 w 4324350"/>
                          <a:gd name="connsiteY49" fmla="*/ 1300163 h 2214563"/>
                          <a:gd name="connsiteX50" fmla="*/ 881063 w 4324350"/>
                          <a:gd name="connsiteY50" fmla="*/ 1304925 h 2214563"/>
                          <a:gd name="connsiteX51" fmla="*/ 852488 w 4324350"/>
                          <a:gd name="connsiteY51" fmla="*/ 1314450 h 2214563"/>
                          <a:gd name="connsiteX52" fmla="*/ 833438 w 4324350"/>
                          <a:gd name="connsiteY52" fmla="*/ 1319213 h 2214563"/>
                          <a:gd name="connsiteX53" fmla="*/ 809625 w 4324350"/>
                          <a:gd name="connsiteY53" fmla="*/ 1323975 h 2214563"/>
                          <a:gd name="connsiteX54" fmla="*/ 795338 w 4324350"/>
                          <a:gd name="connsiteY54" fmla="*/ 1328738 h 2214563"/>
                          <a:gd name="connsiteX55" fmla="*/ 776288 w 4324350"/>
                          <a:gd name="connsiteY55" fmla="*/ 1333500 h 2214563"/>
                          <a:gd name="connsiteX56" fmla="*/ 571500 w 4324350"/>
                          <a:gd name="connsiteY56" fmla="*/ 1328738 h 2214563"/>
                          <a:gd name="connsiteX57" fmla="*/ 557213 w 4324350"/>
                          <a:gd name="connsiteY57" fmla="*/ 1323975 h 2214563"/>
                          <a:gd name="connsiteX58" fmla="*/ 523875 w 4324350"/>
                          <a:gd name="connsiteY58" fmla="*/ 1309688 h 2214563"/>
                          <a:gd name="connsiteX59" fmla="*/ 500063 w 4324350"/>
                          <a:gd name="connsiteY59" fmla="*/ 1285875 h 2214563"/>
                          <a:gd name="connsiteX60" fmla="*/ 495300 w 4324350"/>
                          <a:gd name="connsiteY60" fmla="*/ 1271588 h 2214563"/>
                          <a:gd name="connsiteX61" fmla="*/ 476250 w 4324350"/>
                          <a:gd name="connsiteY61" fmla="*/ 1243013 h 2214563"/>
                          <a:gd name="connsiteX62" fmla="*/ 466725 w 4324350"/>
                          <a:gd name="connsiteY62" fmla="*/ 1228725 h 2214563"/>
                          <a:gd name="connsiteX63" fmla="*/ 457200 w 4324350"/>
                          <a:gd name="connsiteY63" fmla="*/ 1214438 h 2214563"/>
                          <a:gd name="connsiteX64" fmla="*/ 442913 w 4324350"/>
                          <a:gd name="connsiteY64" fmla="*/ 1181100 h 2214563"/>
                          <a:gd name="connsiteX65" fmla="*/ 428625 w 4324350"/>
                          <a:gd name="connsiteY65" fmla="*/ 1162050 h 2214563"/>
                          <a:gd name="connsiteX66" fmla="*/ 419100 w 4324350"/>
                          <a:gd name="connsiteY66" fmla="*/ 1133475 h 2214563"/>
                          <a:gd name="connsiteX67" fmla="*/ 414338 w 4324350"/>
                          <a:gd name="connsiteY67" fmla="*/ 1119188 h 2214563"/>
                          <a:gd name="connsiteX68" fmla="*/ 400050 w 4324350"/>
                          <a:gd name="connsiteY68" fmla="*/ 1104900 h 2214563"/>
                          <a:gd name="connsiteX69" fmla="*/ 385763 w 4324350"/>
                          <a:gd name="connsiteY69" fmla="*/ 1052513 h 2214563"/>
                          <a:gd name="connsiteX70" fmla="*/ 381000 w 4324350"/>
                          <a:gd name="connsiteY70" fmla="*/ 1038225 h 2214563"/>
                          <a:gd name="connsiteX71" fmla="*/ 376238 w 4324350"/>
                          <a:gd name="connsiteY71" fmla="*/ 1004888 h 2214563"/>
                          <a:gd name="connsiteX72" fmla="*/ 361950 w 4324350"/>
                          <a:gd name="connsiteY72" fmla="*/ 800100 h 2214563"/>
                          <a:gd name="connsiteX73" fmla="*/ 357188 w 4324350"/>
                          <a:gd name="connsiteY73" fmla="*/ 785813 h 2214563"/>
                          <a:gd name="connsiteX74" fmla="*/ 338138 w 4324350"/>
                          <a:gd name="connsiteY74" fmla="*/ 757238 h 2214563"/>
                          <a:gd name="connsiteX75" fmla="*/ 328613 w 4324350"/>
                          <a:gd name="connsiteY75" fmla="*/ 728663 h 2214563"/>
                          <a:gd name="connsiteX76" fmla="*/ 319088 w 4324350"/>
                          <a:gd name="connsiteY76" fmla="*/ 700088 h 2214563"/>
                          <a:gd name="connsiteX77" fmla="*/ 314325 w 4324350"/>
                          <a:gd name="connsiteY77" fmla="*/ 685800 h 2214563"/>
                          <a:gd name="connsiteX78" fmla="*/ 319088 w 4324350"/>
                          <a:gd name="connsiteY78" fmla="*/ 585788 h 2214563"/>
                          <a:gd name="connsiteX79" fmla="*/ 338138 w 4324350"/>
                          <a:gd name="connsiteY79" fmla="*/ 538163 h 2214563"/>
                          <a:gd name="connsiteX80" fmla="*/ 352425 w 4324350"/>
                          <a:gd name="connsiteY80" fmla="*/ 504825 h 2214563"/>
                          <a:gd name="connsiteX81" fmla="*/ 366713 w 4324350"/>
                          <a:gd name="connsiteY81" fmla="*/ 476250 h 2214563"/>
                          <a:gd name="connsiteX82" fmla="*/ 381000 w 4324350"/>
                          <a:gd name="connsiteY82" fmla="*/ 447675 h 2214563"/>
                          <a:gd name="connsiteX83" fmla="*/ 390525 w 4324350"/>
                          <a:gd name="connsiteY83" fmla="*/ 414338 h 2214563"/>
                          <a:gd name="connsiteX84" fmla="*/ 400050 w 4324350"/>
                          <a:gd name="connsiteY84" fmla="*/ 400050 h 2214563"/>
                          <a:gd name="connsiteX85" fmla="*/ 414338 w 4324350"/>
                          <a:gd name="connsiteY85" fmla="*/ 366713 h 2214563"/>
                          <a:gd name="connsiteX86" fmla="*/ 419100 w 4324350"/>
                          <a:gd name="connsiteY86" fmla="*/ 347663 h 2214563"/>
                          <a:gd name="connsiteX87" fmla="*/ 428625 w 4324350"/>
                          <a:gd name="connsiteY87" fmla="*/ 309563 h 2214563"/>
                          <a:gd name="connsiteX88" fmla="*/ 423863 w 4324350"/>
                          <a:gd name="connsiteY88" fmla="*/ 119063 h 2214563"/>
                          <a:gd name="connsiteX89" fmla="*/ 414338 w 4324350"/>
                          <a:gd name="connsiteY89" fmla="*/ 90488 h 2214563"/>
                          <a:gd name="connsiteX90" fmla="*/ 395288 w 4324350"/>
                          <a:gd name="connsiteY90" fmla="*/ 61913 h 2214563"/>
                          <a:gd name="connsiteX91" fmla="*/ 371475 w 4324350"/>
                          <a:gd name="connsiteY91" fmla="*/ 38100 h 2214563"/>
                          <a:gd name="connsiteX92" fmla="*/ 342900 w 4324350"/>
                          <a:gd name="connsiteY92" fmla="*/ 28575 h 2214563"/>
                          <a:gd name="connsiteX93" fmla="*/ 85725 w 4324350"/>
                          <a:gd name="connsiteY93" fmla="*/ 33338 h 2214563"/>
                          <a:gd name="connsiteX94" fmla="*/ 71438 w 4324350"/>
                          <a:gd name="connsiteY94" fmla="*/ 38100 h 2214563"/>
                          <a:gd name="connsiteX95" fmla="*/ 47625 w 4324350"/>
                          <a:gd name="connsiteY95" fmla="*/ 42863 h 2214563"/>
                          <a:gd name="connsiteX96" fmla="*/ 33338 w 4324350"/>
                          <a:gd name="connsiteY96" fmla="*/ 47625 h 2214563"/>
                          <a:gd name="connsiteX97" fmla="*/ 0 w 4324350"/>
                          <a:gd name="connsiteY97" fmla="*/ 0 h 221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324350" h="2214563">
                            <a:moveTo>
                              <a:pt x="0" y="0"/>
                            </a:moveTo>
                            <a:lnTo>
                              <a:pt x="0" y="2214563"/>
                            </a:lnTo>
                            <a:lnTo>
                              <a:pt x="4324350" y="2214563"/>
                            </a:lnTo>
                            <a:lnTo>
                              <a:pt x="4324350" y="9525"/>
                            </a:lnTo>
                            <a:lnTo>
                              <a:pt x="1385888" y="9525"/>
                            </a:lnTo>
                            <a:lnTo>
                              <a:pt x="1385888" y="52388"/>
                            </a:lnTo>
                            <a:cubicBezTo>
                              <a:pt x="1377950" y="65088"/>
                              <a:pt x="1368773" y="77093"/>
                              <a:pt x="1362075" y="90488"/>
                            </a:cubicBezTo>
                            <a:cubicBezTo>
                              <a:pt x="1357585" y="99468"/>
                              <a:pt x="1355725" y="109538"/>
                              <a:pt x="1352550" y="119063"/>
                            </a:cubicBezTo>
                            <a:lnTo>
                              <a:pt x="1347788" y="133350"/>
                            </a:lnTo>
                            <a:cubicBezTo>
                              <a:pt x="1349375" y="160338"/>
                              <a:pt x="1349860" y="187413"/>
                              <a:pt x="1352550" y="214313"/>
                            </a:cubicBezTo>
                            <a:cubicBezTo>
                              <a:pt x="1354341" y="232228"/>
                              <a:pt x="1360608" y="228755"/>
                              <a:pt x="1371600" y="242888"/>
                            </a:cubicBezTo>
                            <a:cubicBezTo>
                              <a:pt x="1378628" y="251924"/>
                              <a:pt x="1382555" y="263369"/>
                              <a:pt x="1390650" y="271463"/>
                            </a:cubicBezTo>
                            <a:cubicBezTo>
                              <a:pt x="1413033" y="293844"/>
                              <a:pt x="1401203" y="280147"/>
                              <a:pt x="1423988" y="314325"/>
                            </a:cubicBezTo>
                            <a:lnTo>
                              <a:pt x="1452563" y="357188"/>
                            </a:lnTo>
                            <a:lnTo>
                              <a:pt x="1462088" y="371475"/>
                            </a:lnTo>
                            <a:lnTo>
                              <a:pt x="1471613" y="385763"/>
                            </a:lnTo>
                            <a:cubicBezTo>
                              <a:pt x="1474788" y="395288"/>
                              <a:pt x="1478703" y="404597"/>
                              <a:pt x="1481138" y="414338"/>
                            </a:cubicBezTo>
                            <a:cubicBezTo>
                              <a:pt x="1487863" y="441241"/>
                              <a:pt x="1484616" y="426970"/>
                              <a:pt x="1490663" y="457200"/>
                            </a:cubicBezTo>
                            <a:cubicBezTo>
                              <a:pt x="1492250" y="473075"/>
                              <a:pt x="1492999" y="489056"/>
                              <a:pt x="1495425" y="504825"/>
                            </a:cubicBezTo>
                            <a:cubicBezTo>
                              <a:pt x="1496188" y="509787"/>
                              <a:pt x="1499290" y="514174"/>
                              <a:pt x="1500188" y="519113"/>
                            </a:cubicBezTo>
                            <a:cubicBezTo>
                              <a:pt x="1502478" y="531705"/>
                              <a:pt x="1503363" y="544513"/>
                              <a:pt x="1504950" y="557213"/>
                            </a:cubicBezTo>
                            <a:cubicBezTo>
                              <a:pt x="1503363" y="601663"/>
                              <a:pt x="1504097" y="646257"/>
                              <a:pt x="1500188" y="690563"/>
                            </a:cubicBezTo>
                            <a:cubicBezTo>
                              <a:pt x="1499306" y="700564"/>
                              <a:pt x="1493838" y="709613"/>
                              <a:pt x="1490663" y="719138"/>
                            </a:cubicBezTo>
                            <a:cubicBezTo>
                              <a:pt x="1482281" y="744283"/>
                              <a:pt x="1488681" y="729253"/>
                              <a:pt x="1466850" y="762000"/>
                            </a:cubicBezTo>
                            <a:lnTo>
                              <a:pt x="1428750" y="819150"/>
                            </a:lnTo>
                            <a:cubicBezTo>
                              <a:pt x="1428743" y="819161"/>
                              <a:pt x="1409708" y="847714"/>
                              <a:pt x="1409700" y="847725"/>
                            </a:cubicBezTo>
                            <a:cubicBezTo>
                              <a:pt x="1404938" y="854075"/>
                              <a:pt x="1400026" y="860316"/>
                              <a:pt x="1395413" y="866775"/>
                            </a:cubicBezTo>
                            <a:cubicBezTo>
                              <a:pt x="1392086" y="871433"/>
                              <a:pt x="1388448" y="875943"/>
                              <a:pt x="1385888" y="881063"/>
                            </a:cubicBezTo>
                            <a:cubicBezTo>
                              <a:pt x="1378142" y="896555"/>
                              <a:pt x="1385247" y="895990"/>
                              <a:pt x="1371600" y="909638"/>
                            </a:cubicBezTo>
                            <a:cubicBezTo>
                              <a:pt x="1367553" y="913685"/>
                              <a:pt x="1362075" y="915988"/>
                              <a:pt x="1357313" y="919163"/>
                            </a:cubicBezTo>
                            <a:lnTo>
                              <a:pt x="1338263" y="947738"/>
                            </a:lnTo>
                            <a:cubicBezTo>
                              <a:pt x="1335088" y="952500"/>
                              <a:pt x="1332785" y="957978"/>
                              <a:pt x="1328738" y="962025"/>
                            </a:cubicBezTo>
                            <a:lnTo>
                              <a:pt x="1300163" y="990600"/>
                            </a:lnTo>
                            <a:cubicBezTo>
                              <a:pt x="1295400" y="995363"/>
                              <a:pt x="1291479" y="1001152"/>
                              <a:pt x="1285875" y="1004888"/>
                            </a:cubicBezTo>
                            <a:lnTo>
                              <a:pt x="1271588" y="1014413"/>
                            </a:lnTo>
                            <a:cubicBezTo>
                              <a:pt x="1265238" y="1023938"/>
                              <a:pt x="1256790" y="1032359"/>
                              <a:pt x="1252538" y="1042988"/>
                            </a:cubicBezTo>
                            <a:cubicBezTo>
                              <a:pt x="1249363" y="1050925"/>
                              <a:pt x="1246015" y="1058796"/>
                              <a:pt x="1243013" y="1066800"/>
                            </a:cubicBezTo>
                            <a:cubicBezTo>
                              <a:pt x="1241250" y="1071501"/>
                              <a:pt x="1240495" y="1076598"/>
                              <a:pt x="1238250" y="1081088"/>
                            </a:cubicBezTo>
                            <a:cubicBezTo>
                              <a:pt x="1234110" y="1089367"/>
                              <a:pt x="1228725" y="1096963"/>
                              <a:pt x="1223963" y="1104900"/>
                            </a:cubicBezTo>
                            <a:cubicBezTo>
                              <a:pt x="1217549" y="1143382"/>
                              <a:pt x="1222254" y="1124311"/>
                              <a:pt x="1209675" y="1162050"/>
                            </a:cubicBezTo>
                            <a:lnTo>
                              <a:pt x="1200150" y="1190625"/>
                            </a:lnTo>
                            <a:cubicBezTo>
                              <a:pt x="1190625" y="1200150"/>
                              <a:pt x="1183623" y="1213176"/>
                              <a:pt x="1171575" y="1219200"/>
                            </a:cubicBezTo>
                            <a:cubicBezTo>
                              <a:pt x="1165225" y="1222375"/>
                              <a:pt x="1159050" y="1225928"/>
                              <a:pt x="1152525" y="1228725"/>
                            </a:cubicBezTo>
                            <a:cubicBezTo>
                              <a:pt x="1147911" y="1230703"/>
                              <a:pt x="1142728" y="1231243"/>
                              <a:pt x="1138238" y="1233488"/>
                            </a:cubicBezTo>
                            <a:cubicBezTo>
                              <a:pt x="1103246" y="1250985"/>
                              <a:pt x="1149563" y="1236063"/>
                              <a:pt x="1100138" y="1252538"/>
                            </a:cubicBezTo>
                            <a:cubicBezTo>
                              <a:pt x="1093928" y="1254608"/>
                              <a:pt x="1087357" y="1255419"/>
                              <a:pt x="1081088" y="1257300"/>
                            </a:cubicBezTo>
                            <a:cubicBezTo>
                              <a:pt x="1012739" y="1277804"/>
                              <a:pt x="1097920" y="1255473"/>
                              <a:pt x="1014413" y="1276350"/>
                            </a:cubicBezTo>
                            <a:lnTo>
                              <a:pt x="976313" y="1285875"/>
                            </a:lnTo>
                            <a:cubicBezTo>
                              <a:pt x="969963" y="1287463"/>
                              <a:pt x="963743" y="1289712"/>
                              <a:pt x="957263" y="1290638"/>
                            </a:cubicBezTo>
                            <a:cubicBezTo>
                              <a:pt x="929415" y="1294616"/>
                              <a:pt x="925195" y="1294589"/>
                              <a:pt x="900113" y="1300163"/>
                            </a:cubicBezTo>
                            <a:cubicBezTo>
                              <a:pt x="893723" y="1301583"/>
                              <a:pt x="887332" y="1303044"/>
                              <a:pt x="881063" y="1304925"/>
                            </a:cubicBezTo>
                            <a:cubicBezTo>
                              <a:pt x="871446" y="1307810"/>
                              <a:pt x="862228" y="1312015"/>
                              <a:pt x="852488" y="1314450"/>
                            </a:cubicBezTo>
                            <a:cubicBezTo>
                              <a:pt x="846138" y="1316038"/>
                              <a:pt x="839828" y="1317793"/>
                              <a:pt x="833438" y="1319213"/>
                            </a:cubicBezTo>
                            <a:cubicBezTo>
                              <a:pt x="825536" y="1320969"/>
                              <a:pt x="817478" y="1322012"/>
                              <a:pt x="809625" y="1323975"/>
                            </a:cubicBezTo>
                            <a:cubicBezTo>
                              <a:pt x="804755" y="1325193"/>
                              <a:pt x="800165" y="1327359"/>
                              <a:pt x="795338" y="1328738"/>
                            </a:cubicBezTo>
                            <a:cubicBezTo>
                              <a:pt x="789044" y="1330536"/>
                              <a:pt x="782638" y="1331913"/>
                              <a:pt x="776288" y="1333500"/>
                            </a:cubicBezTo>
                            <a:cubicBezTo>
                              <a:pt x="708025" y="1331913"/>
                              <a:pt x="639717" y="1331704"/>
                              <a:pt x="571500" y="1328738"/>
                            </a:cubicBezTo>
                            <a:cubicBezTo>
                              <a:pt x="566485" y="1328520"/>
                              <a:pt x="561827" y="1325953"/>
                              <a:pt x="557213" y="1323975"/>
                            </a:cubicBezTo>
                            <a:cubicBezTo>
                              <a:pt x="516036" y="1306327"/>
                              <a:pt x="557370" y="1320851"/>
                              <a:pt x="523875" y="1309688"/>
                            </a:cubicBezTo>
                            <a:cubicBezTo>
                              <a:pt x="509587" y="1300162"/>
                              <a:pt x="508001" y="1301751"/>
                              <a:pt x="500063" y="1285875"/>
                            </a:cubicBezTo>
                            <a:cubicBezTo>
                              <a:pt x="497818" y="1281385"/>
                              <a:pt x="497738" y="1275976"/>
                              <a:pt x="495300" y="1271588"/>
                            </a:cubicBezTo>
                            <a:cubicBezTo>
                              <a:pt x="489740" y="1261581"/>
                              <a:pt x="482600" y="1252538"/>
                              <a:pt x="476250" y="1243013"/>
                            </a:cubicBezTo>
                            <a:lnTo>
                              <a:pt x="466725" y="1228725"/>
                            </a:lnTo>
                            <a:lnTo>
                              <a:pt x="457200" y="1214438"/>
                            </a:lnTo>
                            <a:cubicBezTo>
                              <a:pt x="452571" y="1200548"/>
                              <a:pt x="451321" y="1194553"/>
                              <a:pt x="442913" y="1181100"/>
                            </a:cubicBezTo>
                            <a:cubicBezTo>
                              <a:pt x="438706" y="1174369"/>
                              <a:pt x="433388" y="1168400"/>
                              <a:pt x="428625" y="1162050"/>
                            </a:cubicBezTo>
                            <a:lnTo>
                              <a:pt x="419100" y="1133475"/>
                            </a:lnTo>
                            <a:cubicBezTo>
                              <a:pt x="417513" y="1128713"/>
                              <a:pt x="417888" y="1122738"/>
                              <a:pt x="414338" y="1119188"/>
                            </a:cubicBezTo>
                            <a:lnTo>
                              <a:pt x="400050" y="1104900"/>
                            </a:lnTo>
                            <a:cubicBezTo>
                              <a:pt x="393319" y="1071244"/>
                              <a:pt x="397847" y="1088765"/>
                              <a:pt x="385763" y="1052513"/>
                            </a:cubicBezTo>
                            <a:lnTo>
                              <a:pt x="381000" y="1038225"/>
                            </a:lnTo>
                            <a:cubicBezTo>
                              <a:pt x="379413" y="1027113"/>
                              <a:pt x="376772" y="1016100"/>
                              <a:pt x="376238" y="1004888"/>
                            </a:cubicBezTo>
                            <a:cubicBezTo>
                              <a:pt x="372533" y="927077"/>
                              <a:pt x="384619" y="868113"/>
                              <a:pt x="361950" y="800100"/>
                            </a:cubicBezTo>
                            <a:cubicBezTo>
                              <a:pt x="360363" y="795338"/>
                              <a:pt x="359626" y="790201"/>
                              <a:pt x="357188" y="785813"/>
                            </a:cubicBezTo>
                            <a:cubicBezTo>
                              <a:pt x="351629" y="775806"/>
                              <a:pt x="341758" y="768098"/>
                              <a:pt x="338138" y="757238"/>
                            </a:cubicBezTo>
                            <a:lnTo>
                              <a:pt x="328613" y="728663"/>
                            </a:lnTo>
                            <a:lnTo>
                              <a:pt x="319088" y="700088"/>
                            </a:lnTo>
                            <a:lnTo>
                              <a:pt x="314325" y="685800"/>
                            </a:lnTo>
                            <a:cubicBezTo>
                              <a:pt x="315913" y="652463"/>
                              <a:pt x="315402" y="618959"/>
                              <a:pt x="319088" y="585788"/>
                            </a:cubicBezTo>
                            <a:cubicBezTo>
                              <a:pt x="320770" y="570655"/>
                              <a:pt x="331257" y="551926"/>
                              <a:pt x="338138" y="538163"/>
                            </a:cubicBezTo>
                            <a:cubicBezTo>
                              <a:pt x="348047" y="498522"/>
                              <a:pt x="335982" y="537710"/>
                              <a:pt x="352425" y="504825"/>
                            </a:cubicBezTo>
                            <a:cubicBezTo>
                              <a:pt x="372144" y="465389"/>
                              <a:pt x="339415" y="517199"/>
                              <a:pt x="366713" y="476250"/>
                            </a:cubicBezTo>
                            <a:cubicBezTo>
                              <a:pt x="378680" y="440347"/>
                              <a:pt x="362539" y="484596"/>
                              <a:pt x="381000" y="447675"/>
                            </a:cubicBezTo>
                            <a:cubicBezTo>
                              <a:pt x="390273" y="429129"/>
                              <a:pt x="381364" y="435715"/>
                              <a:pt x="390525" y="414338"/>
                            </a:cubicBezTo>
                            <a:cubicBezTo>
                              <a:pt x="392780" y="409077"/>
                              <a:pt x="396875" y="404813"/>
                              <a:pt x="400050" y="400050"/>
                            </a:cubicBezTo>
                            <a:cubicBezTo>
                              <a:pt x="413727" y="345349"/>
                              <a:pt x="394602" y="412766"/>
                              <a:pt x="414338" y="366713"/>
                            </a:cubicBezTo>
                            <a:cubicBezTo>
                              <a:pt x="416916" y="360697"/>
                              <a:pt x="417680" y="354053"/>
                              <a:pt x="419100" y="347663"/>
                            </a:cubicBezTo>
                            <a:cubicBezTo>
                              <a:pt x="426762" y="313184"/>
                              <a:pt x="420116" y="335091"/>
                              <a:pt x="428625" y="309563"/>
                            </a:cubicBezTo>
                            <a:cubicBezTo>
                              <a:pt x="427038" y="246063"/>
                              <a:pt x="427997" y="182448"/>
                              <a:pt x="423863" y="119063"/>
                            </a:cubicBezTo>
                            <a:cubicBezTo>
                              <a:pt x="423210" y="109044"/>
                              <a:pt x="419907" y="98842"/>
                              <a:pt x="414338" y="90488"/>
                            </a:cubicBezTo>
                            <a:lnTo>
                              <a:pt x="395288" y="61913"/>
                            </a:lnTo>
                            <a:cubicBezTo>
                              <a:pt x="386598" y="48878"/>
                              <a:pt x="386516" y="44785"/>
                              <a:pt x="371475" y="38100"/>
                            </a:cubicBezTo>
                            <a:cubicBezTo>
                              <a:pt x="362300" y="34022"/>
                              <a:pt x="342900" y="28575"/>
                              <a:pt x="342900" y="28575"/>
                            </a:cubicBezTo>
                            <a:lnTo>
                              <a:pt x="85725" y="33338"/>
                            </a:lnTo>
                            <a:cubicBezTo>
                              <a:pt x="80708" y="33514"/>
                              <a:pt x="76308" y="36882"/>
                              <a:pt x="71438" y="38100"/>
                            </a:cubicBezTo>
                            <a:cubicBezTo>
                              <a:pt x="63585" y="40063"/>
                              <a:pt x="55478" y="40900"/>
                              <a:pt x="47625" y="42863"/>
                            </a:cubicBezTo>
                            <a:cubicBezTo>
                              <a:pt x="42755" y="44081"/>
                              <a:pt x="38337" y="47171"/>
                              <a:pt x="33338" y="47625"/>
                            </a:cubicBezTo>
                            <a:cubicBezTo>
                              <a:pt x="20690" y="48775"/>
                              <a:pt x="7938" y="47625"/>
                              <a:pt x="0" y="0"/>
                            </a:cubicBezTo>
                            <a:close/>
                          </a:path>
                        </a:pathLst>
                      </a:custGeom>
                      <a:gradFill>
                        <a:gsLst>
                          <a:gs pos="0">
                            <a:srgbClr val="C6C7C9"/>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5" name="Rectangle 104">
                        <a:extLst>
                          <a:ext uri="{FF2B5EF4-FFF2-40B4-BE49-F238E27FC236}">
                            <a16:creationId xmlns:a16="http://schemas.microsoft.com/office/drawing/2014/main" id="{489DECFD-7F4E-40EE-B015-B1DE24FBDA82}"/>
                          </a:ext>
                        </a:extLst>
                      </p:cNvPr>
                      <p:cNvSpPr/>
                      <p:nvPr/>
                    </p:nvSpPr>
                    <p:spPr>
                      <a:xfrm>
                        <a:off x="1721046" y="4495801"/>
                        <a:ext cx="3312507" cy="195263"/>
                      </a:xfrm>
                      <a:prstGeom prst="rect">
                        <a:avLst/>
                      </a:prstGeom>
                      <a:gradFill>
                        <a:gsLst>
                          <a:gs pos="100000">
                            <a:schemeClr val="accent3">
                              <a:lumMod val="50000"/>
                            </a:schemeClr>
                          </a:gs>
                          <a:gs pos="0">
                            <a:srgbClr val="81818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6" name="Rectangle 105">
                        <a:extLst>
                          <a:ext uri="{FF2B5EF4-FFF2-40B4-BE49-F238E27FC236}">
                            <a16:creationId xmlns:a16="http://schemas.microsoft.com/office/drawing/2014/main" id="{31E5EBD8-E28B-4536-BF48-DB5477678CCF}"/>
                          </a:ext>
                        </a:extLst>
                      </p:cNvPr>
                      <p:cNvSpPr/>
                      <p:nvPr/>
                    </p:nvSpPr>
                    <p:spPr>
                      <a:xfrm>
                        <a:off x="710401" y="4491038"/>
                        <a:ext cx="390525" cy="233362"/>
                      </a:xfrm>
                      <a:prstGeom prst="rect">
                        <a:avLst/>
                      </a:prstGeom>
                      <a:gradFill>
                        <a:gsLst>
                          <a:gs pos="100000">
                            <a:schemeClr val="accent3">
                              <a:lumMod val="50000"/>
                            </a:schemeClr>
                          </a:gs>
                          <a:gs pos="0">
                            <a:srgbClr val="84848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sp>
                <p:nvSpPr>
                  <p:cNvPr id="93" name="TextBox 92">
                    <a:extLst>
                      <a:ext uri="{FF2B5EF4-FFF2-40B4-BE49-F238E27FC236}">
                        <a16:creationId xmlns:a16="http://schemas.microsoft.com/office/drawing/2014/main" id="{0F89A44E-9E81-4A1C-9812-E5E73180C396}"/>
                      </a:ext>
                    </a:extLst>
                  </p:cNvPr>
                  <p:cNvSpPr txBox="1"/>
                  <p:nvPr/>
                </p:nvSpPr>
                <p:spPr>
                  <a:xfrm>
                    <a:off x="1057836" y="4957962"/>
                    <a:ext cx="519219" cy="303411"/>
                  </a:xfrm>
                  <a:prstGeom prst="rect">
                    <a:avLst/>
                  </a:prstGeom>
                  <a:noFill/>
                </p:spPr>
                <p:txBody>
                  <a:bodyPr wrap="square" rtlCol="0">
                    <a:spAutoFit/>
                  </a:bodyPr>
                  <a:lstStyle/>
                  <a:p>
                    <a:r>
                      <a:rPr lang="en-GB" sz="2400" dirty="0">
                        <a:solidFill>
                          <a:srgbClr val="FF0000"/>
                        </a:solidFill>
                      </a:rPr>
                      <a:t>Cl</a:t>
                    </a:r>
                    <a:r>
                      <a:rPr lang="en-GB" sz="2400" baseline="30000" dirty="0">
                        <a:solidFill>
                          <a:srgbClr val="FF0000"/>
                        </a:solidFill>
                      </a:rPr>
                      <a:t>-</a:t>
                    </a:r>
                    <a:endParaRPr lang="en-US" sz="2400" dirty="0">
                      <a:solidFill>
                        <a:srgbClr val="FF0000"/>
                      </a:solidFill>
                    </a:endParaRPr>
                  </a:p>
                </p:txBody>
              </p:sp>
              <p:sp>
                <p:nvSpPr>
                  <p:cNvPr id="94" name="TextBox 93">
                    <a:extLst>
                      <a:ext uri="{FF2B5EF4-FFF2-40B4-BE49-F238E27FC236}">
                        <a16:creationId xmlns:a16="http://schemas.microsoft.com/office/drawing/2014/main" id="{E1D2F61A-0490-4086-8945-C2D788A5E7D0}"/>
                      </a:ext>
                    </a:extLst>
                  </p:cNvPr>
                  <p:cNvSpPr txBox="1"/>
                  <p:nvPr/>
                </p:nvSpPr>
                <p:spPr>
                  <a:xfrm>
                    <a:off x="1283952" y="5247444"/>
                    <a:ext cx="519219" cy="303411"/>
                  </a:xfrm>
                  <a:prstGeom prst="rect">
                    <a:avLst/>
                  </a:prstGeom>
                  <a:noFill/>
                </p:spPr>
                <p:txBody>
                  <a:bodyPr wrap="square" rtlCol="0">
                    <a:spAutoFit/>
                  </a:bodyPr>
                  <a:lstStyle/>
                  <a:p>
                    <a:r>
                      <a:rPr lang="en-GB" sz="2400" dirty="0">
                        <a:solidFill>
                          <a:srgbClr val="FF0000"/>
                        </a:solidFill>
                      </a:rPr>
                      <a:t>Cl</a:t>
                    </a:r>
                    <a:r>
                      <a:rPr lang="en-GB" sz="2400" baseline="30000" dirty="0">
                        <a:solidFill>
                          <a:srgbClr val="FF0000"/>
                        </a:solidFill>
                      </a:rPr>
                      <a:t>-</a:t>
                    </a:r>
                    <a:endParaRPr lang="en-US" sz="2400" dirty="0">
                      <a:solidFill>
                        <a:srgbClr val="FF0000"/>
                      </a:solidFill>
                    </a:endParaRPr>
                  </a:p>
                </p:txBody>
              </p:sp>
              <p:sp>
                <p:nvSpPr>
                  <p:cNvPr id="95" name="TextBox 94">
                    <a:extLst>
                      <a:ext uri="{FF2B5EF4-FFF2-40B4-BE49-F238E27FC236}">
                        <a16:creationId xmlns:a16="http://schemas.microsoft.com/office/drawing/2014/main" id="{4B82701F-9700-4D10-9BBE-1FEC360D6238}"/>
                      </a:ext>
                    </a:extLst>
                  </p:cNvPr>
                  <p:cNvSpPr txBox="1"/>
                  <p:nvPr/>
                </p:nvSpPr>
                <p:spPr>
                  <a:xfrm>
                    <a:off x="1881855" y="4915737"/>
                    <a:ext cx="519219" cy="303411"/>
                  </a:xfrm>
                  <a:prstGeom prst="rect">
                    <a:avLst/>
                  </a:prstGeom>
                  <a:noFill/>
                </p:spPr>
                <p:txBody>
                  <a:bodyPr wrap="square" rtlCol="0">
                    <a:spAutoFit/>
                  </a:bodyPr>
                  <a:lstStyle/>
                  <a:p>
                    <a:r>
                      <a:rPr lang="en-GB" sz="2400" dirty="0">
                        <a:solidFill>
                          <a:srgbClr val="FF0000"/>
                        </a:solidFill>
                      </a:rPr>
                      <a:t>Cl</a:t>
                    </a:r>
                    <a:r>
                      <a:rPr lang="en-GB" sz="2400" baseline="30000" dirty="0">
                        <a:solidFill>
                          <a:srgbClr val="FF0000"/>
                        </a:solidFill>
                      </a:rPr>
                      <a:t>-</a:t>
                    </a:r>
                    <a:endParaRPr lang="en-US" sz="2400" dirty="0">
                      <a:solidFill>
                        <a:srgbClr val="FF0000"/>
                      </a:solidFill>
                    </a:endParaRPr>
                  </a:p>
                </p:txBody>
              </p:sp>
              <p:sp>
                <p:nvSpPr>
                  <p:cNvPr id="96" name="TextBox 95">
                    <a:extLst>
                      <a:ext uri="{FF2B5EF4-FFF2-40B4-BE49-F238E27FC236}">
                        <a16:creationId xmlns:a16="http://schemas.microsoft.com/office/drawing/2014/main" id="{5878495B-6E1E-4ECC-96CA-09C5BC128551}"/>
                      </a:ext>
                    </a:extLst>
                  </p:cNvPr>
                  <p:cNvSpPr txBox="1"/>
                  <p:nvPr/>
                </p:nvSpPr>
                <p:spPr>
                  <a:xfrm>
                    <a:off x="1662731" y="5146768"/>
                    <a:ext cx="519219" cy="303411"/>
                  </a:xfrm>
                  <a:prstGeom prst="rect">
                    <a:avLst/>
                  </a:prstGeom>
                  <a:noFill/>
                </p:spPr>
                <p:txBody>
                  <a:bodyPr wrap="square" rtlCol="0">
                    <a:spAutoFit/>
                  </a:bodyPr>
                  <a:lstStyle/>
                  <a:p>
                    <a:r>
                      <a:rPr lang="en-GB" sz="2400" dirty="0">
                        <a:solidFill>
                          <a:srgbClr val="FF0000"/>
                        </a:solidFill>
                      </a:rPr>
                      <a:t>Cl</a:t>
                    </a:r>
                    <a:r>
                      <a:rPr lang="en-GB" sz="2400" baseline="30000" dirty="0">
                        <a:solidFill>
                          <a:srgbClr val="FF0000"/>
                        </a:solidFill>
                      </a:rPr>
                      <a:t>-</a:t>
                    </a:r>
                    <a:endParaRPr lang="en-US" sz="2400" dirty="0">
                      <a:solidFill>
                        <a:srgbClr val="FF0000"/>
                      </a:solidFill>
                    </a:endParaRPr>
                  </a:p>
                </p:txBody>
              </p:sp>
              <p:sp>
                <p:nvSpPr>
                  <p:cNvPr id="97" name="TextBox 96">
                    <a:extLst>
                      <a:ext uri="{FF2B5EF4-FFF2-40B4-BE49-F238E27FC236}">
                        <a16:creationId xmlns:a16="http://schemas.microsoft.com/office/drawing/2014/main" id="{81047748-AD97-4DC0-9395-300A24A75FFF}"/>
                      </a:ext>
                    </a:extLst>
                  </p:cNvPr>
                  <p:cNvSpPr txBox="1"/>
                  <p:nvPr/>
                </p:nvSpPr>
                <p:spPr>
                  <a:xfrm>
                    <a:off x="1124511" y="5596553"/>
                    <a:ext cx="952500" cy="384320"/>
                  </a:xfrm>
                  <a:prstGeom prst="rect">
                    <a:avLst/>
                  </a:prstGeom>
                  <a:noFill/>
                </p:spPr>
                <p:txBody>
                  <a:bodyPr wrap="square" rtlCol="0">
                    <a:spAutoFit/>
                  </a:bodyPr>
                  <a:lstStyle/>
                  <a:p>
                    <a:r>
                      <a:rPr lang="en-GB" sz="3200" dirty="0"/>
                      <a:t>Anode</a:t>
                    </a:r>
                    <a:endParaRPr lang="en-US" sz="3200" dirty="0"/>
                  </a:p>
                </p:txBody>
              </p:sp>
              <p:sp>
                <p:nvSpPr>
                  <p:cNvPr id="98" name="TextBox 97">
                    <a:extLst>
                      <a:ext uri="{FF2B5EF4-FFF2-40B4-BE49-F238E27FC236}">
                        <a16:creationId xmlns:a16="http://schemas.microsoft.com/office/drawing/2014/main" id="{821BDAD1-C3F8-4D08-83E6-1DA054771915}"/>
                      </a:ext>
                    </a:extLst>
                  </p:cNvPr>
                  <p:cNvSpPr txBox="1"/>
                  <p:nvPr/>
                </p:nvSpPr>
                <p:spPr>
                  <a:xfrm>
                    <a:off x="3116556" y="4447831"/>
                    <a:ext cx="1283994" cy="384320"/>
                  </a:xfrm>
                  <a:prstGeom prst="rect">
                    <a:avLst/>
                  </a:prstGeom>
                  <a:noFill/>
                </p:spPr>
                <p:txBody>
                  <a:bodyPr wrap="square" rtlCol="0">
                    <a:spAutoFit/>
                  </a:bodyPr>
                  <a:lstStyle/>
                  <a:p>
                    <a:r>
                      <a:rPr lang="en-GB" sz="3200" dirty="0"/>
                      <a:t>Cathode</a:t>
                    </a:r>
                    <a:endParaRPr lang="en-US" sz="3200" dirty="0"/>
                  </a:p>
                </p:txBody>
              </p:sp>
              <p:sp>
                <p:nvSpPr>
                  <p:cNvPr id="99" name="Rectangle 98">
                    <a:extLst>
                      <a:ext uri="{FF2B5EF4-FFF2-40B4-BE49-F238E27FC236}">
                        <a16:creationId xmlns:a16="http://schemas.microsoft.com/office/drawing/2014/main" id="{8B376730-AE0B-4209-BEE0-0089FB901C6E}"/>
                      </a:ext>
                    </a:extLst>
                  </p:cNvPr>
                  <p:cNvSpPr/>
                  <p:nvPr/>
                </p:nvSpPr>
                <p:spPr>
                  <a:xfrm>
                    <a:off x="714037" y="4422460"/>
                    <a:ext cx="410136" cy="8959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0" name="Rectangle 99">
                    <a:extLst>
                      <a:ext uri="{FF2B5EF4-FFF2-40B4-BE49-F238E27FC236}">
                        <a16:creationId xmlns:a16="http://schemas.microsoft.com/office/drawing/2014/main" id="{FB4AF92C-3FE0-4922-9EE2-602F24A4A4D9}"/>
                      </a:ext>
                    </a:extLst>
                  </p:cNvPr>
                  <p:cNvSpPr/>
                  <p:nvPr/>
                </p:nvSpPr>
                <p:spPr>
                  <a:xfrm>
                    <a:off x="1783782" y="4427135"/>
                    <a:ext cx="3472104" cy="84915"/>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88" name="TextBox 87">
                  <a:extLst>
                    <a:ext uri="{FF2B5EF4-FFF2-40B4-BE49-F238E27FC236}">
                      <a16:creationId xmlns:a16="http://schemas.microsoft.com/office/drawing/2014/main" id="{B7FB3747-6CCC-484D-ADB4-A195B288010B}"/>
                    </a:ext>
                  </a:extLst>
                </p:cNvPr>
                <p:cNvSpPr txBox="1"/>
                <p:nvPr/>
              </p:nvSpPr>
              <p:spPr>
                <a:xfrm>
                  <a:off x="3036596" y="3995397"/>
                  <a:ext cx="441910" cy="303411"/>
                </a:xfrm>
                <a:prstGeom prst="rect">
                  <a:avLst/>
                </a:prstGeom>
                <a:noFill/>
              </p:spPr>
              <p:txBody>
                <a:bodyPr wrap="square" rtlCol="0">
                  <a:spAutoFit/>
                </a:bodyPr>
                <a:lstStyle/>
                <a:p>
                  <a:r>
                    <a:rPr lang="en-GB" sz="2400" dirty="0"/>
                    <a:t>O</a:t>
                  </a:r>
                  <a:r>
                    <a:rPr lang="en-GB" sz="2400" baseline="-25000" dirty="0"/>
                    <a:t>2</a:t>
                  </a:r>
                  <a:endParaRPr lang="en-US" sz="2400" dirty="0"/>
                </a:p>
              </p:txBody>
            </p:sp>
            <p:sp>
              <p:nvSpPr>
                <p:cNvPr id="89" name="TextBox 88">
                  <a:extLst>
                    <a:ext uri="{FF2B5EF4-FFF2-40B4-BE49-F238E27FC236}">
                      <a16:creationId xmlns:a16="http://schemas.microsoft.com/office/drawing/2014/main" id="{129EE2BA-D350-49D7-95AA-399E74561D84}"/>
                    </a:ext>
                  </a:extLst>
                </p:cNvPr>
                <p:cNvSpPr txBox="1"/>
                <p:nvPr/>
              </p:nvSpPr>
              <p:spPr>
                <a:xfrm>
                  <a:off x="3409951" y="3993908"/>
                  <a:ext cx="441910" cy="303411"/>
                </a:xfrm>
                <a:prstGeom prst="rect">
                  <a:avLst/>
                </a:prstGeom>
                <a:noFill/>
              </p:spPr>
              <p:txBody>
                <a:bodyPr wrap="square" rtlCol="0">
                  <a:spAutoFit/>
                </a:bodyPr>
                <a:lstStyle/>
                <a:p>
                  <a:r>
                    <a:rPr lang="en-GB" sz="2400" dirty="0"/>
                    <a:t>O</a:t>
                  </a:r>
                  <a:r>
                    <a:rPr lang="en-GB" sz="2400" baseline="-25000" dirty="0"/>
                    <a:t>2</a:t>
                  </a:r>
                  <a:endParaRPr lang="en-US" sz="2400" dirty="0"/>
                </a:p>
              </p:txBody>
            </p:sp>
            <p:sp>
              <p:nvSpPr>
                <p:cNvPr id="90" name="TextBox 89">
                  <a:extLst>
                    <a:ext uri="{FF2B5EF4-FFF2-40B4-BE49-F238E27FC236}">
                      <a16:creationId xmlns:a16="http://schemas.microsoft.com/office/drawing/2014/main" id="{311B7F49-587B-4729-B91B-FDA1806D524E}"/>
                    </a:ext>
                  </a:extLst>
                </p:cNvPr>
                <p:cNvSpPr txBox="1"/>
                <p:nvPr/>
              </p:nvSpPr>
              <p:spPr>
                <a:xfrm>
                  <a:off x="3783306" y="3995397"/>
                  <a:ext cx="441910" cy="303411"/>
                </a:xfrm>
                <a:prstGeom prst="rect">
                  <a:avLst/>
                </a:prstGeom>
                <a:noFill/>
              </p:spPr>
              <p:txBody>
                <a:bodyPr wrap="square" rtlCol="0">
                  <a:spAutoFit/>
                </a:bodyPr>
                <a:lstStyle/>
                <a:p>
                  <a:r>
                    <a:rPr lang="en-GB" sz="2400" dirty="0"/>
                    <a:t>O</a:t>
                  </a:r>
                  <a:r>
                    <a:rPr lang="en-GB" sz="2400" baseline="-25000" dirty="0"/>
                    <a:t>2</a:t>
                  </a:r>
                  <a:endParaRPr lang="en-US" sz="2400" dirty="0"/>
                </a:p>
              </p:txBody>
            </p:sp>
            <p:sp>
              <p:nvSpPr>
                <p:cNvPr id="91" name="Arc 90">
                  <a:extLst>
                    <a:ext uri="{FF2B5EF4-FFF2-40B4-BE49-F238E27FC236}">
                      <a16:creationId xmlns:a16="http://schemas.microsoft.com/office/drawing/2014/main" id="{8ECFABBE-86FC-4BA1-B6DB-97422B6D5E2C}"/>
                    </a:ext>
                  </a:extLst>
                </p:cNvPr>
                <p:cNvSpPr/>
                <p:nvPr/>
              </p:nvSpPr>
              <p:spPr>
                <a:xfrm flipV="1">
                  <a:off x="1784120" y="4301685"/>
                  <a:ext cx="1784979" cy="1346640"/>
                </a:xfrm>
                <a:prstGeom prst="arc">
                  <a:avLst>
                    <a:gd name="adj1" fmla="val 14210728"/>
                    <a:gd name="adj2" fmla="val 0"/>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grpSp>
          <p:sp>
            <p:nvSpPr>
              <p:cNvPr id="82" name="TextBox 81">
                <a:extLst>
                  <a:ext uri="{FF2B5EF4-FFF2-40B4-BE49-F238E27FC236}">
                    <a16:creationId xmlns:a16="http://schemas.microsoft.com/office/drawing/2014/main" id="{0C039D5B-BF2D-4077-AF5D-14D891E88C54}"/>
                  </a:ext>
                </a:extLst>
              </p:cNvPr>
              <p:cNvSpPr txBox="1"/>
              <p:nvPr/>
            </p:nvSpPr>
            <p:spPr>
              <a:xfrm>
                <a:off x="2646589" y="5311490"/>
                <a:ext cx="407529" cy="303411"/>
              </a:xfrm>
              <a:prstGeom prst="rect">
                <a:avLst/>
              </a:prstGeom>
              <a:noFill/>
            </p:spPr>
            <p:txBody>
              <a:bodyPr wrap="square" rtlCol="0">
                <a:spAutoFit/>
              </a:bodyPr>
              <a:lstStyle/>
              <a:p>
                <a:r>
                  <a:rPr lang="en-GB" sz="2400" dirty="0">
                    <a:solidFill>
                      <a:srgbClr val="4F81BD"/>
                    </a:solidFill>
                  </a:rPr>
                  <a:t>e</a:t>
                </a:r>
                <a:r>
                  <a:rPr lang="en-GB" sz="2400" baseline="30000" dirty="0">
                    <a:solidFill>
                      <a:srgbClr val="4F81BD"/>
                    </a:solidFill>
                  </a:rPr>
                  <a:t>-</a:t>
                </a:r>
                <a:endParaRPr lang="en-US" sz="2400" dirty="0">
                  <a:solidFill>
                    <a:srgbClr val="4F81BD"/>
                  </a:solidFill>
                </a:endParaRPr>
              </a:p>
            </p:txBody>
          </p:sp>
          <p:sp>
            <p:nvSpPr>
              <p:cNvPr id="83" name="TextBox 82">
                <a:extLst>
                  <a:ext uri="{FF2B5EF4-FFF2-40B4-BE49-F238E27FC236}">
                    <a16:creationId xmlns:a16="http://schemas.microsoft.com/office/drawing/2014/main" id="{7DB9D3A8-F703-4457-8F27-4AEE25DF9704}"/>
                  </a:ext>
                </a:extLst>
              </p:cNvPr>
              <p:cNvSpPr txBox="1"/>
              <p:nvPr/>
            </p:nvSpPr>
            <p:spPr>
              <a:xfrm>
                <a:off x="3100541" y="5076556"/>
                <a:ext cx="407529" cy="303411"/>
              </a:xfrm>
              <a:prstGeom prst="rect">
                <a:avLst/>
              </a:prstGeom>
              <a:noFill/>
            </p:spPr>
            <p:txBody>
              <a:bodyPr wrap="square" rtlCol="0">
                <a:spAutoFit/>
              </a:bodyPr>
              <a:lstStyle/>
              <a:p>
                <a:r>
                  <a:rPr lang="en-GB" sz="2400" dirty="0">
                    <a:solidFill>
                      <a:srgbClr val="4F81BD"/>
                    </a:solidFill>
                  </a:rPr>
                  <a:t>e</a:t>
                </a:r>
                <a:r>
                  <a:rPr lang="en-GB" sz="2400" baseline="30000" dirty="0">
                    <a:solidFill>
                      <a:srgbClr val="4F81BD"/>
                    </a:solidFill>
                  </a:rPr>
                  <a:t>-</a:t>
                </a:r>
                <a:endParaRPr lang="en-US" sz="2400" dirty="0">
                  <a:solidFill>
                    <a:srgbClr val="4F81BD"/>
                  </a:solidFill>
                </a:endParaRPr>
              </a:p>
            </p:txBody>
          </p:sp>
        </p:grpSp>
        <p:sp>
          <p:nvSpPr>
            <p:cNvPr id="80" name="Freeform: Shape 79">
              <a:extLst>
                <a:ext uri="{FF2B5EF4-FFF2-40B4-BE49-F238E27FC236}">
                  <a16:creationId xmlns:a16="http://schemas.microsoft.com/office/drawing/2014/main" id="{2D5E9AAE-3560-4FBD-9BE5-8D25A3E07DF1}"/>
                </a:ext>
              </a:extLst>
            </p:cNvPr>
            <p:cNvSpPr/>
            <p:nvPr/>
          </p:nvSpPr>
          <p:spPr>
            <a:xfrm>
              <a:off x="1764535" y="4713587"/>
              <a:ext cx="496347" cy="160818"/>
            </a:xfrm>
            <a:custGeom>
              <a:avLst/>
              <a:gdLst>
                <a:gd name="connsiteX0" fmla="*/ 378590 w 459553"/>
                <a:gd name="connsiteY0" fmla="*/ 167976 h 167976"/>
                <a:gd name="connsiteX1" fmla="*/ 354778 w 459553"/>
                <a:gd name="connsiteY1" fmla="*/ 163213 h 167976"/>
                <a:gd name="connsiteX2" fmla="*/ 321440 w 459553"/>
                <a:gd name="connsiteY2" fmla="*/ 134638 h 167976"/>
                <a:gd name="connsiteX3" fmla="*/ 302390 w 459553"/>
                <a:gd name="connsiteY3" fmla="*/ 125113 h 167976"/>
                <a:gd name="connsiteX4" fmla="*/ 273815 w 459553"/>
                <a:gd name="connsiteY4" fmla="*/ 110826 h 167976"/>
                <a:gd name="connsiteX5" fmla="*/ 259528 w 459553"/>
                <a:gd name="connsiteY5" fmla="*/ 101301 h 167976"/>
                <a:gd name="connsiteX6" fmla="*/ 197615 w 459553"/>
                <a:gd name="connsiteY6" fmla="*/ 101301 h 167976"/>
                <a:gd name="connsiteX7" fmla="*/ 30928 w 459553"/>
                <a:gd name="connsiteY7" fmla="*/ 96538 h 167976"/>
                <a:gd name="connsiteX8" fmla="*/ 16640 w 459553"/>
                <a:gd name="connsiteY8" fmla="*/ 87013 h 167976"/>
                <a:gd name="connsiteX9" fmla="*/ 7115 w 459553"/>
                <a:gd name="connsiteY9" fmla="*/ 72726 h 167976"/>
                <a:gd name="connsiteX10" fmla="*/ 7115 w 459553"/>
                <a:gd name="connsiteY10" fmla="*/ 15576 h 167976"/>
                <a:gd name="connsiteX11" fmla="*/ 21403 w 459553"/>
                <a:gd name="connsiteY11" fmla="*/ 6051 h 167976"/>
                <a:gd name="connsiteX12" fmla="*/ 459553 w 459553"/>
                <a:gd name="connsiteY12" fmla="*/ 6051 h 167976"/>
                <a:gd name="connsiteX13" fmla="*/ 378590 w 459553"/>
                <a:gd name="connsiteY13" fmla="*/ 167976 h 16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553" h="167976">
                  <a:moveTo>
                    <a:pt x="378590" y="167976"/>
                  </a:moveTo>
                  <a:lnTo>
                    <a:pt x="354778" y="163213"/>
                  </a:lnTo>
                  <a:cubicBezTo>
                    <a:pt x="343665" y="153688"/>
                    <a:pt x="333277" y="143247"/>
                    <a:pt x="321440" y="134638"/>
                  </a:cubicBezTo>
                  <a:cubicBezTo>
                    <a:pt x="315698" y="130462"/>
                    <a:pt x="308554" y="128635"/>
                    <a:pt x="302390" y="125113"/>
                  </a:cubicBezTo>
                  <a:cubicBezTo>
                    <a:pt x="276541" y="110342"/>
                    <a:pt x="300010" y="119557"/>
                    <a:pt x="273815" y="110826"/>
                  </a:cubicBezTo>
                  <a:cubicBezTo>
                    <a:pt x="269053" y="107651"/>
                    <a:pt x="264647" y="103861"/>
                    <a:pt x="259528" y="101301"/>
                  </a:cubicBezTo>
                  <a:cubicBezTo>
                    <a:pt x="238277" y="90675"/>
                    <a:pt x="224264" y="98636"/>
                    <a:pt x="197615" y="101301"/>
                  </a:cubicBezTo>
                  <a:cubicBezTo>
                    <a:pt x="142053" y="99713"/>
                    <a:pt x="86341" y="100913"/>
                    <a:pt x="30928" y="96538"/>
                  </a:cubicBezTo>
                  <a:cubicBezTo>
                    <a:pt x="25222" y="96087"/>
                    <a:pt x="20688" y="91060"/>
                    <a:pt x="16640" y="87013"/>
                  </a:cubicBezTo>
                  <a:cubicBezTo>
                    <a:pt x="12593" y="82966"/>
                    <a:pt x="10290" y="77488"/>
                    <a:pt x="7115" y="72726"/>
                  </a:cubicBezTo>
                  <a:cubicBezTo>
                    <a:pt x="2" y="51384"/>
                    <a:pt x="-4485" y="44575"/>
                    <a:pt x="7115" y="15576"/>
                  </a:cubicBezTo>
                  <a:cubicBezTo>
                    <a:pt x="22909" y="-23909"/>
                    <a:pt x="21403" y="26653"/>
                    <a:pt x="21403" y="6051"/>
                  </a:cubicBezTo>
                  <a:lnTo>
                    <a:pt x="459553" y="6051"/>
                  </a:lnTo>
                  <a:lnTo>
                    <a:pt x="378590" y="167976"/>
                  </a:lnTo>
                  <a:close/>
                </a:path>
              </a:pathLst>
            </a:custGeom>
            <a:gradFill>
              <a:gsLst>
                <a:gs pos="0">
                  <a:srgbClr val="8C8C8C"/>
                </a:gs>
                <a:gs pos="100000">
                  <a:srgbClr val="7F7F7E"/>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8E67A19B-CAB6-4746-81DF-8181DF40B573}"/>
                  </a:ext>
                </a:extLst>
              </p:cNvPr>
              <p:cNvSpPr txBox="1"/>
              <p:nvPr/>
            </p:nvSpPr>
            <p:spPr>
              <a:xfrm>
                <a:off x="2765857" y="1537068"/>
                <a:ext cx="3615092" cy="27699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GB" b="0" i="1" smtClean="0">
                            <a:latin typeface="Cambria Math" panose="02040503050406030204" pitchFamily="18" charset="0"/>
                          </a:rPr>
                          <m:t>𝑇𝑖</m:t>
                        </m:r>
                      </m:e>
                      <m:sup>
                        <m:r>
                          <a:rPr lang="en-GB" b="0" i="1" smtClean="0">
                            <a:latin typeface="Cambria Math" panose="02040503050406030204" pitchFamily="18" charset="0"/>
                          </a:rPr>
                          <m:t>4+</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2</m:t>
                        </m:r>
                        <m:r>
                          <a:rPr lang="en-GB" b="0" i="1" smtClean="0">
                            <a:latin typeface="Cambria Math" panose="02040503050406030204" pitchFamily="18" charset="0"/>
                          </a:rPr>
                          <m:t>𝐻</m:t>
                        </m:r>
                      </m:e>
                      <m:sub>
                        <m:r>
                          <a:rPr lang="en-GB" b="0" i="1" smtClean="0">
                            <a:latin typeface="Cambria Math" panose="02040503050406030204" pitchFamily="18" charset="0"/>
                          </a:rPr>
                          <m:t>2</m:t>
                        </m:r>
                      </m:sub>
                    </m:sSub>
                    <m:r>
                      <a:rPr lang="en-GB" b="0" i="1" smtClean="0">
                        <a:latin typeface="Cambria Math" panose="02040503050406030204" pitchFamily="18" charset="0"/>
                      </a:rPr>
                      <m:t>𝑂</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𝑇𝑖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𝑂𝐻</m:t>
                            </m:r>
                            <m:r>
                              <a:rPr lang="en-GB" b="0"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𝐻</m:t>
                        </m:r>
                      </m:e>
                      <m:sup>
                        <m:r>
                          <a:rPr lang="en-GB" b="0" i="1" smtClean="0">
                            <a:latin typeface="Cambria Math" panose="02040503050406030204" pitchFamily="18" charset="0"/>
                            <a:ea typeface="Cambria Math" panose="02040503050406030204" pitchFamily="18" charset="0"/>
                          </a:rPr>
                          <m:t>+</m:t>
                        </m:r>
                      </m:sup>
                    </m:sSup>
                  </m:oMath>
                </a14:m>
                <a:r>
                  <a:rPr lang="en-US" dirty="0"/>
                  <a:t> </a:t>
                </a:r>
              </a:p>
            </p:txBody>
          </p:sp>
        </mc:Choice>
        <mc:Fallback xmlns="">
          <p:sp>
            <p:nvSpPr>
              <p:cNvPr id="107" name="TextBox 106">
                <a:extLst>
                  <a:ext uri="{FF2B5EF4-FFF2-40B4-BE49-F238E27FC236}">
                    <a16:creationId xmlns:a16="http://schemas.microsoft.com/office/drawing/2014/main" id="{8E67A19B-CAB6-4746-81DF-8181DF40B573}"/>
                  </a:ext>
                </a:extLst>
              </p:cNvPr>
              <p:cNvSpPr txBox="1">
                <a:spLocks noRot="1" noChangeAspect="1" noMove="1" noResize="1" noEditPoints="1" noAdjustHandles="1" noChangeArrowheads="1" noChangeShapeType="1" noTextEdit="1"/>
              </p:cNvSpPr>
              <p:nvPr/>
            </p:nvSpPr>
            <p:spPr>
              <a:xfrm>
                <a:off x="2765857" y="1537068"/>
                <a:ext cx="3615092" cy="276999"/>
              </a:xfrm>
              <a:prstGeom prst="rect">
                <a:avLst/>
              </a:prstGeom>
              <a:blipFill>
                <a:blip r:embed="rId4"/>
                <a:stretch>
                  <a:fillRect l="-2361" t="-2174" b="-39130"/>
                </a:stretch>
              </a:blipFill>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DE07ABF2-B0E0-4231-8562-9FD6A97AAFCF}"/>
              </a:ext>
            </a:extLst>
          </p:cNvPr>
          <p:cNvCxnSpPr>
            <a:cxnSpLocks/>
          </p:cNvCxnSpPr>
          <p:nvPr/>
        </p:nvCxnSpPr>
        <p:spPr>
          <a:xfrm flipV="1">
            <a:off x="2233149" y="3137305"/>
            <a:ext cx="0" cy="138683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10" name="TextBox 109">
            <a:extLst>
              <a:ext uri="{FF2B5EF4-FFF2-40B4-BE49-F238E27FC236}">
                <a16:creationId xmlns:a16="http://schemas.microsoft.com/office/drawing/2014/main" id="{9F72C4C7-4A2D-4A7E-93B2-DF1057258A02}"/>
              </a:ext>
            </a:extLst>
          </p:cNvPr>
          <p:cNvSpPr txBox="1"/>
          <p:nvPr/>
        </p:nvSpPr>
        <p:spPr>
          <a:xfrm>
            <a:off x="1946257" y="2672784"/>
            <a:ext cx="573783"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400" dirty="0" err="1">
                <a:solidFill>
                  <a:schemeClr val="accent6">
                    <a:lumMod val="75000"/>
                  </a:schemeClr>
                </a:solidFill>
              </a:rPr>
              <a:t>Ti</a:t>
            </a:r>
            <a:r>
              <a:rPr lang="en-GB" sz="2400" baseline="30000" dirty="0">
                <a:solidFill>
                  <a:schemeClr val="accent6">
                    <a:lumMod val="75000"/>
                  </a:schemeClr>
                </a:solidFill>
              </a:rPr>
              <a:t>+</a:t>
            </a:r>
            <a:endParaRPr lang="en-US" sz="24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FB8CC5B5-A8E0-4EE0-A914-85799DEFD4BB}"/>
                  </a:ext>
                </a:extLst>
              </p:cNvPr>
              <p:cNvSpPr txBox="1"/>
              <p:nvPr/>
            </p:nvSpPr>
            <p:spPr>
              <a:xfrm>
                <a:off x="2971811" y="1980845"/>
                <a:ext cx="3203185" cy="27699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GB" b="0" i="1" smtClean="0">
                            <a:latin typeface="Cambria Math" panose="02040503050406030204" pitchFamily="18" charset="0"/>
                          </a:rPr>
                          <m:t>𝑇𝑖</m:t>
                        </m:r>
                      </m:e>
                      <m:sup>
                        <m:r>
                          <a:rPr lang="en-GB" b="0" i="1" smtClean="0">
                            <a:latin typeface="Cambria Math" panose="02040503050406030204" pitchFamily="18" charset="0"/>
                          </a:rPr>
                          <m:t>4+</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4</m:t>
                        </m:r>
                        <m:r>
                          <a:rPr lang="en-GB" b="0" i="1" smtClean="0">
                            <a:latin typeface="Cambria Math" panose="02040503050406030204" pitchFamily="18" charset="0"/>
                          </a:rPr>
                          <m:t>𝐻</m:t>
                        </m:r>
                      </m:e>
                      <m:sub>
                        <m:r>
                          <a:rPr lang="en-GB" b="0" i="1" smtClean="0">
                            <a:latin typeface="Cambria Math" panose="02040503050406030204" pitchFamily="18" charset="0"/>
                          </a:rPr>
                          <m:t>2</m:t>
                        </m:r>
                      </m:sub>
                    </m:sSub>
                    <m:r>
                      <a:rPr lang="en-GB" b="0" i="1" smtClean="0">
                        <a:latin typeface="Cambria Math" panose="02040503050406030204" pitchFamily="18" charset="0"/>
                      </a:rPr>
                      <m:t>𝑂</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𝑇𝑖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𝑂𝐻</m:t>
                        </m:r>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2</m:t>
                        </m:r>
                      </m:sub>
                    </m:sSub>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𝐻</m:t>
                        </m:r>
                      </m:e>
                      <m:sup>
                        <m:r>
                          <a:rPr lang="en-GB" b="0" i="1" smtClean="0">
                            <a:latin typeface="Cambria Math" panose="02040503050406030204" pitchFamily="18" charset="0"/>
                            <a:ea typeface="Cambria Math" panose="02040503050406030204" pitchFamily="18" charset="0"/>
                          </a:rPr>
                          <m:t>+</m:t>
                        </m:r>
                      </m:sup>
                    </m:sSup>
                  </m:oMath>
                </a14:m>
                <a:r>
                  <a:rPr lang="en-US" dirty="0"/>
                  <a:t> </a:t>
                </a:r>
              </a:p>
            </p:txBody>
          </p:sp>
        </mc:Choice>
        <mc:Fallback xmlns="">
          <p:sp>
            <p:nvSpPr>
              <p:cNvPr id="111" name="TextBox 110">
                <a:extLst>
                  <a:ext uri="{FF2B5EF4-FFF2-40B4-BE49-F238E27FC236}">
                    <a16:creationId xmlns:a16="http://schemas.microsoft.com/office/drawing/2014/main" id="{FB8CC5B5-A8E0-4EE0-A914-85799DEFD4BB}"/>
                  </a:ext>
                </a:extLst>
              </p:cNvPr>
              <p:cNvSpPr txBox="1">
                <a:spLocks noRot="1" noChangeAspect="1" noMove="1" noResize="1" noEditPoints="1" noAdjustHandles="1" noChangeArrowheads="1" noChangeShapeType="1" noTextEdit="1"/>
              </p:cNvSpPr>
              <p:nvPr/>
            </p:nvSpPr>
            <p:spPr>
              <a:xfrm>
                <a:off x="2971811" y="1980845"/>
                <a:ext cx="3203185" cy="276999"/>
              </a:xfrm>
              <a:prstGeom prst="rect">
                <a:avLst/>
              </a:prstGeom>
              <a:blipFill>
                <a:blip r:embed="rId5"/>
                <a:stretch>
                  <a:fillRect l="-2667" t="-2222" b="-37778"/>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B76053EA-0D22-42BE-8B0B-0B131DA8F30B}"/>
              </a:ext>
            </a:extLst>
          </p:cNvPr>
          <p:cNvSpPr txBox="1"/>
          <p:nvPr/>
        </p:nvSpPr>
        <p:spPr>
          <a:xfrm>
            <a:off x="6539345" y="1717917"/>
            <a:ext cx="491837" cy="369332"/>
          </a:xfrm>
          <a:prstGeom prst="rect">
            <a:avLst/>
          </a:prstGeom>
          <a:noFill/>
        </p:spPr>
        <p:txBody>
          <a:bodyPr wrap="square" rtlCol="0">
            <a:spAutoFit/>
          </a:bodyPr>
          <a:lstStyle/>
          <a:p>
            <a:r>
              <a:rPr lang="en-GB" dirty="0"/>
              <a:t>[3]</a:t>
            </a:r>
            <a:endParaRPr lang="en-US" dirty="0"/>
          </a:p>
        </p:txBody>
      </p:sp>
      <p:sp>
        <p:nvSpPr>
          <p:cNvPr id="67" name="Rectangle 66">
            <a:extLst>
              <a:ext uri="{FF2B5EF4-FFF2-40B4-BE49-F238E27FC236}">
                <a16:creationId xmlns:a16="http://schemas.microsoft.com/office/drawing/2014/main" id="{2C4CA3A4-DFA4-43F3-9D68-35A4EF777125}"/>
              </a:ext>
            </a:extLst>
          </p:cNvPr>
          <p:cNvSpPr/>
          <p:nvPr/>
        </p:nvSpPr>
        <p:spPr>
          <a:xfrm>
            <a:off x="2293505" y="3343382"/>
            <a:ext cx="5735047" cy="129205"/>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9" name="Rectangle 68">
            <a:extLst>
              <a:ext uri="{FF2B5EF4-FFF2-40B4-BE49-F238E27FC236}">
                <a16:creationId xmlns:a16="http://schemas.microsoft.com/office/drawing/2014/main" id="{C922DE08-03D0-4805-953C-24CD4301411A}"/>
              </a:ext>
            </a:extLst>
          </p:cNvPr>
          <p:cNvSpPr/>
          <p:nvPr/>
        </p:nvSpPr>
        <p:spPr>
          <a:xfrm>
            <a:off x="1119827" y="3338394"/>
            <a:ext cx="1022472" cy="13631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3" name="TextBox 132">
            <a:extLst>
              <a:ext uri="{FF2B5EF4-FFF2-40B4-BE49-F238E27FC236}">
                <a16:creationId xmlns:a16="http://schemas.microsoft.com/office/drawing/2014/main" id="{BC69C20E-6DE9-44E3-AF7B-E05D58BB318D}"/>
              </a:ext>
            </a:extLst>
          </p:cNvPr>
          <p:cNvSpPr txBox="1"/>
          <p:nvPr/>
        </p:nvSpPr>
        <p:spPr>
          <a:xfrm>
            <a:off x="1629259" y="2759713"/>
            <a:ext cx="1568058" cy="400110"/>
          </a:xfrm>
          <a:prstGeom prst="rect">
            <a:avLst/>
          </a:prstGeom>
          <a:noFill/>
        </p:spPr>
        <p:txBody>
          <a:bodyPr wrap="none" rtlCol="0">
            <a:spAutoFit/>
          </a:bodyPr>
          <a:lstStyle/>
          <a:p>
            <a:r>
              <a:rPr lang="en-GB" sz="2000" dirty="0"/>
              <a:t>Salt Deposit</a:t>
            </a:r>
            <a:endParaRPr lang="en-US" sz="2000" dirty="0"/>
          </a:p>
        </p:txBody>
      </p:sp>
      <p:cxnSp>
        <p:nvCxnSpPr>
          <p:cNvPr id="134" name="Straight Arrow Connector 133">
            <a:extLst>
              <a:ext uri="{FF2B5EF4-FFF2-40B4-BE49-F238E27FC236}">
                <a16:creationId xmlns:a16="http://schemas.microsoft.com/office/drawing/2014/main" id="{07188256-CC29-4195-BDD3-47FE308E9ACD}"/>
              </a:ext>
            </a:extLst>
          </p:cNvPr>
          <p:cNvCxnSpPr>
            <a:cxnSpLocks/>
          </p:cNvCxnSpPr>
          <p:nvPr/>
        </p:nvCxnSpPr>
        <p:spPr>
          <a:xfrm flipH="1">
            <a:off x="1301723" y="2988368"/>
            <a:ext cx="312543" cy="334498"/>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8CFA79ED-E821-4DD5-A59D-D935B1041210}"/>
              </a:ext>
            </a:extLst>
          </p:cNvPr>
          <p:cNvCxnSpPr>
            <a:cxnSpLocks/>
            <a:stCxn id="133" idx="3"/>
          </p:cNvCxnSpPr>
          <p:nvPr/>
        </p:nvCxnSpPr>
        <p:spPr>
          <a:xfrm>
            <a:off x="3197317" y="2959768"/>
            <a:ext cx="213240" cy="36309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4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2000"/>
                                        <p:tgtEl>
                                          <p:spTgt spid="6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right)">
                                      <p:cBhvr>
                                        <p:cTn id="10" dur="20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0" grpId="0" animBg="1"/>
      <p:bldP spid="111" grpId="0"/>
      <p:bldP spid="112" grpId="0"/>
      <p:bldP spid="67" grpId="0" animBg="1"/>
      <p:bldP spid="69" grpId="0" animBg="1"/>
      <p:bldP spid="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787-0F15-40EA-9D22-F3AEB45103C5}"/>
              </a:ext>
            </a:extLst>
          </p:cNvPr>
          <p:cNvSpPr>
            <a:spLocks noGrp="1"/>
          </p:cNvSpPr>
          <p:nvPr>
            <p:ph type="ctrTitle"/>
          </p:nvPr>
        </p:nvSpPr>
        <p:spPr/>
        <p:txBody>
          <a:bodyPr/>
          <a:lstStyle/>
          <a:p>
            <a:r>
              <a:rPr lang="en-GB" dirty="0">
                <a:solidFill>
                  <a:schemeClr val="tx2"/>
                </a:solidFill>
              </a:rPr>
              <a:t>Root Cause</a:t>
            </a:r>
            <a:endParaRPr lang="en-US" dirty="0">
              <a:solidFill>
                <a:schemeClr val="tx2"/>
              </a:solidFill>
            </a:endParaRPr>
          </a:p>
        </p:txBody>
      </p:sp>
      <p:graphicFrame>
        <p:nvGraphicFramePr>
          <p:cNvPr id="4" name="Diagram 3">
            <a:extLst>
              <a:ext uri="{FF2B5EF4-FFF2-40B4-BE49-F238E27FC236}">
                <a16:creationId xmlns:a16="http://schemas.microsoft.com/office/drawing/2014/main" id="{8BDD83BC-330A-4931-9062-F847798CCFF9}"/>
              </a:ext>
            </a:extLst>
          </p:cNvPr>
          <p:cNvGraphicFramePr/>
          <p:nvPr>
            <p:extLst>
              <p:ext uri="{D42A27DB-BD31-4B8C-83A1-F6EECF244321}">
                <p14:modId xmlns:p14="http://schemas.microsoft.com/office/powerpoint/2010/main" val="1239942302"/>
              </p:ext>
            </p:extLst>
          </p:nvPr>
        </p:nvGraphicFramePr>
        <p:xfrm>
          <a:off x="901700" y="1114425"/>
          <a:ext cx="734060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2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91A3E8C-30B3-4EC8-9CB8-4FAECA6235A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617052B-81FD-46AC-8554-9F67C98B437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D9D42E6-F853-4F36-B0A5-7B1D7FCBCA7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9840B8B-7B2F-4C24-8380-944782D55B9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B216462-C4D0-4261-8B32-022D61E035E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755B19A-C7AF-4E33-BDB2-93288E95184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B3E29CC-194F-4467-9F60-91845CD2E2A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76D6-30AA-4B67-930C-7D57F15F217A}"/>
              </a:ext>
            </a:extLst>
          </p:cNvPr>
          <p:cNvSpPr>
            <a:spLocks noGrp="1"/>
          </p:cNvSpPr>
          <p:nvPr>
            <p:ph type="ctrTitle"/>
          </p:nvPr>
        </p:nvSpPr>
        <p:spPr/>
        <p:txBody>
          <a:bodyPr/>
          <a:lstStyle/>
          <a:p>
            <a:r>
              <a:rPr lang="en-US" dirty="0">
                <a:solidFill>
                  <a:schemeClr val="tx2"/>
                </a:solidFill>
              </a:rPr>
              <a:t>Risk Based Inspection (RBI)</a:t>
            </a:r>
            <a:endParaRPr lang="en-GB" dirty="0">
              <a:solidFill>
                <a:schemeClr val="tx2"/>
              </a:solidFill>
            </a:endParaRPr>
          </a:p>
        </p:txBody>
      </p:sp>
      <p:pic>
        <p:nvPicPr>
          <p:cNvPr id="2050" name="Picture 2" descr="Risk-based inspection for large-scale crude oil tanks - ScienceDirect">
            <a:extLst>
              <a:ext uri="{FF2B5EF4-FFF2-40B4-BE49-F238E27FC236}">
                <a16:creationId xmlns:a16="http://schemas.microsoft.com/office/drawing/2014/main" id="{26022867-74B3-4D16-860E-9D865005E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776" y="1978763"/>
            <a:ext cx="4130979" cy="266655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6612B1C-BA0D-421D-96F3-83567F914A64}"/>
              </a:ext>
            </a:extLst>
          </p:cNvPr>
          <p:cNvCxnSpPr>
            <a:cxnSpLocks/>
          </p:cNvCxnSpPr>
          <p:nvPr/>
        </p:nvCxnSpPr>
        <p:spPr>
          <a:xfrm>
            <a:off x="2305829" y="4738042"/>
            <a:ext cx="277973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a:extLst>
              <a:ext uri="{FF2B5EF4-FFF2-40B4-BE49-F238E27FC236}">
                <a16:creationId xmlns:a16="http://schemas.microsoft.com/office/drawing/2014/main" id="{D9AAF440-A6EF-4076-98D2-4AF14A16149C}"/>
              </a:ext>
            </a:extLst>
          </p:cNvPr>
          <p:cNvCxnSpPr>
            <a:cxnSpLocks/>
          </p:cNvCxnSpPr>
          <p:nvPr/>
        </p:nvCxnSpPr>
        <p:spPr>
          <a:xfrm flipV="1">
            <a:off x="1855172" y="1988289"/>
            <a:ext cx="0" cy="236751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id="{01B0AE8D-B367-45A3-A9DC-E05DFD0923F5}"/>
              </a:ext>
            </a:extLst>
          </p:cNvPr>
          <p:cNvSpPr txBox="1"/>
          <p:nvPr/>
        </p:nvSpPr>
        <p:spPr>
          <a:xfrm>
            <a:off x="2647507" y="5095803"/>
            <a:ext cx="4130979" cy="369332"/>
          </a:xfrm>
          <a:prstGeom prst="rect">
            <a:avLst/>
          </a:prstGeom>
          <a:noFill/>
        </p:spPr>
        <p:txBody>
          <a:bodyPr wrap="square" rtlCol="0">
            <a:spAutoFit/>
          </a:bodyPr>
          <a:lstStyle/>
          <a:p>
            <a:r>
              <a:rPr lang="en-US" dirty="0">
                <a:solidFill>
                  <a:schemeClr val="tx2"/>
                </a:solidFill>
              </a:rPr>
              <a:t>Increase in severity of consequence </a:t>
            </a:r>
            <a:endParaRPr lang="en-GB" dirty="0">
              <a:solidFill>
                <a:schemeClr val="tx2"/>
              </a:solidFill>
            </a:endParaRPr>
          </a:p>
        </p:txBody>
      </p:sp>
      <p:sp>
        <p:nvSpPr>
          <p:cNvPr id="9" name="TextBox 8">
            <a:extLst>
              <a:ext uri="{FF2B5EF4-FFF2-40B4-BE49-F238E27FC236}">
                <a16:creationId xmlns:a16="http://schemas.microsoft.com/office/drawing/2014/main" id="{4869A556-0A39-4B37-8D95-333CEDD15B8D}"/>
              </a:ext>
            </a:extLst>
          </p:cNvPr>
          <p:cNvSpPr txBox="1"/>
          <p:nvPr/>
        </p:nvSpPr>
        <p:spPr>
          <a:xfrm>
            <a:off x="334642" y="2785371"/>
            <a:ext cx="1305220" cy="923330"/>
          </a:xfrm>
          <a:prstGeom prst="rect">
            <a:avLst/>
          </a:prstGeom>
          <a:noFill/>
        </p:spPr>
        <p:txBody>
          <a:bodyPr wrap="square" rtlCol="0">
            <a:spAutoFit/>
          </a:bodyPr>
          <a:lstStyle/>
          <a:p>
            <a:r>
              <a:rPr lang="en-US" dirty="0">
                <a:solidFill>
                  <a:schemeClr val="tx2"/>
                </a:solidFill>
              </a:rPr>
              <a:t>Increased probability/likelihood</a:t>
            </a:r>
            <a:endParaRPr lang="en-GB" dirty="0">
              <a:solidFill>
                <a:schemeClr val="tx2"/>
              </a:solidFill>
            </a:endParaRPr>
          </a:p>
        </p:txBody>
      </p:sp>
      <p:cxnSp>
        <p:nvCxnSpPr>
          <p:cNvPr id="11" name="Straight Arrow Connector 10">
            <a:extLst>
              <a:ext uri="{FF2B5EF4-FFF2-40B4-BE49-F238E27FC236}">
                <a16:creationId xmlns:a16="http://schemas.microsoft.com/office/drawing/2014/main" id="{CD6888B9-7163-448A-B183-875F2C0C385A}"/>
              </a:ext>
            </a:extLst>
          </p:cNvPr>
          <p:cNvCxnSpPr/>
          <p:nvPr/>
        </p:nvCxnSpPr>
        <p:spPr>
          <a:xfrm flipV="1">
            <a:off x="2461354" y="2480930"/>
            <a:ext cx="1913861" cy="16693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BE7C1CD1-2F66-477F-A581-EF0F1759ED9D}"/>
              </a:ext>
            </a:extLst>
          </p:cNvPr>
          <p:cNvSpPr txBox="1"/>
          <p:nvPr/>
        </p:nvSpPr>
        <p:spPr>
          <a:xfrm>
            <a:off x="3418284" y="1645241"/>
            <a:ext cx="1799162" cy="369332"/>
          </a:xfrm>
          <a:prstGeom prst="rect">
            <a:avLst/>
          </a:prstGeom>
          <a:noFill/>
        </p:spPr>
        <p:txBody>
          <a:bodyPr wrap="square" rtlCol="0">
            <a:spAutoFit/>
          </a:bodyPr>
          <a:lstStyle/>
          <a:p>
            <a:r>
              <a:rPr lang="en-US" dirty="0">
                <a:solidFill>
                  <a:schemeClr val="tx2"/>
                </a:solidFill>
              </a:rPr>
              <a:t>Increased risk</a:t>
            </a:r>
            <a:endParaRPr lang="en-GB" dirty="0">
              <a:solidFill>
                <a:schemeClr val="tx2"/>
              </a:solidFill>
            </a:endParaRPr>
          </a:p>
        </p:txBody>
      </p:sp>
      <p:sp>
        <p:nvSpPr>
          <p:cNvPr id="13" name="TextBox 12">
            <a:extLst>
              <a:ext uri="{FF2B5EF4-FFF2-40B4-BE49-F238E27FC236}">
                <a16:creationId xmlns:a16="http://schemas.microsoft.com/office/drawing/2014/main" id="{E88FA965-0FD3-4DF4-8C5A-E8CC0A0B58D3}"/>
              </a:ext>
            </a:extLst>
          </p:cNvPr>
          <p:cNvSpPr txBox="1"/>
          <p:nvPr/>
        </p:nvSpPr>
        <p:spPr>
          <a:xfrm>
            <a:off x="3308077" y="5465135"/>
            <a:ext cx="387621" cy="230832"/>
          </a:xfrm>
          <a:prstGeom prst="rect">
            <a:avLst/>
          </a:prstGeom>
          <a:noFill/>
        </p:spPr>
        <p:txBody>
          <a:bodyPr wrap="square" rtlCol="0">
            <a:spAutoFit/>
          </a:bodyPr>
          <a:lstStyle/>
          <a:p>
            <a:r>
              <a:rPr lang="en-US" sz="900" dirty="0">
                <a:solidFill>
                  <a:schemeClr val="tx2"/>
                </a:solidFill>
              </a:rPr>
              <a:t>[10]</a:t>
            </a:r>
            <a:endParaRPr lang="en-GB" sz="900" dirty="0">
              <a:solidFill>
                <a:schemeClr val="tx2"/>
              </a:solidFill>
            </a:endParaRPr>
          </a:p>
        </p:txBody>
      </p:sp>
      <p:sp>
        <p:nvSpPr>
          <p:cNvPr id="14" name="Rectangle: Rounded Corners 13">
            <a:extLst>
              <a:ext uri="{FF2B5EF4-FFF2-40B4-BE49-F238E27FC236}">
                <a16:creationId xmlns:a16="http://schemas.microsoft.com/office/drawing/2014/main" id="{7E3F55F0-539E-4552-AF1C-F22FD407CD32}"/>
              </a:ext>
            </a:extLst>
          </p:cNvPr>
          <p:cNvSpPr/>
          <p:nvPr/>
        </p:nvSpPr>
        <p:spPr>
          <a:xfrm>
            <a:off x="6153358" y="1978763"/>
            <a:ext cx="2609641" cy="2968177"/>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2"/>
                </a:solidFill>
              </a:rPr>
              <a:t>RBI combines the qualitatively assessed likelihood of risk/failure against the consequences with-in a ‘Likelihood Consequence Matrix’.</a:t>
            </a:r>
            <a:endParaRPr lang="en-GB" sz="2000" dirty="0">
              <a:solidFill>
                <a:schemeClr val="tx2"/>
              </a:solidFill>
            </a:endParaRPr>
          </a:p>
        </p:txBody>
      </p:sp>
    </p:spTree>
    <p:extLst>
      <p:ext uri="{BB962C8B-B14F-4D97-AF65-F5344CB8AC3E}">
        <p14:creationId xmlns:p14="http://schemas.microsoft.com/office/powerpoint/2010/main" val="189616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1572-1D47-4569-A923-56ECD36394B5}"/>
              </a:ext>
            </a:extLst>
          </p:cNvPr>
          <p:cNvSpPr>
            <a:spLocks noGrp="1"/>
          </p:cNvSpPr>
          <p:nvPr>
            <p:ph type="ctrTitle"/>
          </p:nvPr>
        </p:nvSpPr>
        <p:spPr/>
        <p:txBody>
          <a:bodyPr/>
          <a:lstStyle/>
          <a:p>
            <a:r>
              <a:rPr lang="en-US" dirty="0">
                <a:solidFill>
                  <a:schemeClr val="tx2"/>
                </a:solidFill>
              </a:rPr>
              <a:t>RBI: Step by Step</a:t>
            </a:r>
            <a:endParaRPr lang="en-GB" dirty="0">
              <a:solidFill>
                <a:schemeClr val="tx2"/>
              </a:solidFill>
            </a:endParaRPr>
          </a:p>
        </p:txBody>
      </p:sp>
      <p:graphicFrame>
        <p:nvGraphicFramePr>
          <p:cNvPr id="5" name="Diagram 4">
            <a:extLst>
              <a:ext uri="{FF2B5EF4-FFF2-40B4-BE49-F238E27FC236}">
                <a16:creationId xmlns:a16="http://schemas.microsoft.com/office/drawing/2014/main" id="{88798052-390A-46A9-B4B2-43D96BD11898}"/>
              </a:ext>
            </a:extLst>
          </p:cNvPr>
          <p:cNvGraphicFramePr/>
          <p:nvPr/>
        </p:nvGraphicFramePr>
        <p:xfrm>
          <a:off x="266700" y="1484410"/>
          <a:ext cx="8610600" cy="437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38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85A1-3656-41CE-BDBA-4081D477EA3C}"/>
              </a:ext>
            </a:extLst>
          </p:cNvPr>
          <p:cNvSpPr>
            <a:spLocks noGrp="1"/>
          </p:cNvSpPr>
          <p:nvPr>
            <p:ph type="ctrTitle"/>
          </p:nvPr>
        </p:nvSpPr>
        <p:spPr>
          <a:xfrm>
            <a:off x="704332" y="92895"/>
            <a:ext cx="7738144" cy="1144211"/>
          </a:xfrm>
        </p:spPr>
        <p:txBody>
          <a:bodyPr/>
          <a:lstStyle/>
          <a:p>
            <a:r>
              <a:rPr lang="en-US" dirty="0">
                <a:solidFill>
                  <a:schemeClr val="tx2"/>
                </a:solidFill>
              </a:rPr>
              <a:t>RBI Benefits</a:t>
            </a:r>
            <a:endParaRPr lang="en-GB" dirty="0">
              <a:solidFill>
                <a:schemeClr val="tx2"/>
              </a:solidFill>
            </a:endParaRPr>
          </a:p>
        </p:txBody>
      </p:sp>
      <p:pic>
        <p:nvPicPr>
          <p:cNvPr id="5" name="Picture 4">
            <a:extLst>
              <a:ext uri="{FF2B5EF4-FFF2-40B4-BE49-F238E27FC236}">
                <a16:creationId xmlns:a16="http://schemas.microsoft.com/office/drawing/2014/main" id="{CAA67C6A-9680-49E9-9E97-D67B34C2F7D0}"/>
              </a:ext>
            </a:extLst>
          </p:cNvPr>
          <p:cNvPicPr>
            <a:picLocks noChangeAspect="1"/>
          </p:cNvPicPr>
          <p:nvPr/>
        </p:nvPicPr>
        <p:blipFill>
          <a:blip r:embed="rId3"/>
          <a:stretch>
            <a:fillRect/>
          </a:stretch>
        </p:blipFill>
        <p:spPr>
          <a:xfrm>
            <a:off x="444688" y="1687720"/>
            <a:ext cx="4902809" cy="3505279"/>
          </a:xfrm>
          <a:prstGeom prst="rect">
            <a:avLst/>
          </a:prstGeom>
        </p:spPr>
      </p:pic>
      <p:sp>
        <p:nvSpPr>
          <p:cNvPr id="6" name="Rectangle: Rounded Corners 5">
            <a:extLst>
              <a:ext uri="{FF2B5EF4-FFF2-40B4-BE49-F238E27FC236}">
                <a16:creationId xmlns:a16="http://schemas.microsoft.com/office/drawing/2014/main" id="{B261AE0A-3641-404E-AC48-85F5E47C9192}"/>
              </a:ext>
            </a:extLst>
          </p:cNvPr>
          <p:cNvSpPr/>
          <p:nvPr/>
        </p:nvSpPr>
        <p:spPr>
          <a:xfrm>
            <a:off x="5607141" y="1679615"/>
            <a:ext cx="3244805" cy="3498770"/>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2"/>
                </a:solidFill>
              </a:rPr>
              <a:t>Risk Based inspections are more thorough and therefore leave fewer stones unturned when designating what constitutes as a ‘Risk’.</a:t>
            </a:r>
          </a:p>
        </p:txBody>
      </p:sp>
      <p:sp>
        <p:nvSpPr>
          <p:cNvPr id="7" name="TextBox 6">
            <a:extLst>
              <a:ext uri="{FF2B5EF4-FFF2-40B4-BE49-F238E27FC236}">
                <a16:creationId xmlns:a16="http://schemas.microsoft.com/office/drawing/2014/main" id="{2992664F-C6EB-4030-87BB-14B7B06D5916}"/>
              </a:ext>
            </a:extLst>
          </p:cNvPr>
          <p:cNvSpPr txBox="1"/>
          <p:nvPr/>
        </p:nvSpPr>
        <p:spPr>
          <a:xfrm>
            <a:off x="2683430" y="5163812"/>
            <a:ext cx="425324" cy="246221"/>
          </a:xfrm>
          <a:prstGeom prst="rect">
            <a:avLst/>
          </a:prstGeom>
          <a:noFill/>
        </p:spPr>
        <p:txBody>
          <a:bodyPr wrap="square" rtlCol="0">
            <a:spAutoFit/>
          </a:bodyPr>
          <a:lstStyle/>
          <a:p>
            <a:r>
              <a:rPr lang="en-US" sz="1000" dirty="0">
                <a:solidFill>
                  <a:schemeClr val="tx2"/>
                </a:solidFill>
              </a:rPr>
              <a:t>[11]</a:t>
            </a:r>
            <a:endParaRPr lang="en-GB" sz="500" dirty="0">
              <a:solidFill>
                <a:schemeClr val="tx2"/>
              </a:solidFill>
            </a:endParaRPr>
          </a:p>
        </p:txBody>
      </p:sp>
    </p:spTree>
    <p:extLst>
      <p:ext uri="{BB962C8B-B14F-4D97-AF65-F5344CB8AC3E}">
        <p14:creationId xmlns:p14="http://schemas.microsoft.com/office/powerpoint/2010/main" val="91676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80ED8B6-B22A-4BB1-B9BF-558E6DFD3D1F}"/>
              </a:ext>
            </a:extLst>
          </p:cNvPr>
          <p:cNvGraphicFramePr/>
          <p:nvPr>
            <p:extLst>
              <p:ext uri="{D42A27DB-BD31-4B8C-83A1-F6EECF244321}">
                <p14:modId xmlns:p14="http://schemas.microsoft.com/office/powerpoint/2010/main" val="545251940"/>
              </p:ext>
            </p:extLst>
          </p:nvPr>
        </p:nvGraphicFramePr>
        <p:xfrm>
          <a:off x="303991" y="226931"/>
          <a:ext cx="8466240" cy="5886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41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414C-C2F0-44DB-9E69-993C76D2DFCF}"/>
              </a:ext>
            </a:extLst>
          </p:cNvPr>
          <p:cNvSpPr>
            <a:spLocks noGrp="1"/>
          </p:cNvSpPr>
          <p:nvPr>
            <p:ph type="ctrTitle"/>
          </p:nvPr>
        </p:nvSpPr>
        <p:spPr>
          <a:xfrm>
            <a:off x="599829" y="0"/>
            <a:ext cx="7738144" cy="1144211"/>
          </a:xfrm>
        </p:spPr>
        <p:txBody>
          <a:bodyPr/>
          <a:lstStyle/>
          <a:p>
            <a:r>
              <a:rPr lang="en-GB" dirty="0">
                <a:solidFill>
                  <a:schemeClr val="tx2"/>
                </a:solidFill>
              </a:rPr>
              <a:t>Short Term Mitigation - Patch</a:t>
            </a:r>
            <a:endParaRPr lang="en-US" dirty="0">
              <a:solidFill>
                <a:schemeClr val="tx2"/>
              </a:solidFill>
            </a:endParaRPr>
          </a:p>
        </p:txBody>
      </p:sp>
      <p:pic>
        <p:nvPicPr>
          <p:cNvPr id="4" name="Picture 3" descr="A picture containing device, sky, indoor, gauge&#10;&#10;Description automatically generated">
            <a:extLst>
              <a:ext uri="{FF2B5EF4-FFF2-40B4-BE49-F238E27FC236}">
                <a16:creationId xmlns:a16="http://schemas.microsoft.com/office/drawing/2014/main" id="{7921A2AD-1386-4B91-95D7-00ED676E3F31}"/>
              </a:ext>
            </a:extLst>
          </p:cNvPr>
          <p:cNvPicPr/>
          <p:nvPr/>
        </p:nvPicPr>
        <p:blipFill rotWithShape="1">
          <a:blip r:embed="rId3"/>
          <a:srcRect l="1788" t="8427" r="54708"/>
          <a:stretch/>
        </p:blipFill>
        <p:spPr>
          <a:xfrm>
            <a:off x="338572" y="1214281"/>
            <a:ext cx="3867668" cy="505589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lowchart: Stored Data 4">
            <a:extLst>
              <a:ext uri="{FF2B5EF4-FFF2-40B4-BE49-F238E27FC236}">
                <a16:creationId xmlns:a16="http://schemas.microsoft.com/office/drawing/2014/main" id="{8794C9F0-8A36-4BD5-9341-E2783C8906C1}"/>
              </a:ext>
            </a:extLst>
          </p:cNvPr>
          <p:cNvSpPr/>
          <p:nvPr/>
        </p:nvSpPr>
        <p:spPr>
          <a:xfrm rot="10800000">
            <a:off x="2137833" y="2603501"/>
            <a:ext cx="397933" cy="516466"/>
          </a:xfrm>
          <a:prstGeom prst="flowChartOnlineStorag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6" name="Flowchart: Stored Data 5">
            <a:extLst>
              <a:ext uri="{FF2B5EF4-FFF2-40B4-BE49-F238E27FC236}">
                <a16:creationId xmlns:a16="http://schemas.microsoft.com/office/drawing/2014/main" id="{66147BBF-919A-45CB-B9CD-E422937C4ADB}"/>
              </a:ext>
            </a:extLst>
          </p:cNvPr>
          <p:cNvSpPr/>
          <p:nvPr/>
        </p:nvSpPr>
        <p:spPr>
          <a:xfrm rot="10800000">
            <a:off x="2412149" y="2603501"/>
            <a:ext cx="59269" cy="516466"/>
          </a:xfrm>
          <a:prstGeom prst="flowChartOnlineStorage">
            <a:avLst/>
          </a:prstGeom>
          <a:solidFill>
            <a:srgbClr val="8C8C8C"/>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8" name="Flowchart: Stored Data 7">
            <a:extLst>
              <a:ext uri="{FF2B5EF4-FFF2-40B4-BE49-F238E27FC236}">
                <a16:creationId xmlns:a16="http://schemas.microsoft.com/office/drawing/2014/main" id="{5C15EC48-F7EE-4D6E-A8A3-37C515961B20}"/>
              </a:ext>
            </a:extLst>
          </p:cNvPr>
          <p:cNvSpPr/>
          <p:nvPr/>
        </p:nvSpPr>
        <p:spPr>
          <a:xfrm rot="10800000">
            <a:off x="2215721" y="2603501"/>
            <a:ext cx="59269" cy="516466"/>
          </a:xfrm>
          <a:prstGeom prst="flowChartOnlineStorage">
            <a:avLst/>
          </a:prstGeom>
          <a:solidFill>
            <a:srgbClr val="8C8C8C"/>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3D16CEAB-7B23-45BF-8A79-1EF846556255}"/>
              </a:ext>
            </a:extLst>
          </p:cNvPr>
          <p:cNvSpPr/>
          <p:nvPr/>
        </p:nvSpPr>
        <p:spPr>
          <a:xfrm>
            <a:off x="4410506" y="1214280"/>
            <a:ext cx="4394922" cy="5055889"/>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buFont typeface="Arial" panose="020B0604020202020204" pitchFamily="34" charset="0"/>
              <a:buChar char="•"/>
            </a:pPr>
            <a:r>
              <a:rPr lang="en-US" sz="2150" dirty="0">
                <a:solidFill>
                  <a:schemeClr val="tx2"/>
                </a:solidFill>
              </a:rPr>
              <a:t>Metal patch with fastened bands</a:t>
            </a:r>
          </a:p>
          <a:p>
            <a:pPr marL="457200" indent="-457200">
              <a:buFont typeface="Arial" panose="020B0604020202020204" pitchFamily="34" charset="0"/>
              <a:buChar char="•"/>
            </a:pPr>
            <a:r>
              <a:rPr lang="en-US" sz="2150" dirty="0">
                <a:solidFill>
                  <a:schemeClr val="tx2"/>
                </a:solidFill>
              </a:rPr>
              <a:t>Compatible with pipe material and process conditions </a:t>
            </a:r>
          </a:p>
          <a:p>
            <a:pPr marL="457200" indent="-457200">
              <a:buFont typeface="Arial" panose="020B0604020202020204" pitchFamily="34" charset="0"/>
              <a:buChar char="•"/>
            </a:pPr>
            <a:r>
              <a:rPr lang="en-US" sz="2150" dirty="0">
                <a:solidFill>
                  <a:schemeClr val="tx2"/>
                </a:solidFill>
              </a:rPr>
              <a:t>Can be applied on the run whilst process is running</a:t>
            </a:r>
          </a:p>
          <a:p>
            <a:pPr marL="457200" indent="-457200">
              <a:buFont typeface="Arial" panose="020B0604020202020204" pitchFamily="34" charset="0"/>
              <a:buChar char="•"/>
            </a:pPr>
            <a:r>
              <a:rPr lang="en-US" sz="2150" dirty="0">
                <a:solidFill>
                  <a:schemeClr val="tx2"/>
                </a:solidFill>
              </a:rPr>
              <a:t>Applied by leak repair specialists </a:t>
            </a:r>
          </a:p>
          <a:p>
            <a:pPr marL="457200" indent="-457200">
              <a:buFont typeface="Arial" panose="020B0604020202020204" pitchFamily="34" charset="0"/>
              <a:buChar char="•"/>
            </a:pPr>
            <a:r>
              <a:rPr lang="en-US" sz="2150" dirty="0">
                <a:solidFill>
                  <a:schemeClr val="tx2"/>
                </a:solidFill>
              </a:rPr>
              <a:t>Can be designed to last days - weeks </a:t>
            </a:r>
          </a:p>
          <a:p>
            <a:pPr marL="457200" indent="-457200">
              <a:buFont typeface="Arial" panose="020B0604020202020204" pitchFamily="34" charset="0"/>
              <a:buChar char="•"/>
            </a:pPr>
            <a:r>
              <a:rPr lang="en-US" sz="2150" dirty="0">
                <a:solidFill>
                  <a:schemeClr val="tx2"/>
                </a:solidFill>
              </a:rPr>
              <a:t>RT of the pipe will have to be done prior to ensure patch is fastened on sufficiently thick pipe section</a:t>
            </a:r>
          </a:p>
          <a:p>
            <a:pPr marL="457200" indent="-457200">
              <a:buFont typeface="Arial" panose="020B06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160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5C63-D092-4201-865E-8730B748D152}"/>
              </a:ext>
            </a:extLst>
          </p:cNvPr>
          <p:cNvSpPr>
            <a:spLocks noGrp="1"/>
          </p:cNvSpPr>
          <p:nvPr>
            <p:ph type="ctrTitle"/>
          </p:nvPr>
        </p:nvSpPr>
        <p:spPr/>
        <p:txBody>
          <a:bodyPr/>
          <a:lstStyle/>
          <a:p>
            <a:r>
              <a:rPr lang="en-GB" dirty="0">
                <a:solidFill>
                  <a:schemeClr val="tx2"/>
                </a:solidFill>
              </a:rPr>
              <a:t>Risk Assessment</a:t>
            </a:r>
            <a:endParaRPr lang="en-US" dirty="0">
              <a:solidFill>
                <a:schemeClr val="tx2"/>
              </a:solidFill>
            </a:endParaRPr>
          </a:p>
        </p:txBody>
      </p:sp>
      <p:sp>
        <p:nvSpPr>
          <p:cNvPr id="3" name="Subtitle 2">
            <a:extLst>
              <a:ext uri="{FF2B5EF4-FFF2-40B4-BE49-F238E27FC236}">
                <a16:creationId xmlns:a16="http://schemas.microsoft.com/office/drawing/2014/main" id="{B8799832-49B0-41D3-A951-078D547772D8}"/>
              </a:ext>
            </a:extLst>
          </p:cNvPr>
          <p:cNvSpPr>
            <a:spLocks noGrp="1"/>
          </p:cNvSpPr>
          <p:nvPr>
            <p:ph type="subTitle" idx="1"/>
          </p:nvPr>
        </p:nvSpPr>
        <p:spPr>
          <a:xfrm>
            <a:off x="843533" y="1940610"/>
            <a:ext cx="7738144" cy="4180130"/>
          </a:xfrm>
        </p:spPr>
        <p:txBody>
          <a:bodyPr/>
          <a:lstStyle/>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US" sz="2000" dirty="0"/>
          </a:p>
        </p:txBody>
      </p:sp>
      <p:pic>
        <p:nvPicPr>
          <p:cNvPr id="4" name="Content Placeholder 4">
            <a:extLst>
              <a:ext uri="{FF2B5EF4-FFF2-40B4-BE49-F238E27FC236}">
                <a16:creationId xmlns:a16="http://schemas.microsoft.com/office/drawing/2014/main" id="{8DA8C3F1-BEC1-4B76-8C8C-0386D2CB4DF7}"/>
              </a:ext>
            </a:extLst>
          </p:cNvPr>
          <p:cNvPicPr>
            <a:picLocks noChangeAspect="1"/>
          </p:cNvPicPr>
          <p:nvPr/>
        </p:nvPicPr>
        <p:blipFill>
          <a:blip r:embed="rId2"/>
          <a:stretch>
            <a:fillRect/>
          </a:stretch>
        </p:blipFill>
        <p:spPr>
          <a:xfrm>
            <a:off x="701524" y="3160199"/>
            <a:ext cx="7621594" cy="2813706"/>
          </a:xfrm>
          <a:prstGeom prst="rect">
            <a:avLst/>
          </a:prstGeom>
        </p:spPr>
      </p:pic>
      <p:sp>
        <p:nvSpPr>
          <p:cNvPr id="5" name="Rectangle: Rounded Corners 4">
            <a:extLst>
              <a:ext uri="{FF2B5EF4-FFF2-40B4-BE49-F238E27FC236}">
                <a16:creationId xmlns:a16="http://schemas.microsoft.com/office/drawing/2014/main" id="{4DEEACA0-3F04-45C2-A5A8-28910FBC7688}"/>
              </a:ext>
            </a:extLst>
          </p:cNvPr>
          <p:cNvSpPr/>
          <p:nvPr/>
        </p:nvSpPr>
        <p:spPr>
          <a:xfrm>
            <a:off x="820882" y="1484411"/>
            <a:ext cx="7738143" cy="1528954"/>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en-US" sz="2000">
                <a:solidFill>
                  <a:schemeClr val="tx2"/>
                </a:solidFill>
              </a:rPr>
              <a:t>Risk can be defined as a mathematical expression designed to combine probability/likelihood and consequence.</a:t>
            </a:r>
          </a:p>
          <a:p>
            <a:pPr marL="457200" indent="-457200">
              <a:buFont typeface="Arial" panose="020B0604020202020204" pitchFamily="34" charset="0"/>
              <a:buChar char="•"/>
            </a:pPr>
            <a:r>
              <a:rPr lang="en-US" sz="2000">
                <a:solidFill>
                  <a:schemeClr val="tx2"/>
                </a:solidFill>
              </a:rPr>
              <a:t>Results can often be displayed on a “3-by-3 X-Y” risk matrix. </a:t>
            </a:r>
            <a:endParaRPr lang="en-GB" sz="2000" dirty="0">
              <a:solidFill>
                <a:schemeClr val="tx2"/>
              </a:solidFill>
            </a:endParaRPr>
          </a:p>
        </p:txBody>
      </p:sp>
    </p:spTree>
    <p:extLst>
      <p:ext uri="{BB962C8B-B14F-4D97-AF65-F5344CB8AC3E}">
        <p14:creationId xmlns:p14="http://schemas.microsoft.com/office/powerpoint/2010/main" val="379639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8238-03E9-4C6B-B956-A171346C9FFF}"/>
              </a:ext>
            </a:extLst>
          </p:cNvPr>
          <p:cNvSpPr>
            <a:spLocks noGrp="1"/>
          </p:cNvSpPr>
          <p:nvPr>
            <p:ph type="ctrTitle"/>
          </p:nvPr>
        </p:nvSpPr>
        <p:spPr/>
        <p:txBody>
          <a:bodyPr/>
          <a:lstStyle/>
          <a:p>
            <a:r>
              <a:rPr lang="en-GB" dirty="0">
                <a:solidFill>
                  <a:schemeClr val="tx2"/>
                </a:solidFill>
              </a:rPr>
              <a:t>Team Barraclough</a:t>
            </a:r>
            <a:endParaRPr lang="en-US" dirty="0">
              <a:solidFill>
                <a:schemeClr val="tx2"/>
              </a:solidFill>
            </a:endParaRPr>
          </a:p>
        </p:txBody>
      </p:sp>
      <p:graphicFrame>
        <p:nvGraphicFramePr>
          <p:cNvPr id="4" name="Diagram 3">
            <a:extLst>
              <a:ext uri="{FF2B5EF4-FFF2-40B4-BE49-F238E27FC236}">
                <a16:creationId xmlns:a16="http://schemas.microsoft.com/office/drawing/2014/main" id="{C2AA1ECD-5F89-4337-90C2-12B23665C834}"/>
              </a:ext>
            </a:extLst>
          </p:cNvPr>
          <p:cNvGraphicFramePr/>
          <p:nvPr>
            <p:extLst>
              <p:ext uri="{D42A27DB-BD31-4B8C-83A1-F6EECF244321}">
                <p14:modId xmlns:p14="http://schemas.microsoft.com/office/powerpoint/2010/main" val="2397974806"/>
              </p:ext>
            </p:extLst>
          </p:nvPr>
        </p:nvGraphicFramePr>
        <p:xfrm>
          <a:off x="896701" y="1321455"/>
          <a:ext cx="7250307" cy="4400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0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414C-C2F0-44DB-9E69-993C76D2DFCF}"/>
              </a:ext>
            </a:extLst>
          </p:cNvPr>
          <p:cNvSpPr>
            <a:spLocks noGrp="1"/>
          </p:cNvSpPr>
          <p:nvPr>
            <p:ph type="ctrTitle"/>
          </p:nvPr>
        </p:nvSpPr>
        <p:spPr>
          <a:xfrm>
            <a:off x="114300" y="-12699"/>
            <a:ext cx="9029700" cy="1306610"/>
          </a:xfrm>
        </p:spPr>
        <p:txBody>
          <a:bodyPr>
            <a:normAutofit/>
          </a:bodyPr>
          <a:lstStyle/>
          <a:p>
            <a:r>
              <a:rPr lang="en-GB" sz="3600" dirty="0">
                <a:solidFill>
                  <a:schemeClr val="tx2"/>
                </a:solidFill>
              </a:rPr>
              <a:t>Medium Term Mitigation – Composite Wrap</a:t>
            </a:r>
            <a:endParaRPr lang="en-US" sz="3600" dirty="0">
              <a:solidFill>
                <a:schemeClr val="tx2"/>
              </a:solidFill>
            </a:endParaRPr>
          </a:p>
        </p:txBody>
      </p:sp>
      <p:pic>
        <p:nvPicPr>
          <p:cNvPr id="4" name="Picture 3">
            <a:extLst>
              <a:ext uri="{FF2B5EF4-FFF2-40B4-BE49-F238E27FC236}">
                <a16:creationId xmlns:a16="http://schemas.microsoft.com/office/drawing/2014/main" id="{C3E971A1-4F86-412F-8C32-02897A29F1D6}"/>
              </a:ext>
            </a:extLst>
          </p:cNvPr>
          <p:cNvPicPr>
            <a:picLocks noChangeAspect="1"/>
          </p:cNvPicPr>
          <p:nvPr/>
        </p:nvPicPr>
        <p:blipFill>
          <a:blip r:embed="rId3"/>
          <a:stretch>
            <a:fillRect/>
          </a:stretch>
        </p:blipFill>
        <p:spPr>
          <a:xfrm>
            <a:off x="5005863" y="1295400"/>
            <a:ext cx="3876508" cy="4079160"/>
          </a:xfrm>
          <a:prstGeom prst="rect">
            <a:avLst/>
          </a:prstGeom>
        </p:spPr>
      </p:pic>
      <p:pic>
        <p:nvPicPr>
          <p:cNvPr id="5" name="Picture 4">
            <a:extLst>
              <a:ext uri="{FF2B5EF4-FFF2-40B4-BE49-F238E27FC236}">
                <a16:creationId xmlns:a16="http://schemas.microsoft.com/office/drawing/2014/main" id="{9A27D68D-F572-494C-9964-F826529ED043}"/>
              </a:ext>
            </a:extLst>
          </p:cNvPr>
          <p:cNvPicPr>
            <a:picLocks noChangeAspect="1"/>
          </p:cNvPicPr>
          <p:nvPr/>
        </p:nvPicPr>
        <p:blipFill rotWithShape="1">
          <a:blip r:embed="rId4"/>
          <a:srcRect l="6529" r="5306"/>
          <a:stretch/>
        </p:blipFill>
        <p:spPr>
          <a:xfrm>
            <a:off x="427165" y="5015729"/>
            <a:ext cx="2170361" cy="1306610"/>
          </a:xfrm>
          <a:prstGeom prst="rect">
            <a:avLst/>
          </a:prstGeom>
        </p:spPr>
      </p:pic>
      <p:pic>
        <p:nvPicPr>
          <p:cNvPr id="7" name="Picture 6">
            <a:extLst>
              <a:ext uri="{FF2B5EF4-FFF2-40B4-BE49-F238E27FC236}">
                <a16:creationId xmlns:a16="http://schemas.microsoft.com/office/drawing/2014/main" id="{DB97EA26-1EAE-4C90-AA24-A2947086F0F3}"/>
              </a:ext>
            </a:extLst>
          </p:cNvPr>
          <p:cNvPicPr>
            <a:picLocks noChangeAspect="1"/>
          </p:cNvPicPr>
          <p:nvPr/>
        </p:nvPicPr>
        <p:blipFill rotWithShape="1">
          <a:blip r:embed="rId5"/>
          <a:srcRect l="14303" r="5888"/>
          <a:stretch/>
        </p:blipFill>
        <p:spPr>
          <a:xfrm>
            <a:off x="2773653" y="5015729"/>
            <a:ext cx="1855497" cy="1306610"/>
          </a:xfrm>
          <a:prstGeom prst="rect">
            <a:avLst/>
          </a:prstGeom>
        </p:spPr>
      </p:pic>
      <p:sp>
        <p:nvSpPr>
          <p:cNvPr id="8" name="Rectangle: Rounded Corners 7">
            <a:extLst>
              <a:ext uri="{FF2B5EF4-FFF2-40B4-BE49-F238E27FC236}">
                <a16:creationId xmlns:a16="http://schemas.microsoft.com/office/drawing/2014/main" id="{AC392911-3496-4A18-B5A5-2165CCF92EE9}"/>
              </a:ext>
            </a:extLst>
          </p:cNvPr>
          <p:cNvSpPr/>
          <p:nvPr/>
        </p:nvSpPr>
        <p:spPr>
          <a:xfrm>
            <a:off x="211853" y="1246226"/>
            <a:ext cx="4394922" cy="2251187"/>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tx2"/>
                </a:solidFill>
              </a:rPr>
              <a:t>Advantages </a:t>
            </a:r>
          </a:p>
          <a:p>
            <a:pPr marL="171450" indent="-171450">
              <a:buFont typeface="Arial" panose="020B0604020202020204" pitchFamily="34" charset="0"/>
              <a:buChar char="•"/>
            </a:pPr>
            <a:r>
              <a:rPr lang="en-US" sz="1400" dirty="0">
                <a:solidFill>
                  <a:schemeClr val="tx2"/>
                </a:solidFill>
              </a:rPr>
              <a:t>Carbon </a:t>
            </a:r>
            <a:r>
              <a:rPr lang="en-US" sz="1400" dirty="0" err="1">
                <a:solidFill>
                  <a:schemeClr val="tx2"/>
                </a:solidFill>
              </a:rPr>
              <a:t>fibre</a:t>
            </a:r>
            <a:r>
              <a:rPr lang="en-US" sz="1400" dirty="0">
                <a:solidFill>
                  <a:schemeClr val="tx2"/>
                </a:solidFill>
              </a:rPr>
              <a:t> composite wrapped around awkward T pipe shape</a:t>
            </a:r>
          </a:p>
          <a:p>
            <a:pPr marL="171450" indent="-171450">
              <a:buFont typeface="Arial" panose="020B0604020202020204" pitchFamily="34" charset="0"/>
              <a:buChar char="•"/>
            </a:pPr>
            <a:r>
              <a:rPr lang="en-US" sz="1400" dirty="0">
                <a:solidFill>
                  <a:schemeClr val="tx2"/>
                </a:solidFill>
              </a:rPr>
              <a:t>No prefabrication required </a:t>
            </a:r>
          </a:p>
          <a:p>
            <a:pPr marL="171450" indent="-171450">
              <a:buFont typeface="Arial" panose="020B0604020202020204" pitchFamily="34" charset="0"/>
              <a:buChar char="•"/>
            </a:pPr>
            <a:r>
              <a:rPr lang="en-US" sz="1400" dirty="0">
                <a:solidFill>
                  <a:schemeClr val="tx2"/>
                </a:solidFill>
              </a:rPr>
              <a:t>Simple and fast to apply and set – within a day</a:t>
            </a:r>
          </a:p>
          <a:p>
            <a:pPr marL="171450" indent="-171450">
              <a:buFont typeface="Arial" panose="020B0604020202020204" pitchFamily="34" charset="0"/>
              <a:buChar char="•"/>
            </a:pPr>
            <a:r>
              <a:rPr lang="en-US" sz="1400" dirty="0">
                <a:solidFill>
                  <a:schemeClr val="tx2"/>
                </a:solidFill>
              </a:rPr>
              <a:t>Not hot work required</a:t>
            </a:r>
          </a:p>
          <a:p>
            <a:pPr marL="171450" indent="-171450">
              <a:buFont typeface="Arial" panose="020B0604020202020204" pitchFamily="34" charset="0"/>
              <a:buChar char="•"/>
            </a:pPr>
            <a:r>
              <a:rPr lang="en-US" sz="1400" dirty="0">
                <a:solidFill>
                  <a:schemeClr val="tx2"/>
                </a:solidFill>
              </a:rPr>
              <a:t>Strengthens structure of pipe as well as plugs leak</a:t>
            </a:r>
          </a:p>
          <a:p>
            <a:pPr marL="171450" indent="-171450">
              <a:buFont typeface="Arial" panose="020B0604020202020204" pitchFamily="34" charset="0"/>
              <a:buChar char="•"/>
            </a:pPr>
            <a:r>
              <a:rPr lang="en-US" sz="1400" dirty="0">
                <a:solidFill>
                  <a:schemeClr val="tx2"/>
                </a:solidFill>
              </a:rPr>
              <a:t>Can last up to 5 years in current process conditions  </a:t>
            </a:r>
          </a:p>
        </p:txBody>
      </p:sp>
      <p:sp>
        <p:nvSpPr>
          <p:cNvPr id="9" name="Rectangle: Rounded Corners 8">
            <a:extLst>
              <a:ext uri="{FF2B5EF4-FFF2-40B4-BE49-F238E27FC236}">
                <a16:creationId xmlns:a16="http://schemas.microsoft.com/office/drawing/2014/main" id="{E5FE2311-1EC0-42A3-8CB5-D510478B6ED1}"/>
              </a:ext>
            </a:extLst>
          </p:cNvPr>
          <p:cNvSpPr/>
          <p:nvPr/>
        </p:nvSpPr>
        <p:spPr>
          <a:xfrm>
            <a:off x="234228" y="3654140"/>
            <a:ext cx="4394922" cy="1204862"/>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tx2"/>
                </a:solidFill>
              </a:rPr>
              <a:t>Limitations</a:t>
            </a:r>
          </a:p>
          <a:p>
            <a:pPr marL="285750" indent="-285750">
              <a:buFont typeface="Arial" panose="020B0604020202020204" pitchFamily="34" charset="0"/>
              <a:buChar char="•"/>
            </a:pPr>
            <a:r>
              <a:rPr lang="en-US" sz="1400" dirty="0">
                <a:solidFill>
                  <a:schemeClr val="tx2"/>
                </a:solidFill>
              </a:rPr>
              <a:t>Leak must be stopped for this application</a:t>
            </a:r>
          </a:p>
          <a:p>
            <a:pPr marL="285750" indent="-285750">
              <a:buFont typeface="Arial" panose="020B0604020202020204" pitchFamily="34" charset="0"/>
              <a:buChar char="•"/>
            </a:pPr>
            <a:r>
              <a:rPr lang="en-US" sz="1400" dirty="0">
                <a:solidFill>
                  <a:schemeClr val="tx2"/>
                </a:solidFill>
              </a:rPr>
              <a:t>Surface based inspection techniques not possible to gauge state of original pipe once wrapped</a:t>
            </a:r>
          </a:p>
        </p:txBody>
      </p:sp>
    </p:spTree>
    <p:extLst>
      <p:ext uri="{BB962C8B-B14F-4D97-AF65-F5344CB8AC3E}">
        <p14:creationId xmlns:p14="http://schemas.microsoft.com/office/powerpoint/2010/main" val="417773896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414C-C2F0-44DB-9E69-993C76D2DFCF}"/>
              </a:ext>
            </a:extLst>
          </p:cNvPr>
          <p:cNvSpPr>
            <a:spLocks noGrp="1"/>
          </p:cNvSpPr>
          <p:nvPr>
            <p:ph type="ctrTitle"/>
          </p:nvPr>
        </p:nvSpPr>
        <p:spPr/>
        <p:txBody>
          <a:bodyPr/>
          <a:lstStyle/>
          <a:p>
            <a:r>
              <a:rPr lang="en-GB" dirty="0">
                <a:solidFill>
                  <a:schemeClr val="tx2"/>
                </a:solidFill>
              </a:rPr>
              <a:t>Mitigation</a:t>
            </a:r>
            <a:endParaRPr lang="en-US" dirty="0">
              <a:solidFill>
                <a:schemeClr val="tx2"/>
              </a:solidFill>
            </a:endParaRPr>
          </a:p>
        </p:txBody>
      </p:sp>
      <p:sp>
        <p:nvSpPr>
          <p:cNvPr id="3" name="Subtitle 2">
            <a:extLst>
              <a:ext uri="{FF2B5EF4-FFF2-40B4-BE49-F238E27FC236}">
                <a16:creationId xmlns:a16="http://schemas.microsoft.com/office/drawing/2014/main" id="{88F4E617-E702-49D5-B695-CD933A39A26A}"/>
              </a:ext>
            </a:extLst>
          </p:cNvPr>
          <p:cNvSpPr>
            <a:spLocks noGrp="1"/>
          </p:cNvSpPr>
          <p:nvPr>
            <p:ph type="subTitle" idx="1"/>
          </p:nvPr>
        </p:nvSpPr>
        <p:spPr/>
        <p:txBody>
          <a:bodyPr>
            <a:normAutofit fontScale="77500" lnSpcReduction="20000"/>
          </a:bodyPr>
          <a:lstStyle/>
          <a:p>
            <a:r>
              <a:rPr lang="en-US" dirty="0">
                <a:solidFill>
                  <a:schemeClr val="tx2"/>
                </a:solidFill>
              </a:rPr>
              <a:t>Short term: </a:t>
            </a:r>
          </a:p>
          <a:p>
            <a:r>
              <a:rPr lang="en-US" dirty="0">
                <a:solidFill>
                  <a:schemeClr val="tx2"/>
                </a:solidFill>
              </a:rPr>
              <a:t>if isolatable cut and </a:t>
            </a:r>
            <a:r>
              <a:rPr lang="en-US" dirty="0" err="1">
                <a:solidFill>
                  <a:schemeClr val="tx2"/>
                </a:solidFill>
              </a:rPr>
              <a:t>lokring</a:t>
            </a:r>
            <a:r>
              <a:rPr lang="en-US" dirty="0">
                <a:solidFill>
                  <a:schemeClr val="tx2"/>
                </a:solidFill>
              </a:rPr>
              <a:t> new line section, after doing UTs and confirming pipe is thick enough</a:t>
            </a:r>
          </a:p>
          <a:p>
            <a:r>
              <a:rPr lang="en-US" dirty="0">
                <a:solidFill>
                  <a:schemeClr val="tx2"/>
                </a:solidFill>
              </a:rPr>
              <a:t>If not : patch</a:t>
            </a:r>
          </a:p>
          <a:p>
            <a:r>
              <a:rPr lang="en-US" dirty="0">
                <a:solidFill>
                  <a:schemeClr val="tx2"/>
                </a:solidFill>
              </a:rPr>
              <a:t>If geometry does not permit then is line essential for operation? Can it be taken out of service – crimp and inject </a:t>
            </a:r>
          </a:p>
          <a:p>
            <a:r>
              <a:rPr lang="en-US" dirty="0">
                <a:solidFill>
                  <a:schemeClr val="tx2"/>
                </a:solidFill>
              </a:rPr>
              <a:t>Wrap probably not possible as acidic, but double checking</a:t>
            </a:r>
          </a:p>
          <a:p>
            <a:r>
              <a:rPr lang="en-US" dirty="0">
                <a:solidFill>
                  <a:schemeClr val="tx2"/>
                </a:solidFill>
              </a:rPr>
              <a:t>Last option is clamp – very expensive</a:t>
            </a:r>
          </a:p>
          <a:p>
            <a:endParaRPr lang="en-US" dirty="0">
              <a:solidFill>
                <a:schemeClr val="tx2"/>
              </a:solidFill>
            </a:endParaRPr>
          </a:p>
          <a:p>
            <a:r>
              <a:rPr lang="en-US" dirty="0">
                <a:solidFill>
                  <a:schemeClr val="tx2"/>
                </a:solidFill>
              </a:rPr>
              <a:t>Long term: </a:t>
            </a:r>
          </a:p>
          <a:p>
            <a:r>
              <a:rPr lang="en-US" dirty="0">
                <a:solidFill>
                  <a:schemeClr val="tx2"/>
                </a:solidFill>
              </a:rPr>
              <a:t>Cut off pipe and weld repair, check thickness of other sections where suspected damage. Replace thinning sections of pipe</a:t>
            </a:r>
          </a:p>
          <a:p>
            <a:endParaRPr lang="en-US" dirty="0">
              <a:solidFill>
                <a:schemeClr val="tx2"/>
              </a:solidFill>
            </a:endParaRPr>
          </a:p>
        </p:txBody>
      </p:sp>
    </p:spTree>
    <p:extLst>
      <p:ext uri="{BB962C8B-B14F-4D97-AF65-F5344CB8AC3E}">
        <p14:creationId xmlns:p14="http://schemas.microsoft.com/office/powerpoint/2010/main" val="385757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182E-EA3D-4279-99B6-4B728F7594B9}"/>
              </a:ext>
            </a:extLst>
          </p:cNvPr>
          <p:cNvSpPr>
            <a:spLocks noGrp="1"/>
          </p:cNvSpPr>
          <p:nvPr>
            <p:ph type="ctrTitle"/>
          </p:nvPr>
        </p:nvSpPr>
        <p:spPr/>
        <p:txBody>
          <a:bodyPr>
            <a:normAutofit fontScale="90000"/>
          </a:bodyPr>
          <a:lstStyle/>
          <a:p>
            <a:pPr algn="ctr"/>
            <a:r>
              <a:rPr lang="en-GB" dirty="0">
                <a:solidFill>
                  <a:schemeClr val="tx2"/>
                </a:solidFill>
              </a:rPr>
              <a:t>Material Selection in Desalination Plants</a:t>
            </a:r>
            <a:endParaRPr lang="en-US" dirty="0">
              <a:solidFill>
                <a:schemeClr val="tx2"/>
              </a:solidFill>
            </a:endParaRPr>
          </a:p>
        </p:txBody>
      </p:sp>
      <p:graphicFrame>
        <p:nvGraphicFramePr>
          <p:cNvPr id="5" name="Diagram 4">
            <a:extLst>
              <a:ext uri="{FF2B5EF4-FFF2-40B4-BE49-F238E27FC236}">
                <a16:creationId xmlns:a16="http://schemas.microsoft.com/office/drawing/2014/main" id="{E55D538E-27C9-42E3-83B6-0ACCCBEA749C}"/>
              </a:ext>
            </a:extLst>
          </p:cNvPr>
          <p:cNvGraphicFramePr/>
          <p:nvPr/>
        </p:nvGraphicFramePr>
        <p:xfrm>
          <a:off x="335280" y="1397000"/>
          <a:ext cx="8610600" cy="437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9218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182E-EA3D-4279-99B6-4B728F7594B9}"/>
              </a:ext>
            </a:extLst>
          </p:cNvPr>
          <p:cNvSpPr>
            <a:spLocks noGrp="1"/>
          </p:cNvSpPr>
          <p:nvPr>
            <p:ph type="ctrTitle"/>
          </p:nvPr>
        </p:nvSpPr>
        <p:spPr/>
        <p:txBody>
          <a:bodyPr>
            <a:normAutofit fontScale="90000"/>
          </a:bodyPr>
          <a:lstStyle/>
          <a:p>
            <a:pPr algn="ctr"/>
            <a:r>
              <a:rPr lang="en-GB" dirty="0">
                <a:solidFill>
                  <a:schemeClr val="tx2"/>
                </a:solidFill>
              </a:rPr>
              <a:t>Material Selection in Desalination Plants</a:t>
            </a:r>
            <a:endParaRPr lang="en-US" dirty="0">
              <a:solidFill>
                <a:schemeClr val="tx2"/>
              </a:solidFill>
            </a:endParaRPr>
          </a:p>
        </p:txBody>
      </p:sp>
      <p:graphicFrame>
        <p:nvGraphicFramePr>
          <p:cNvPr id="5" name="Diagram 4">
            <a:extLst>
              <a:ext uri="{FF2B5EF4-FFF2-40B4-BE49-F238E27FC236}">
                <a16:creationId xmlns:a16="http://schemas.microsoft.com/office/drawing/2014/main" id="{E55D538E-27C9-42E3-83B6-0ACCCBEA749C}"/>
              </a:ext>
            </a:extLst>
          </p:cNvPr>
          <p:cNvGraphicFramePr/>
          <p:nvPr/>
        </p:nvGraphicFramePr>
        <p:xfrm>
          <a:off x="335280" y="1397000"/>
          <a:ext cx="8610600" cy="437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4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182E-EA3D-4279-99B6-4B728F7594B9}"/>
              </a:ext>
            </a:extLst>
          </p:cNvPr>
          <p:cNvSpPr>
            <a:spLocks noGrp="1"/>
          </p:cNvSpPr>
          <p:nvPr>
            <p:ph type="ctrTitle"/>
          </p:nvPr>
        </p:nvSpPr>
        <p:spPr/>
        <p:txBody>
          <a:bodyPr>
            <a:normAutofit fontScale="90000"/>
          </a:bodyPr>
          <a:lstStyle/>
          <a:p>
            <a:pPr algn="ctr"/>
            <a:r>
              <a:rPr lang="en-GB" dirty="0">
                <a:solidFill>
                  <a:schemeClr val="tx2"/>
                </a:solidFill>
              </a:rPr>
              <a:t>Material Selection in Desalination Plants</a:t>
            </a:r>
            <a:endParaRPr lang="en-US" dirty="0">
              <a:solidFill>
                <a:schemeClr val="tx2"/>
              </a:solidFill>
            </a:endParaRPr>
          </a:p>
        </p:txBody>
      </p:sp>
      <p:pic>
        <p:nvPicPr>
          <p:cNvPr id="6" name="Picture 5">
            <a:extLst>
              <a:ext uri="{FF2B5EF4-FFF2-40B4-BE49-F238E27FC236}">
                <a16:creationId xmlns:a16="http://schemas.microsoft.com/office/drawing/2014/main" id="{A0873EFF-E91B-42E4-B278-DC67C3E12688}"/>
              </a:ext>
            </a:extLst>
          </p:cNvPr>
          <p:cNvPicPr>
            <a:picLocks noChangeAspect="1"/>
          </p:cNvPicPr>
          <p:nvPr/>
        </p:nvPicPr>
        <p:blipFill>
          <a:blip r:embed="rId3"/>
          <a:stretch>
            <a:fillRect/>
          </a:stretch>
        </p:blipFill>
        <p:spPr>
          <a:xfrm>
            <a:off x="704332" y="1633537"/>
            <a:ext cx="7875788" cy="4366429"/>
          </a:xfrm>
          <a:prstGeom prst="rect">
            <a:avLst/>
          </a:prstGeom>
        </p:spPr>
      </p:pic>
      <p:sp>
        <p:nvSpPr>
          <p:cNvPr id="4" name="Rectangle 3">
            <a:extLst>
              <a:ext uri="{FF2B5EF4-FFF2-40B4-BE49-F238E27FC236}">
                <a16:creationId xmlns:a16="http://schemas.microsoft.com/office/drawing/2014/main" id="{52489E09-59E3-4443-B011-D67D9777EF7D}"/>
              </a:ext>
            </a:extLst>
          </p:cNvPr>
          <p:cNvSpPr/>
          <p:nvPr/>
        </p:nvSpPr>
        <p:spPr>
          <a:xfrm>
            <a:off x="4642226" y="5999966"/>
            <a:ext cx="631643" cy="369332"/>
          </a:xfrm>
          <a:prstGeom prst="rect">
            <a:avLst/>
          </a:prstGeom>
        </p:spPr>
        <p:txBody>
          <a:bodyPr wrap="square">
            <a:spAutoFit/>
          </a:bodyPr>
          <a:lstStyle/>
          <a:p>
            <a:r>
              <a:rPr lang="en-GB" dirty="0">
                <a:solidFill>
                  <a:srgbClr val="194074"/>
                </a:solidFill>
              </a:rPr>
              <a:t>[12]</a:t>
            </a:r>
            <a:endParaRPr lang="en-US" dirty="0">
              <a:solidFill>
                <a:srgbClr val="194074"/>
              </a:solidFill>
            </a:endParaRPr>
          </a:p>
        </p:txBody>
      </p:sp>
    </p:spTree>
    <p:extLst>
      <p:ext uri="{BB962C8B-B14F-4D97-AF65-F5344CB8AC3E}">
        <p14:creationId xmlns:p14="http://schemas.microsoft.com/office/powerpoint/2010/main" val="338152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182E-EA3D-4279-99B6-4B728F7594B9}"/>
              </a:ext>
            </a:extLst>
          </p:cNvPr>
          <p:cNvSpPr>
            <a:spLocks noGrp="1"/>
          </p:cNvSpPr>
          <p:nvPr>
            <p:ph type="ctrTitle"/>
          </p:nvPr>
        </p:nvSpPr>
        <p:spPr/>
        <p:txBody>
          <a:bodyPr/>
          <a:lstStyle/>
          <a:p>
            <a:pPr algn="ctr"/>
            <a:r>
              <a:rPr lang="en-GB" dirty="0">
                <a:solidFill>
                  <a:schemeClr val="tx2"/>
                </a:solidFill>
              </a:rPr>
              <a:t>Titanium Gr 12</a:t>
            </a:r>
            <a:endParaRPr lang="en-US" dirty="0">
              <a:solidFill>
                <a:schemeClr val="tx2"/>
              </a:solidFill>
            </a:endParaRPr>
          </a:p>
        </p:txBody>
      </p:sp>
      <p:pic>
        <p:nvPicPr>
          <p:cNvPr id="8" name="Picture 7">
            <a:extLst>
              <a:ext uri="{FF2B5EF4-FFF2-40B4-BE49-F238E27FC236}">
                <a16:creationId xmlns:a16="http://schemas.microsoft.com/office/drawing/2014/main" id="{87275617-7DAC-4110-80FA-336A6CC7D7B3}"/>
              </a:ext>
            </a:extLst>
          </p:cNvPr>
          <p:cNvPicPr>
            <a:picLocks noChangeAspect="1"/>
          </p:cNvPicPr>
          <p:nvPr/>
        </p:nvPicPr>
        <p:blipFill>
          <a:blip r:embed="rId3"/>
          <a:stretch>
            <a:fillRect/>
          </a:stretch>
        </p:blipFill>
        <p:spPr>
          <a:xfrm>
            <a:off x="1151181" y="1571178"/>
            <a:ext cx="6841638" cy="4146448"/>
          </a:xfrm>
          <a:prstGeom prst="rect">
            <a:avLst/>
          </a:prstGeom>
        </p:spPr>
      </p:pic>
      <p:sp>
        <p:nvSpPr>
          <p:cNvPr id="5" name="Rectangle 4">
            <a:extLst>
              <a:ext uri="{FF2B5EF4-FFF2-40B4-BE49-F238E27FC236}">
                <a16:creationId xmlns:a16="http://schemas.microsoft.com/office/drawing/2014/main" id="{AFFFE832-6353-4B2C-8F7B-215ACF0D8B0C}"/>
              </a:ext>
            </a:extLst>
          </p:cNvPr>
          <p:cNvSpPr/>
          <p:nvPr/>
        </p:nvSpPr>
        <p:spPr>
          <a:xfrm>
            <a:off x="4326404" y="5717626"/>
            <a:ext cx="631643" cy="369332"/>
          </a:xfrm>
          <a:prstGeom prst="rect">
            <a:avLst/>
          </a:prstGeom>
        </p:spPr>
        <p:txBody>
          <a:bodyPr wrap="square">
            <a:spAutoFit/>
          </a:bodyPr>
          <a:lstStyle/>
          <a:p>
            <a:r>
              <a:rPr lang="en-GB" dirty="0">
                <a:solidFill>
                  <a:srgbClr val="194074"/>
                </a:solidFill>
              </a:rPr>
              <a:t>[13]</a:t>
            </a:r>
            <a:endParaRPr lang="en-US" dirty="0">
              <a:solidFill>
                <a:srgbClr val="194074"/>
              </a:solidFill>
            </a:endParaRPr>
          </a:p>
        </p:txBody>
      </p:sp>
    </p:spTree>
    <p:extLst>
      <p:ext uri="{BB962C8B-B14F-4D97-AF65-F5344CB8AC3E}">
        <p14:creationId xmlns:p14="http://schemas.microsoft.com/office/powerpoint/2010/main" val="316500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A808-CB4E-4EC4-BDC9-14FE947281C4}"/>
              </a:ext>
            </a:extLst>
          </p:cNvPr>
          <p:cNvSpPr>
            <a:spLocks noGrp="1"/>
          </p:cNvSpPr>
          <p:nvPr>
            <p:ph type="ctrTitle"/>
          </p:nvPr>
        </p:nvSpPr>
        <p:spPr/>
        <p:txBody>
          <a:bodyPr/>
          <a:lstStyle/>
          <a:p>
            <a:pPr algn="ctr"/>
            <a:r>
              <a:rPr lang="en-GB" dirty="0">
                <a:solidFill>
                  <a:schemeClr val="tx2"/>
                </a:solidFill>
              </a:rPr>
              <a:t>Inspection and Testing of New Fit</a:t>
            </a:r>
          </a:p>
        </p:txBody>
      </p:sp>
      <p:graphicFrame>
        <p:nvGraphicFramePr>
          <p:cNvPr id="4" name="Diagram 3">
            <a:extLst>
              <a:ext uri="{FF2B5EF4-FFF2-40B4-BE49-F238E27FC236}">
                <a16:creationId xmlns:a16="http://schemas.microsoft.com/office/drawing/2014/main" id="{5AB072F5-672E-4BBF-A7F0-D94D5B583330}"/>
              </a:ext>
            </a:extLst>
          </p:cNvPr>
          <p:cNvGraphicFramePr/>
          <p:nvPr>
            <p:extLst>
              <p:ext uri="{D42A27DB-BD31-4B8C-83A1-F6EECF244321}">
                <p14:modId xmlns:p14="http://schemas.microsoft.com/office/powerpoint/2010/main" val="1631999544"/>
              </p:ext>
            </p:extLst>
          </p:nvPr>
        </p:nvGraphicFramePr>
        <p:xfrm>
          <a:off x="-62316" y="1684001"/>
          <a:ext cx="5401852" cy="358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a:extLst>
              <a:ext uri="{FF2B5EF4-FFF2-40B4-BE49-F238E27FC236}">
                <a16:creationId xmlns:a16="http://schemas.microsoft.com/office/drawing/2014/main" id="{E7571AD9-2803-4ED6-BA1E-DECAAADCFAC2}"/>
              </a:ext>
            </a:extLst>
          </p:cNvPr>
          <p:cNvGrpSpPr/>
          <p:nvPr/>
        </p:nvGrpSpPr>
        <p:grpSpPr>
          <a:xfrm>
            <a:off x="4655540" y="2424334"/>
            <a:ext cx="4094602" cy="2106035"/>
            <a:chOff x="4655540" y="2659747"/>
            <a:chExt cx="4094602" cy="2106035"/>
          </a:xfrm>
        </p:grpSpPr>
        <p:pic>
          <p:nvPicPr>
            <p:cNvPr id="6" name="Picture 5">
              <a:extLst>
                <a:ext uri="{FF2B5EF4-FFF2-40B4-BE49-F238E27FC236}">
                  <a16:creationId xmlns:a16="http://schemas.microsoft.com/office/drawing/2014/main" id="{8AFEACBF-3BC2-4061-A43C-B4C5B3D44E79}"/>
                </a:ext>
              </a:extLst>
            </p:cNvPr>
            <p:cNvPicPr>
              <a:picLocks noChangeAspect="1"/>
            </p:cNvPicPr>
            <p:nvPr/>
          </p:nvPicPr>
          <p:blipFill rotWithShape="1">
            <a:blip r:embed="rId8"/>
            <a:srcRect l="14785" t="46915" r="39266" b="3926"/>
            <a:stretch/>
          </p:blipFill>
          <p:spPr>
            <a:xfrm>
              <a:off x="4655540" y="2659747"/>
              <a:ext cx="4094602" cy="2106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4566A56F-D234-443F-8065-C9FAC2D0ECFC}"/>
                </a:ext>
              </a:extLst>
            </p:cNvPr>
            <p:cNvGrpSpPr/>
            <p:nvPr/>
          </p:nvGrpSpPr>
          <p:grpSpPr>
            <a:xfrm>
              <a:off x="5339536" y="3634049"/>
              <a:ext cx="2447485" cy="539755"/>
              <a:chOff x="2324100" y="4254500"/>
              <a:chExt cx="2319255" cy="539755"/>
            </a:xfrm>
          </p:grpSpPr>
          <p:cxnSp>
            <p:nvCxnSpPr>
              <p:cNvPr id="8" name="Connector: Elbow 7">
                <a:extLst>
                  <a:ext uri="{FF2B5EF4-FFF2-40B4-BE49-F238E27FC236}">
                    <a16:creationId xmlns:a16="http://schemas.microsoft.com/office/drawing/2014/main" id="{8252EA21-D267-4230-9567-7EB216601AD8}"/>
                  </a:ext>
                </a:extLst>
              </p:cNvPr>
              <p:cNvCxnSpPr>
                <a:cxnSpLocks/>
              </p:cNvCxnSpPr>
              <p:nvPr/>
            </p:nvCxnSpPr>
            <p:spPr>
              <a:xfrm rot="5400000" flipH="1" flipV="1">
                <a:off x="4455275" y="4606175"/>
                <a:ext cx="282579" cy="93581"/>
              </a:xfrm>
              <a:prstGeom prst="bentConnector3">
                <a:avLst>
                  <a:gd name="adj1" fmla="val 100561"/>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73F60BAE-B475-4E94-B4DC-4B98CB91B164}"/>
                  </a:ext>
                </a:extLst>
              </p:cNvPr>
              <p:cNvCxnSpPr>
                <a:cxnSpLocks/>
              </p:cNvCxnSpPr>
              <p:nvPr/>
            </p:nvCxnSpPr>
            <p:spPr>
              <a:xfrm rot="10800000" flipV="1">
                <a:off x="2324100" y="4254500"/>
                <a:ext cx="1555750" cy="190500"/>
              </a:xfrm>
              <a:prstGeom prst="bentConnector3">
                <a:avLst>
                  <a:gd name="adj1" fmla="val -408"/>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cxnSp>
            <p:nvCxnSpPr>
              <p:cNvPr id="10" name="Connector: Elbow 9">
                <a:extLst>
                  <a:ext uri="{FF2B5EF4-FFF2-40B4-BE49-F238E27FC236}">
                    <a16:creationId xmlns:a16="http://schemas.microsoft.com/office/drawing/2014/main" id="{D9FC903D-E8E3-47F1-8A9D-7EDCAD7B4BEE}"/>
                  </a:ext>
                </a:extLst>
              </p:cNvPr>
              <p:cNvCxnSpPr>
                <a:cxnSpLocks/>
              </p:cNvCxnSpPr>
              <p:nvPr/>
            </p:nvCxnSpPr>
            <p:spPr>
              <a:xfrm rot="10800000">
                <a:off x="2324100" y="4451352"/>
                <a:ext cx="2235200" cy="342899"/>
              </a:xfrm>
              <a:prstGeom prst="bentConnector3">
                <a:avLst>
                  <a:gd name="adj1" fmla="val 100284"/>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grpSp>
        <p:sp>
          <p:nvSpPr>
            <p:cNvPr id="11" name="Oval 10">
              <a:extLst>
                <a:ext uri="{FF2B5EF4-FFF2-40B4-BE49-F238E27FC236}">
                  <a16:creationId xmlns:a16="http://schemas.microsoft.com/office/drawing/2014/main" id="{841BFCD0-0BDB-40FF-A687-6CC9A069D9DF}"/>
                </a:ext>
              </a:extLst>
            </p:cNvPr>
            <p:cNvSpPr/>
            <p:nvPr/>
          </p:nvSpPr>
          <p:spPr>
            <a:xfrm>
              <a:off x="6585365" y="3707077"/>
              <a:ext cx="234950" cy="234950"/>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8FF907-1CA3-4CBC-A5DE-9CA802B8B83C}"/>
                </a:ext>
              </a:extLst>
            </p:cNvPr>
            <p:cNvSpPr/>
            <p:nvPr/>
          </p:nvSpPr>
          <p:spPr>
            <a:xfrm>
              <a:off x="5528643" y="4056326"/>
              <a:ext cx="234950" cy="234950"/>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DA7E3B0-8E64-4C97-8297-8EFC5CED73E5}"/>
                </a:ext>
              </a:extLst>
            </p:cNvPr>
            <p:cNvCxnSpPr>
              <a:cxnSpLocks/>
            </p:cNvCxnSpPr>
            <p:nvPr/>
          </p:nvCxnSpPr>
          <p:spPr>
            <a:xfrm flipH="1">
              <a:off x="6991969" y="3600711"/>
              <a:ext cx="1272" cy="257176"/>
            </a:xfrm>
            <a:prstGeom prst="line">
              <a:avLst/>
            </a:prstGeom>
            <a:ln w="8255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B94752B-8F1B-47B4-AA40-A352542FE6BB}"/>
                </a:ext>
              </a:extLst>
            </p:cNvPr>
            <p:cNvCxnSpPr>
              <a:cxnSpLocks/>
            </p:cNvCxnSpPr>
            <p:nvPr/>
          </p:nvCxnSpPr>
          <p:spPr>
            <a:xfrm flipH="1" flipV="1">
              <a:off x="6830983" y="4180479"/>
              <a:ext cx="871984" cy="1"/>
            </a:xfrm>
            <a:prstGeom prst="line">
              <a:avLst/>
            </a:prstGeom>
            <a:ln w="8255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29AE99-A640-4120-8FB6-450BA9E74C3F}"/>
                </a:ext>
              </a:extLst>
            </p:cNvPr>
            <p:cNvCxnSpPr>
              <a:cxnSpLocks/>
            </p:cNvCxnSpPr>
            <p:nvPr/>
          </p:nvCxnSpPr>
          <p:spPr>
            <a:xfrm>
              <a:off x="7685818" y="3891225"/>
              <a:ext cx="0" cy="328097"/>
            </a:xfrm>
            <a:prstGeom prst="line">
              <a:avLst/>
            </a:prstGeom>
            <a:ln w="8255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38A3CE3-A2B8-44CC-A2B1-F494C7164DB1}"/>
                </a:ext>
              </a:extLst>
            </p:cNvPr>
            <p:cNvCxnSpPr>
              <a:cxnSpLocks/>
            </p:cNvCxnSpPr>
            <p:nvPr/>
          </p:nvCxnSpPr>
          <p:spPr>
            <a:xfrm flipH="1">
              <a:off x="6830983" y="3821213"/>
              <a:ext cx="203230" cy="1685"/>
            </a:xfrm>
            <a:prstGeom prst="line">
              <a:avLst/>
            </a:prstGeom>
            <a:ln w="8255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189A9C-7390-452A-AA4F-56E13B8985BB}"/>
                </a:ext>
              </a:extLst>
            </p:cNvPr>
            <p:cNvCxnSpPr>
              <a:cxnSpLocks/>
            </p:cNvCxnSpPr>
            <p:nvPr/>
          </p:nvCxnSpPr>
          <p:spPr>
            <a:xfrm>
              <a:off x="7643813" y="3881962"/>
              <a:ext cx="198021" cy="0"/>
            </a:xfrm>
            <a:prstGeom prst="line">
              <a:avLst/>
            </a:prstGeom>
            <a:ln w="82550" cmpd="sng">
              <a:solidFill>
                <a:srgbClr val="00B05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8385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4F0E-0653-4A1E-93CD-D22C3A327000}"/>
              </a:ext>
            </a:extLst>
          </p:cNvPr>
          <p:cNvSpPr>
            <a:spLocks noGrp="1"/>
          </p:cNvSpPr>
          <p:nvPr>
            <p:ph type="ctrTitle"/>
          </p:nvPr>
        </p:nvSpPr>
        <p:spPr/>
        <p:txBody>
          <a:bodyPr/>
          <a:lstStyle/>
          <a:p>
            <a:pPr algn="ctr"/>
            <a:r>
              <a:rPr lang="en-GB" dirty="0">
                <a:solidFill>
                  <a:schemeClr val="tx2"/>
                </a:solidFill>
              </a:rPr>
              <a:t>Summary</a:t>
            </a:r>
          </a:p>
        </p:txBody>
      </p:sp>
      <p:graphicFrame>
        <p:nvGraphicFramePr>
          <p:cNvPr id="6" name="Diagram 5">
            <a:extLst>
              <a:ext uri="{FF2B5EF4-FFF2-40B4-BE49-F238E27FC236}">
                <a16:creationId xmlns:a16="http://schemas.microsoft.com/office/drawing/2014/main" id="{63365D32-F354-4B1C-8117-F8C37E474CCB}"/>
              </a:ext>
            </a:extLst>
          </p:cNvPr>
          <p:cNvGraphicFramePr/>
          <p:nvPr>
            <p:extLst>
              <p:ext uri="{D42A27DB-BD31-4B8C-83A1-F6EECF244321}">
                <p14:modId xmlns:p14="http://schemas.microsoft.com/office/powerpoint/2010/main" val="3694012847"/>
              </p:ext>
            </p:extLst>
          </p:nvPr>
        </p:nvGraphicFramePr>
        <p:xfrm>
          <a:off x="304800" y="1371600"/>
          <a:ext cx="8514080"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722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C9BE-E745-4990-A0A6-6FBB03556DA3}"/>
              </a:ext>
            </a:extLst>
          </p:cNvPr>
          <p:cNvSpPr>
            <a:spLocks noGrp="1"/>
          </p:cNvSpPr>
          <p:nvPr>
            <p:ph type="ctrTitle"/>
          </p:nvPr>
        </p:nvSpPr>
        <p:spPr/>
        <p:txBody>
          <a:bodyPr/>
          <a:lstStyle/>
          <a:p>
            <a:r>
              <a:rPr lang="en-GB" dirty="0">
                <a:solidFill>
                  <a:schemeClr val="tx2"/>
                </a:solidFill>
              </a:rPr>
              <a:t>References</a:t>
            </a:r>
            <a:endParaRPr lang="en-US" dirty="0">
              <a:solidFill>
                <a:schemeClr val="tx2"/>
              </a:solidFill>
            </a:endParaRPr>
          </a:p>
        </p:txBody>
      </p:sp>
      <p:sp>
        <p:nvSpPr>
          <p:cNvPr id="3" name="Subtitle 2">
            <a:extLst>
              <a:ext uri="{FF2B5EF4-FFF2-40B4-BE49-F238E27FC236}">
                <a16:creationId xmlns:a16="http://schemas.microsoft.com/office/drawing/2014/main" id="{4D8F0B1E-432C-48E5-AC06-CE858ACF61C9}"/>
              </a:ext>
            </a:extLst>
          </p:cNvPr>
          <p:cNvSpPr>
            <a:spLocks noGrp="1"/>
          </p:cNvSpPr>
          <p:nvPr>
            <p:ph type="subTitle" idx="1"/>
          </p:nvPr>
        </p:nvSpPr>
        <p:spPr/>
        <p:txBody>
          <a:bodyPr>
            <a:normAutofit fontScale="92500" lnSpcReduction="10000"/>
          </a:bodyPr>
          <a:lstStyle/>
          <a:p>
            <a:pPr marL="514350" indent="-514350">
              <a:buFont typeface="+mj-lt"/>
              <a:buAutoNum type="arabicPeriod"/>
            </a:pPr>
            <a:r>
              <a:rPr lang="en-US" sz="1200" dirty="0">
                <a:solidFill>
                  <a:schemeClr val="tx2"/>
                </a:solidFill>
              </a:rPr>
              <a:t>J Zhou, S. Bahadur. </a:t>
            </a:r>
            <a:r>
              <a:rPr lang="en-US" sz="1200" i="1" dirty="0">
                <a:solidFill>
                  <a:schemeClr val="tx2"/>
                </a:solidFill>
              </a:rPr>
              <a:t>Erosion-corrosion of Ti-6Al-4V in elevated temperature air environment.</a:t>
            </a:r>
            <a:r>
              <a:rPr lang="en-US" sz="1200" dirty="0">
                <a:solidFill>
                  <a:schemeClr val="tx2"/>
                </a:solidFill>
              </a:rPr>
              <a:t> Wear; 186; 1995.</a:t>
            </a:r>
          </a:p>
          <a:p>
            <a:pPr marL="514350" indent="-514350">
              <a:buFont typeface="+mj-lt"/>
              <a:buAutoNum type="arabicPeriod"/>
            </a:pPr>
            <a:r>
              <a:rPr lang="en-US" sz="1200" dirty="0">
                <a:solidFill>
                  <a:schemeClr val="tx2"/>
                </a:solidFill>
              </a:rPr>
              <a:t>Y Liu, et al. </a:t>
            </a:r>
            <a:r>
              <a:rPr lang="en-US" sz="1200" i="1" dirty="0">
                <a:solidFill>
                  <a:schemeClr val="tx2"/>
                </a:solidFill>
              </a:rPr>
              <a:t>Localized instability of titanium during its erosion-corrosion in simulated acidic hydrometallurgical slurries. Corrosion Science; 174; 2020.</a:t>
            </a:r>
          </a:p>
          <a:p>
            <a:pPr marL="514350" indent="-514350">
              <a:buFont typeface="+mj-lt"/>
              <a:buAutoNum type="arabicPeriod"/>
            </a:pPr>
            <a:r>
              <a:rPr lang="en-US" sz="1200" dirty="0">
                <a:solidFill>
                  <a:schemeClr val="tx2"/>
                </a:solidFill>
              </a:rPr>
              <a:t>D </a:t>
            </a:r>
            <a:r>
              <a:rPr lang="en-US" sz="1200" dirty="0" err="1">
                <a:solidFill>
                  <a:schemeClr val="tx2"/>
                </a:solidFill>
              </a:rPr>
              <a:t>Prando</a:t>
            </a:r>
            <a:r>
              <a:rPr lang="en-US" sz="1200" dirty="0">
                <a:solidFill>
                  <a:schemeClr val="tx2"/>
                </a:solidFill>
              </a:rPr>
              <a:t>, et al. </a:t>
            </a:r>
            <a:r>
              <a:rPr lang="en-US" sz="1200" i="1" dirty="0">
                <a:solidFill>
                  <a:schemeClr val="tx2"/>
                </a:solidFill>
              </a:rPr>
              <a:t>Corrosion of titanium part 1: aggressive environments and main forms of degradation</a:t>
            </a:r>
            <a:r>
              <a:rPr lang="en-US" sz="1200" dirty="0">
                <a:solidFill>
                  <a:schemeClr val="tx2"/>
                </a:solidFill>
              </a:rPr>
              <a:t>. Journal of Applied Biomaterial Functional Materials; 15(4); 2017.</a:t>
            </a:r>
          </a:p>
          <a:p>
            <a:pPr marL="514350" indent="-514350">
              <a:buFont typeface="+mj-lt"/>
              <a:buAutoNum type="arabicPeriod"/>
            </a:pPr>
            <a:r>
              <a:rPr lang="en-US" sz="1200" dirty="0">
                <a:solidFill>
                  <a:schemeClr val="tx2"/>
                </a:solidFill>
              </a:rPr>
              <a:t>X He, et al. </a:t>
            </a:r>
            <a:r>
              <a:rPr lang="en-US" sz="1200" i="1" dirty="0">
                <a:solidFill>
                  <a:schemeClr val="tx2"/>
                </a:solidFill>
              </a:rPr>
              <a:t>Electrochemically induced pitting corrosion of </a:t>
            </a:r>
            <a:r>
              <a:rPr lang="en-US" sz="1200" i="1" dirty="0" err="1">
                <a:solidFill>
                  <a:schemeClr val="tx2"/>
                </a:solidFill>
              </a:rPr>
              <a:t>Ti</a:t>
            </a:r>
            <a:r>
              <a:rPr lang="en-US" sz="1200" i="1" dirty="0">
                <a:solidFill>
                  <a:schemeClr val="tx2"/>
                </a:solidFill>
              </a:rPr>
              <a:t> anode: Application to the indirect reduction of bromate. </a:t>
            </a:r>
            <a:r>
              <a:rPr lang="en-US" sz="1200" dirty="0">
                <a:solidFill>
                  <a:schemeClr val="tx2"/>
                </a:solidFill>
              </a:rPr>
              <a:t>Journal of Chemical Engineering; 289; 2016.</a:t>
            </a:r>
          </a:p>
          <a:p>
            <a:pPr marL="514350" indent="-514350">
              <a:buFont typeface="+mj-lt"/>
              <a:buAutoNum type="arabicPeriod"/>
            </a:pPr>
            <a:r>
              <a:rPr lang="en-US" sz="1200" dirty="0">
                <a:solidFill>
                  <a:schemeClr val="tx2"/>
                </a:solidFill>
              </a:rPr>
              <a:t>MI Abdulsalam, et al. </a:t>
            </a:r>
            <a:r>
              <a:rPr lang="en-US" sz="1200" i="1" dirty="0">
                <a:solidFill>
                  <a:schemeClr val="tx2"/>
                </a:solidFill>
              </a:rPr>
              <a:t>Crevice corrosion of titanium in high temperature concentrated chloride environments</a:t>
            </a:r>
            <a:r>
              <a:rPr lang="en-US" sz="1200" dirty="0">
                <a:solidFill>
                  <a:schemeClr val="tx2"/>
                </a:solidFill>
              </a:rPr>
              <a:t>. Journal of Materials Engineering and Performance; 16; 2007.</a:t>
            </a:r>
          </a:p>
          <a:p>
            <a:pPr marL="514350" indent="-514350">
              <a:buFont typeface="+mj-lt"/>
              <a:buAutoNum type="arabicPeriod"/>
            </a:pPr>
            <a:r>
              <a:rPr lang="en-US" sz="1200" dirty="0">
                <a:solidFill>
                  <a:schemeClr val="tx2"/>
                </a:solidFill>
              </a:rPr>
              <a:t>HJ Christ, et al. </a:t>
            </a:r>
            <a:r>
              <a:rPr lang="en-US" sz="1200" i="1" dirty="0">
                <a:solidFill>
                  <a:schemeClr val="tx2"/>
                </a:solidFill>
              </a:rPr>
              <a:t>Effect of hydrogen on mechanical properties of </a:t>
            </a:r>
            <a:r>
              <a:rPr lang="el-GR" sz="1200" i="1" dirty="0">
                <a:solidFill>
                  <a:srgbClr val="194074"/>
                </a:solidFill>
              </a:rPr>
              <a:t>β</a:t>
            </a:r>
            <a:r>
              <a:rPr lang="en-GB" sz="1200" i="1" dirty="0">
                <a:solidFill>
                  <a:srgbClr val="194074"/>
                </a:solidFill>
              </a:rPr>
              <a:t>-titanium alloys</a:t>
            </a:r>
            <a:r>
              <a:rPr lang="en-GB" sz="1200" dirty="0">
                <a:solidFill>
                  <a:srgbClr val="194074"/>
                </a:solidFill>
              </a:rPr>
              <a:t>. Sadhana; 28; 2003.</a:t>
            </a:r>
          </a:p>
          <a:p>
            <a:pPr marL="514350" indent="-514350">
              <a:buFont typeface="+mj-lt"/>
              <a:buAutoNum type="arabicPeriod"/>
            </a:pPr>
            <a:r>
              <a:rPr lang="en-GB" sz="1200" dirty="0">
                <a:solidFill>
                  <a:srgbClr val="194074"/>
                </a:solidFill>
              </a:rPr>
              <a:t>D Eliezer, TH </a:t>
            </a:r>
            <a:r>
              <a:rPr lang="en-GB" sz="1200" dirty="0" err="1">
                <a:solidFill>
                  <a:srgbClr val="194074"/>
                </a:solidFill>
              </a:rPr>
              <a:t>Böllinghaus</a:t>
            </a:r>
            <a:r>
              <a:rPr lang="en-GB" sz="1200" dirty="0">
                <a:solidFill>
                  <a:srgbClr val="194074"/>
                </a:solidFill>
              </a:rPr>
              <a:t>. </a:t>
            </a:r>
            <a:r>
              <a:rPr lang="en-GB" sz="1200" i="1" dirty="0">
                <a:solidFill>
                  <a:srgbClr val="194074"/>
                </a:solidFill>
              </a:rPr>
              <a:t>Hydrogen effects in titanium alloys. </a:t>
            </a:r>
            <a:r>
              <a:rPr lang="en-GB" sz="1200" dirty="0">
                <a:solidFill>
                  <a:srgbClr val="194074"/>
                </a:solidFill>
              </a:rPr>
              <a:t>Gaseous Hydrogen Embrittlement of Materials in Energy Technologies; 2; 2012.</a:t>
            </a:r>
          </a:p>
          <a:p>
            <a:pPr marL="514350" indent="-514350">
              <a:buFont typeface="+mj-lt"/>
              <a:buAutoNum type="arabicPeriod"/>
            </a:pPr>
            <a:r>
              <a:rPr lang="en-GB" sz="1200" dirty="0">
                <a:solidFill>
                  <a:srgbClr val="194074"/>
                </a:solidFill>
              </a:rPr>
              <a:t>E Tal-</a:t>
            </a:r>
            <a:r>
              <a:rPr lang="en-GB" sz="1200" dirty="0" err="1">
                <a:solidFill>
                  <a:srgbClr val="194074"/>
                </a:solidFill>
              </a:rPr>
              <a:t>Gutelmacher</a:t>
            </a:r>
            <a:r>
              <a:rPr lang="en-GB" sz="1200" dirty="0">
                <a:solidFill>
                  <a:srgbClr val="194074"/>
                </a:solidFill>
              </a:rPr>
              <a:t>, D Eliezer. </a:t>
            </a:r>
            <a:r>
              <a:rPr lang="en-GB" sz="1200" i="1" dirty="0">
                <a:solidFill>
                  <a:srgbClr val="194074"/>
                </a:solidFill>
              </a:rPr>
              <a:t>The hydrogen embrittlement of titanium-based alloys</a:t>
            </a:r>
            <a:r>
              <a:rPr lang="en-GB" sz="1200" dirty="0">
                <a:solidFill>
                  <a:srgbClr val="194074"/>
                </a:solidFill>
              </a:rPr>
              <a:t>. </a:t>
            </a:r>
            <a:r>
              <a:rPr lang="en-US" sz="1200" dirty="0">
                <a:solidFill>
                  <a:srgbClr val="194074"/>
                </a:solidFill>
              </a:rPr>
              <a:t>The Journal of The Minerals, Metals &amp; Materials Society; 57; 2005.</a:t>
            </a:r>
          </a:p>
          <a:p>
            <a:pPr marL="514350" indent="-514350">
              <a:buFont typeface="+mj-lt"/>
              <a:buAutoNum type="arabicPeriod"/>
            </a:pPr>
            <a:r>
              <a:rPr lang="en-US" sz="1200" dirty="0">
                <a:solidFill>
                  <a:schemeClr val="tx2"/>
                </a:solidFill>
              </a:rPr>
              <a:t>RW Schutz. </a:t>
            </a:r>
            <a:r>
              <a:rPr lang="en-US" sz="1200" i="1" dirty="0">
                <a:solidFill>
                  <a:schemeClr val="tx2"/>
                </a:solidFill>
              </a:rPr>
              <a:t>Utilizing titanium to successfully handle chloride process environments</a:t>
            </a:r>
            <a:r>
              <a:rPr lang="en-US" sz="1200" dirty="0">
                <a:solidFill>
                  <a:schemeClr val="tx2"/>
                </a:solidFill>
              </a:rPr>
              <a:t>. CM Bulletin; 2002.</a:t>
            </a:r>
          </a:p>
          <a:p>
            <a:pPr marL="514350" indent="-514350">
              <a:buFont typeface="+mj-lt"/>
              <a:buAutoNum type="arabicPeriod"/>
            </a:pPr>
            <a:r>
              <a:rPr lang="en-US" sz="1200" dirty="0">
                <a:solidFill>
                  <a:schemeClr val="tx2"/>
                </a:solidFill>
              </a:rPr>
              <a:t>J Shui. </a:t>
            </a:r>
            <a:r>
              <a:rPr lang="en-US" sz="1200" i="1" dirty="0">
                <a:solidFill>
                  <a:schemeClr val="tx2"/>
                </a:solidFill>
              </a:rPr>
              <a:t>Risk based inspection for large crude oil tanks</a:t>
            </a:r>
            <a:r>
              <a:rPr lang="en-US" sz="1200" dirty="0">
                <a:solidFill>
                  <a:schemeClr val="tx2"/>
                </a:solidFill>
              </a:rPr>
              <a:t>. Journal of Loss Prevention in the Process Industry; 25; 2012.</a:t>
            </a:r>
          </a:p>
          <a:p>
            <a:pPr marL="514350" indent="-514350">
              <a:buFont typeface="+mj-lt"/>
              <a:buAutoNum type="arabicPeriod"/>
            </a:pPr>
            <a:r>
              <a:rPr lang="en-US" sz="1200" dirty="0">
                <a:solidFill>
                  <a:schemeClr val="tx2"/>
                </a:solidFill>
              </a:rPr>
              <a:t>W </a:t>
            </a:r>
            <a:r>
              <a:rPr lang="en-US" sz="1200" dirty="0" err="1">
                <a:solidFill>
                  <a:schemeClr val="tx2"/>
                </a:solidFill>
              </a:rPr>
              <a:t>Sorares</a:t>
            </a:r>
            <a:r>
              <a:rPr lang="en-US" sz="1200" dirty="0">
                <a:solidFill>
                  <a:schemeClr val="tx2"/>
                </a:solidFill>
              </a:rPr>
              <a:t>, et al. </a:t>
            </a:r>
            <a:r>
              <a:rPr lang="en-US" sz="1200" i="1" dirty="0">
                <a:solidFill>
                  <a:schemeClr val="tx2"/>
                </a:solidFill>
              </a:rPr>
              <a:t>Risk-based inspection in the context of nuclear power plants</a:t>
            </a:r>
            <a:r>
              <a:rPr lang="en-US" sz="1200" dirty="0">
                <a:solidFill>
                  <a:schemeClr val="tx2"/>
                </a:solidFill>
              </a:rPr>
              <a:t>. International Nuclear Atlantic Conference; 13; 2015.</a:t>
            </a:r>
          </a:p>
          <a:p>
            <a:pPr marL="514350" indent="-514350">
              <a:buFont typeface="+mj-lt"/>
              <a:buAutoNum type="arabicPeriod"/>
            </a:pPr>
            <a:r>
              <a:rPr lang="en-US" sz="1200" dirty="0">
                <a:solidFill>
                  <a:schemeClr val="tx2"/>
                </a:solidFill>
              </a:rPr>
              <a:t>C </a:t>
            </a:r>
            <a:r>
              <a:rPr lang="en-US" sz="1200" dirty="0" err="1">
                <a:solidFill>
                  <a:schemeClr val="tx2"/>
                </a:solidFill>
              </a:rPr>
              <a:t>Sommariva</a:t>
            </a:r>
            <a:r>
              <a:rPr lang="en-US" sz="1200" dirty="0">
                <a:solidFill>
                  <a:schemeClr val="tx2"/>
                </a:solidFill>
              </a:rPr>
              <a:t>, C Hogg, K Callister. </a:t>
            </a:r>
            <a:r>
              <a:rPr lang="en-US" sz="1200" i="1" dirty="0">
                <a:solidFill>
                  <a:schemeClr val="tx2"/>
                </a:solidFill>
              </a:rPr>
              <a:t>Forty-year design life: the next target material selection and operating conditions in thermal desalination plants</a:t>
            </a:r>
            <a:r>
              <a:rPr lang="en-US" sz="1200" dirty="0">
                <a:solidFill>
                  <a:schemeClr val="tx2"/>
                </a:solidFill>
              </a:rPr>
              <a:t>. Desalination; 136; 2001. </a:t>
            </a:r>
          </a:p>
          <a:p>
            <a:pPr marL="514350" indent="-514350">
              <a:buFont typeface="+mj-lt"/>
              <a:buAutoNum type="arabicPeriod"/>
            </a:pPr>
            <a:r>
              <a:rPr lang="en-GB" sz="1200" dirty="0">
                <a:solidFill>
                  <a:srgbClr val="194074"/>
                </a:solidFill>
              </a:rPr>
              <a:t>C De. </a:t>
            </a:r>
            <a:r>
              <a:rPr lang="en-GB" sz="1200" i="1" dirty="0">
                <a:solidFill>
                  <a:srgbClr val="194074"/>
                </a:solidFill>
              </a:rPr>
              <a:t>Use of titanium and its alloys in sea-water service.</a:t>
            </a:r>
            <a:r>
              <a:rPr lang="en-GB" sz="1200" dirty="0">
                <a:solidFill>
                  <a:srgbClr val="194074"/>
                </a:solidFill>
              </a:rPr>
              <a:t> High Temperature Materials and Processes; 11(1-4); 1993.</a:t>
            </a:r>
            <a:endParaRPr lang="en-US" sz="1200" dirty="0">
              <a:solidFill>
                <a:schemeClr val="tx2"/>
              </a:solidFill>
            </a:endParaRPr>
          </a:p>
          <a:p>
            <a:pPr marL="514350" indent="-514350">
              <a:buFont typeface="+mj-lt"/>
              <a:buAutoNum type="arabicPeriod"/>
            </a:pPr>
            <a:endParaRPr lang="en-US" sz="1200" i="1" dirty="0">
              <a:solidFill>
                <a:schemeClr val="tx2"/>
              </a:solidFill>
            </a:endParaRPr>
          </a:p>
        </p:txBody>
      </p:sp>
    </p:spTree>
    <p:extLst>
      <p:ext uri="{BB962C8B-B14F-4D97-AF65-F5344CB8AC3E}">
        <p14:creationId xmlns:p14="http://schemas.microsoft.com/office/powerpoint/2010/main" val="371992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8438" y="1217745"/>
            <a:ext cx="184666" cy="369332"/>
          </a:xfrm>
          <a:prstGeom prst="rect">
            <a:avLst/>
          </a:prstGeom>
          <a:noFill/>
        </p:spPr>
        <p:txBody>
          <a:bodyPr wrap="none" rtlCol="0">
            <a:spAutoFit/>
          </a:bodyPr>
          <a:lstStyle/>
          <a:p>
            <a:endParaRPr lang="en-US" dirty="0"/>
          </a:p>
        </p:txBody>
      </p:sp>
      <p:sp>
        <p:nvSpPr>
          <p:cNvPr id="10" name="TextBox 9"/>
          <p:cNvSpPr txBox="1"/>
          <p:nvPr/>
        </p:nvSpPr>
        <p:spPr>
          <a:xfrm>
            <a:off x="8703532" y="64875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7973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69B7-8284-4647-A4B5-8390E4B44B71}"/>
              </a:ext>
            </a:extLst>
          </p:cNvPr>
          <p:cNvSpPr>
            <a:spLocks noGrp="1"/>
          </p:cNvSpPr>
          <p:nvPr>
            <p:ph type="ctrTitle"/>
          </p:nvPr>
        </p:nvSpPr>
        <p:spPr/>
        <p:txBody>
          <a:bodyPr/>
          <a:lstStyle/>
          <a:p>
            <a:r>
              <a:rPr lang="en-GB" dirty="0">
                <a:solidFill>
                  <a:schemeClr val="tx2"/>
                </a:solidFill>
              </a:rPr>
              <a:t>Further Info</a:t>
            </a:r>
            <a:endParaRPr lang="en-US" dirty="0">
              <a:solidFill>
                <a:schemeClr val="tx2"/>
              </a:solidFill>
            </a:endParaRPr>
          </a:p>
        </p:txBody>
      </p:sp>
      <p:pic>
        <p:nvPicPr>
          <p:cNvPr id="17" name="Picture 16" descr="A picture containing device, sky, indoor, gauge&#10;&#10;Description automatically generated">
            <a:extLst>
              <a:ext uri="{FF2B5EF4-FFF2-40B4-BE49-F238E27FC236}">
                <a16:creationId xmlns:a16="http://schemas.microsoft.com/office/drawing/2014/main" id="{0FAD5A0B-61D9-CF47-BF80-0BF7C05864F1}"/>
              </a:ext>
            </a:extLst>
          </p:cNvPr>
          <p:cNvPicPr/>
          <p:nvPr/>
        </p:nvPicPr>
        <p:blipFill>
          <a:blip r:embed="rId3"/>
          <a:stretch>
            <a:fillRect/>
          </a:stretch>
        </p:blipFill>
        <p:spPr>
          <a:xfrm>
            <a:off x="374133" y="1484410"/>
            <a:ext cx="4380816" cy="3007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close up of a desert&#10;&#10;Description automatically generated">
            <a:extLst>
              <a:ext uri="{FF2B5EF4-FFF2-40B4-BE49-F238E27FC236}">
                <a16:creationId xmlns:a16="http://schemas.microsoft.com/office/drawing/2014/main" id="{BE7D0987-0920-4054-8E07-A12BC88E111B}"/>
              </a:ext>
            </a:extLst>
          </p:cNvPr>
          <p:cNvPicPr/>
          <p:nvPr/>
        </p:nvPicPr>
        <p:blipFill>
          <a:blip r:embed="rId4"/>
          <a:stretch>
            <a:fillRect/>
          </a:stretch>
        </p:blipFill>
        <p:spPr>
          <a:xfrm>
            <a:off x="3890082" y="2628621"/>
            <a:ext cx="4879785" cy="3007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8529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787-0F15-40EA-9D22-F3AEB45103C5}"/>
              </a:ext>
            </a:extLst>
          </p:cNvPr>
          <p:cNvSpPr>
            <a:spLocks noGrp="1"/>
          </p:cNvSpPr>
          <p:nvPr>
            <p:ph type="ctrTitle"/>
          </p:nvPr>
        </p:nvSpPr>
        <p:spPr/>
        <p:txBody>
          <a:bodyPr/>
          <a:lstStyle/>
          <a:p>
            <a:r>
              <a:rPr lang="en-GB" dirty="0" err="1">
                <a:solidFill>
                  <a:schemeClr val="tx2"/>
                </a:solidFill>
              </a:rPr>
              <a:t>Hydriding</a:t>
            </a:r>
            <a:endParaRPr lang="en-US" dirty="0">
              <a:solidFill>
                <a:schemeClr val="tx2"/>
              </a:solidFill>
            </a:endParaRPr>
          </a:p>
        </p:txBody>
      </p:sp>
      <p:pic>
        <p:nvPicPr>
          <p:cNvPr id="4" name="Picture 3">
            <a:extLst>
              <a:ext uri="{FF2B5EF4-FFF2-40B4-BE49-F238E27FC236}">
                <a16:creationId xmlns:a16="http://schemas.microsoft.com/office/drawing/2014/main" id="{C3532522-F43E-44EA-BF36-D208F96681CE}"/>
              </a:ext>
            </a:extLst>
          </p:cNvPr>
          <p:cNvPicPr/>
          <p:nvPr/>
        </p:nvPicPr>
        <p:blipFill>
          <a:blip r:embed="rId3"/>
          <a:stretch>
            <a:fillRect/>
          </a:stretch>
        </p:blipFill>
        <p:spPr>
          <a:xfrm>
            <a:off x="3376494" y="1420812"/>
            <a:ext cx="5394242" cy="4107278"/>
          </a:xfrm>
          <a:prstGeom prst="rect">
            <a:avLst/>
          </a:prstGeom>
        </p:spPr>
      </p:pic>
      <p:sp>
        <p:nvSpPr>
          <p:cNvPr id="5" name="Rectangle: Rounded Corners 4">
            <a:extLst>
              <a:ext uri="{FF2B5EF4-FFF2-40B4-BE49-F238E27FC236}">
                <a16:creationId xmlns:a16="http://schemas.microsoft.com/office/drawing/2014/main" id="{A7F52E34-F78C-4DD4-AB50-034EB4054671}"/>
              </a:ext>
            </a:extLst>
          </p:cNvPr>
          <p:cNvSpPr/>
          <p:nvPr/>
        </p:nvSpPr>
        <p:spPr>
          <a:xfrm>
            <a:off x="707626" y="1420812"/>
            <a:ext cx="2458138" cy="4107278"/>
          </a:xfrm>
          <a:prstGeom prst="roundRect">
            <a:avLst>
              <a:gd name="adj" fmla="val 0"/>
            </a:avLst>
          </a:prstGeom>
          <a:solidFill>
            <a:schemeClr val="bg1">
              <a:lumMod val="95000"/>
            </a:schemeClr>
          </a:solidFill>
          <a:ln w="12700">
            <a:solidFill>
              <a:srgbClr val="059EDA"/>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1600" dirty="0" err="1">
                <a:solidFill>
                  <a:srgbClr val="194074"/>
                </a:solidFill>
              </a:rPr>
              <a:t>Ti</a:t>
            </a:r>
            <a:r>
              <a:rPr lang="en-GB" sz="1600" dirty="0">
                <a:solidFill>
                  <a:srgbClr val="194074"/>
                </a:solidFill>
              </a:rPr>
              <a:t> </a:t>
            </a:r>
            <a:r>
              <a:rPr lang="en-GB" sz="1600" dirty="0" err="1">
                <a:solidFill>
                  <a:srgbClr val="194074"/>
                </a:solidFill>
              </a:rPr>
              <a:t>hydriding</a:t>
            </a:r>
            <a:r>
              <a:rPr lang="en-GB" sz="1600" dirty="0">
                <a:solidFill>
                  <a:srgbClr val="194074"/>
                </a:solidFill>
              </a:rPr>
              <a:t> needs: </a:t>
            </a:r>
          </a:p>
          <a:p>
            <a:pPr marL="742950" lvl="1" indent="-285750">
              <a:spcBef>
                <a:spcPts val="600"/>
              </a:spcBef>
              <a:spcAft>
                <a:spcPts val="600"/>
              </a:spcAft>
              <a:buFont typeface="Arial" panose="020B0604020202020204" pitchFamily="34" charset="0"/>
              <a:buChar char="•"/>
            </a:pPr>
            <a:r>
              <a:rPr lang="en-GB" sz="1600" dirty="0">
                <a:solidFill>
                  <a:srgbClr val="194074"/>
                </a:solidFill>
              </a:rPr>
              <a:t>Low pH, typically &lt; 3</a:t>
            </a:r>
          </a:p>
          <a:p>
            <a:pPr marL="742950" lvl="1" indent="-285750">
              <a:spcBef>
                <a:spcPts val="600"/>
              </a:spcBef>
              <a:spcAft>
                <a:spcPts val="600"/>
              </a:spcAft>
              <a:buFont typeface="Arial" panose="020B0604020202020204" pitchFamily="34" charset="0"/>
              <a:buChar char="•"/>
            </a:pPr>
            <a:r>
              <a:rPr lang="en-GB" sz="1600" dirty="0">
                <a:solidFill>
                  <a:srgbClr val="194074"/>
                </a:solidFill>
              </a:rPr>
              <a:t>Temperature &gt; 80°C</a:t>
            </a:r>
          </a:p>
          <a:p>
            <a:pPr marL="742950" lvl="1" indent="-285750">
              <a:spcBef>
                <a:spcPts val="600"/>
              </a:spcBef>
              <a:spcAft>
                <a:spcPts val="600"/>
              </a:spcAft>
              <a:buFont typeface="Arial" panose="020B0604020202020204" pitchFamily="34" charset="0"/>
              <a:buChar char="•"/>
            </a:pPr>
            <a:r>
              <a:rPr lang="en-GB" sz="1600" dirty="0">
                <a:solidFill>
                  <a:srgbClr val="194074"/>
                </a:solidFill>
              </a:rPr>
              <a:t>Source of hydrogen </a:t>
            </a:r>
          </a:p>
          <a:p>
            <a:pPr marL="285750" indent="-285750">
              <a:spcBef>
                <a:spcPts val="600"/>
              </a:spcBef>
              <a:spcAft>
                <a:spcPts val="600"/>
              </a:spcAft>
              <a:buFont typeface="Arial" panose="020B0604020202020204" pitchFamily="34" charset="0"/>
              <a:buChar char="•"/>
            </a:pPr>
            <a:r>
              <a:rPr lang="en-GB" sz="1600" dirty="0">
                <a:solidFill>
                  <a:srgbClr val="194074"/>
                </a:solidFill>
              </a:rPr>
              <a:t>Higher susceptibility in Gr 12 </a:t>
            </a:r>
            <a:r>
              <a:rPr lang="en-GB" sz="1600" dirty="0" err="1">
                <a:solidFill>
                  <a:srgbClr val="194074"/>
                </a:solidFill>
              </a:rPr>
              <a:t>Ti</a:t>
            </a:r>
            <a:r>
              <a:rPr lang="en-GB" sz="1600" dirty="0">
                <a:solidFill>
                  <a:srgbClr val="194074"/>
                </a:solidFill>
              </a:rPr>
              <a:t>, due to beta phase [3,6-8]</a:t>
            </a:r>
          </a:p>
          <a:p>
            <a:pPr marL="285750" indent="-285750">
              <a:spcBef>
                <a:spcPts val="600"/>
              </a:spcBef>
              <a:spcAft>
                <a:spcPts val="600"/>
              </a:spcAft>
              <a:buFont typeface="Arial" panose="020B0604020202020204" pitchFamily="34" charset="0"/>
              <a:buChar char="•"/>
            </a:pPr>
            <a:r>
              <a:rPr lang="en-GB" sz="1600" dirty="0">
                <a:solidFill>
                  <a:srgbClr val="194074"/>
                </a:solidFill>
              </a:rPr>
              <a:t>Matt silver-grey appearance [9]</a:t>
            </a:r>
            <a:endParaRPr lang="en-US" sz="1600" dirty="0">
              <a:solidFill>
                <a:srgbClr val="194074"/>
              </a:solidFill>
            </a:endParaRPr>
          </a:p>
        </p:txBody>
      </p:sp>
      <p:pic>
        <p:nvPicPr>
          <p:cNvPr id="6" name="Picture 5">
            <a:extLst>
              <a:ext uri="{FF2B5EF4-FFF2-40B4-BE49-F238E27FC236}">
                <a16:creationId xmlns:a16="http://schemas.microsoft.com/office/drawing/2014/main" id="{3988B1CD-882D-4D1D-AD32-54CD6DCCB2E2}"/>
              </a:ext>
            </a:extLst>
          </p:cNvPr>
          <p:cNvPicPr>
            <a:picLocks noChangeAspect="1"/>
          </p:cNvPicPr>
          <p:nvPr/>
        </p:nvPicPr>
        <p:blipFill>
          <a:blip r:embed="rId4"/>
          <a:stretch>
            <a:fillRect/>
          </a:stretch>
        </p:blipFill>
        <p:spPr>
          <a:xfrm>
            <a:off x="4286234" y="1108547"/>
            <a:ext cx="3709143" cy="2320453"/>
          </a:xfrm>
          <a:prstGeom prst="rect">
            <a:avLst/>
          </a:prstGeom>
          <a:ln>
            <a:solidFill>
              <a:schemeClr val="bg1"/>
            </a:solidFill>
          </a:ln>
        </p:spPr>
      </p:pic>
      <p:pic>
        <p:nvPicPr>
          <p:cNvPr id="7" name="Picture 6">
            <a:extLst>
              <a:ext uri="{FF2B5EF4-FFF2-40B4-BE49-F238E27FC236}">
                <a16:creationId xmlns:a16="http://schemas.microsoft.com/office/drawing/2014/main" id="{B3C40485-6901-456B-9066-B77971A78884}"/>
              </a:ext>
            </a:extLst>
          </p:cNvPr>
          <p:cNvPicPr>
            <a:picLocks noChangeAspect="1"/>
          </p:cNvPicPr>
          <p:nvPr/>
        </p:nvPicPr>
        <p:blipFill>
          <a:blip r:embed="rId5"/>
          <a:stretch>
            <a:fillRect/>
          </a:stretch>
        </p:blipFill>
        <p:spPr>
          <a:xfrm>
            <a:off x="4286235" y="3470749"/>
            <a:ext cx="3709143" cy="2381566"/>
          </a:xfrm>
          <a:prstGeom prst="rect">
            <a:avLst/>
          </a:prstGeom>
          <a:ln>
            <a:solidFill>
              <a:schemeClr val="bg1"/>
            </a:solidFill>
          </a:ln>
        </p:spPr>
      </p:pic>
    </p:spTree>
    <p:extLst>
      <p:ext uri="{BB962C8B-B14F-4D97-AF65-F5344CB8AC3E}">
        <p14:creationId xmlns:p14="http://schemas.microsoft.com/office/powerpoint/2010/main" val="226711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rgbClr val="00CC00"/>
                                      </p:to>
                                    </p:animClr>
                                    <p:animClr clrSpc="rgb" dir="cw">
                                      <p:cBhvr>
                                        <p:cTn id="7" dur="500" fill="hold"/>
                                        <p:tgtEl>
                                          <p:spTgt spid="5">
                                            <p:txEl>
                                              <p:pRg st="1" end="1"/>
                                            </p:txEl>
                                          </p:spTgt>
                                        </p:tgtEl>
                                        <p:attrNameLst>
                                          <p:attrName>fillcolor</p:attrName>
                                        </p:attrNameLst>
                                      </p:cBhvr>
                                      <p:to>
                                        <a:srgbClr val="00CC00"/>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00CC00"/>
                                      </p:to>
                                    </p:animClr>
                                    <p:animClr clrSpc="rgb" dir="cw">
                                      <p:cBhvr>
                                        <p:cTn id="14" dur="500" fill="hold"/>
                                        <p:tgtEl>
                                          <p:spTgt spid="5">
                                            <p:txEl>
                                              <p:pRg st="2" end="2"/>
                                            </p:txEl>
                                          </p:spTgt>
                                        </p:tgtEl>
                                        <p:attrNameLst>
                                          <p:attrName>fillcolor</p:attrName>
                                        </p:attrNameLst>
                                      </p:cBhvr>
                                      <p:to>
                                        <a:srgbClr val="00CC00"/>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5">
                                            <p:txEl>
                                              <p:pRg st="3" end="3"/>
                                            </p:txEl>
                                          </p:spTgt>
                                        </p:tgtEl>
                                        <p:attrNameLst>
                                          <p:attrName>style.color</p:attrName>
                                        </p:attrNameLst>
                                      </p:cBhvr>
                                      <p:to>
                                        <a:srgbClr val="00CC00"/>
                                      </p:to>
                                    </p:animClr>
                                    <p:animClr clrSpc="rgb" dir="cw">
                                      <p:cBhvr>
                                        <p:cTn id="21" dur="500" fill="hold"/>
                                        <p:tgtEl>
                                          <p:spTgt spid="5">
                                            <p:txEl>
                                              <p:pRg st="3" end="3"/>
                                            </p:txEl>
                                          </p:spTgt>
                                        </p:tgtEl>
                                        <p:attrNameLst>
                                          <p:attrName>fillcolor</p:attrName>
                                        </p:attrNameLst>
                                      </p:cBhvr>
                                      <p:to>
                                        <a:srgbClr val="00CC00"/>
                                      </p:to>
                                    </p:animClr>
                                    <p:set>
                                      <p:cBhvr>
                                        <p:cTn id="22" dur="500" fill="hold"/>
                                        <p:tgtEl>
                                          <p:spTgt spid="5">
                                            <p:txEl>
                                              <p:pRg st="3" end="3"/>
                                            </p:txEl>
                                          </p:spTgt>
                                        </p:tgtEl>
                                        <p:attrNameLst>
                                          <p:attrName>fill.type</p:attrName>
                                        </p:attrNameLst>
                                      </p:cBhvr>
                                      <p:to>
                                        <p:strVal val="solid"/>
                                      </p:to>
                                    </p:set>
                                    <p:set>
                                      <p:cBhvr>
                                        <p:cTn id="23" dur="500" fill="hold"/>
                                        <p:tgtEl>
                                          <p:spTgt spid="5">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69B7-8284-4647-A4B5-8390E4B44B71}"/>
              </a:ext>
            </a:extLst>
          </p:cNvPr>
          <p:cNvSpPr>
            <a:spLocks noGrp="1"/>
          </p:cNvSpPr>
          <p:nvPr>
            <p:ph type="ctrTitle"/>
          </p:nvPr>
        </p:nvSpPr>
        <p:spPr/>
        <p:txBody>
          <a:bodyPr/>
          <a:lstStyle/>
          <a:p>
            <a:r>
              <a:rPr lang="en-GB" dirty="0">
                <a:solidFill>
                  <a:schemeClr val="tx2"/>
                </a:solidFill>
              </a:rPr>
              <a:t>The Situation</a:t>
            </a:r>
            <a:endParaRPr lang="en-US" dirty="0">
              <a:solidFill>
                <a:schemeClr val="tx2"/>
              </a:solidFill>
            </a:endParaRPr>
          </a:p>
        </p:txBody>
      </p:sp>
      <p:sp>
        <p:nvSpPr>
          <p:cNvPr id="6" name="Rectangle: Rounded Corners 5">
            <a:extLst>
              <a:ext uri="{FF2B5EF4-FFF2-40B4-BE49-F238E27FC236}">
                <a16:creationId xmlns:a16="http://schemas.microsoft.com/office/drawing/2014/main" id="{02E9CC87-098F-4C7F-A312-D56CEE36B405}"/>
              </a:ext>
            </a:extLst>
          </p:cNvPr>
          <p:cNvSpPr/>
          <p:nvPr/>
        </p:nvSpPr>
        <p:spPr>
          <a:xfrm>
            <a:off x="704333" y="1338431"/>
            <a:ext cx="7738143" cy="4290301"/>
          </a:xfrm>
          <a:prstGeom prst="roundRect">
            <a:avLst>
              <a:gd name="adj" fmla="val 482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800" dirty="0">
                <a:solidFill>
                  <a:srgbClr val="194074"/>
                </a:solidFill>
              </a:rPr>
              <a:t>Two leaks were identified in a section of Gr. 12 </a:t>
            </a:r>
            <a:r>
              <a:rPr lang="en-GB" sz="2800" dirty="0" err="1">
                <a:solidFill>
                  <a:srgbClr val="194074"/>
                </a:solidFill>
              </a:rPr>
              <a:t>Ti</a:t>
            </a:r>
            <a:r>
              <a:rPr lang="en-GB" sz="2800" dirty="0">
                <a:solidFill>
                  <a:srgbClr val="194074"/>
                </a:solidFill>
              </a:rPr>
              <a:t> piping in an onshore glycol desalination plant.</a:t>
            </a:r>
          </a:p>
          <a:p>
            <a:endParaRPr lang="en-GB" sz="2800" dirty="0">
              <a:solidFill>
                <a:srgbClr val="194074"/>
              </a:solidFill>
            </a:endParaRPr>
          </a:p>
          <a:p>
            <a:r>
              <a:rPr lang="en-GB" sz="2800" dirty="0">
                <a:solidFill>
                  <a:srgbClr val="194074"/>
                </a:solidFill>
              </a:rPr>
              <a:t>Our task:</a:t>
            </a:r>
          </a:p>
          <a:p>
            <a:pPr marL="742950" lvl="1" indent="-285750">
              <a:lnSpc>
                <a:spcPct val="150000"/>
              </a:lnSpc>
              <a:buFont typeface="Arial" panose="020B0604020202020204" pitchFamily="34" charset="0"/>
              <a:buChar char="•"/>
            </a:pPr>
            <a:r>
              <a:rPr lang="en-GB" sz="2800" dirty="0">
                <a:solidFill>
                  <a:srgbClr val="194074"/>
                </a:solidFill>
              </a:rPr>
              <a:t>Causes of the failure</a:t>
            </a:r>
          </a:p>
          <a:p>
            <a:pPr marL="742950" lvl="1" indent="-285750">
              <a:lnSpc>
                <a:spcPct val="150000"/>
              </a:lnSpc>
              <a:buFont typeface="Arial" panose="020B0604020202020204" pitchFamily="34" charset="0"/>
              <a:buChar char="•"/>
            </a:pPr>
            <a:r>
              <a:rPr lang="en-GB" sz="2800" dirty="0">
                <a:solidFill>
                  <a:srgbClr val="194074"/>
                </a:solidFill>
              </a:rPr>
              <a:t>Immediate repair solutions</a:t>
            </a:r>
          </a:p>
          <a:p>
            <a:pPr marL="742950" lvl="1" indent="-285750">
              <a:lnSpc>
                <a:spcPct val="150000"/>
              </a:lnSpc>
              <a:buFont typeface="Arial" panose="020B0604020202020204" pitchFamily="34" charset="0"/>
              <a:buChar char="•"/>
            </a:pPr>
            <a:r>
              <a:rPr lang="en-GB" sz="2800" dirty="0">
                <a:solidFill>
                  <a:srgbClr val="194074"/>
                </a:solidFill>
              </a:rPr>
              <a:t>Long term repair solutions</a:t>
            </a:r>
          </a:p>
        </p:txBody>
      </p:sp>
    </p:spTree>
    <p:extLst>
      <p:ext uri="{BB962C8B-B14F-4D97-AF65-F5344CB8AC3E}">
        <p14:creationId xmlns:p14="http://schemas.microsoft.com/office/powerpoint/2010/main" val="160790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69B7-8284-4647-A4B5-8390E4B44B71}"/>
              </a:ext>
            </a:extLst>
          </p:cNvPr>
          <p:cNvSpPr>
            <a:spLocks noGrp="1"/>
          </p:cNvSpPr>
          <p:nvPr>
            <p:ph type="ctrTitle"/>
          </p:nvPr>
        </p:nvSpPr>
        <p:spPr/>
        <p:txBody>
          <a:bodyPr/>
          <a:lstStyle/>
          <a:p>
            <a:r>
              <a:rPr lang="en-GB" dirty="0">
                <a:solidFill>
                  <a:schemeClr val="tx2"/>
                </a:solidFill>
              </a:rPr>
              <a:t>The Problem</a:t>
            </a:r>
            <a:endParaRPr lang="en-US" dirty="0">
              <a:solidFill>
                <a:schemeClr val="tx2"/>
              </a:solidFill>
            </a:endParaRPr>
          </a:p>
        </p:txBody>
      </p:sp>
      <p:graphicFrame>
        <p:nvGraphicFramePr>
          <p:cNvPr id="4" name="Object 3" descr="A screenshot of a map&#10;&#10;&#10;&#10;&#10;&#10;Description automatically generated">
            <a:extLst>
              <a:ext uri="{FF2B5EF4-FFF2-40B4-BE49-F238E27FC236}">
                <a16:creationId xmlns:a16="http://schemas.microsoft.com/office/drawing/2014/main" id="{AB1887F2-D64A-4EF0-8197-52200EA27DAC}"/>
              </a:ext>
            </a:extLst>
          </p:cNvPr>
          <p:cNvGraphicFramePr>
            <a:graphicFrameLocks noChangeAspect="1"/>
          </p:cNvGraphicFramePr>
          <p:nvPr/>
        </p:nvGraphicFramePr>
        <p:xfrm>
          <a:off x="455130" y="1484410"/>
          <a:ext cx="8376450" cy="4014440"/>
        </p:xfrm>
        <a:graphic>
          <a:graphicData uri="http://schemas.openxmlformats.org/presentationml/2006/ole">
            <mc:AlternateContent xmlns:mc="http://schemas.openxmlformats.org/markup-compatibility/2006">
              <mc:Choice xmlns:v="urn:schemas-microsoft-com:vml" Requires="v">
                <p:oleObj spid="_x0000_s1099" r:id="rId4" imgW="5054600" imgH="2419350" progId="PBrush">
                  <p:embed/>
                </p:oleObj>
              </mc:Choice>
              <mc:Fallback>
                <p:oleObj r:id="rId4" imgW="5054600" imgH="2419350" progId="PBrush">
                  <p:embed/>
                  <p:pic>
                    <p:nvPicPr>
                      <p:cNvPr id="4" name="Object 3" descr="A screenshot of a map&#10;&#10;&#10;&#10;&#10;&#10;Description automatically generated">
                        <a:extLst>
                          <a:ext uri="{FF2B5EF4-FFF2-40B4-BE49-F238E27FC236}">
                            <a16:creationId xmlns:a16="http://schemas.microsoft.com/office/drawing/2014/main" id="{AB1887F2-D64A-4EF0-8197-52200EA27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0" y="1484410"/>
                        <a:ext cx="8376450" cy="4014440"/>
                      </a:xfrm>
                      <a:prstGeom prst="rect">
                        <a:avLst/>
                      </a:prstGeom>
                      <a:noFill/>
                    </p:spPr>
                  </p:pic>
                </p:oleObj>
              </mc:Fallback>
            </mc:AlternateContent>
          </a:graphicData>
        </a:graphic>
      </p:graphicFrame>
      <p:grpSp>
        <p:nvGrpSpPr>
          <p:cNvPr id="20" name="Group 19">
            <a:extLst>
              <a:ext uri="{FF2B5EF4-FFF2-40B4-BE49-F238E27FC236}">
                <a16:creationId xmlns:a16="http://schemas.microsoft.com/office/drawing/2014/main" id="{7EF61F31-36A9-4D68-B659-63F8F9EC1332}"/>
              </a:ext>
            </a:extLst>
          </p:cNvPr>
          <p:cNvGrpSpPr/>
          <p:nvPr/>
        </p:nvGrpSpPr>
        <p:grpSpPr>
          <a:xfrm>
            <a:off x="2324100" y="4254500"/>
            <a:ext cx="2319255" cy="539755"/>
            <a:chOff x="2324100" y="4254500"/>
            <a:chExt cx="2319255" cy="539755"/>
          </a:xfrm>
        </p:grpSpPr>
        <p:cxnSp>
          <p:nvCxnSpPr>
            <p:cNvPr id="14" name="Connector: Elbow 13">
              <a:extLst>
                <a:ext uri="{FF2B5EF4-FFF2-40B4-BE49-F238E27FC236}">
                  <a16:creationId xmlns:a16="http://schemas.microsoft.com/office/drawing/2014/main" id="{16514D7E-2464-4A46-A710-2854B1ACE5FC}"/>
                </a:ext>
              </a:extLst>
            </p:cNvPr>
            <p:cNvCxnSpPr>
              <a:cxnSpLocks/>
            </p:cNvCxnSpPr>
            <p:nvPr/>
          </p:nvCxnSpPr>
          <p:spPr>
            <a:xfrm rot="5400000" flipH="1" flipV="1">
              <a:off x="4455275" y="4606175"/>
              <a:ext cx="282579" cy="93581"/>
            </a:xfrm>
            <a:prstGeom prst="bentConnector3">
              <a:avLst>
                <a:gd name="adj1" fmla="val 100561"/>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954373FB-703C-4576-ADC9-523BF9C774B6}"/>
                </a:ext>
              </a:extLst>
            </p:cNvPr>
            <p:cNvCxnSpPr>
              <a:cxnSpLocks/>
            </p:cNvCxnSpPr>
            <p:nvPr/>
          </p:nvCxnSpPr>
          <p:spPr>
            <a:xfrm rot="10800000" flipV="1">
              <a:off x="2324100" y="4254500"/>
              <a:ext cx="1555750" cy="190500"/>
            </a:xfrm>
            <a:prstGeom prst="bentConnector3">
              <a:avLst>
                <a:gd name="adj1" fmla="val -408"/>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cxnSp>
          <p:nvCxnSpPr>
            <p:cNvPr id="10" name="Connector: Elbow 9">
              <a:extLst>
                <a:ext uri="{FF2B5EF4-FFF2-40B4-BE49-F238E27FC236}">
                  <a16:creationId xmlns:a16="http://schemas.microsoft.com/office/drawing/2014/main" id="{5F9555ED-B3CC-454F-ADE3-25522D78B8B4}"/>
                </a:ext>
              </a:extLst>
            </p:cNvPr>
            <p:cNvCxnSpPr>
              <a:cxnSpLocks/>
            </p:cNvCxnSpPr>
            <p:nvPr/>
          </p:nvCxnSpPr>
          <p:spPr>
            <a:xfrm rot="10800000">
              <a:off x="2324100" y="4451352"/>
              <a:ext cx="2235200" cy="342899"/>
            </a:xfrm>
            <a:prstGeom prst="bentConnector3">
              <a:avLst>
                <a:gd name="adj1" fmla="val 100284"/>
              </a:avLst>
            </a:prstGeom>
            <a:ln w="76200">
              <a:solidFill>
                <a:srgbClr val="FFFF00">
                  <a:alpha val="61961"/>
                </a:srgbClr>
              </a:solidFill>
            </a:ln>
          </p:spPr>
          <p:style>
            <a:lnRef idx="2">
              <a:schemeClr val="accent1"/>
            </a:lnRef>
            <a:fillRef idx="0">
              <a:schemeClr val="accent1"/>
            </a:fillRef>
            <a:effectRef idx="1">
              <a:schemeClr val="accent1"/>
            </a:effectRef>
            <a:fontRef idx="minor">
              <a:schemeClr val="tx1"/>
            </a:fontRef>
          </p:style>
        </p:cxnSp>
      </p:grpSp>
      <p:sp>
        <p:nvSpPr>
          <p:cNvPr id="3" name="Oval 2">
            <a:extLst>
              <a:ext uri="{FF2B5EF4-FFF2-40B4-BE49-F238E27FC236}">
                <a16:creationId xmlns:a16="http://schemas.microsoft.com/office/drawing/2014/main" id="{BE094264-76EB-4CA0-B56A-7DBEECC81489}"/>
              </a:ext>
            </a:extLst>
          </p:cNvPr>
          <p:cNvSpPr/>
          <p:nvPr/>
        </p:nvSpPr>
        <p:spPr>
          <a:xfrm>
            <a:off x="3441699" y="4327528"/>
            <a:ext cx="234950" cy="234950"/>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65BC4E-B644-466F-9F1A-B14188973401}"/>
              </a:ext>
            </a:extLst>
          </p:cNvPr>
          <p:cNvSpPr/>
          <p:nvPr/>
        </p:nvSpPr>
        <p:spPr>
          <a:xfrm>
            <a:off x="2384977" y="4676777"/>
            <a:ext cx="234950" cy="234950"/>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314131E-A1F9-414F-81C5-4C6D6EB6A3F8}"/>
              </a:ext>
            </a:extLst>
          </p:cNvPr>
          <p:cNvGrpSpPr/>
          <p:nvPr/>
        </p:nvGrpSpPr>
        <p:grpSpPr>
          <a:xfrm>
            <a:off x="2585519" y="765168"/>
            <a:ext cx="5136081" cy="3946017"/>
            <a:chOff x="3469440" y="850216"/>
            <a:chExt cx="5136081" cy="3946017"/>
          </a:xfrm>
        </p:grpSpPr>
        <p:cxnSp>
          <p:nvCxnSpPr>
            <p:cNvPr id="23" name="Straight Connector 22">
              <a:extLst>
                <a:ext uri="{FF2B5EF4-FFF2-40B4-BE49-F238E27FC236}">
                  <a16:creationId xmlns:a16="http://schemas.microsoft.com/office/drawing/2014/main" id="{57B02681-48EB-4F7E-85E7-B74F5CE993CA}"/>
                </a:ext>
              </a:extLst>
            </p:cNvPr>
            <p:cNvCxnSpPr>
              <a:cxnSpLocks/>
              <a:stCxn id="21" idx="7"/>
            </p:cNvCxnSpPr>
            <p:nvPr/>
          </p:nvCxnSpPr>
          <p:spPr>
            <a:xfrm flipV="1">
              <a:off x="3469440" y="3716866"/>
              <a:ext cx="1293059" cy="1079367"/>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25" name="Picture 24" descr="A picture containing building, outdoor&#10;&#10;Description automatically generated">
              <a:extLst>
                <a:ext uri="{FF2B5EF4-FFF2-40B4-BE49-F238E27FC236}">
                  <a16:creationId xmlns:a16="http://schemas.microsoft.com/office/drawing/2014/main" id="{F3F8EC40-1767-48B1-8DC8-AD4B39D649E2}"/>
                </a:ext>
              </a:extLst>
            </p:cNvPr>
            <p:cNvPicPr/>
            <p:nvPr/>
          </p:nvPicPr>
          <p:blipFill>
            <a:blip r:embed="rId6"/>
            <a:stretch>
              <a:fillRect/>
            </a:stretch>
          </p:blipFill>
          <p:spPr>
            <a:xfrm>
              <a:off x="4762499" y="850216"/>
              <a:ext cx="3843022" cy="2866648"/>
            </a:xfrm>
            <a:prstGeom prst="rect">
              <a:avLst/>
            </a:prstGeom>
            <a:ln w="28575">
              <a:solidFill>
                <a:srgbClr val="C00000"/>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4175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69B7-8284-4647-A4B5-8390E4B44B71}"/>
              </a:ext>
            </a:extLst>
          </p:cNvPr>
          <p:cNvSpPr>
            <a:spLocks noGrp="1"/>
          </p:cNvSpPr>
          <p:nvPr>
            <p:ph type="ctrTitle"/>
          </p:nvPr>
        </p:nvSpPr>
        <p:spPr/>
        <p:txBody>
          <a:bodyPr/>
          <a:lstStyle/>
          <a:p>
            <a:r>
              <a:rPr lang="en-GB" dirty="0">
                <a:solidFill>
                  <a:schemeClr val="tx2"/>
                </a:solidFill>
              </a:rPr>
              <a:t>Key Info</a:t>
            </a:r>
            <a:endParaRPr lang="en-US" dirty="0">
              <a:solidFill>
                <a:schemeClr val="tx2"/>
              </a:solidFill>
            </a:endParaRPr>
          </a:p>
        </p:txBody>
      </p:sp>
      <p:graphicFrame>
        <p:nvGraphicFramePr>
          <p:cNvPr id="5" name="Diagram 4">
            <a:extLst>
              <a:ext uri="{FF2B5EF4-FFF2-40B4-BE49-F238E27FC236}">
                <a16:creationId xmlns:a16="http://schemas.microsoft.com/office/drawing/2014/main" id="{778282CB-15E2-45D1-8DD7-699DF6E2023E}"/>
              </a:ext>
            </a:extLst>
          </p:cNvPr>
          <p:cNvGraphicFramePr/>
          <p:nvPr>
            <p:extLst>
              <p:ext uri="{D42A27DB-BD31-4B8C-83A1-F6EECF244321}">
                <p14:modId xmlns:p14="http://schemas.microsoft.com/office/powerpoint/2010/main" val="772562878"/>
              </p:ext>
            </p:extLst>
          </p:nvPr>
        </p:nvGraphicFramePr>
        <p:xfrm>
          <a:off x="704333" y="1338431"/>
          <a:ext cx="7738143" cy="429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749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7D30-06AE-4A18-90A4-E194B6F96A95}"/>
              </a:ext>
            </a:extLst>
          </p:cNvPr>
          <p:cNvSpPr>
            <a:spLocks noGrp="1"/>
          </p:cNvSpPr>
          <p:nvPr>
            <p:ph type="ctrTitle"/>
          </p:nvPr>
        </p:nvSpPr>
        <p:spPr>
          <a:xfrm>
            <a:off x="704332" y="2856894"/>
            <a:ext cx="7738144" cy="1144211"/>
          </a:xfrm>
        </p:spPr>
        <p:txBody>
          <a:bodyPr/>
          <a:lstStyle/>
          <a:p>
            <a:r>
              <a:rPr lang="en-GB" dirty="0">
                <a:solidFill>
                  <a:schemeClr val="tx2"/>
                </a:solidFill>
              </a:rPr>
              <a:t>The Solution…</a:t>
            </a:r>
            <a:endParaRPr lang="en-US" dirty="0">
              <a:solidFill>
                <a:schemeClr val="tx2"/>
              </a:solidFill>
            </a:endParaRPr>
          </a:p>
        </p:txBody>
      </p:sp>
    </p:spTree>
    <p:extLst>
      <p:ext uri="{BB962C8B-B14F-4D97-AF65-F5344CB8AC3E}">
        <p14:creationId xmlns:p14="http://schemas.microsoft.com/office/powerpoint/2010/main" val="424100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9454517-341A-4399-B0F2-64976E35AC12}"/>
              </a:ext>
            </a:extLst>
          </p:cNvPr>
          <p:cNvGrpSpPr/>
          <p:nvPr/>
        </p:nvGrpSpPr>
        <p:grpSpPr>
          <a:xfrm>
            <a:off x="1637891" y="7544907"/>
            <a:ext cx="1784350" cy="2163207"/>
            <a:chOff x="2358838" y="6715466"/>
            <a:chExt cx="1784350" cy="2163207"/>
          </a:xfrm>
        </p:grpSpPr>
        <p:grpSp>
          <p:nvGrpSpPr>
            <p:cNvPr id="41" name="Group 40">
              <a:extLst>
                <a:ext uri="{FF2B5EF4-FFF2-40B4-BE49-F238E27FC236}">
                  <a16:creationId xmlns:a16="http://schemas.microsoft.com/office/drawing/2014/main" id="{62E99A39-749A-4ED8-8745-10A9C260138D}"/>
                </a:ext>
              </a:extLst>
            </p:cNvPr>
            <p:cNvGrpSpPr/>
            <p:nvPr/>
          </p:nvGrpSpPr>
          <p:grpSpPr>
            <a:xfrm>
              <a:off x="2358838" y="6715466"/>
              <a:ext cx="1784350" cy="2163207"/>
              <a:chOff x="2358838" y="6715466"/>
              <a:chExt cx="1784350" cy="2163207"/>
            </a:xfrm>
          </p:grpSpPr>
          <p:sp>
            <p:nvSpPr>
              <p:cNvPr id="30" name="Oval 29">
                <a:extLst>
                  <a:ext uri="{FF2B5EF4-FFF2-40B4-BE49-F238E27FC236}">
                    <a16:creationId xmlns:a16="http://schemas.microsoft.com/office/drawing/2014/main" id="{07CE7E98-1A0C-42E0-9A7F-4B7A2247AA25}"/>
                  </a:ext>
                </a:extLst>
              </p:cNvPr>
              <p:cNvSpPr/>
              <p:nvPr/>
            </p:nvSpPr>
            <p:spPr>
              <a:xfrm>
                <a:off x="2358838" y="7094323"/>
                <a:ext cx="1784350" cy="1784350"/>
              </a:xfrm>
              <a:prstGeom prst="ellipse">
                <a:avLst/>
              </a:prstGeom>
              <a:gradFill>
                <a:gsLst>
                  <a:gs pos="0">
                    <a:srgbClr val="194074">
                      <a:alpha val="70000"/>
                    </a:srgbClr>
                  </a:gs>
                  <a:gs pos="100000">
                    <a:srgbClr val="059EDA">
                      <a:alpha val="70000"/>
                    </a:srgbClr>
                  </a:gs>
                </a:gsLst>
              </a:gradFill>
              <a:ln>
                <a:solidFill>
                  <a:srgbClr val="1940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F3E5DC-EB66-4D6A-BC42-46D41968128B}"/>
                  </a:ext>
                </a:extLst>
              </p:cNvPr>
              <p:cNvSpPr txBox="1"/>
              <p:nvPr/>
            </p:nvSpPr>
            <p:spPr>
              <a:xfrm>
                <a:off x="2358838" y="6715466"/>
                <a:ext cx="1723549" cy="369332"/>
              </a:xfrm>
              <a:prstGeom prst="rect">
                <a:avLst/>
              </a:prstGeom>
              <a:noFill/>
            </p:spPr>
            <p:txBody>
              <a:bodyPr wrap="none" rtlCol="0">
                <a:spAutoFit/>
              </a:bodyPr>
              <a:lstStyle/>
              <a:p>
                <a:r>
                  <a:rPr lang="en-GB" b="1" dirty="0">
                    <a:solidFill>
                      <a:schemeClr val="tx2"/>
                    </a:solidFill>
                  </a:rPr>
                  <a:t>2. Root Cause</a:t>
                </a:r>
                <a:endParaRPr lang="en-US" b="1" dirty="0">
                  <a:solidFill>
                    <a:schemeClr val="tx2"/>
                  </a:solidFill>
                </a:endParaRPr>
              </a:p>
            </p:txBody>
          </p:sp>
        </p:grpSp>
        <p:pic>
          <p:nvPicPr>
            <p:cNvPr id="24" name="Graphic 23" descr="Research">
              <a:extLst>
                <a:ext uri="{FF2B5EF4-FFF2-40B4-BE49-F238E27FC236}">
                  <a16:creationId xmlns:a16="http://schemas.microsoft.com/office/drawing/2014/main" id="{0F2855CD-1F66-4990-BB27-24EEA7E290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1473" y="7336958"/>
              <a:ext cx="1299079" cy="1299079"/>
            </a:xfrm>
            <a:prstGeom prst="rect">
              <a:avLst/>
            </a:prstGeom>
          </p:spPr>
        </p:pic>
      </p:grpSp>
      <p:grpSp>
        <p:nvGrpSpPr>
          <p:cNvPr id="51" name="Group 50">
            <a:extLst>
              <a:ext uri="{FF2B5EF4-FFF2-40B4-BE49-F238E27FC236}">
                <a16:creationId xmlns:a16="http://schemas.microsoft.com/office/drawing/2014/main" id="{3B1D6B6E-DB03-4AA7-94D0-00D5BF7A8ACA}"/>
              </a:ext>
            </a:extLst>
          </p:cNvPr>
          <p:cNvGrpSpPr/>
          <p:nvPr/>
        </p:nvGrpSpPr>
        <p:grpSpPr>
          <a:xfrm>
            <a:off x="-624769" y="7544907"/>
            <a:ext cx="1784350" cy="2163207"/>
            <a:chOff x="96178" y="6715466"/>
            <a:chExt cx="1784350" cy="2163207"/>
          </a:xfrm>
        </p:grpSpPr>
        <p:grpSp>
          <p:nvGrpSpPr>
            <p:cNvPr id="42" name="Group 41">
              <a:extLst>
                <a:ext uri="{FF2B5EF4-FFF2-40B4-BE49-F238E27FC236}">
                  <a16:creationId xmlns:a16="http://schemas.microsoft.com/office/drawing/2014/main" id="{12422E91-0596-4C73-B322-4FEDD7B4740D}"/>
                </a:ext>
              </a:extLst>
            </p:cNvPr>
            <p:cNvGrpSpPr/>
            <p:nvPr/>
          </p:nvGrpSpPr>
          <p:grpSpPr>
            <a:xfrm>
              <a:off x="96178" y="6715466"/>
              <a:ext cx="1784350" cy="2163207"/>
              <a:chOff x="96178" y="6715466"/>
              <a:chExt cx="1784350" cy="2163207"/>
            </a:xfrm>
          </p:grpSpPr>
          <p:sp>
            <p:nvSpPr>
              <p:cNvPr id="31" name="Oval 30">
                <a:extLst>
                  <a:ext uri="{FF2B5EF4-FFF2-40B4-BE49-F238E27FC236}">
                    <a16:creationId xmlns:a16="http://schemas.microsoft.com/office/drawing/2014/main" id="{B29F88FD-6DDA-4F4B-B49E-CFB3495666BA}"/>
                  </a:ext>
                </a:extLst>
              </p:cNvPr>
              <p:cNvSpPr/>
              <p:nvPr/>
            </p:nvSpPr>
            <p:spPr>
              <a:xfrm>
                <a:off x="96178" y="7094323"/>
                <a:ext cx="1784350" cy="1784350"/>
              </a:xfrm>
              <a:prstGeom prst="ellipse">
                <a:avLst/>
              </a:prstGeom>
              <a:gradFill>
                <a:gsLst>
                  <a:gs pos="0">
                    <a:srgbClr val="194074">
                      <a:alpha val="70000"/>
                    </a:srgbClr>
                  </a:gs>
                  <a:gs pos="100000">
                    <a:srgbClr val="059EDA">
                      <a:alpha val="70000"/>
                    </a:srgbClr>
                  </a:gs>
                </a:gsLst>
              </a:gradFill>
              <a:ln>
                <a:solidFill>
                  <a:srgbClr val="1940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0084BABE-0281-4916-9363-6460E6115DD7}"/>
                  </a:ext>
                </a:extLst>
              </p:cNvPr>
              <p:cNvSpPr txBox="1"/>
              <p:nvPr/>
            </p:nvSpPr>
            <p:spPr>
              <a:xfrm>
                <a:off x="120166" y="6715466"/>
                <a:ext cx="1736373" cy="369332"/>
              </a:xfrm>
              <a:prstGeom prst="rect">
                <a:avLst/>
              </a:prstGeom>
              <a:noFill/>
            </p:spPr>
            <p:txBody>
              <a:bodyPr wrap="none" rtlCol="0">
                <a:spAutoFit/>
              </a:bodyPr>
              <a:lstStyle/>
              <a:p>
                <a:r>
                  <a:rPr lang="en-GB" b="1" dirty="0">
                    <a:solidFill>
                      <a:schemeClr val="tx2"/>
                    </a:solidFill>
                  </a:rPr>
                  <a:t>1. Further Info</a:t>
                </a:r>
                <a:endParaRPr lang="en-US" b="1" dirty="0">
                  <a:solidFill>
                    <a:schemeClr val="tx2"/>
                  </a:solidFill>
                </a:endParaRPr>
              </a:p>
            </p:txBody>
          </p:sp>
        </p:grpSp>
        <p:pic>
          <p:nvPicPr>
            <p:cNvPr id="32" name="Graphic 31" descr="Group brainstorm">
              <a:extLst>
                <a:ext uri="{FF2B5EF4-FFF2-40B4-BE49-F238E27FC236}">
                  <a16:creationId xmlns:a16="http://schemas.microsoft.com/office/drawing/2014/main" id="{40E0033B-F348-45B1-A5E6-261D564587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812" y="7327433"/>
              <a:ext cx="1299079" cy="1299079"/>
            </a:xfrm>
            <a:prstGeom prst="rect">
              <a:avLst/>
            </a:prstGeom>
          </p:spPr>
        </p:pic>
      </p:grpSp>
      <p:grpSp>
        <p:nvGrpSpPr>
          <p:cNvPr id="48" name="Group 47">
            <a:extLst>
              <a:ext uri="{FF2B5EF4-FFF2-40B4-BE49-F238E27FC236}">
                <a16:creationId xmlns:a16="http://schemas.microsoft.com/office/drawing/2014/main" id="{B6FE86AE-B931-4D80-86E4-18B6FD589073}"/>
              </a:ext>
            </a:extLst>
          </p:cNvPr>
          <p:cNvGrpSpPr/>
          <p:nvPr/>
        </p:nvGrpSpPr>
        <p:grpSpPr>
          <a:xfrm>
            <a:off x="5918906" y="7541398"/>
            <a:ext cx="1784350" cy="2166716"/>
            <a:chOff x="6639853" y="6711957"/>
            <a:chExt cx="1784350" cy="2166716"/>
          </a:xfrm>
        </p:grpSpPr>
        <p:grpSp>
          <p:nvGrpSpPr>
            <p:cNvPr id="39" name="Group 38">
              <a:extLst>
                <a:ext uri="{FF2B5EF4-FFF2-40B4-BE49-F238E27FC236}">
                  <a16:creationId xmlns:a16="http://schemas.microsoft.com/office/drawing/2014/main" id="{7F9BB845-E4DE-4812-89FE-2B3196E6C864}"/>
                </a:ext>
              </a:extLst>
            </p:cNvPr>
            <p:cNvGrpSpPr/>
            <p:nvPr/>
          </p:nvGrpSpPr>
          <p:grpSpPr>
            <a:xfrm>
              <a:off x="6639853" y="6711957"/>
              <a:ext cx="1784350" cy="2166716"/>
              <a:chOff x="6639853" y="6711957"/>
              <a:chExt cx="1784350" cy="2166716"/>
            </a:xfrm>
          </p:grpSpPr>
          <p:sp>
            <p:nvSpPr>
              <p:cNvPr id="28" name="Oval 27">
                <a:extLst>
                  <a:ext uri="{FF2B5EF4-FFF2-40B4-BE49-F238E27FC236}">
                    <a16:creationId xmlns:a16="http://schemas.microsoft.com/office/drawing/2014/main" id="{E40D7815-4DAA-4154-BEB3-6922551147F9}"/>
                  </a:ext>
                </a:extLst>
              </p:cNvPr>
              <p:cNvSpPr/>
              <p:nvPr/>
            </p:nvSpPr>
            <p:spPr>
              <a:xfrm>
                <a:off x="6639853" y="7094323"/>
                <a:ext cx="1784350" cy="1784350"/>
              </a:xfrm>
              <a:prstGeom prst="ellipse">
                <a:avLst/>
              </a:prstGeom>
              <a:gradFill>
                <a:gsLst>
                  <a:gs pos="0">
                    <a:srgbClr val="194074">
                      <a:alpha val="70000"/>
                    </a:srgbClr>
                  </a:gs>
                  <a:gs pos="100000">
                    <a:srgbClr val="059EDA">
                      <a:alpha val="70000"/>
                    </a:srgbClr>
                  </a:gs>
                </a:gsLst>
              </a:gradFill>
              <a:ln>
                <a:solidFill>
                  <a:srgbClr val="1940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40C209B-6D88-46DD-B599-6F956B80AB39}"/>
                  </a:ext>
                </a:extLst>
              </p:cNvPr>
              <p:cNvSpPr txBox="1"/>
              <p:nvPr/>
            </p:nvSpPr>
            <p:spPr>
              <a:xfrm>
                <a:off x="6770933" y="6711957"/>
                <a:ext cx="1531188" cy="369332"/>
              </a:xfrm>
              <a:prstGeom prst="rect">
                <a:avLst/>
              </a:prstGeom>
              <a:noFill/>
            </p:spPr>
            <p:txBody>
              <a:bodyPr wrap="none" rtlCol="0">
                <a:spAutoFit/>
              </a:bodyPr>
              <a:lstStyle/>
              <a:p>
                <a:r>
                  <a:rPr lang="en-GB" b="1" dirty="0">
                    <a:solidFill>
                      <a:schemeClr val="tx2"/>
                    </a:solidFill>
                  </a:rPr>
                  <a:t>4. Mitigation</a:t>
                </a:r>
                <a:endParaRPr lang="en-US" b="1" dirty="0">
                  <a:solidFill>
                    <a:schemeClr val="tx2"/>
                  </a:solidFill>
                </a:endParaRPr>
              </a:p>
            </p:txBody>
          </p:sp>
        </p:grpSp>
        <p:pic>
          <p:nvPicPr>
            <p:cNvPr id="34" name="Graphic 33" descr="Tools">
              <a:extLst>
                <a:ext uri="{FF2B5EF4-FFF2-40B4-BE49-F238E27FC236}">
                  <a16:creationId xmlns:a16="http://schemas.microsoft.com/office/drawing/2014/main" id="{1BC344DB-C6E0-4724-94CF-974E376AE6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82488" y="7336958"/>
              <a:ext cx="1299079" cy="1299079"/>
            </a:xfrm>
            <a:prstGeom prst="rect">
              <a:avLst/>
            </a:prstGeom>
          </p:spPr>
        </p:pic>
      </p:grpSp>
      <p:grpSp>
        <p:nvGrpSpPr>
          <p:cNvPr id="47" name="Group 46">
            <a:extLst>
              <a:ext uri="{FF2B5EF4-FFF2-40B4-BE49-F238E27FC236}">
                <a16:creationId xmlns:a16="http://schemas.microsoft.com/office/drawing/2014/main" id="{52FBC36B-0A3B-4FB1-AF85-BCE3C2778AF5}"/>
              </a:ext>
            </a:extLst>
          </p:cNvPr>
          <p:cNvGrpSpPr/>
          <p:nvPr/>
        </p:nvGrpSpPr>
        <p:grpSpPr>
          <a:xfrm>
            <a:off x="8079527" y="7544907"/>
            <a:ext cx="1784350" cy="2153682"/>
            <a:chOff x="8800474" y="6715466"/>
            <a:chExt cx="1784350" cy="2153682"/>
          </a:xfrm>
        </p:grpSpPr>
        <p:grpSp>
          <p:nvGrpSpPr>
            <p:cNvPr id="38" name="Group 37">
              <a:extLst>
                <a:ext uri="{FF2B5EF4-FFF2-40B4-BE49-F238E27FC236}">
                  <a16:creationId xmlns:a16="http://schemas.microsoft.com/office/drawing/2014/main" id="{89393FDE-1E79-43F3-ACF2-F9FA84F4173C}"/>
                </a:ext>
              </a:extLst>
            </p:cNvPr>
            <p:cNvGrpSpPr/>
            <p:nvPr/>
          </p:nvGrpSpPr>
          <p:grpSpPr>
            <a:xfrm>
              <a:off x="8800474" y="6715466"/>
              <a:ext cx="1784350" cy="2153682"/>
              <a:chOff x="8800474" y="6715466"/>
              <a:chExt cx="1784350" cy="2153682"/>
            </a:xfrm>
          </p:grpSpPr>
          <p:sp>
            <p:nvSpPr>
              <p:cNvPr id="22" name="Oval 21">
                <a:extLst>
                  <a:ext uri="{FF2B5EF4-FFF2-40B4-BE49-F238E27FC236}">
                    <a16:creationId xmlns:a16="http://schemas.microsoft.com/office/drawing/2014/main" id="{6DDC2AF7-1FE2-4616-96B2-D58A41DD1273}"/>
                  </a:ext>
                </a:extLst>
              </p:cNvPr>
              <p:cNvSpPr/>
              <p:nvPr/>
            </p:nvSpPr>
            <p:spPr>
              <a:xfrm>
                <a:off x="8800474" y="7084798"/>
                <a:ext cx="1784350" cy="1784350"/>
              </a:xfrm>
              <a:prstGeom prst="ellipse">
                <a:avLst/>
              </a:prstGeom>
              <a:gradFill>
                <a:gsLst>
                  <a:gs pos="0">
                    <a:srgbClr val="194074">
                      <a:alpha val="70000"/>
                    </a:srgbClr>
                  </a:gs>
                  <a:gs pos="100000">
                    <a:srgbClr val="059EDA">
                      <a:alpha val="70000"/>
                    </a:srgbClr>
                  </a:gs>
                </a:gsLst>
              </a:gradFill>
              <a:ln>
                <a:solidFill>
                  <a:srgbClr val="1940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2FE515C-989C-4696-8313-D0D9016574BC}"/>
                  </a:ext>
                </a:extLst>
              </p:cNvPr>
              <p:cNvSpPr txBox="1"/>
              <p:nvPr/>
            </p:nvSpPr>
            <p:spPr>
              <a:xfrm>
                <a:off x="8971939" y="6715466"/>
                <a:ext cx="1441420" cy="369332"/>
              </a:xfrm>
              <a:prstGeom prst="rect">
                <a:avLst/>
              </a:prstGeom>
              <a:noFill/>
            </p:spPr>
            <p:txBody>
              <a:bodyPr wrap="none" rtlCol="0">
                <a:spAutoFit/>
              </a:bodyPr>
              <a:lstStyle/>
              <a:p>
                <a:r>
                  <a:rPr lang="en-GB" b="1" dirty="0">
                    <a:solidFill>
                      <a:schemeClr val="tx2"/>
                    </a:solidFill>
                  </a:rPr>
                  <a:t>5. Materials</a:t>
                </a:r>
                <a:endParaRPr lang="en-US" b="1" dirty="0">
                  <a:solidFill>
                    <a:schemeClr val="tx2"/>
                  </a:solidFill>
                </a:endParaRPr>
              </a:p>
            </p:txBody>
          </p:sp>
        </p:grpSp>
        <p:pic>
          <p:nvPicPr>
            <p:cNvPr id="36" name="Graphic 35" descr="Gold bars">
              <a:extLst>
                <a:ext uri="{FF2B5EF4-FFF2-40B4-BE49-F238E27FC236}">
                  <a16:creationId xmlns:a16="http://schemas.microsoft.com/office/drawing/2014/main" id="{BC17C029-D05E-4B1F-9E50-513626EA0D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3109" y="7327432"/>
              <a:ext cx="1299079" cy="1299079"/>
            </a:xfrm>
            <a:prstGeom prst="rect">
              <a:avLst/>
            </a:prstGeom>
          </p:spPr>
        </p:pic>
      </p:grpSp>
      <p:grpSp>
        <p:nvGrpSpPr>
          <p:cNvPr id="49" name="Group 48">
            <a:extLst>
              <a:ext uri="{FF2B5EF4-FFF2-40B4-BE49-F238E27FC236}">
                <a16:creationId xmlns:a16="http://schemas.microsoft.com/office/drawing/2014/main" id="{63C0E89B-78DF-4DE0-B10C-32D04709B180}"/>
              </a:ext>
            </a:extLst>
          </p:cNvPr>
          <p:cNvGrpSpPr/>
          <p:nvPr/>
        </p:nvGrpSpPr>
        <p:grpSpPr>
          <a:xfrm>
            <a:off x="3534046" y="7554432"/>
            <a:ext cx="2343334" cy="2153682"/>
            <a:chOff x="4254993" y="6724991"/>
            <a:chExt cx="2343334" cy="2153682"/>
          </a:xfrm>
        </p:grpSpPr>
        <p:grpSp>
          <p:nvGrpSpPr>
            <p:cNvPr id="40" name="Group 39">
              <a:extLst>
                <a:ext uri="{FF2B5EF4-FFF2-40B4-BE49-F238E27FC236}">
                  <a16:creationId xmlns:a16="http://schemas.microsoft.com/office/drawing/2014/main" id="{23B71A4A-3D32-49E9-9E68-96A7DF4F23A9}"/>
                </a:ext>
              </a:extLst>
            </p:cNvPr>
            <p:cNvGrpSpPr/>
            <p:nvPr/>
          </p:nvGrpSpPr>
          <p:grpSpPr>
            <a:xfrm>
              <a:off x="4254993" y="6724991"/>
              <a:ext cx="2343334" cy="2153682"/>
              <a:chOff x="4254993" y="6724991"/>
              <a:chExt cx="2343334" cy="2153682"/>
            </a:xfrm>
          </p:grpSpPr>
          <p:sp>
            <p:nvSpPr>
              <p:cNvPr id="29" name="Oval 28">
                <a:extLst>
                  <a:ext uri="{FF2B5EF4-FFF2-40B4-BE49-F238E27FC236}">
                    <a16:creationId xmlns:a16="http://schemas.microsoft.com/office/drawing/2014/main" id="{B59DA0CE-40D5-457F-9E85-3E95B9CC8885}"/>
                  </a:ext>
                </a:extLst>
              </p:cNvPr>
              <p:cNvSpPr/>
              <p:nvPr/>
            </p:nvSpPr>
            <p:spPr>
              <a:xfrm>
                <a:off x="4534485" y="7094323"/>
                <a:ext cx="1784350" cy="1784350"/>
              </a:xfrm>
              <a:prstGeom prst="ellipse">
                <a:avLst/>
              </a:prstGeom>
              <a:gradFill>
                <a:gsLst>
                  <a:gs pos="0">
                    <a:srgbClr val="194074">
                      <a:alpha val="70000"/>
                    </a:srgbClr>
                  </a:gs>
                  <a:gs pos="100000">
                    <a:srgbClr val="059EDA">
                      <a:alpha val="70000"/>
                    </a:srgbClr>
                  </a:gs>
                </a:gsLst>
              </a:gradFill>
              <a:ln>
                <a:solidFill>
                  <a:srgbClr val="1940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B2773F6-2936-4F49-8693-2EE7EDA4251E}"/>
                  </a:ext>
                </a:extLst>
              </p:cNvPr>
              <p:cNvSpPr txBox="1"/>
              <p:nvPr/>
            </p:nvSpPr>
            <p:spPr>
              <a:xfrm>
                <a:off x="4254993" y="6724991"/>
                <a:ext cx="2343334" cy="369332"/>
              </a:xfrm>
              <a:prstGeom prst="rect">
                <a:avLst/>
              </a:prstGeom>
              <a:noFill/>
            </p:spPr>
            <p:txBody>
              <a:bodyPr wrap="none" rtlCol="0">
                <a:spAutoFit/>
              </a:bodyPr>
              <a:lstStyle/>
              <a:p>
                <a:r>
                  <a:rPr lang="en-GB" b="1" dirty="0">
                    <a:solidFill>
                      <a:schemeClr val="tx2"/>
                    </a:solidFill>
                  </a:rPr>
                  <a:t>3. Risk Assessment</a:t>
                </a:r>
                <a:endParaRPr lang="en-US" b="1" dirty="0">
                  <a:solidFill>
                    <a:schemeClr val="tx2"/>
                  </a:solidFill>
                </a:endParaRPr>
              </a:p>
            </p:txBody>
          </p:sp>
        </p:grpSp>
        <p:pic>
          <p:nvPicPr>
            <p:cNvPr id="26" name="Graphic 25" descr="Checklist RTL">
              <a:extLst>
                <a:ext uri="{FF2B5EF4-FFF2-40B4-BE49-F238E27FC236}">
                  <a16:creationId xmlns:a16="http://schemas.microsoft.com/office/drawing/2014/main" id="{3F74E806-EE1E-4A4B-BBCC-B0B72164C6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7120" y="7336958"/>
              <a:ext cx="1299079" cy="1299079"/>
            </a:xfrm>
            <a:prstGeom prst="rect">
              <a:avLst/>
            </a:prstGeom>
          </p:spPr>
        </p:pic>
      </p:grpSp>
      <mc:AlternateContent xmlns:mc="http://schemas.openxmlformats.org/markup-compatibility/2006" xmlns:psez="http://schemas.microsoft.com/office/powerpoint/2016/sectionzoom">
        <mc:Choice Requires="psez">
          <p:graphicFrame>
            <p:nvGraphicFramePr>
              <p:cNvPr id="53" name="Section Zoom 52">
                <a:extLst>
                  <a:ext uri="{FF2B5EF4-FFF2-40B4-BE49-F238E27FC236}">
                    <a16:creationId xmlns:a16="http://schemas.microsoft.com/office/drawing/2014/main" id="{E4A6A467-A038-4AD9-8108-2E1212D582A1}"/>
                  </a:ext>
                </a:extLst>
              </p:cNvPr>
              <p:cNvGraphicFramePr>
                <a:graphicFrameLocks noChangeAspect="1"/>
              </p:cNvGraphicFramePr>
              <p:nvPr>
                <p:extLst>
                  <p:ext uri="{D42A27DB-BD31-4B8C-83A1-F6EECF244321}">
                    <p14:modId xmlns:p14="http://schemas.microsoft.com/office/powerpoint/2010/main" val="2657336255"/>
                  </p:ext>
                </p:extLst>
              </p:nvPr>
            </p:nvGraphicFramePr>
            <p:xfrm>
              <a:off x="1012150" y="610552"/>
              <a:ext cx="1858671" cy="2244888"/>
            </p:xfrm>
            <a:graphic>
              <a:graphicData uri="http://schemas.microsoft.com/office/powerpoint/2016/sectionzoom">
                <psez:sectionZm>
                  <psez:sectionZmObj sectionId="{5A7836A6-E6AF-447A-A24B-9C66C26F4928}">
                    <psez:zmPr id="{1D6CEA3E-F454-4A24-8192-06DCD27C2935}" imageType="cover" transitionDur="1000">
                      <p166:blipFill xmlns:p166="http://schemas.microsoft.com/office/powerpoint/2016/6/main">
                        <a:blip r:embed="rId12"/>
                        <a:stretch>
                          <a:fillRect/>
                        </a:stretch>
                      </p166:blipFill>
                      <p166:spPr xmlns:p166="http://schemas.microsoft.com/office/powerpoint/2016/6/main">
                        <a:xfrm>
                          <a:off x="0" y="0"/>
                          <a:ext cx="1858671" cy="2244888"/>
                        </a:xfrm>
                        <a:prstGeom prst="rect">
                          <a:avLst/>
                        </a:prstGeom>
                        <a:ln w="3175">
                          <a:noFill/>
                        </a:ln>
                      </p166:spPr>
                    </psez:zmPr>
                  </psez:sectionZmObj>
                </psez:sectionZm>
              </a:graphicData>
            </a:graphic>
          </p:graphicFrame>
        </mc:Choice>
        <mc:Fallback xmlns="">
          <p:pic>
            <p:nvPicPr>
              <p:cNvPr id="53" name="Section Zoom 52">
                <a:hlinkClick r:id="rId13" action="ppaction://hlinksldjump"/>
                <a:extLst>
                  <a:ext uri="{FF2B5EF4-FFF2-40B4-BE49-F238E27FC236}">
                    <a16:creationId xmlns:a16="http://schemas.microsoft.com/office/drawing/2014/main" id="{E4A6A467-A038-4AD9-8108-2E1212D582A1}"/>
                  </a:ext>
                </a:extLst>
              </p:cNvPr>
              <p:cNvPicPr>
                <a:picLocks noGrp="1" noRot="1" noChangeAspect="1" noMove="1" noResize="1" noEditPoints="1" noAdjustHandles="1" noChangeArrowheads="1" noChangeShapeType="1"/>
              </p:cNvPicPr>
              <p:nvPr/>
            </p:nvPicPr>
            <p:blipFill>
              <a:blip r:embed="rId14"/>
              <a:stretch>
                <a:fillRect/>
              </a:stretch>
            </p:blipFill>
            <p:spPr>
              <a:xfrm>
                <a:off x="1012150" y="610552"/>
                <a:ext cx="1858671" cy="2244888"/>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55" name="Section Zoom 54">
                <a:extLst>
                  <a:ext uri="{FF2B5EF4-FFF2-40B4-BE49-F238E27FC236}">
                    <a16:creationId xmlns:a16="http://schemas.microsoft.com/office/drawing/2014/main" id="{D02EB548-C990-4E4F-9225-203CECA290A9}"/>
                  </a:ext>
                </a:extLst>
              </p:cNvPr>
              <p:cNvGraphicFramePr>
                <a:graphicFrameLocks noChangeAspect="1"/>
              </p:cNvGraphicFramePr>
              <p:nvPr>
                <p:extLst>
                  <p:ext uri="{D42A27DB-BD31-4B8C-83A1-F6EECF244321}">
                    <p14:modId xmlns:p14="http://schemas.microsoft.com/office/powerpoint/2010/main" val="3746741506"/>
                  </p:ext>
                </p:extLst>
              </p:nvPr>
            </p:nvGraphicFramePr>
            <p:xfrm>
              <a:off x="3776376" y="610552"/>
              <a:ext cx="1858671" cy="2244888"/>
            </p:xfrm>
            <a:graphic>
              <a:graphicData uri="http://schemas.microsoft.com/office/powerpoint/2016/sectionzoom">
                <psez:sectionZm>
                  <psez:sectionZmObj sectionId="{64C4E428-EED5-4967-B060-A989344B7459}">
                    <psez:zmPr id="{15AAB27B-0F97-4EBC-9AF5-B2001F7306DC}" imageType="cover" transitionDur="1000">
                      <p166:blipFill xmlns:p166="http://schemas.microsoft.com/office/powerpoint/2016/6/main">
                        <a:blip r:embed="rId15"/>
                        <a:stretch>
                          <a:fillRect/>
                        </a:stretch>
                      </p166:blipFill>
                      <p166:spPr xmlns:p166="http://schemas.microsoft.com/office/powerpoint/2016/6/main">
                        <a:xfrm>
                          <a:off x="0" y="0"/>
                          <a:ext cx="1858671" cy="2244888"/>
                        </a:xfrm>
                        <a:prstGeom prst="rect">
                          <a:avLst/>
                        </a:prstGeom>
                        <a:ln w="3175">
                          <a:noFill/>
                        </a:ln>
                      </p166:spPr>
                    </psez:zmPr>
                  </psez:sectionZmObj>
                </psez:sectionZm>
              </a:graphicData>
            </a:graphic>
          </p:graphicFrame>
        </mc:Choice>
        <mc:Fallback xmlns="">
          <p:pic>
            <p:nvPicPr>
              <p:cNvPr id="55" name="Section Zoom 54">
                <a:hlinkClick r:id="rId16" action="ppaction://hlinksldjump"/>
                <a:extLst>
                  <a:ext uri="{FF2B5EF4-FFF2-40B4-BE49-F238E27FC236}">
                    <a16:creationId xmlns:a16="http://schemas.microsoft.com/office/drawing/2014/main" id="{D02EB548-C990-4E4F-9225-203CECA290A9}"/>
                  </a:ext>
                </a:extLst>
              </p:cNvPr>
              <p:cNvPicPr>
                <a:picLocks noGrp="1" noRot="1" noChangeAspect="1" noMove="1" noResize="1" noEditPoints="1" noAdjustHandles="1" noChangeArrowheads="1" noChangeShapeType="1"/>
              </p:cNvPicPr>
              <p:nvPr/>
            </p:nvPicPr>
            <p:blipFill>
              <a:blip r:embed="rId17"/>
              <a:stretch>
                <a:fillRect/>
              </a:stretch>
            </p:blipFill>
            <p:spPr>
              <a:xfrm>
                <a:off x="3776376" y="610552"/>
                <a:ext cx="1858671" cy="2244888"/>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57" name="Section Zoom 56">
                <a:extLst>
                  <a:ext uri="{FF2B5EF4-FFF2-40B4-BE49-F238E27FC236}">
                    <a16:creationId xmlns:a16="http://schemas.microsoft.com/office/drawing/2014/main" id="{5186E3F9-4231-4CF3-B3E8-978370E2C1B6}"/>
                  </a:ext>
                </a:extLst>
              </p:cNvPr>
              <p:cNvGraphicFramePr>
                <a:graphicFrameLocks noChangeAspect="1"/>
              </p:cNvGraphicFramePr>
              <p:nvPr>
                <p:extLst>
                  <p:ext uri="{D42A27DB-BD31-4B8C-83A1-F6EECF244321}">
                    <p14:modId xmlns:p14="http://schemas.microsoft.com/office/powerpoint/2010/main" val="4104225105"/>
                  </p:ext>
                </p:extLst>
              </p:nvPr>
            </p:nvGraphicFramePr>
            <p:xfrm>
              <a:off x="6385607" y="615926"/>
              <a:ext cx="2391133" cy="2234140"/>
            </p:xfrm>
            <a:graphic>
              <a:graphicData uri="http://schemas.microsoft.com/office/powerpoint/2016/sectionzoom">
                <psez:sectionZm>
                  <psez:sectionZmObj sectionId="{C3761F6D-5241-4792-97E7-3EA7E01B59D0}">
                    <psez:zmPr id="{50643906-35F7-49C4-9679-490B2B4A1736}" imageType="cover" transitionDur="1000">
                      <p166:blipFill xmlns:p166="http://schemas.microsoft.com/office/powerpoint/2016/6/main">
                        <a:blip r:embed="rId18"/>
                        <a:stretch>
                          <a:fillRect/>
                        </a:stretch>
                      </p166:blipFill>
                      <p166:spPr xmlns:p166="http://schemas.microsoft.com/office/powerpoint/2016/6/main">
                        <a:xfrm>
                          <a:off x="0" y="0"/>
                          <a:ext cx="2391133" cy="2234140"/>
                        </a:xfrm>
                        <a:prstGeom prst="rect">
                          <a:avLst/>
                        </a:prstGeom>
                        <a:ln w="3175">
                          <a:noFill/>
                        </a:ln>
                      </p166:spPr>
                    </psez:zmPr>
                  </psez:sectionZmObj>
                </psez:sectionZm>
              </a:graphicData>
            </a:graphic>
          </p:graphicFrame>
        </mc:Choice>
        <mc:Fallback xmlns="">
          <p:pic>
            <p:nvPicPr>
              <p:cNvPr id="57" name="Section Zoom 56">
                <a:hlinkClick r:id="rId19" action="ppaction://hlinksldjump"/>
                <a:extLst>
                  <a:ext uri="{FF2B5EF4-FFF2-40B4-BE49-F238E27FC236}">
                    <a16:creationId xmlns:a16="http://schemas.microsoft.com/office/drawing/2014/main" id="{5186E3F9-4231-4CF3-B3E8-978370E2C1B6}"/>
                  </a:ext>
                </a:extLst>
              </p:cNvPr>
              <p:cNvPicPr>
                <a:picLocks noGrp="1" noRot="1" noChangeAspect="1" noMove="1" noResize="1" noEditPoints="1" noAdjustHandles="1" noChangeArrowheads="1" noChangeShapeType="1"/>
              </p:cNvPicPr>
              <p:nvPr/>
            </p:nvPicPr>
            <p:blipFill>
              <a:blip r:embed="rId20"/>
              <a:stretch>
                <a:fillRect/>
              </a:stretch>
            </p:blipFill>
            <p:spPr>
              <a:xfrm>
                <a:off x="6385607" y="615926"/>
                <a:ext cx="2391133" cy="223414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59" name="Section Zoom 58">
                <a:extLst>
                  <a:ext uri="{FF2B5EF4-FFF2-40B4-BE49-F238E27FC236}">
                    <a16:creationId xmlns:a16="http://schemas.microsoft.com/office/drawing/2014/main" id="{09AE1E0D-5BE6-4D2C-AA16-883FEBB215C2}"/>
                  </a:ext>
                </a:extLst>
              </p:cNvPr>
              <p:cNvGraphicFramePr>
                <a:graphicFrameLocks noChangeAspect="1"/>
              </p:cNvGraphicFramePr>
              <p:nvPr>
                <p:extLst>
                  <p:ext uri="{D42A27DB-BD31-4B8C-83A1-F6EECF244321}">
                    <p14:modId xmlns:p14="http://schemas.microsoft.com/office/powerpoint/2010/main" val="654988250"/>
                  </p:ext>
                </p:extLst>
              </p:nvPr>
            </p:nvGraphicFramePr>
            <p:xfrm>
              <a:off x="2434054" y="3367461"/>
              <a:ext cx="1854771" cy="2232929"/>
            </p:xfrm>
            <a:graphic>
              <a:graphicData uri="http://schemas.microsoft.com/office/powerpoint/2016/sectionzoom">
                <psez:sectionZm>
                  <psez:sectionZmObj sectionId="{006F4A38-E7DB-4D85-B29C-684B90C891C3}">
                    <psez:zmPr id="{921C0DDE-4DA9-470C-960F-3691DADE6DB0}" imageType="cover" transitionDur="1000">
                      <p166:blipFill xmlns:p166="http://schemas.microsoft.com/office/powerpoint/2016/6/main">
                        <a:blip r:embed="rId21"/>
                        <a:stretch>
                          <a:fillRect/>
                        </a:stretch>
                      </p166:blipFill>
                      <p166:spPr xmlns:p166="http://schemas.microsoft.com/office/powerpoint/2016/6/main">
                        <a:xfrm>
                          <a:off x="0" y="0"/>
                          <a:ext cx="1854771" cy="2232929"/>
                        </a:xfrm>
                        <a:prstGeom prst="rect">
                          <a:avLst/>
                        </a:prstGeom>
                        <a:ln w="3175">
                          <a:noFill/>
                        </a:ln>
                      </p166:spPr>
                    </psez:zmPr>
                  </psez:sectionZmObj>
                </psez:sectionZm>
              </a:graphicData>
            </a:graphic>
          </p:graphicFrame>
        </mc:Choice>
        <mc:Fallback xmlns="">
          <p:pic>
            <p:nvPicPr>
              <p:cNvPr id="59" name="Section Zoom 58">
                <a:hlinkClick r:id="rId22" action="ppaction://hlinksldjump"/>
                <a:extLst>
                  <a:ext uri="{FF2B5EF4-FFF2-40B4-BE49-F238E27FC236}">
                    <a16:creationId xmlns:a16="http://schemas.microsoft.com/office/drawing/2014/main" id="{09AE1E0D-5BE6-4D2C-AA16-883FEBB215C2}"/>
                  </a:ext>
                </a:extLst>
              </p:cNvPr>
              <p:cNvPicPr>
                <a:picLocks noGrp="1" noRot="1" noChangeAspect="1" noMove="1" noResize="1" noEditPoints="1" noAdjustHandles="1" noChangeArrowheads="1" noChangeShapeType="1"/>
              </p:cNvPicPr>
              <p:nvPr/>
            </p:nvPicPr>
            <p:blipFill>
              <a:blip r:embed="rId23"/>
              <a:stretch>
                <a:fillRect/>
              </a:stretch>
            </p:blipFill>
            <p:spPr>
              <a:xfrm>
                <a:off x="2434054" y="3367461"/>
                <a:ext cx="1854771" cy="2232929"/>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61" name="Section Zoom 60">
                <a:extLst>
                  <a:ext uri="{FF2B5EF4-FFF2-40B4-BE49-F238E27FC236}">
                    <a16:creationId xmlns:a16="http://schemas.microsoft.com/office/drawing/2014/main" id="{DC7ACC91-1972-4F17-B4ED-4679BB30754E}"/>
                  </a:ext>
                </a:extLst>
              </p:cNvPr>
              <p:cNvGraphicFramePr>
                <a:graphicFrameLocks noChangeAspect="1"/>
              </p:cNvGraphicFramePr>
              <p:nvPr>
                <p:extLst>
                  <p:ext uri="{D42A27DB-BD31-4B8C-83A1-F6EECF244321}">
                    <p14:modId xmlns:p14="http://schemas.microsoft.com/office/powerpoint/2010/main" val="1975681119"/>
                  </p:ext>
                </p:extLst>
              </p:nvPr>
            </p:nvGraphicFramePr>
            <p:xfrm>
              <a:off x="5357248" y="3372254"/>
              <a:ext cx="1855778" cy="2222130"/>
            </p:xfrm>
            <a:graphic>
              <a:graphicData uri="http://schemas.microsoft.com/office/powerpoint/2016/sectionzoom">
                <psez:sectionZm>
                  <psez:sectionZmObj sectionId="{5EF6B6C7-893A-40D5-9657-529D50973CB7}">
                    <psez:zmPr id="{1A7E24F1-E7A3-4B32-A78D-E54F46B382B5}" imageType="cover" transitionDur="1000">
                      <p166:blipFill xmlns:p166="http://schemas.microsoft.com/office/powerpoint/2016/6/main">
                        <a:blip r:embed="rId24"/>
                        <a:stretch>
                          <a:fillRect/>
                        </a:stretch>
                      </p166:blipFill>
                      <p166:spPr xmlns:p166="http://schemas.microsoft.com/office/powerpoint/2016/6/main">
                        <a:xfrm>
                          <a:off x="0" y="0"/>
                          <a:ext cx="1855778" cy="2222130"/>
                        </a:xfrm>
                        <a:prstGeom prst="rect">
                          <a:avLst/>
                        </a:prstGeom>
                        <a:ln w="3175">
                          <a:noFill/>
                        </a:ln>
                      </p166:spPr>
                    </psez:zmPr>
                  </psez:sectionZmObj>
                </psez:sectionZm>
              </a:graphicData>
            </a:graphic>
          </p:graphicFrame>
        </mc:Choice>
        <mc:Fallback xmlns="">
          <p:pic>
            <p:nvPicPr>
              <p:cNvPr id="61" name="Section Zoom 60">
                <a:hlinkClick r:id="rId25" action="ppaction://hlinksldjump"/>
                <a:extLst>
                  <a:ext uri="{FF2B5EF4-FFF2-40B4-BE49-F238E27FC236}">
                    <a16:creationId xmlns:a16="http://schemas.microsoft.com/office/drawing/2014/main" id="{DC7ACC91-1972-4F17-B4ED-4679BB30754E}"/>
                  </a:ext>
                </a:extLst>
              </p:cNvPr>
              <p:cNvPicPr>
                <a:picLocks noGrp="1" noRot="1" noChangeAspect="1" noMove="1" noResize="1" noEditPoints="1" noAdjustHandles="1" noChangeArrowheads="1" noChangeShapeType="1"/>
              </p:cNvPicPr>
              <p:nvPr/>
            </p:nvPicPr>
            <p:blipFill>
              <a:blip r:embed="rId26"/>
              <a:stretch>
                <a:fillRect/>
              </a:stretch>
            </p:blipFill>
            <p:spPr>
              <a:xfrm>
                <a:off x="5357248" y="3372254"/>
                <a:ext cx="1855778" cy="2222130"/>
              </a:xfrm>
              <a:prstGeom prst="rect">
                <a:avLst/>
              </a:prstGeom>
              <a:ln w="3175">
                <a:noFill/>
              </a:ln>
            </p:spPr>
          </p:pic>
        </mc:Fallback>
      </mc:AlternateContent>
    </p:spTree>
    <p:extLst>
      <p:ext uri="{BB962C8B-B14F-4D97-AF65-F5344CB8AC3E}">
        <p14:creationId xmlns:p14="http://schemas.microsoft.com/office/powerpoint/2010/main" val="5056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solidFill>
                  <a:schemeClr val="tx2"/>
                </a:solidFill>
              </a:rPr>
              <a:t>Material</a:t>
            </a:r>
            <a:endParaRPr lang="en-US" dirty="0">
              <a:solidFill>
                <a:schemeClr val="tx2"/>
              </a:solidFill>
            </a:endParaRPr>
          </a:p>
        </p:txBody>
      </p:sp>
      <p:pic>
        <p:nvPicPr>
          <p:cNvPr id="2" name="Picture 1">
            <a:extLst>
              <a:ext uri="{FF2B5EF4-FFF2-40B4-BE49-F238E27FC236}">
                <a16:creationId xmlns:a16="http://schemas.microsoft.com/office/drawing/2014/main" id="{657306C7-E5B3-49D0-8231-B1E099885D15}"/>
              </a:ext>
            </a:extLst>
          </p:cNvPr>
          <p:cNvPicPr>
            <a:picLocks noChangeAspect="1"/>
          </p:cNvPicPr>
          <p:nvPr/>
        </p:nvPicPr>
        <p:blipFill rotWithShape="1">
          <a:blip r:embed="rId3"/>
          <a:srcRect r="3387"/>
          <a:stretch/>
        </p:blipFill>
        <p:spPr>
          <a:xfrm>
            <a:off x="188098" y="1420812"/>
            <a:ext cx="5145901" cy="4602043"/>
          </a:xfrm>
          <a:prstGeom prst="rect">
            <a:avLst/>
          </a:prstGeom>
          <a:ln>
            <a:solidFill>
              <a:schemeClr val="bg1"/>
            </a:solidFill>
          </a:ln>
        </p:spPr>
      </p:pic>
      <p:pic>
        <p:nvPicPr>
          <p:cNvPr id="3" name="Picture 2">
            <a:extLst>
              <a:ext uri="{FF2B5EF4-FFF2-40B4-BE49-F238E27FC236}">
                <a16:creationId xmlns:a16="http://schemas.microsoft.com/office/drawing/2014/main" id="{EE49393B-4ECC-4942-9CE8-529982798B7F}"/>
              </a:ext>
            </a:extLst>
          </p:cNvPr>
          <p:cNvPicPr>
            <a:picLocks noChangeAspect="1"/>
          </p:cNvPicPr>
          <p:nvPr/>
        </p:nvPicPr>
        <p:blipFill>
          <a:blip r:embed="rId4"/>
          <a:stretch>
            <a:fillRect/>
          </a:stretch>
        </p:blipFill>
        <p:spPr>
          <a:xfrm>
            <a:off x="5514418" y="1420812"/>
            <a:ext cx="3488415" cy="2182365"/>
          </a:xfrm>
          <a:prstGeom prst="rect">
            <a:avLst/>
          </a:prstGeom>
          <a:ln>
            <a:solidFill>
              <a:schemeClr val="bg1"/>
            </a:solidFill>
          </a:ln>
        </p:spPr>
      </p:pic>
      <p:pic>
        <p:nvPicPr>
          <p:cNvPr id="4" name="Picture 3">
            <a:extLst>
              <a:ext uri="{FF2B5EF4-FFF2-40B4-BE49-F238E27FC236}">
                <a16:creationId xmlns:a16="http://schemas.microsoft.com/office/drawing/2014/main" id="{05C0888D-3D35-4904-A97E-092DBFFF03E4}"/>
              </a:ext>
            </a:extLst>
          </p:cNvPr>
          <p:cNvPicPr>
            <a:picLocks noChangeAspect="1"/>
          </p:cNvPicPr>
          <p:nvPr/>
        </p:nvPicPr>
        <p:blipFill>
          <a:blip r:embed="rId5"/>
          <a:stretch>
            <a:fillRect/>
          </a:stretch>
        </p:blipFill>
        <p:spPr>
          <a:xfrm>
            <a:off x="5514419" y="3783014"/>
            <a:ext cx="3488415" cy="2239841"/>
          </a:xfrm>
          <a:prstGeom prst="rect">
            <a:avLst/>
          </a:prstGeom>
          <a:ln>
            <a:solidFill>
              <a:schemeClr val="bg1"/>
            </a:solidFill>
          </a:ln>
        </p:spPr>
      </p:pic>
      <p:graphicFrame>
        <p:nvGraphicFramePr>
          <p:cNvPr id="10" name="Table 9">
            <a:extLst>
              <a:ext uri="{FF2B5EF4-FFF2-40B4-BE49-F238E27FC236}">
                <a16:creationId xmlns:a16="http://schemas.microsoft.com/office/drawing/2014/main" id="{D9033872-9796-4C7B-98C3-A5B43A019CDD}"/>
              </a:ext>
            </a:extLst>
          </p:cNvPr>
          <p:cNvGraphicFramePr>
            <a:graphicFrameLocks noGrp="1"/>
          </p:cNvGraphicFramePr>
          <p:nvPr>
            <p:extLst>
              <p:ext uri="{D42A27DB-BD31-4B8C-83A1-F6EECF244321}">
                <p14:modId xmlns:p14="http://schemas.microsoft.com/office/powerpoint/2010/main" val="1229307885"/>
              </p:ext>
            </p:extLst>
          </p:nvPr>
        </p:nvGraphicFramePr>
        <p:xfrm>
          <a:off x="154653" y="2700000"/>
          <a:ext cx="8834693" cy="2043666"/>
        </p:xfrm>
        <a:graphic>
          <a:graphicData uri="http://schemas.openxmlformats.org/drawingml/2006/table">
            <a:tbl>
              <a:tblPr firstRow="1" bandRow="1">
                <a:tableStyleId>{5C22544A-7EE6-4342-B048-85BDC9FD1C3A}</a:tableStyleId>
              </a:tblPr>
              <a:tblGrid>
                <a:gridCol w="977568">
                  <a:extLst>
                    <a:ext uri="{9D8B030D-6E8A-4147-A177-3AD203B41FA5}">
                      <a16:colId xmlns:a16="http://schemas.microsoft.com/office/drawing/2014/main" val="2779942650"/>
                    </a:ext>
                  </a:extLst>
                </a:gridCol>
                <a:gridCol w="628739">
                  <a:extLst>
                    <a:ext uri="{9D8B030D-6E8A-4147-A177-3AD203B41FA5}">
                      <a16:colId xmlns:a16="http://schemas.microsoft.com/office/drawing/2014/main" val="2248471173"/>
                    </a:ext>
                  </a:extLst>
                </a:gridCol>
                <a:gridCol w="803154">
                  <a:extLst>
                    <a:ext uri="{9D8B030D-6E8A-4147-A177-3AD203B41FA5}">
                      <a16:colId xmlns:a16="http://schemas.microsoft.com/office/drawing/2014/main" val="2539601955"/>
                    </a:ext>
                  </a:extLst>
                </a:gridCol>
                <a:gridCol w="803154">
                  <a:extLst>
                    <a:ext uri="{9D8B030D-6E8A-4147-A177-3AD203B41FA5}">
                      <a16:colId xmlns:a16="http://schemas.microsoft.com/office/drawing/2014/main" val="1015523862"/>
                    </a:ext>
                  </a:extLst>
                </a:gridCol>
                <a:gridCol w="803154">
                  <a:extLst>
                    <a:ext uri="{9D8B030D-6E8A-4147-A177-3AD203B41FA5}">
                      <a16:colId xmlns:a16="http://schemas.microsoft.com/office/drawing/2014/main" val="62505297"/>
                    </a:ext>
                  </a:extLst>
                </a:gridCol>
                <a:gridCol w="803154">
                  <a:extLst>
                    <a:ext uri="{9D8B030D-6E8A-4147-A177-3AD203B41FA5}">
                      <a16:colId xmlns:a16="http://schemas.microsoft.com/office/drawing/2014/main" val="4155744390"/>
                    </a:ext>
                  </a:extLst>
                </a:gridCol>
                <a:gridCol w="803154">
                  <a:extLst>
                    <a:ext uri="{9D8B030D-6E8A-4147-A177-3AD203B41FA5}">
                      <a16:colId xmlns:a16="http://schemas.microsoft.com/office/drawing/2014/main" val="3360357153"/>
                    </a:ext>
                  </a:extLst>
                </a:gridCol>
                <a:gridCol w="803154">
                  <a:extLst>
                    <a:ext uri="{9D8B030D-6E8A-4147-A177-3AD203B41FA5}">
                      <a16:colId xmlns:a16="http://schemas.microsoft.com/office/drawing/2014/main" val="145030950"/>
                    </a:ext>
                  </a:extLst>
                </a:gridCol>
                <a:gridCol w="803154">
                  <a:extLst>
                    <a:ext uri="{9D8B030D-6E8A-4147-A177-3AD203B41FA5}">
                      <a16:colId xmlns:a16="http://schemas.microsoft.com/office/drawing/2014/main" val="3338968310"/>
                    </a:ext>
                  </a:extLst>
                </a:gridCol>
                <a:gridCol w="803154">
                  <a:extLst>
                    <a:ext uri="{9D8B030D-6E8A-4147-A177-3AD203B41FA5}">
                      <a16:colId xmlns:a16="http://schemas.microsoft.com/office/drawing/2014/main" val="4213992294"/>
                    </a:ext>
                  </a:extLst>
                </a:gridCol>
                <a:gridCol w="803154">
                  <a:extLst>
                    <a:ext uri="{9D8B030D-6E8A-4147-A177-3AD203B41FA5}">
                      <a16:colId xmlns:a16="http://schemas.microsoft.com/office/drawing/2014/main" val="3142218687"/>
                    </a:ext>
                  </a:extLst>
                </a:gridCol>
              </a:tblGrid>
              <a:tr h="406017">
                <a:tc rowSpan="2">
                  <a:txBody>
                    <a:bodyPr/>
                    <a:lstStyle/>
                    <a:p>
                      <a:pP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Specification &amp; 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059EDA"/>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gridSpan="10">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Element (Wt.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tc hMerge="1">
                  <a:txBody>
                    <a:bodyPr/>
                    <a:lstStyle/>
                    <a:p>
                      <a:pPr algn="ct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9050" cap="flat" cmpd="sng" algn="ctr">
                      <a:solidFill>
                        <a:srgbClr val="059EDA"/>
                      </a:solidFill>
                      <a:prstDash val="solid"/>
                      <a:round/>
                      <a:headEnd type="none" w="med" len="med"/>
                      <a:tailEnd type="none" w="med" len="med"/>
                    </a:lnR>
                    <a:lnT w="19050" cap="flat" cmpd="sng" algn="ctr">
                      <a:solidFill>
                        <a:srgbClr val="059E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94074"/>
                    </a:solidFill>
                  </a:tcPr>
                </a:tc>
                <a:extLst>
                  <a:ext uri="{0D108BD9-81ED-4DB2-BD59-A6C34878D82A}">
                    <a16:rowId xmlns:a16="http://schemas.microsoft.com/office/drawing/2014/main" val="1811163908"/>
                  </a:ext>
                </a:extLst>
              </a:tr>
              <a:tr h="406017">
                <a:tc vMerge="1">
                  <a:txBody>
                    <a:bodyPr/>
                    <a:lstStyle/>
                    <a:p>
                      <a:pPr>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tc>
                  <a:txBody>
                    <a:bodyPr/>
                    <a:lstStyle/>
                    <a:p>
                      <a:pPr algn="ctr">
                        <a:spcAft>
                          <a:spcPts val="0"/>
                        </a:spcAft>
                      </a:pPr>
                      <a:r>
                        <a:rPr lang="en-GB" sz="12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59ED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4074"/>
                    </a:solidFill>
                  </a:tcPr>
                </a:tc>
                <a:extLst>
                  <a:ext uri="{0D108BD9-81ED-4DB2-BD59-A6C34878D82A}">
                    <a16:rowId xmlns:a16="http://schemas.microsoft.com/office/drawing/2014/main" val="356154880"/>
                  </a:ext>
                </a:extLst>
              </a:tr>
              <a:tr h="307908">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ASTM Gr. 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0.2 – 0.4</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0.6 – 0.9</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0D8E8"/>
                    </a:solidFill>
                  </a:tcPr>
                </a:tc>
                <a:extLst>
                  <a:ext uri="{0D108BD9-81ED-4DB2-BD59-A6C34878D82A}">
                    <a16:rowId xmlns:a16="http://schemas.microsoft.com/office/drawing/2014/main" val="4105589608"/>
                  </a:ext>
                </a:extLst>
              </a:tr>
              <a:tr h="307908">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Main Pipe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0.0068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0.29</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0.75</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409982105"/>
                  </a:ext>
                </a:extLst>
              </a:tr>
              <a:tr h="307908">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0.0058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0.29</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0.75</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3496675952"/>
                  </a:ext>
                </a:extLst>
              </a:tr>
              <a:tr h="307908">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Branch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0.0058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0.29</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0.77</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solidFill>
                      <a:srgbClr val="E9EDF4"/>
                    </a:solidFill>
                  </a:tcPr>
                </a:tc>
                <a:extLst>
                  <a:ext uri="{0D108BD9-81ED-4DB2-BD59-A6C34878D82A}">
                    <a16:rowId xmlns:a16="http://schemas.microsoft.com/office/drawing/2014/main" val="1490781340"/>
                  </a:ext>
                </a:extLst>
              </a:tr>
            </a:tbl>
          </a:graphicData>
        </a:graphic>
      </p:graphicFrame>
    </p:spTree>
    <p:extLst>
      <p:ext uri="{BB962C8B-B14F-4D97-AF65-F5344CB8AC3E}">
        <p14:creationId xmlns:p14="http://schemas.microsoft.com/office/powerpoint/2010/main" val="9998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solidFill>
                  <a:schemeClr val="tx2"/>
                </a:solidFill>
              </a:rPr>
              <a:t>Salt Analysis</a:t>
            </a:r>
            <a:endParaRPr lang="en-US" dirty="0">
              <a:solidFill>
                <a:schemeClr val="tx2"/>
              </a:solidFill>
            </a:endParaRPr>
          </a:p>
        </p:txBody>
      </p:sp>
      <p:graphicFrame>
        <p:nvGraphicFramePr>
          <p:cNvPr id="6" name="Table 4">
            <a:extLst>
              <a:ext uri="{FF2B5EF4-FFF2-40B4-BE49-F238E27FC236}">
                <a16:creationId xmlns:a16="http://schemas.microsoft.com/office/drawing/2014/main" id="{0FE9A539-63EB-4929-96C0-0B5CCB4D0CF2}"/>
              </a:ext>
            </a:extLst>
          </p:cNvPr>
          <p:cNvGraphicFramePr>
            <a:graphicFrameLocks noGrp="1"/>
          </p:cNvGraphicFramePr>
          <p:nvPr>
            <p:extLst>
              <p:ext uri="{D42A27DB-BD31-4B8C-83A1-F6EECF244321}">
                <p14:modId xmlns:p14="http://schemas.microsoft.com/office/powerpoint/2010/main" val="1552452395"/>
              </p:ext>
            </p:extLst>
          </p:nvPr>
        </p:nvGraphicFramePr>
        <p:xfrm>
          <a:off x="5061256" y="1267459"/>
          <a:ext cx="3689044" cy="4923541"/>
        </p:xfrm>
        <a:graphic>
          <a:graphicData uri="http://schemas.openxmlformats.org/drawingml/2006/table">
            <a:tbl>
              <a:tblPr firstRow="1" bandRow="1">
                <a:tableStyleId>{5C22544A-7EE6-4342-B048-85BDC9FD1C3A}</a:tableStyleId>
              </a:tblPr>
              <a:tblGrid>
                <a:gridCol w="1844522">
                  <a:extLst>
                    <a:ext uri="{9D8B030D-6E8A-4147-A177-3AD203B41FA5}">
                      <a16:colId xmlns:a16="http://schemas.microsoft.com/office/drawing/2014/main" val="125137403"/>
                    </a:ext>
                  </a:extLst>
                </a:gridCol>
                <a:gridCol w="1844522">
                  <a:extLst>
                    <a:ext uri="{9D8B030D-6E8A-4147-A177-3AD203B41FA5}">
                      <a16:colId xmlns:a16="http://schemas.microsoft.com/office/drawing/2014/main" val="2472965591"/>
                    </a:ext>
                  </a:extLst>
                </a:gridCol>
              </a:tblGrid>
              <a:tr h="481021">
                <a:tc gridSpan="2">
                  <a:txBody>
                    <a:bodyPr/>
                    <a:lstStyle/>
                    <a:p>
                      <a:pPr algn="ctr" fontAlgn="b"/>
                      <a:r>
                        <a:rPr lang="en-US" sz="1600" u="none" strike="noStrike" dirty="0">
                          <a:effectLst/>
                        </a:rPr>
                        <a:t>Production Data</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solidFill>
                      <a:srgbClr val="194074"/>
                    </a:solidFill>
                  </a:tcPr>
                </a:tc>
                <a:tc hMerge="1">
                  <a:txBody>
                    <a:bodyPr/>
                    <a:lstStyle/>
                    <a:p>
                      <a:endParaRPr lang="en-US"/>
                    </a:p>
                  </a:txBody>
                  <a:tcPr/>
                </a:tc>
                <a:extLst>
                  <a:ext uri="{0D108BD9-81ED-4DB2-BD59-A6C34878D82A}">
                    <a16:rowId xmlns:a16="http://schemas.microsoft.com/office/drawing/2014/main" val="2374901474"/>
                  </a:ext>
                </a:extLst>
              </a:tr>
              <a:tr h="481021">
                <a:tc>
                  <a:txBody>
                    <a:bodyPr/>
                    <a:lstStyle/>
                    <a:p>
                      <a:pPr algn="ctr" fontAlgn="b"/>
                      <a:r>
                        <a:rPr lang="en-US" sz="1400" u="none" strike="noStrike" dirty="0">
                          <a:effectLst/>
                        </a:rPr>
                        <a:t>Salt produced/day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2000 kg</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481021">
                <a:tc>
                  <a:txBody>
                    <a:bodyPr/>
                    <a:lstStyle/>
                    <a:p>
                      <a:pPr algn="ctr" fontAlgn="b"/>
                      <a:r>
                        <a:rPr lang="en-US" sz="1400" u="none" strike="noStrike" dirty="0">
                          <a:effectLst/>
                        </a:rPr>
                        <a:t>Percentage of salt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25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481021">
                <a:tc>
                  <a:txBody>
                    <a:bodyPr/>
                    <a:lstStyle/>
                    <a:p>
                      <a:pPr algn="ctr" fontAlgn="b"/>
                      <a:r>
                        <a:rPr lang="en-US" sz="1400" u="none" strike="noStrike" dirty="0">
                          <a:effectLst/>
                        </a:rPr>
                        <a:t>Density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1000 kg/m</a:t>
                      </a:r>
                      <a:r>
                        <a:rPr lang="en-US" sz="1400" u="none" strike="noStrike" baseline="30000"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481021">
                <a:tc>
                  <a:txBody>
                    <a:bodyPr/>
                    <a:lstStyle/>
                    <a:p>
                      <a:pPr algn="ctr" fontAlgn="b"/>
                      <a:r>
                        <a:rPr lang="en-US" sz="1400" u="none" strike="noStrike" dirty="0">
                          <a:effectLst/>
                        </a:rPr>
                        <a:t>Velocity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11 m/s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481021">
                <a:tc>
                  <a:txBody>
                    <a:bodyPr/>
                    <a:lstStyle/>
                    <a:p>
                      <a:pPr algn="ctr" fontAlgn="b"/>
                      <a:r>
                        <a:rPr lang="en-US" sz="1400" u="none" strike="noStrike" dirty="0">
                          <a:effectLst/>
                        </a:rPr>
                        <a:t>Flow  (Q = A*V)</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0.00964 m</a:t>
                      </a:r>
                      <a:r>
                        <a:rPr lang="en-US" sz="1400" u="none" strike="noStrike" baseline="30000" dirty="0">
                          <a:effectLst/>
                        </a:rPr>
                        <a:t>3</a:t>
                      </a:r>
                      <a:r>
                        <a:rPr lang="en-US" sz="1400" u="none" strike="noStrike" dirty="0">
                          <a:effectLst/>
                        </a:rPr>
                        <a:t>/s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481021">
                <a:tc>
                  <a:txBody>
                    <a:bodyPr/>
                    <a:lstStyle/>
                    <a:p>
                      <a:pPr algn="ctr" fontAlgn="b"/>
                      <a:r>
                        <a:rPr lang="en-US" sz="1400" u="none" strike="noStrike" dirty="0">
                          <a:effectLst/>
                        </a:rPr>
                        <a:t>Mass flow rate</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9.64 kg/s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518798">
                <a:tc>
                  <a:txBody>
                    <a:bodyPr/>
                    <a:lstStyle/>
                    <a:p>
                      <a:pPr algn="ctr" fontAlgn="b"/>
                      <a:r>
                        <a:rPr lang="en-US" sz="1400" u="none" strike="noStrike" dirty="0">
                          <a:effectLst/>
                        </a:rPr>
                        <a:t>Salt flow rate (by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2.41 kg/s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518798">
                <a:tc>
                  <a:txBody>
                    <a:bodyPr/>
                    <a:lstStyle/>
                    <a:p>
                      <a:pPr algn="ctr" fontAlgn="b"/>
                      <a:r>
                        <a:rPr lang="en-US" sz="1400" u="none" strike="noStrike" dirty="0">
                          <a:effectLst/>
                        </a:rPr>
                        <a:t>Salt produced per hour</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867 kg/h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518798">
                <a:tc>
                  <a:txBody>
                    <a:bodyPr/>
                    <a:lstStyle/>
                    <a:p>
                      <a:pPr algn="ctr" fontAlgn="b"/>
                      <a:r>
                        <a:rPr lang="en-US" sz="1400" u="none" strike="noStrike" dirty="0">
                          <a:effectLst/>
                        </a:rPr>
                        <a:t>Time running to produce 2 tons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B w="12700" cap="flat" cmpd="sng" algn="ctr">
                      <a:solidFill>
                        <a:srgbClr val="059EDA"/>
                      </a:solidFill>
                      <a:prstDash val="solid"/>
                      <a:round/>
                      <a:headEnd type="none" w="med" len="med"/>
                      <a:tailEnd type="none" w="med" len="med"/>
                    </a:lnB>
                  </a:tcPr>
                </a:tc>
                <a:tc>
                  <a:txBody>
                    <a:bodyPr/>
                    <a:lstStyle/>
                    <a:p>
                      <a:pPr algn="ctr" fontAlgn="b"/>
                      <a:r>
                        <a:rPr lang="en-US" sz="1400" u="none" strike="noStrike" dirty="0">
                          <a:effectLst/>
                        </a:rPr>
                        <a:t>2.31 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graphicFrame>
        <p:nvGraphicFramePr>
          <p:cNvPr id="8" name="Table 4">
            <a:extLst>
              <a:ext uri="{FF2B5EF4-FFF2-40B4-BE49-F238E27FC236}">
                <a16:creationId xmlns:a16="http://schemas.microsoft.com/office/drawing/2014/main" id="{455725F9-668E-423A-8A67-1B0053E401CF}"/>
              </a:ext>
            </a:extLst>
          </p:cNvPr>
          <p:cNvGraphicFramePr>
            <a:graphicFrameLocks noGrp="1"/>
          </p:cNvGraphicFramePr>
          <p:nvPr>
            <p:extLst>
              <p:ext uri="{D42A27DB-BD31-4B8C-83A1-F6EECF244321}">
                <p14:modId xmlns:p14="http://schemas.microsoft.com/office/powerpoint/2010/main" val="2852746714"/>
              </p:ext>
            </p:extLst>
          </p:nvPr>
        </p:nvGraphicFramePr>
        <p:xfrm>
          <a:off x="514092" y="1267460"/>
          <a:ext cx="4356924" cy="4923539"/>
        </p:xfrm>
        <a:graphic>
          <a:graphicData uri="http://schemas.openxmlformats.org/drawingml/2006/table">
            <a:tbl>
              <a:tblPr firstRow="1" bandRow="1">
                <a:tableStyleId>{5C22544A-7EE6-4342-B048-85BDC9FD1C3A}</a:tableStyleId>
              </a:tblPr>
              <a:tblGrid>
                <a:gridCol w="1452308">
                  <a:extLst>
                    <a:ext uri="{9D8B030D-6E8A-4147-A177-3AD203B41FA5}">
                      <a16:colId xmlns:a16="http://schemas.microsoft.com/office/drawing/2014/main" val="125137403"/>
                    </a:ext>
                  </a:extLst>
                </a:gridCol>
                <a:gridCol w="1452308">
                  <a:extLst>
                    <a:ext uri="{9D8B030D-6E8A-4147-A177-3AD203B41FA5}">
                      <a16:colId xmlns:a16="http://schemas.microsoft.com/office/drawing/2014/main" val="2472965591"/>
                    </a:ext>
                  </a:extLst>
                </a:gridCol>
                <a:gridCol w="1452308">
                  <a:extLst>
                    <a:ext uri="{9D8B030D-6E8A-4147-A177-3AD203B41FA5}">
                      <a16:colId xmlns:a16="http://schemas.microsoft.com/office/drawing/2014/main" val="3573840749"/>
                    </a:ext>
                  </a:extLst>
                </a:gridCol>
              </a:tblGrid>
              <a:tr h="277379">
                <a:tc>
                  <a:txBody>
                    <a:bodyPr/>
                    <a:lstStyle/>
                    <a:p>
                      <a:pP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lnT w="1905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9500504</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 plant)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9500505</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(filter cake)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9050" cap="flat" cmpd="sng" algn="ctr">
                      <a:solidFill>
                        <a:srgbClr val="059EDA"/>
                      </a:solidFill>
                      <a:prstDash val="solid"/>
                      <a:round/>
                      <a:headEnd type="none" w="med" len="med"/>
                      <a:tailEnd type="none" w="med" len="med"/>
                    </a:lnR>
                    <a:lnT w="19050" cap="flat" cmpd="sng" algn="ctr">
                      <a:solidFill>
                        <a:srgbClr val="059EDA"/>
                      </a:solidFill>
                      <a:prstDash val="solid"/>
                      <a:round/>
                      <a:headEnd type="none" w="med" len="med"/>
                      <a:tailEnd type="none" w="med" len="med"/>
                    </a:lnT>
                    <a:solidFill>
                      <a:srgbClr val="194074"/>
                    </a:solidFill>
                  </a:tcPr>
                </a:tc>
                <a:extLst>
                  <a:ext uri="{0D108BD9-81ED-4DB2-BD59-A6C34878D82A}">
                    <a16:rowId xmlns:a16="http://schemas.microsoft.com/office/drawing/2014/main" val="237490147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126359065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2686845498"/>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MEG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340161774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Water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123618049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Potassium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400013395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Calcium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3991362515"/>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Magnesium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Strontium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Iron Oxide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Sodium Bromide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Chemically Bonded Water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Wt of Solids in Water Solubles (g)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7.87%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9.90%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Volume of Water Solubles (ml)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pH of Water 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9.75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Water Insolubles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lnB w="19050" cap="flat" cmpd="sng" algn="ctr">
                      <a:solidFill>
                        <a:srgbClr val="059EDA"/>
                      </a:solidFill>
                      <a:prstDash val="solid"/>
                      <a:round/>
                      <a:headEnd type="none" w="med" len="med"/>
                      <a:tailEnd type="none" w="med" len="med"/>
                    </a:lnB>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rgbClr val="059EDA"/>
                      </a:solidFill>
                      <a:prstDash val="solid"/>
                      <a:round/>
                      <a:headEnd type="none" w="med" len="med"/>
                      <a:tailEnd type="none" w="med" len="med"/>
                    </a:lnB>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lnB w="1905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graphicFrame>
        <p:nvGraphicFramePr>
          <p:cNvPr id="9" name="Table 4">
            <a:extLst>
              <a:ext uri="{FF2B5EF4-FFF2-40B4-BE49-F238E27FC236}">
                <a16:creationId xmlns:a16="http://schemas.microsoft.com/office/drawing/2014/main" id="{C4F12C23-2359-48E0-A724-6E063FD32D76}"/>
              </a:ext>
            </a:extLst>
          </p:cNvPr>
          <p:cNvGraphicFramePr>
            <a:graphicFrameLocks noGrp="1"/>
          </p:cNvGraphicFramePr>
          <p:nvPr>
            <p:extLst>
              <p:ext uri="{D42A27DB-BD31-4B8C-83A1-F6EECF244321}">
                <p14:modId xmlns:p14="http://schemas.microsoft.com/office/powerpoint/2010/main" val="3271062053"/>
              </p:ext>
            </p:extLst>
          </p:nvPr>
        </p:nvGraphicFramePr>
        <p:xfrm>
          <a:off x="514092" y="1267461"/>
          <a:ext cx="4356924" cy="4923539"/>
        </p:xfrm>
        <a:graphic>
          <a:graphicData uri="http://schemas.openxmlformats.org/drawingml/2006/table">
            <a:tbl>
              <a:tblPr firstRow="1" bandRow="1">
                <a:tableStyleId>{5C22544A-7EE6-4342-B048-85BDC9FD1C3A}</a:tableStyleId>
              </a:tblPr>
              <a:tblGrid>
                <a:gridCol w="1452308">
                  <a:extLst>
                    <a:ext uri="{9D8B030D-6E8A-4147-A177-3AD203B41FA5}">
                      <a16:colId xmlns:a16="http://schemas.microsoft.com/office/drawing/2014/main" val="125137403"/>
                    </a:ext>
                  </a:extLst>
                </a:gridCol>
                <a:gridCol w="1452308">
                  <a:extLst>
                    <a:ext uri="{9D8B030D-6E8A-4147-A177-3AD203B41FA5}">
                      <a16:colId xmlns:a16="http://schemas.microsoft.com/office/drawing/2014/main" val="2472965591"/>
                    </a:ext>
                  </a:extLst>
                </a:gridCol>
                <a:gridCol w="1452308">
                  <a:extLst>
                    <a:ext uri="{9D8B030D-6E8A-4147-A177-3AD203B41FA5}">
                      <a16:colId xmlns:a16="http://schemas.microsoft.com/office/drawing/2014/main" val="3573840749"/>
                    </a:ext>
                  </a:extLst>
                </a:gridCol>
              </a:tblGrid>
              <a:tr h="277379">
                <a:tc>
                  <a:txBody>
                    <a:bodyPr/>
                    <a:lstStyle/>
                    <a:p>
                      <a:pP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lnT w="1905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9500504</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 plant)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905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9500505</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(filter cake)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9050" cap="flat" cmpd="sng" algn="ctr">
                      <a:solidFill>
                        <a:srgbClr val="059EDA"/>
                      </a:solidFill>
                      <a:prstDash val="solid"/>
                      <a:round/>
                      <a:headEnd type="none" w="med" len="med"/>
                      <a:tailEnd type="none" w="med" len="med"/>
                    </a:lnR>
                    <a:lnT w="19050" cap="flat" cmpd="sng" algn="ctr">
                      <a:solidFill>
                        <a:srgbClr val="059EDA"/>
                      </a:solidFill>
                      <a:prstDash val="solid"/>
                      <a:round/>
                      <a:headEnd type="none" w="med" len="med"/>
                      <a:tailEnd type="none" w="med" len="med"/>
                    </a:lnT>
                    <a:solidFill>
                      <a:srgbClr val="194074"/>
                    </a:solidFill>
                  </a:tcPr>
                </a:tc>
                <a:extLst>
                  <a:ext uri="{0D108BD9-81ED-4DB2-BD59-A6C34878D82A}">
                    <a16:rowId xmlns:a16="http://schemas.microsoft.com/office/drawing/2014/main" val="237490147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126359065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2686845498"/>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MEG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340161774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Water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1.8%</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22.2%</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123618049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Potassium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400013395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Calcium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3991362515"/>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Magnesium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Strontium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Iron Oxide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Sodium Bromide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Chemically Bonded Water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Wt of Solids in Water Solubles (g)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7.87%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9.90%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Volume of Water Solubles (ml)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pH of Water 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9.75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Water Insolubles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59EDA"/>
                      </a:solidFill>
                      <a:prstDash val="solid"/>
                      <a:round/>
                      <a:headEnd type="none" w="med" len="med"/>
                      <a:tailEnd type="none" w="med" len="med"/>
                    </a:lnL>
                    <a:lnB w="19050" cap="flat" cmpd="sng" algn="ctr">
                      <a:solidFill>
                        <a:srgbClr val="059EDA"/>
                      </a:solidFill>
                      <a:prstDash val="solid"/>
                      <a:round/>
                      <a:headEnd type="none" w="med" len="med"/>
                      <a:tailEnd type="none" w="med" len="med"/>
                    </a:lnB>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rgbClr val="059EDA"/>
                      </a:solidFill>
                      <a:prstDash val="solid"/>
                      <a:round/>
                      <a:headEnd type="none" w="med" len="med"/>
                      <a:tailEnd type="none" w="med" len="med"/>
                    </a:lnB>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rgbClr val="059EDA"/>
                      </a:solidFill>
                      <a:prstDash val="solid"/>
                      <a:round/>
                      <a:headEnd type="none" w="med" len="med"/>
                      <a:tailEnd type="none" w="med" len="med"/>
                    </a:lnR>
                    <a:lnB w="1905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graphicFrame>
        <p:nvGraphicFramePr>
          <p:cNvPr id="10" name="Table 4">
            <a:extLst>
              <a:ext uri="{FF2B5EF4-FFF2-40B4-BE49-F238E27FC236}">
                <a16:creationId xmlns:a16="http://schemas.microsoft.com/office/drawing/2014/main" id="{84AC6028-BD2C-4850-BC1A-125DF7B05C42}"/>
              </a:ext>
            </a:extLst>
          </p:cNvPr>
          <p:cNvGraphicFramePr>
            <a:graphicFrameLocks noGrp="1"/>
          </p:cNvGraphicFramePr>
          <p:nvPr>
            <p:extLst>
              <p:ext uri="{D42A27DB-BD31-4B8C-83A1-F6EECF244321}">
                <p14:modId xmlns:p14="http://schemas.microsoft.com/office/powerpoint/2010/main" val="839522029"/>
              </p:ext>
            </p:extLst>
          </p:nvPr>
        </p:nvGraphicFramePr>
        <p:xfrm>
          <a:off x="514092" y="1267461"/>
          <a:ext cx="4356924" cy="4923539"/>
        </p:xfrm>
        <a:graphic>
          <a:graphicData uri="http://schemas.openxmlformats.org/drawingml/2006/table">
            <a:tbl>
              <a:tblPr firstRow="1" bandRow="1">
                <a:tableStyleId>{5C22544A-7EE6-4342-B048-85BDC9FD1C3A}</a:tableStyleId>
              </a:tblPr>
              <a:tblGrid>
                <a:gridCol w="1452308">
                  <a:extLst>
                    <a:ext uri="{9D8B030D-6E8A-4147-A177-3AD203B41FA5}">
                      <a16:colId xmlns:a16="http://schemas.microsoft.com/office/drawing/2014/main" val="125137403"/>
                    </a:ext>
                  </a:extLst>
                </a:gridCol>
                <a:gridCol w="1452308">
                  <a:extLst>
                    <a:ext uri="{9D8B030D-6E8A-4147-A177-3AD203B41FA5}">
                      <a16:colId xmlns:a16="http://schemas.microsoft.com/office/drawing/2014/main" val="2472965591"/>
                    </a:ext>
                  </a:extLst>
                </a:gridCol>
                <a:gridCol w="1452308">
                  <a:extLst>
                    <a:ext uri="{9D8B030D-6E8A-4147-A177-3AD203B41FA5}">
                      <a16:colId xmlns:a16="http://schemas.microsoft.com/office/drawing/2014/main" val="3573840749"/>
                    </a:ext>
                  </a:extLst>
                </a:gridCol>
              </a:tblGrid>
              <a:tr h="277379">
                <a:tc>
                  <a:txBody>
                    <a:bodyPr/>
                    <a:lstStyle/>
                    <a:p>
                      <a:pP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T w="1270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9500504</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 plant)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059EDA"/>
                      </a:solidFill>
                      <a:prstDash val="solid"/>
                      <a:round/>
                      <a:headEnd type="none" w="med" len="med"/>
                      <a:tailEnd type="none" w="med" len="med"/>
                    </a:lnT>
                    <a:solidFill>
                      <a:srgbClr val="194074"/>
                    </a:solidFill>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9500505</a:t>
                      </a:r>
                    </a:p>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(filter cake)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solidFill>
                      <a:srgbClr val="194074"/>
                    </a:solidFill>
                  </a:tcPr>
                </a:tc>
                <a:extLst>
                  <a:ext uri="{0D108BD9-81ED-4DB2-BD59-A6C34878D82A}">
                    <a16:rowId xmlns:a16="http://schemas.microsoft.com/office/drawing/2014/main" val="237490147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126359065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Sodium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2686845498"/>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MEG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340161774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Water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1.8%</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22.2%</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1236180493"/>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Potassium Chloride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D0D8E8"/>
                    </a:solidFill>
                  </a:tcPr>
                </a:tc>
                <a:extLst>
                  <a:ext uri="{0D108BD9-81ED-4DB2-BD59-A6C34878D82A}">
                    <a16:rowId xmlns:a16="http://schemas.microsoft.com/office/drawing/2014/main" val="4000133954"/>
                  </a:ext>
                </a:extLst>
              </a:tr>
              <a:tr h="277379">
                <a:tc>
                  <a:txBody>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Calcium Carbonate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solidFill>
                      <a:srgbClr val="E9EDF4"/>
                    </a:solidFill>
                  </a:tcPr>
                </a:tc>
                <a:extLst>
                  <a:ext uri="{0D108BD9-81ED-4DB2-BD59-A6C34878D82A}">
                    <a16:rowId xmlns:a16="http://schemas.microsoft.com/office/drawing/2014/main" val="3991362515"/>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Magnesium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Strontium Carbonate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Iron Oxide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Sodium Bromide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Chemically Bonded Water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277379">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Wt of Solids in Water Solubles (g)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7.87%</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9.90%</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Volume of Water Solubles (ml)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pH of Water 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9.75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299164">
                <a:tc>
                  <a:txBody>
                    <a:bodyPr/>
                    <a:lstStyle/>
                    <a:p>
                      <a:pP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Water Insolubles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59EDA"/>
                      </a:solidFill>
                      <a:prstDash val="solid"/>
                      <a:round/>
                      <a:headEnd type="none" w="med" len="med"/>
                      <a:tailEnd type="none" w="med" len="med"/>
                    </a:lnL>
                    <a:lnB w="12700" cap="flat" cmpd="sng" algn="ctr">
                      <a:solidFill>
                        <a:srgbClr val="059EDA"/>
                      </a:solidFill>
                      <a:prstDash val="solid"/>
                      <a:round/>
                      <a:headEnd type="none" w="med" len="med"/>
                      <a:tailEnd type="none" w="med" len="med"/>
                    </a:lnB>
                  </a:tcPr>
                </a:tc>
                <a:tc>
                  <a:txBody>
                    <a:bodyPr/>
                    <a:lstStyle/>
                    <a:p>
                      <a:pPr algn="ctr">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059EDA"/>
                      </a:solidFill>
                      <a:prstDash val="solid"/>
                      <a:round/>
                      <a:headEnd type="none" w="med" len="med"/>
                      <a:tailEnd type="none" w="med" len="med"/>
                    </a:lnB>
                  </a:tcPr>
                </a:tc>
                <a:tc>
                  <a:txBody>
                    <a:bodyPr/>
                    <a:lstStyle/>
                    <a:p>
                      <a:pPr algn="ct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graphicFrame>
        <p:nvGraphicFramePr>
          <p:cNvPr id="11" name="Table 4">
            <a:extLst>
              <a:ext uri="{FF2B5EF4-FFF2-40B4-BE49-F238E27FC236}">
                <a16:creationId xmlns:a16="http://schemas.microsoft.com/office/drawing/2014/main" id="{847411E8-E28F-4193-94CA-CED32F3163CD}"/>
              </a:ext>
            </a:extLst>
          </p:cNvPr>
          <p:cNvGraphicFramePr>
            <a:graphicFrameLocks noGrp="1"/>
          </p:cNvGraphicFramePr>
          <p:nvPr>
            <p:extLst>
              <p:ext uri="{D42A27DB-BD31-4B8C-83A1-F6EECF244321}">
                <p14:modId xmlns:p14="http://schemas.microsoft.com/office/powerpoint/2010/main" val="1709284864"/>
              </p:ext>
            </p:extLst>
          </p:nvPr>
        </p:nvGraphicFramePr>
        <p:xfrm>
          <a:off x="5061256" y="1267461"/>
          <a:ext cx="3689044" cy="4923541"/>
        </p:xfrm>
        <a:graphic>
          <a:graphicData uri="http://schemas.openxmlformats.org/drawingml/2006/table">
            <a:tbl>
              <a:tblPr firstRow="1" bandRow="1">
                <a:tableStyleId>{5C22544A-7EE6-4342-B048-85BDC9FD1C3A}</a:tableStyleId>
              </a:tblPr>
              <a:tblGrid>
                <a:gridCol w="1844522">
                  <a:extLst>
                    <a:ext uri="{9D8B030D-6E8A-4147-A177-3AD203B41FA5}">
                      <a16:colId xmlns:a16="http://schemas.microsoft.com/office/drawing/2014/main" val="125137403"/>
                    </a:ext>
                  </a:extLst>
                </a:gridCol>
                <a:gridCol w="1844522">
                  <a:extLst>
                    <a:ext uri="{9D8B030D-6E8A-4147-A177-3AD203B41FA5}">
                      <a16:colId xmlns:a16="http://schemas.microsoft.com/office/drawing/2014/main" val="2472965591"/>
                    </a:ext>
                  </a:extLst>
                </a:gridCol>
              </a:tblGrid>
              <a:tr h="481021">
                <a:tc gridSpan="2">
                  <a:txBody>
                    <a:bodyPr/>
                    <a:lstStyle/>
                    <a:p>
                      <a:pPr algn="ctr" fontAlgn="b"/>
                      <a:r>
                        <a:rPr lang="en-US" sz="1600" u="none" strike="noStrike" dirty="0">
                          <a:effectLst/>
                        </a:rPr>
                        <a:t>Production Data</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solidFill>
                      <a:srgbClr val="194074"/>
                    </a:solidFill>
                  </a:tcPr>
                </a:tc>
                <a:tc hMerge="1">
                  <a:txBody>
                    <a:bodyPr/>
                    <a:lstStyle/>
                    <a:p>
                      <a:endParaRPr lang="en-US"/>
                    </a:p>
                  </a:txBody>
                  <a:tcPr/>
                </a:tc>
                <a:extLst>
                  <a:ext uri="{0D108BD9-81ED-4DB2-BD59-A6C34878D82A}">
                    <a16:rowId xmlns:a16="http://schemas.microsoft.com/office/drawing/2014/main" val="2374901474"/>
                  </a:ext>
                </a:extLst>
              </a:tr>
              <a:tr h="481021">
                <a:tc>
                  <a:txBody>
                    <a:bodyPr/>
                    <a:lstStyle/>
                    <a:p>
                      <a:pPr algn="ctr" fontAlgn="b"/>
                      <a:r>
                        <a:rPr lang="en-US" sz="1400" u="none" strike="noStrike" dirty="0">
                          <a:effectLst/>
                        </a:rPr>
                        <a:t>Salt produced/day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2000 kg</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481021">
                <a:tc>
                  <a:txBody>
                    <a:bodyPr/>
                    <a:lstStyle/>
                    <a:p>
                      <a:pPr algn="ctr" fontAlgn="b"/>
                      <a:r>
                        <a:rPr lang="en-US" sz="1400" u="none" strike="noStrike" dirty="0">
                          <a:effectLst/>
                        </a:rPr>
                        <a:t>Percentage of salt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25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481021">
                <a:tc>
                  <a:txBody>
                    <a:bodyPr/>
                    <a:lstStyle/>
                    <a:p>
                      <a:pPr algn="ctr" fontAlgn="b"/>
                      <a:r>
                        <a:rPr lang="en-US" sz="1400" u="none" strike="noStrike" dirty="0">
                          <a:effectLst/>
                        </a:rPr>
                        <a:t>Density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1000 kg/m</a:t>
                      </a:r>
                      <a:r>
                        <a:rPr lang="en-US" sz="1400" u="none" strike="noStrike" baseline="30000"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481021">
                <a:tc>
                  <a:txBody>
                    <a:bodyPr/>
                    <a:lstStyle/>
                    <a:p>
                      <a:pPr algn="ctr" fontAlgn="b"/>
                      <a:r>
                        <a:rPr lang="en-US" sz="1400" u="none" strike="noStrike" dirty="0">
                          <a:effectLst/>
                        </a:rPr>
                        <a:t>Velocity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highlight>
                            <a:srgbClr val="FFFF00"/>
                          </a:highlight>
                        </a:rPr>
                        <a:t>11 m/s</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481021">
                <a:tc>
                  <a:txBody>
                    <a:bodyPr/>
                    <a:lstStyle/>
                    <a:p>
                      <a:pPr algn="ctr" fontAlgn="b"/>
                      <a:r>
                        <a:rPr lang="en-US" sz="1400" u="none" strike="noStrike" dirty="0">
                          <a:effectLst/>
                        </a:rPr>
                        <a:t>Flow  (Q = A*V)</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0.00964 m</a:t>
                      </a:r>
                      <a:r>
                        <a:rPr lang="en-US" sz="1400" u="none" strike="noStrike" baseline="30000" dirty="0">
                          <a:effectLst/>
                        </a:rPr>
                        <a:t>3</a:t>
                      </a:r>
                      <a:r>
                        <a:rPr lang="en-US" sz="1400" u="none" strike="noStrike" dirty="0">
                          <a:effectLst/>
                        </a:rPr>
                        <a:t>/s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481021">
                <a:tc>
                  <a:txBody>
                    <a:bodyPr/>
                    <a:lstStyle/>
                    <a:p>
                      <a:pPr algn="ctr" fontAlgn="b"/>
                      <a:r>
                        <a:rPr lang="en-US" sz="1400" u="none" strike="noStrike" dirty="0">
                          <a:effectLst/>
                        </a:rPr>
                        <a:t>Mass flow rate</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9.64 kg/s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518798">
                <a:tc>
                  <a:txBody>
                    <a:bodyPr/>
                    <a:lstStyle/>
                    <a:p>
                      <a:pPr algn="ctr" fontAlgn="b"/>
                      <a:r>
                        <a:rPr lang="en-US" sz="1400" u="none" strike="noStrike" dirty="0">
                          <a:effectLst/>
                        </a:rPr>
                        <a:t>Salt flow rate (by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highlight>
                            <a:srgbClr val="FFFF00"/>
                          </a:highlight>
                        </a:rPr>
                        <a:t>2.41 kg/s</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518798">
                <a:tc>
                  <a:txBody>
                    <a:bodyPr/>
                    <a:lstStyle/>
                    <a:p>
                      <a:pPr algn="ctr" fontAlgn="b"/>
                      <a:r>
                        <a:rPr lang="en-US" sz="1400" u="none" strike="noStrike" dirty="0">
                          <a:effectLst/>
                        </a:rPr>
                        <a:t>Salt produced per hour</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867 kg/h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518798">
                <a:tc>
                  <a:txBody>
                    <a:bodyPr/>
                    <a:lstStyle/>
                    <a:p>
                      <a:pPr algn="ctr" fontAlgn="b"/>
                      <a:r>
                        <a:rPr lang="en-US" sz="1400" u="none" strike="noStrike" dirty="0">
                          <a:effectLst/>
                        </a:rPr>
                        <a:t>Time running to produce 2 tons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B w="12700" cap="flat" cmpd="sng" algn="ctr">
                      <a:solidFill>
                        <a:srgbClr val="059EDA"/>
                      </a:solidFill>
                      <a:prstDash val="solid"/>
                      <a:round/>
                      <a:headEnd type="none" w="med" len="med"/>
                      <a:tailEnd type="none" w="med" len="med"/>
                    </a:lnB>
                  </a:tcPr>
                </a:tc>
                <a:tc>
                  <a:txBody>
                    <a:bodyPr/>
                    <a:lstStyle/>
                    <a:p>
                      <a:pPr algn="ctr" fontAlgn="b"/>
                      <a:r>
                        <a:rPr lang="en-US" sz="1400" u="none" strike="noStrike" dirty="0">
                          <a:effectLst/>
                        </a:rPr>
                        <a:t>2.31 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graphicFrame>
        <p:nvGraphicFramePr>
          <p:cNvPr id="12" name="Table 4">
            <a:extLst>
              <a:ext uri="{FF2B5EF4-FFF2-40B4-BE49-F238E27FC236}">
                <a16:creationId xmlns:a16="http://schemas.microsoft.com/office/drawing/2014/main" id="{722F2420-8F44-4C2E-8795-A114EE97437A}"/>
              </a:ext>
            </a:extLst>
          </p:cNvPr>
          <p:cNvGraphicFramePr>
            <a:graphicFrameLocks noGrp="1"/>
          </p:cNvGraphicFramePr>
          <p:nvPr>
            <p:extLst>
              <p:ext uri="{D42A27DB-BD31-4B8C-83A1-F6EECF244321}">
                <p14:modId xmlns:p14="http://schemas.microsoft.com/office/powerpoint/2010/main" val="1333735231"/>
              </p:ext>
            </p:extLst>
          </p:nvPr>
        </p:nvGraphicFramePr>
        <p:xfrm>
          <a:off x="5061256" y="1267457"/>
          <a:ext cx="3689044" cy="4923541"/>
        </p:xfrm>
        <a:graphic>
          <a:graphicData uri="http://schemas.openxmlformats.org/drawingml/2006/table">
            <a:tbl>
              <a:tblPr firstRow="1" bandRow="1">
                <a:tableStyleId>{5C22544A-7EE6-4342-B048-85BDC9FD1C3A}</a:tableStyleId>
              </a:tblPr>
              <a:tblGrid>
                <a:gridCol w="1844522">
                  <a:extLst>
                    <a:ext uri="{9D8B030D-6E8A-4147-A177-3AD203B41FA5}">
                      <a16:colId xmlns:a16="http://schemas.microsoft.com/office/drawing/2014/main" val="125137403"/>
                    </a:ext>
                  </a:extLst>
                </a:gridCol>
                <a:gridCol w="1844522">
                  <a:extLst>
                    <a:ext uri="{9D8B030D-6E8A-4147-A177-3AD203B41FA5}">
                      <a16:colId xmlns:a16="http://schemas.microsoft.com/office/drawing/2014/main" val="2472965591"/>
                    </a:ext>
                  </a:extLst>
                </a:gridCol>
              </a:tblGrid>
              <a:tr h="481021">
                <a:tc gridSpan="2">
                  <a:txBody>
                    <a:bodyPr/>
                    <a:lstStyle/>
                    <a:p>
                      <a:pPr algn="ctr" fontAlgn="b"/>
                      <a:r>
                        <a:rPr lang="en-US" sz="1600" u="none" strike="noStrike" dirty="0">
                          <a:effectLst/>
                        </a:rPr>
                        <a:t>Production Data</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R w="12700" cap="flat" cmpd="sng" algn="ctr">
                      <a:solidFill>
                        <a:srgbClr val="059EDA"/>
                      </a:solidFill>
                      <a:prstDash val="solid"/>
                      <a:round/>
                      <a:headEnd type="none" w="med" len="med"/>
                      <a:tailEnd type="none" w="med" len="med"/>
                    </a:lnR>
                    <a:lnT w="12700" cap="flat" cmpd="sng" algn="ctr">
                      <a:solidFill>
                        <a:srgbClr val="059EDA"/>
                      </a:solidFill>
                      <a:prstDash val="solid"/>
                      <a:round/>
                      <a:headEnd type="none" w="med" len="med"/>
                      <a:tailEnd type="none" w="med" len="med"/>
                    </a:lnT>
                    <a:solidFill>
                      <a:srgbClr val="194074"/>
                    </a:solidFill>
                  </a:tcPr>
                </a:tc>
                <a:tc hMerge="1">
                  <a:txBody>
                    <a:bodyPr/>
                    <a:lstStyle/>
                    <a:p>
                      <a:endParaRPr lang="en-US"/>
                    </a:p>
                  </a:txBody>
                  <a:tcPr/>
                </a:tc>
                <a:extLst>
                  <a:ext uri="{0D108BD9-81ED-4DB2-BD59-A6C34878D82A}">
                    <a16:rowId xmlns:a16="http://schemas.microsoft.com/office/drawing/2014/main" val="2374901474"/>
                  </a:ext>
                </a:extLst>
              </a:tr>
              <a:tr h="481021">
                <a:tc>
                  <a:txBody>
                    <a:bodyPr/>
                    <a:lstStyle/>
                    <a:p>
                      <a:pPr algn="ctr" fontAlgn="b"/>
                      <a:r>
                        <a:rPr lang="en-US" sz="1400" u="none" strike="noStrike" dirty="0">
                          <a:effectLst/>
                        </a:rPr>
                        <a:t>Salt produced/day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2000 kg</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78120818"/>
                  </a:ext>
                </a:extLst>
              </a:tr>
              <a:tr h="481021">
                <a:tc>
                  <a:txBody>
                    <a:bodyPr/>
                    <a:lstStyle/>
                    <a:p>
                      <a:pPr algn="ctr" fontAlgn="b"/>
                      <a:r>
                        <a:rPr lang="en-US" sz="1400" u="none" strike="noStrike" dirty="0">
                          <a:effectLst/>
                        </a:rPr>
                        <a:t>Percentage of salt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25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20132634"/>
                  </a:ext>
                </a:extLst>
              </a:tr>
              <a:tr h="481021">
                <a:tc>
                  <a:txBody>
                    <a:bodyPr/>
                    <a:lstStyle/>
                    <a:p>
                      <a:pPr algn="ctr" fontAlgn="b"/>
                      <a:r>
                        <a:rPr lang="en-US" sz="1400" u="none" strike="noStrike" dirty="0">
                          <a:effectLst/>
                        </a:rPr>
                        <a:t>Density </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1000 kg/m</a:t>
                      </a:r>
                      <a:r>
                        <a:rPr lang="en-US" sz="1400" u="none" strike="noStrike" baseline="30000"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513784054"/>
                  </a:ext>
                </a:extLst>
              </a:tr>
              <a:tr h="481021">
                <a:tc>
                  <a:txBody>
                    <a:bodyPr/>
                    <a:lstStyle/>
                    <a:p>
                      <a:pPr algn="ctr" fontAlgn="b"/>
                      <a:r>
                        <a:rPr lang="en-US" sz="1400" u="none" strike="noStrike" dirty="0">
                          <a:effectLst/>
                        </a:rPr>
                        <a:t>Velocity</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highlight>
                            <a:srgbClr val="FFFF00"/>
                          </a:highlight>
                        </a:rPr>
                        <a:t>11 m/s</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828840100"/>
                  </a:ext>
                </a:extLst>
              </a:tr>
              <a:tr h="481021">
                <a:tc>
                  <a:txBody>
                    <a:bodyPr/>
                    <a:lstStyle/>
                    <a:p>
                      <a:pPr algn="ctr" fontAlgn="b"/>
                      <a:r>
                        <a:rPr lang="en-US" sz="1400" u="none" strike="noStrike" dirty="0">
                          <a:effectLst/>
                        </a:rPr>
                        <a:t>Flow  (Q = A*V)</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0.00964 m</a:t>
                      </a:r>
                      <a:r>
                        <a:rPr lang="en-US" sz="1400" u="none" strike="noStrike" baseline="30000" dirty="0">
                          <a:effectLst/>
                        </a:rPr>
                        <a:t>3</a:t>
                      </a:r>
                      <a:r>
                        <a:rPr lang="en-US" sz="1400" u="none" strike="noStrike" dirty="0">
                          <a:effectLst/>
                        </a:rPr>
                        <a:t>/s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1951377051"/>
                  </a:ext>
                </a:extLst>
              </a:tr>
              <a:tr h="481021">
                <a:tc>
                  <a:txBody>
                    <a:bodyPr/>
                    <a:lstStyle/>
                    <a:p>
                      <a:pPr algn="ctr" fontAlgn="b"/>
                      <a:r>
                        <a:rPr lang="en-US" sz="1400" u="none" strike="noStrike" dirty="0">
                          <a:effectLst/>
                        </a:rPr>
                        <a:t>Mass flow rate</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9.64 kg/s</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584874569"/>
                  </a:ext>
                </a:extLst>
              </a:tr>
              <a:tr h="518798">
                <a:tc>
                  <a:txBody>
                    <a:bodyPr/>
                    <a:lstStyle/>
                    <a:p>
                      <a:pPr algn="ctr" fontAlgn="b"/>
                      <a:r>
                        <a:rPr lang="en-US" sz="1400" u="none" strike="noStrike" dirty="0">
                          <a:effectLst/>
                        </a:rPr>
                        <a:t>Salt flow rate (by </a:t>
                      </a:r>
                      <a:r>
                        <a:rPr lang="en-US" sz="1400" u="none" strike="noStrike" dirty="0" err="1">
                          <a:effectLst/>
                        </a:rPr>
                        <a:t>wt</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highlight>
                            <a:srgbClr val="FFFF00"/>
                          </a:highlight>
                        </a:rPr>
                        <a:t>2.41 kg/s</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020604798"/>
                  </a:ext>
                </a:extLst>
              </a:tr>
              <a:tr h="518798">
                <a:tc>
                  <a:txBody>
                    <a:bodyPr/>
                    <a:lstStyle/>
                    <a:p>
                      <a:pPr algn="ctr" fontAlgn="b"/>
                      <a:r>
                        <a:rPr lang="en-US" sz="1400" u="none" strike="noStrike" dirty="0">
                          <a:effectLst/>
                        </a:rPr>
                        <a:t>Salt produced per hour</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tcPr>
                </a:tc>
                <a:tc>
                  <a:txBody>
                    <a:bodyPr/>
                    <a:lstStyle/>
                    <a:p>
                      <a:pPr algn="ctr" fontAlgn="b"/>
                      <a:r>
                        <a:rPr lang="en-US" sz="1400" u="none" strike="noStrike" dirty="0">
                          <a:effectLst/>
                        </a:rPr>
                        <a:t>867 kg/h</a:t>
                      </a:r>
                      <a:endParaRPr lang="en-US" sz="14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tcPr>
                </a:tc>
                <a:extLst>
                  <a:ext uri="{0D108BD9-81ED-4DB2-BD59-A6C34878D82A}">
                    <a16:rowId xmlns:a16="http://schemas.microsoft.com/office/drawing/2014/main" val="3482266471"/>
                  </a:ext>
                </a:extLst>
              </a:tr>
              <a:tr h="518798">
                <a:tc>
                  <a:txBody>
                    <a:bodyPr/>
                    <a:lstStyle/>
                    <a:p>
                      <a:pPr algn="ctr" fontAlgn="b"/>
                      <a:r>
                        <a:rPr lang="en-US" sz="1400" u="none" strike="noStrike" dirty="0">
                          <a:effectLst/>
                        </a:rPr>
                        <a:t>Time running to produce 2 tons</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59EDA"/>
                      </a:solidFill>
                      <a:prstDash val="solid"/>
                      <a:round/>
                      <a:headEnd type="none" w="med" len="med"/>
                      <a:tailEnd type="none" w="med" len="med"/>
                    </a:lnL>
                    <a:lnB w="12700" cap="flat" cmpd="sng" algn="ctr">
                      <a:solidFill>
                        <a:srgbClr val="059EDA"/>
                      </a:solidFill>
                      <a:prstDash val="solid"/>
                      <a:round/>
                      <a:headEnd type="none" w="med" len="med"/>
                      <a:tailEnd type="none" w="med" len="med"/>
                    </a:lnB>
                  </a:tcPr>
                </a:tc>
                <a:tc>
                  <a:txBody>
                    <a:bodyPr/>
                    <a:lstStyle/>
                    <a:p>
                      <a:pPr algn="ctr" fontAlgn="b"/>
                      <a:r>
                        <a:rPr lang="en-US" sz="1400" u="none" strike="noStrike" dirty="0">
                          <a:effectLst/>
                          <a:highlight>
                            <a:srgbClr val="FFFF00"/>
                          </a:highlight>
                        </a:rPr>
                        <a:t>2.31 h</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ctr">
                    <a:lnR w="12700" cap="flat" cmpd="sng" algn="ctr">
                      <a:solidFill>
                        <a:srgbClr val="059EDA"/>
                      </a:solidFill>
                      <a:prstDash val="solid"/>
                      <a:round/>
                      <a:headEnd type="none" w="med" len="med"/>
                      <a:tailEnd type="none" w="med" len="med"/>
                    </a:lnR>
                    <a:lnB w="12700" cap="flat" cmpd="sng" algn="ctr">
                      <a:solidFill>
                        <a:srgbClr val="059EDA"/>
                      </a:solidFill>
                      <a:prstDash val="solid"/>
                      <a:round/>
                      <a:headEnd type="none" w="med" len="med"/>
                      <a:tailEnd type="none" w="med" len="med"/>
                    </a:lnB>
                  </a:tcPr>
                </a:tc>
                <a:extLst>
                  <a:ext uri="{0D108BD9-81ED-4DB2-BD59-A6C34878D82A}">
                    <a16:rowId xmlns:a16="http://schemas.microsoft.com/office/drawing/2014/main" val="3533196237"/>
                  </a:ext>
                </a:extLst>
              </a:tr>
            </a:tbl>
          </a:graphicData>
        </a:graphic>
      </p:graphicFrame>
    </p:spTree>
    <p:extLst>
      <p:ext uri="{BB962C8B-B14F-4D97-AF65-F5344CB8AC3E}">
        <p14:creationId xmlns:p14="http://schemas.microsoft.com/office/powerpoint/2010/main" val="350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04332" y="340199"/>
            <a:ext cx="7738144" cy="385422"/>
          </a:xfrm>
        </p:spPr>
        <p:txBody>
          <a:bodyPr>
            <a:normAutofit fontScale="90000"/>
          </a:bodyPr>
          <a:lstStyle/>
          <a:p>
            <a:r>
              <a:rPr lang="en-GB" dirty="0">
                <a:solidFill>
                  <a:schemeClr val="tx2"/>
                </a:solidFill>
              </a:rPr>
              <a:t>Questions</a:t>
            </a:r>
            <a:endParaRPr lang="en-US" dirty="0">
              <a:solidFill>
                <a:schemeClr val="tx2"/>
              </a:solidFill>
            </a:endParaRPr>
          </a:p>
        </p:txBody>
      </p:sp>
      <p:graphicFrame>
        <p:nvGraphicFramePr>
          <p:cNvPr id="2" name="Table 2">
            <a:extLst>
              <a:ext uri="{FF2B5EF4-FFF2-40B4-BE49-F238E27FC236}">
                <a16:creationId xmlns:a16="http://schemas.microsoft.com/office/drawing/2014/main" id="{E12474AB-36C8-4600-A2E7-53FC3AA18882}"/>
              </a:ext>
            </a:extLst>
          </p:cNvPr>
          <p:cNvGraphicFramePr>
            <a:graphicFrameLocks noGrp="1"/>
          </p:cNvGraphicFramePr>
          <p:nvPr>
            <p:extLst>
              <p:ext uri="{D42A27DB-BD31-4B8C-83A1-F6EECF244321}">
                <p14:modId xmlns:p14="http://schemas.microsoft.com/office/powerpoint/2010/main" val="2651579603"/>
              </p:ext>
            </p:extLst>
          </p:nvPr>
        </p:nvGraphicFramePr>
        <p:xfrm>
          <a:off x="704331" y="960448"/>
          <a:ext cx="7660953" cy="11689080"/>
        </p:xfrm>
        <a:graphic>
          <a:graphicData uri="http://schemas.openxmlformats.org/drawingml/2006/table">
            <a:tbl>
              <a:tblPr firstRow="1" bandRow="1">
                <a:tableStyleId>{5C22544A-7EE6-4342-B048-85BDC9FD1C3A}</a:tableStyleId>
              </a:tblPr>
              <a:tblGrid>
                <a:gridCol w="2553651">
                  <a:extLst>
                    <a:ext uri="{9D8B030D-6E8A-4147-A177-3AD203B41FA5}">
                      <a16:colId xmlns:a16="http://schemas.microsoft.com/office/drawing/2014/main" val="3532594536"/>
                    </a:ext>
                  </a:extLst>
                </a:gridCol>
                <a:gridCol w="2553651">
                  <a:extLst>
                    <a:ext uri="{9D8B030D-6E8A-4147-A177-3AD203B41FA5}">
                      <a16:colId xmlns:a16="http://schemas.microsoft.com/office/drawing/2014/main" val="2297015815"/>
                    </a:ext>
                  </a:extLst>
                </a:gridCol>
                <a:gridCol w="2553651">
                  <a:extLst>
                    <a:ext uri="{9D8B030D-6E8A-4147-A177-3AD203B41FA5}">
                      <a16:colId xmlns:a16="http://schemas.microsoft.com/office/drawing/2014/main" val="3034635924"/>
                    </a:ext>
                  </a:extLst>
                </a:gridCol>
              </a:tblGrid>
              <a:tr h="323277">
                <a:tc>
                  <a:txBody>
                    <a:bodyPr/>
                    <a:lstStyle/>
                    <a:p>
                      <a:r>
                        <a:rPr lang="en-GB" dirty="0"/>
                        <a:t>Question</a:t>
                      </a:r>
                      <a:endParaRPr lang="en-US" dirty="0"/>
                    </a:p>
                  </a:txBody>
                  <a:tcPr/>
                </a:tc>
                <a:tc>
                  <a:txBody>
                    <a:bodyPr/>
                    <a:lstStyle/>
                    <a:p>
                      <a:r>
                        <a:rPr lang="en-GB" dirty="0"/>
                        <a:t>Response</a:t>
                      </a:r>
                      <a:endParaRPr lang="en-US" dirty="0"/>
                    </a:p>
                  </a:txBody>
                  <a:tcPr/>
                </a:tc>
                <a:tc>
                  <a:txBody>
                    <a:bodyPr/>
                    <a:lstStyle/>
                    <a:p>
                      <a:r>
                        <a:rPr lang="en-GB" dirty="0"/>
                        <a:t>Result</a:t>
                      </a:r>
                      <a:endParaRPr lang="en-US" dirty="0"/>
                    </a:p>
                  </a:txBody>
                  <a:tcPr/>
                </a:tc>
                <a:extLst>
                  <a:ext uri="{0D108BD9-81ED-4DB2-BD59-A6C34878D82A}">
                    <a16:rowId xmlns:a16="http://schemas.microsoft.com/office/drawing/2014/main" val="4087696267"/>
                  </a:ext>
                </a:extLst>
              </a:tr>
              <a:tr h="169279">
                <a:tc>
                  <a:txBody>
                    <a:bodyPr/>
                    <a:lstStyle/>
                    <a:p>
                      <a:pPr algn="l" fontAlgn="t"/>
                      <a:r>
                        <a:rPr lang="en-US" sz="500" b="0" i="0" u="none" strike="noStrike" dirty="0">
                          <a:solidFill>
                            <a:srgbClr val="305496"/>
                          </a:solidFill>
                          <a:effectLst/>
                          <a:latin typeface="Calibri" panose="020F0502020204030204" pitchFamily="34" charset="0"/>
                        </a:rPr>
                        <a:t>Is the site weld logbook available? </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As if often the case for facilities of this age there are no manufacturing records available. However, given the controls in place at the time it is reasonable to assume that welding was done in accordance with approved welding procedures by qualified welders to meet the applicable specifications.</a:t>
                      </a:r>
                      <a:br>
                        <a:rPr lang="en-US" sz="500" b="0" i="0" u="none" strike="noStrike">
                          <a:solidFill>
                            <a:srgbClr val="FF0000"/>
                          </a:solidFill>
                          <a:effectLst/>
                          <a:latin typeface="Calibri" panose="020F0502020204030204" pitchFamily="34" charset="0"/>
                        </a:rPr>
                      </a:br>
                      <a:br>
                        <a:rPr lang="en-US" sz="500" b="0" i="0" u="none" strike="noStrike">
                          <a:solidFill>
                            <a:srgbClr val="FF0000"/>
                          </a:solidFill>
                          <a:effectLst/>
                          <a:latin typeface="Calibri" panose="020F0502020204030204" pitchFamily="34" charset="0"/>
                        </a:rPr>
                      </a:br>
                      <a:r>
                        <a:rPr lang="en-US" sz="500" b="0" i="0" u="none" strike="noStrike">
                          <a:solidFill>
                            <a:srgbClr val="FF0000"/>
                          </a:solidFill>
                          <a:effectLst/>
                          <a:latin typeface="Calibri" panose="020F0502020204030204" pitchFamily="34" charset="0"/>
                        </a:rPr>
                        <a:t>(You may interpret that as meaning these welds were 'good' welds!)</a:t>
                      </a:r>
                    </a:p>
                  </a:txBody>
                  <a:tcPr marL="7620" marR="7620" marT="7620"/>
                </a:tc>
                <a:tc>
                  <a:txBody>
                    <a:bodyPr/>
                    <a:lstStyle/>
                    <a:p>
                      <a:endParaRPr lang="en-US"/>
                    </a:p>
                  </a:txBody>
                  <a:tcPr/>
                </a:tc>
                <a:extLst>
                  <a:ext uri="{0D108BD9-81ED-4DB2-BD59-A6C34878D82A}">
                    <a16:rowId xmlns:a16="http://schemas.microsoft.com/office/drawing/2014/main" val="3207704250"/>
                  </a:ext>
                </a:extLst>
              </a:tr>
              <a:tr h="323277">
                <a:tc>
                  <a:txBody>
                    <a:bodyPr/>
                    <a:lstStyle/>
                    <a:p>
                      <a:pPr algn="l" fontAlgn="t"/>
                      <a:r>
                        <a:rPr lang="en-US" sz="500" b="0" i="0" u="none" strike="noStrike" dirty="0">
                          <a:solidFill>
                            <a:srgbClr val="305496"/>
                          </a:solidFill>
                          <a:effectLst/>
                          <a:latin typeface="Calibri" panose="020F0502020204030204" pitchFamily="34" charset="0"/>
                        </a:rPr>
                        <a:t>Are any micro-hardness tests or EDS (</a:t>
                      </a:r>
                      <a:r>
                        <a:rPr lang="en-US" sz="500" b="0" i="0" u="none" strike="noStrike" dirty="0" err="1">
                          <a:solidFill>
                            <a:srgbClr val="305496"/>
                          </a:solidFill>
                          <a:effectLst/>
                          <a:latin typeface="Calibri" panose="020F0502020204030204" pitchFamily="34" charset="0"/>
                        </a:rPr>
                        <a:t>XRay</a:t>
                      </a:r>
                      <a:r>
                        <a:rPr lang="en-US" sz="500" b="0" i="0" u="none" strike="noStrike" dirty="0">
                          <a:solidFill>
                            <a:srgbClr val="305496"/>
                          </a:solidFill>
                          <a:effectLst/>
                          <a:latin typeface="Calibri" panose="020F0502020204030204" pitchFamily="34" charset="0"/>
                        </a:rPr>
                        <a:t> </a:t>
                      </a:r>
                      <a:r>
                        <a:rPr lang="en-US" sz="500" b="0" i="0" u="none" strike="noStrike" dirty="0" err="1">
                          <a:solidFill>
                            <a:srgbClr val="305496"/>
                          </a:solidFill>
                          <a:effectLst/>
                          <a:latin typeface="Calibri" panose="020F0502020204030204" pitchFamily="34" charset="0"/>
                        </a:rPr>
                        <a:t>Spectrography</a:t>
                      </a:r>
                      <a:r>
                        <a:rPr lang="en-US" sz="500" b="0" i="0" u="none" strike="noStrike" dirty="0">
                          <a:solidFill>
                            <a:srgbClr val="305496"/>
                          </a:solidFill>
                          <a:effectLst/>
                          <a:latin typeface="Calibri" panose="020F0502020204030204" pitchFamily="34" charset="0"/>
                        </a:rPr>
                        <a:t>) across the HAZ interface region available? </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There are no microhardness or EDX measurements across the HAZ region. </a:t>
                      </a:r>
                    </a:p>
                  </a:txBody>
                  <a:tcPr marL="7620" marR="7620" marT="7620"/>
                </a:tc>
                <a:tc>
                  <a:txBody>
                    <a:bodyPr/>
                    <a:lstStyle/>
                    <a:p>
                      <a:endParaRPr lang="en-US"/>
                    </a:p>
                  </a:txBody>
                  <a:tcPr/>
                </a:tc>
                <a:extLst>
                  <a:ext uri="{0D108BD9-81ED-4DB2-BD59-A6C34878D82A}">
                    <a16:rowId xmlns:a16="http://schemas.microsoft.com/office/drawing/2014/main" val="3703847257"/>
                  </a:ext>
                </a:extLst>
              </a:tr>
              <a:tr h="323277">
                <a:tc>
                  <a:txBody>
                    <a:bodyPr/>
                    <a:lstStyle/>
                    <a:p>
                      <a:pPr algn="l" fontAlgn="t"/>
                      <a:r>
                        <a:rPr lang="en-US" sz="500" b="0" i="0" u="none" strike="noStrike" dirty="0">
                          <a:solidFill>
                            <a:srgbClr val="305496"/>
                          </a:solidFill>
                          <a:effectLst/>
                          <a:latin typeface="Calibri" panose="020F0502020204030204" pitchFamily="34" charset="0"/>
                        </a:rPr>
                        <a:t>What were the chemistry/process conditions/pH of the process fluid at the time and place of failure? </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The process conditions and details of the process fluid have been provided. There is no further information available. There were no pH measurements taken at the time of failure. You have an estimate of organic acid concentration.</a:t>
                      </a:r>
                    </a:p>
                  </a:txBody>
                  <a:tcPr marL="7620" marR="7620" marT="7620"/>
                </a:tc>
                <a:tc>
                  <a:txBody>
                    <a:bodyPr/>
                    <a:lstStyle/>
                    <a:p>
                      <a:endParaRPr lang="en-US"/>
                    </a:p>
                  </a:txBody>
                  <a:tcPr/>
                </a:tc>
                <a:extLst>
                  <a:ext uri="{0D108BD9-81ED-4DB2-BD59-A6C34878D82A}">
                    <a16:rowId xmlns:a16="http://schemas.microsoft.com/office/drawing/2014/main" val="1977901070"/>
                  </a:ext>
                </a:extLst>
              </a:tr>
              <a:tr h="323277">
                <a:tc>
                  <a:txBody>
                    <a:bodyPr/>
                    <a:lstStyle/>
                    <a:p>
                      <a:pPr algn="l" fontAlgn="t"/>
                      <a:r>
                        <a:rPr lang="en-US" sz="500" b="0" i="0" u="none" strike="noStrike" dirty="0">
                          <a:solidFill>
                            <a:srgbClr val="305496"/>
                          </a:solidFill>
                          <a:effectLst/>
                          <a:latin typeface="Calibri" panose="020F0502020204030204" pitchFamily="34" charset="0"/>
                        </a:rPr>
                        <a:t>What was the condition of the piece immediately after it was removed from service, </a:t>
                      </a:r>
                      <a:r>
                        <a:rPr lang="en-US" sz="500" b="0" i="0" u="none" strike="noStrike" dirty="0" err="1">
                          <a:solidFill>
                            <a:srgbClr val="305496"/>
                          </a:solidFill>
                          <a:effectLst/>
                          <a:latin typeface="Calibri" panose="020F0502020204030204" pitchFamily="34" charset="0"/>
                        </a:rPr>
                        <a:t>e.g</a:t>
                      </a:r>
                      <a:r>
                        <a:rPr lang="en-US" sz="500" b="0" i="0" u="none" strike="noStrike" dirty="0">
                          <a:solidFill>
                            <a:srgbClr val="305496"/>
                          </a:solidFill>
                          <a:effectLst/>
                          <a:latin typeface="Calibri" panose="020F0502020204030204" pitchFamily="34" charset="0"/>
                        </a:rPr>
                        <a:t>, were there any surface deposits/corrosion products? </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As is normal practice the spools were flushed with potable water to make them safe for removal. What you see in the photos of the sectioned pipe is the condition on removal.</a:t>
                      </a:r>
                    </a:p>
                  </a:txBody>
                  <a:tcPr marL="7620" marR="7620" marT="7620"/>
                </a:tc>
                <a:tc>
                  <a:txBody>
                    <a:bodyPr/>
                    <a:lstStyle/>
                    <a:p>
                      <a:endParaRPr lang="en-US"/>
                    </a:p>
                  </a:txBody>
                  <a:tcPr/>
                </a:tc>
                <a:extLst>
                  <a:ext uri="{0D108BD9-81ED-4DB2-BD59-A6C34878D82A}">
                    <a16:rowId xmlns:a16="http://schemas.microsoft.com/office/drawing/2014/main" val="3878530496"/>
                  </a:ext>
                </a:extLst>
              </a:tr>
              <a:tr h="323277">
                <a:tc>
                  <a:txBody>
                    <a:bodyPr/>
                    <a:lstStyle/>
                    <a:p>
                      <a:pPr algn="l" fontAlgn="t"/>
                      <a:r>
                        <a:rPr lang="en-US" sz="700" b="0" i="0" u="none" strike="noStrike" dirty="0">
                          <a:solidFill>
                            <a:srgbClr val="305496"/>
                          </a:solidFill>
                          <a:effectLst/>
                          <a:latin typeface="Calibri" panose="020F0502020204030204" pitchFamily="34" charset="0"/>
                        </a:rPr>
                        <a:t>Clarify what is meant by several leaks?</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Two leaks are detailed. I'm not sure if 'several' means two or if these are a selection of more leaks. I will ask</a:t>
                      </a:r>
                    </a:p>
                  </a:txBody>
                  <a:tcPr marL="7620" marR="7620" marT="7620"/>
                </a:tc>
                <a:tc>
                  <a:txBody>
                    <a:bodyPr/>
                    <a:lstStyle/>
                    <a:p>
                      <a:endParaRPr lang="en-US"/>
                    </a:p>
                  </a:txBody>
                  <a:tcPr/>
                </a:tc>
                <a:extLst>
                  <a:ext uri="{0D108BD9-81ED-4DB2-BD59-A6C34878D82A}">
                    <a16:rowId xmlns:a16="http://schemas.microsoft.com/office/drawing/2014/main" val="2072270155"/>
                  </a:ext>
                </a:extLst>
              </a:tr>
              <a:tr h="323277">
                <a:tc>
                  <a:txBody>
                    <a:bodyPr/>
                    <a:lstStyle/>
                    <a:p>
                      <a:pPr algn="l" fontAlgn="t"/>
                      <a:r>
                        <a:rPr lang="en-US" sz="700" b="0" i="0" u="none" strike="noStrike" dirty="0">
                          <a:solidFill>
                            <a:srgbClr val="305496"/>
                          </a:solidFill>
                          <a:effectLst/>
                          <a:latin typeface="Calibri" panose="020F0502020204030204" pitchFamily="34" charset="0"/>
                        </a:rPr>
                        <a:t>Remaining design life of the site?</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The plant was purchased as a package and has been in operation since 1994. As such it is 26 years old in 2020. The pipes had been in service for 15 years when the failures occurred (so in 2011). You should comment on whether lasting 15 years is a surprising life or not. I cannot find out what the original design life was but will ask. You will be aware that very few plants are designed to have lives beyond 25 years</a:t>
                      </a:r>
                    </a:p>
                  </a:txBody>
                  <a:tcPr marL="7620" marR="7620" marT="7620"/>
                </a:tc>
                <a:tc>
                  <a:txBody>
                    <a:bodyPr/>
                    <a:lstStyle/>
                    <a:p>
                      <a:endParaRPr lang="en-US"/>
                    </a:p>
                  </a:txBody>
                  <a:tcPr/>
                </a:tc>
                <a:extLst>
                  <a:ext uri="{0D108BD9-81ED-4DB2-BD59-A6C34878D82A}">
                    <a16:rowId xmlns:a16="http://schemas.microsoft.com/office/drawing/2014/main" val="2704922773"/>
                  </a:ext>
                </a:extLst>
              </a:tr>
              <a:tr h="323277">
                <a:tc>
                  <a:txBody>
                    <a:bodyPr/>
                    <a:lstStyle/>
                    <a:p>
                      <a:pPr algn="l" fontAlgn="t"/>
                      <a:r>
                        <a:rPr lang="en-US" sz="700" b="0" i="0" u="none" strike="noStrike" dirty="0">
                          <a:solidFill>
                            <a:srgbClr val="305496"/>
                          </a:solidFill>
                          <a:effectLst/>
                          <a:latin typeface="Calibri" panose="020F0502020204030204" pitchFamily="34" charset="0"/>
                        </a:rPr>
                        <a:t>Availability of original mat </a:t>
                      </a:r>
                      <a:r>
                        <a:rPr lang="en-US" sz="700" b="0" i="0" u="none" strike="noStrike" dirty="0" err="1">
                          <a:solidFill>
                            <a:srgbClr val="305496"/>
                          </a:solidFill>
                          <a:effectLst/>
                          <a:latin typeface="Calibri" panose="020F0502020204030204" pitchFamily="34" charset="0"/>
                        </a:rPr>
                        <a:t>eng.</a:t>
                      </a:r>
                      <a:r>
                        <a:rPr lang="en-US" sz="700" b="0" i="0" u="none" strike="noStrike" dirty="0">
                          <a:solidFill>
                            <a:srgbClr val="305496"/>
                          </a:solidFill>
                          <a:effectLst/>
                          <a:latin typeface="Calibri" panose="020F0502020204030204" pitchFamily="34" charset="0"/>
                        </a:rPr>
                        <a:t> design data, including material selection report (including fasteners)</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original Materials Selection but will ask for it. I cannot find any mention of fasteners (perhaps you are considering that steel fasteners were used? and so corroded and caused Hydrogen embrittlement of the pipe? is the corrosion found near a flange? ask yourselves whether Hydrogen embrittlement could be a cause or a result of the corrosion seen?)</a:t>
                      </a:r>
                    </a:p>
                  </a:txBody>
                  <a:tcPr marL="7620" marR="7620" marT="7620"/>
                </a:tc>
                <a:tc>
                  <a:txBody>
                    <a:bodyPr/>
                    <a:lstStyle/>
                    <a:p>
                      <a:endParaRPr lang="en-US"/>
                    </a:p>
                  </a:txBody>
                  <a:tcPr/>
                </a:tc>
                <a:extLst>
                  <a:ext uri="{0D108BD9-81ED-4DB2-BD59-A6C34878D82A}">
                    <a16:rowId xmlns:a16="http://schemas.microsoft.com/office/drawing/2014/main" val="904809731"/>
                  </a:ext>
                </a:extLst>
              </a:tr>
              <a:tr h="323277">
                <a:tc>
                  <a:txBody>
                    <a:bodyPr/>
                    <a:lstStyle/>
                    <a:p>
                      <a:pPr algn="l" fontAlgn="t"/>
                      <a:r>
                        <a:rPr lang="en-US" sz="700" b="0" i="0" u="none" strike="noStrike" dirty="0">
                          <a:solidFill>
                            <a:srgbClr val="305496"/>
                          </a:solidFill>
                          <a:effectLst/>
                          <a:latin typeface="Calibri" panose="020F0502020204030204" pitchFamily="34" charset="0"/>
                        </a:rPr>
                        <a:t>Coating and insulation specification/philosophy</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coating documents. I can tell you that the pipework was insulated using weatherproof fire resistant foam systems. I will ask for the coating documents but you may be told they are not relevant. What does the presence of an effective insulation system suggest?</a:t>
                      </a:r>
                    </a:p>
                  </a:txBody>
                  <a:tcPr marL="7620" marR="7620" marT="7620"/>
                </a:tc>
                <a:tc>
                  <a:txBody>
                    <a:bodyPr/>
                    <a:lstStyle/>
                    <a:p>
                      <a:endParaRPr lang="en-US"/>
                    </a:p>
                  </a:txBody>
                  <a:tcPr/>
                </a:tc>
                <a:extLst>
                  <a:ext uri="{0D108BD9-81ED-4DB2-BD59-A6C34878D82A}">
                    <a16:rowId xmlns:a16="http://schemas.microsoft.com/office/drawing/2014/main" val="955518830"/>
                  </a:ext>
                </a:extLst>
              </a:tr>
              <a:tr h="323277">
                <a:tc>
                  <a:txBody>
                    <a:bodyPr/>
                    <a:lstStyle/>
                    <a:p>
                      <a:pPr algn="l" fontAlgn="t"/>
                      <a:r>
                        <a:rPr lang="en-US" sz="700" b="0" i="0" u="none" strike="noStrike">
                          <a:solidFill>
                            <a:srgbClr val="305496"/>
                          </a:solidFill>
                          <a:effectLst/>
                          <a:latin typeface="Calibri" panose="020F0502020204030204" pitchFamily="34" charset="0"/>
                        </a:rPr>
                        <a:t>Weld procedure specification</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WPS but will ask for it. You should look at the location of the corrosion with respect to the weld. Is it actually in the weld or HAZ? Is there any outside the weld? Why are there welds at these locations? Would your piping engineer specify a weld at these points? What affect does a weld have on the process stream at such a point? Do you think the welds are significant?</a:t>
                      </a:r>
                    </a:p>
                  </a:txBody>
                  <a:tcPr marL="7620" marR="7620" marT="7620"/>
                </a:tc>
                <a:tc>
                  <a:txBody>
                    <a:bodyPr/>
                    <a:lstStyle/>
                    <a:p>
                      <a:endParaRPr lang="en-US"/>
                    </a:p>
                  </a:txBody>
                  <a:tcPr/>
                </a:tc>
                <a:extLst>
                  <a:ext uri="{0D108BD9-81ED-4DB2-BD59-A6C34878D82A}">
                    <a16:rowId xmlns:a16="http://schemas.microsoft.com/office/drawing/2014/main" val="1214806014"/>
                  </a:ext>
                </a:extLst>
              </a:tr>
              <a:tr h="323277">
                <a:tc>
                  <a:txBody>
                    <a:bodyPr/>
                    <a:lstStyle/>
                    <a:p>
                      <a:pPr algn="l" fontAlgn="t"/>
                      <a:r>
                        <a:rPr lang="en-US" sz="700" b="0" i="0" u="none" strike="noStrike">
                          <a:solidFill>
                            <a:srgbClr val="305496"/>
                          </a:solidFill>
                          <a:effectLst/>
                          <a:latin typeface="Calibri" panose="020F0502020204030204" pitchFamily="34" charset="0"/>
                        </a:rPr>
                        <a:t>Heat and material balance</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H&amp;MB for these two lines (or any others); but I attach a brief process description which may be of some help. Consider how helpful the H&amp;MB will be (why?). Ask yourselves what phases were present and how those affect design and operation.  I will ask for it</a:t>
                      </a:r>
                    </a:p>
                  </a:txBody>
                  <a:tcPr marL="7620" marR="7620" marT="7620"/>
                </a:tc>
                <a:tc>
                  <a:txBody>
                    <a:bodyPr/>
                    <a:lstStyle/>
                    <a:p>
                      <a:endParaRPr lang="en-US"/>
                    </a:p>
                  </a:txBody>
                  <a:tcPr/>
                </a:tc>
                <a:extLst>
                  <a:ext uri="{0D108BD9-81ED-4DB2-BD59-A6C34878D82A}">
                    <a16:rowId xmlns:a16="http://schemas.microsoft.com/office/drawing/2014/main" val="2829834181"/>
                  </a:ext>
                </a:extLst>
              </a:tr>
              <a:tr h="323277">
                <a:tc>
                  <a:txBody>
                    <a:bodyPr/>
                    <a:lstStyle/>
                    <a:p>
                      <a:pPr algn="l" fontAlgn="t"/>
                      <a:r>
                        <a:rPr lang="en-US" sz="700" b="0" i="0" u="none" strike="noStrike">
                          <a:solidFill>
                            <a:srgbClr val="305496"/>
                          </a:solidFill>
                          <a:effectLst/>
                          <a:latin typeface="Calibri" panose="020F0502020204030204" pitchFamily="34" charset="0"/>
                        </a:rPr>
                        <a:t>Process philosophies</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Process Philosophy for this section (or any others); but I attach a brief process description which may be of some help. Consider how helpful the philosophy will be. I will ask for it</a:t>
                      </a:r>
                    </a:p>
                  </a:txBody>
                  <a:tcPr marL="7620" marR="7620" marT="7620"/>
                </a:tc>
                <a:tc>
                  <a:txBody>
                    <a:bodyPr/>
                    <a:lstStyle/>
                    <a:p>
                      <a:endParaRPr lang="en-US"/>
                    </a:p>
                  </a:txBody>
                  <a:tcPr/>
                </a:tc>
                <a:extLst>
                  <a:ext uri="{0D108BD9-81ED-4DB2-BD59-A6C34878D82A}">
                    <a16:rowId xmlns:a16="http://schemas.microsoft.com/office/drawing/2014/main" val="3039687945"/>
                  </a:ext>
                </a:extLst>
              </a:tr>
              <a:tr h="323277">
                <a:tc>
                  <a:txBody>
                    <a:bodyPr/>
                    <a:lstStyle/>
                    <a:p>
                      <a:pPr algn="l" fontAlgn="t"/>
                      <a:r>
                        <a:rPr lang="en-US" sz="700" b="0" i="0" u="none" strike="noStrike" dirty="0">
                          <a:solidFill>
                            <a:srgbClr val="305496"/>
                          </a:solidFill>
                          <a:effectLst/>
                          <a:latin typeface="Calibri" panose="020F0502020204030204" pitchFamily="34" charset="0"/>
                        </a:rPr>
                        <a:t>NDE specifications</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NDE specifications for this section (or any others); ask yourselves if this could be an original fabrication defect: and how the leaks were discovered if no NDE was done in service. I will ask for any NDE specifications for the original work and for in-service NDE (I suspect none - why?)</a:t>
                      </a:r>
                    </a:p>
                  </a:txBody>
                  <a:tcPr marL="7620" marR="7620" marT="7620"/>
                </a:tc>
                <a:tc>
                  <a:txBody>
                    <a:bodyPr/>
                    <a:lstStyle/>
                    <a:p>
                      <a:endParaRPr lang="en-US" dirty="0"/>
                    </a:p>
                  </a:txBody>
                  <a:tcPr/>
                </a:tc>
                <a:extLst>
                  <a:ext uri="{0D108BD9-81ED-4DB2-BD59-A6C34878D82A}">
                    <a16:rowId xmlns:a16="http://schemas.microsoft.com/office/drawing/2014/main" val="907731604"/>
                  </a:ext>
                </a:extLst>
              </a:tr>
              <a:tr h="323277">
                <a:tc>
                  <a:txBody>
                    <a:bodyPr/>
                    <a:lstStyle/>
                    <a:p>
                      <a:pPr algn="l" fontAlgn="t"/>
                      <a:r>
                        <a:rPr lang="en-US" sz="700" b="0" i="0" u="none" strike="noStrike" dirty="0">
                          <a:solidFill>
                            <a:srgbClr val="305496"/>
                          </a:solidFill>
                          <a:effectLst/>
                          <a:latin typeface="Calibri" panose="020F0502020204030204" pitchFamily="34" charset="0"/>
                        </a:rPr>
                        <a:t>Corrosion monitoring specification</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the CM specifications for this section (or any others); ask yourselves how the leaks were discovered if no CM was done at this point. I will ask for any CM specifications for in-service inspection</a:t>
                      </a:r>
                    </a:p>
                  </a:txBody>
                  <a:tcPr marL="7620" marR="7620" marT="7620"/>
                </a:tc>
                <a:tc>
                  <a:txBody>
                    <a:bodyPr/>
                    <a:lstStyle/>
                    <a:p>
                      <a:endParaRPr lang="en-US" dirty="0"/>
                    </a:p>
                  </a:txBody>
                  <a:tcPr/>
                </a:tc>
                <a:extLst>
                  <a:ext uri="{0D108BD9-81ED-4DB2-BD59-A6C34878D82A}">
                    <a16:rowId xmlns:a16="http://schemas.microsoft.com/office/drawing/2014/main" val="3704811342"/>
                  </a:ext>
                </a:extLst>
              </a:tr>
              <a:tr h="323277">
                <a:tc>
                  <a:txBody>
                    <a:bodyPr/>
                    <a:lstStyle/>
                    <a:p>
                      <a:pPr algn="l" fontAlgn="t"/>
                      <a:r>
                        <a:rPr lang="en-US" sz="700" b="0" i="0" u="none" strike="noStrike" dirty="0">
                          <a:solidFill>
                            <a:srgbClr val="305496"/>
                          </a:solidFill>
                          <a:effectLst/>
                          <a:latin typeface="Calibri" panose="020F0502020204030204" pitchFamily="34" charset="0"/>
                        </a:rPr>
                        <a:t>Process fluid monitoring</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The only monitoring shown on the PFD is a densitometer. I attach some plant operational information which is all I have. Ask yourselves what phases were present and how those should be monitored. There is some talk of acidity but no measurements. Oxygen levels were measured at the feed end and reported to vary hugely (what effect does this have on Titanium?) I will ask for details of any process monitoring in place</a:t>
                      </a:r>
                    </a:p>
                  </a:txBody>
                  <a:tcPr marL="7620" marR="7620" marT="7620"/>
                </a:tc>
                <a:tc>
                  <a:txBody>
                    <a:bodyPr/>
                    <a:lstStyle/>
                    <a:p>
                      <a:endParaRPr lang="en-US" dirty="0"/>
                    </a:p>
                  </a:txBody>
                  <a:tcPr/>
                </a:tc>
                <a:extLst>
                  <a:ext uri="{0D108BD9-81ED-4DB2-BD59-A6C34878D82A}">
                    <a16:rowId xmlns:a16="http://schemas.microsoft.com/office/drawing/2014/main" val="1926193186"/>
                  </a:ext>
                </a:extLst>
              </a:tr>
              <a:tr h="323277">
                <a:tc>
                  <a:txBody>
                    <a:bodyPr/>
                    <a:lstStyle/>
                    <a:p>
                      <a:pPr algn="l" fontAlgn="t"/>
                      <a:r>
                        <a:rPr lang="en-US" sz="700" b="0" i="0" u="none" strike="noStrike">
                          <a:solidFill>
                            <a:srgbClr val="305496"/>
                          </a:solidFill>
                          <a:effectLst/>
                          <a:latin typeface="Calibri" panose="020F0502020204030204" pitchFamily="34" charset="0"/>
                        </a:rPr>
                        <a:t>Inspection and shutdown procedures (including details on cleaning tools used during manufacture and in service)</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I do not have any inspection and shutdown procedures. I will ask</a:t>
                      </a:r>
                    </a:p>
                  </a:txBody>
                  <a:tcPr marL="7620" marR="7620" marT="7620"/>
                </a:tc>
                <a:tc>
                  <a:txBody>
                    <a:bodyPr/>
                    <a:lstStyle/>
                    <a:p>
                      <a:endParaRPr lang="en-US" dirty="0"/>
                    </a:p>
                  </a:txBody>
                  <a:tcPr/>
                </a:tc>
                <a:extLst>
                  <a:ext uri="{0D108BD9-81ED-4DB2-BD59-A6C34878D82A}">
                    <a16:rowId xmlns:a16="http://schemas.microsoft.com/office/drawing/2014/main" val="3491154978"/>
                  </a:ext>
                </a:extLst>
              </a:tr>
              <a:tr h="323277">
                <a:tc>
                  <a:txBody>
                    <a:bodyPr/>
                    <a:lstStyle/>
                    <a:p>
                      <a:pPr algn="l" fontAlgn="t"/>
                      <a:r>
                        <a:rPr lang="en-US" sz="700" b="0" i="0" u="none" strike="noStrike">
                          <a:solidFill>
                            <a:srgbClr val="305496"/>
                          </a:solidFill>
                          <a:effectLst/>
                          <a:latin typeface="Calibri" panose="020F0502020204030204" pitchFamily="34" charset="0"/>
                        </a:rPr>
                        <a:t>Who were/how was the titanium/spool manufacture selected?</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We do not know by whom or where the spools were manufactured; we will ask. Consider the likelihood of failure after 15 years from a manufacturing defect</a:t>
                      </a:r>
                    </a:p>
                  </a:txBody>
                  <a:tcPr marL="7620" marR="7620" marT="7620"/>
                </a:tc>
                <a:tc>
                  <a:txBody>
                    <a:bodyPr/>
                    <a:lstStyle/>
                    <a:p>
                      <a:endParaRPr lang="en-US"/>
                    </a:p>
                  </a:txBody>
                  <a:tcPr/>
                </a:tc>
                <a:extLst>
                  <a:ext uri="{0D108BD9-81ED-4DB2-BD59-A6C34878D82A}">
                    <a16:rowId xmlns:a16="http://schemas.microsoft.com/office/drawing/2014/main" val="1972561670"/>
                  </a:ext>
                </a:extLst>
              </a:tr>
              <a:tr h="323277">
                <a:tc>
                  <a:txBody>
                    <a:bodyPr/>
                    <a:lstStyle/>
                    <a:p>
                      <a:pPr algn="l" fontAlgn="t"/>
                      <a:r>
                        <a:rPr lang="en-US" sz="700" b="0" i="0" u="none" strike="noStrike">
                          <a:solidFill>
                            <a:srgbClr val="305496"/>
                          </a:solidFill>
                          <a:effectLst/>
                          <a:latin typeface="Calibri" panose="020F0502020204030204" pitchFamily="34" charset="0"/>
                        </a:rPr>
                        <a:t>Welding and NDE reports from fabrication/installation site</a:t>
                      </a:r>
                    </a:p>
                  </a:txBody>
                  <a:tcPr marL="7620" marR="7620" marT="7620"/>
                </a:tc>
                <a:tc>
                  <a:txBody>
                    <a:bodyPr/>
                    <a:lstStyle/>
                    <a:p>
                      <a:pPr algn="l" fontAlgn="t"/>
                      <a:r>
                        <a:rPr lang="en-US" sz="500" b="0" i="0" u="none" strike="noStrike" dirty="0">
                          <a:solidFill>
                            <a:srgbClr val="FF0000"/>
                          </a:solidFill>
                          <a:effectLst/>
                          <a:latin typeface="Calibri" panose="020F0502020204030204" pitchFamily="34" charset="0"/>
                        </a:rPr>
                        <a:t>We do not have manufacturing or construction reports; we will ask</a:t>
                      </a:r>
                    </a:p>
                  </a:txBody>
                  <a:tcPr marL="7620" marR="7620" marT="7620"/>
                </a:tc>
                <a:tc>
                  <a:txBody>
                    <a:bodyPr/>
                    <a:lstStyle/>
                    <a:p>
                      <a:endParaRPr lang="en-US"/>
                    </a:p>
                  </a:txBody>
                  <a:tcPr/>
                </a:tc>
                <a:extLst>
                  <a:ext uri="{0D108BD9-81ED-4DB2-BD59-A6C34878D82A}">
                    <a16:rowId xmlns:a16="http://schemas.microsoft.com/office/drawing/2014/main" val="2829328811"/>
                  </a:ext>
                </a:extLst>
              </a:tr>
              <a:tr h="323277">
                <a:tc>
                  <a:txBody>
                    <a:bodyPr/>
                    <a:lstStyle/>
                    <a:p>
                      <a:pPr algn="l" fontAlgn="t"/>
                      <a:r>
                        <a:rPr lang="en-US" sz="700" b="0" i="0" u="none" strike="noStrike">
                          <a:solidFill>
                            <a:srgbClr val="305496"/>
                          </a:solidFill>
                          <a:effectLst/>
                          <a:latin typeface="Calibri" panose="020F0502020204030204" pitchFamily="34" charset="0"/>
                        </a:rPr>
                        <a:t>Coating report from fabrication/installation site</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We do not have manufacturing or construction reports; we will ask</a:t>
                      </a:r>
                    </a:p>
                  </a:txBody>
                  <a:tcPr marL="7620" marR="7620" marT="7620"/>
                </a:tc>
                <a:tc>
                  <a:txBody>
                    <a:bodyPr/>
                    <a:lstStyle/>
                    <a:p>
                      <a:endParaRPr lang="en-US"/>
                    </a:p>
                  </a:txBody>
                  <a:tcPr/>
                </a:tc>
                <a:extLst>
                  <a:ext uri="{0D108BD9-81ED-4DB2-BD59-A6C34878D82A}">
                    <a16:rowId xmlns:a16="http://schemas.microsoft.com/office/drawing/2014/main" val="2926511411"/>
                  </a:ext>
                </a:extLst>
              </a:tr>
              <a:tr h="323277">
                <a:tc>
                  <a:txBody>
                    <a:bodyPr/>
                    <a:lstStyle/>
                    <a:p>
                      <a:pPr algn="l" fontAlgn="t"/>
                      <a:r>
                        <a:rPr lang="en-US" sz="700" b="0" i="0" u="none" strike="noStrike">
                          <a:solidFill>
                            <a:srgbClr val="305496"/>
                          </a:solidFill>
                          <a:effectLst/>
                          <a:latin typeface="Calibri" panose="020F0502020204030204" pitchFamily="34" charset="0"/>
                        </a:rPr>
                        <a:t>What gaskets/seals were used between the flanges?</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I cannot find any mention of flanges or gaskets but we will ask; look at the photos - perhaps you are considering that steel fasteners were used? and so corroded and caused Hydrogen embrittlement of the pipe? is the corrosion found near a flange? how far away would bolt corrosion or gasket corrosion cause Hydrogen cracking? ask yourselves whether Hydrogen embrittlement could be a cause or a result of the corrosion seen?</a:t>
                      </a:r>
                    </a:p>
                  </a:txBody>
                  <a:tcPr marL="7620" marR="7620" marT="7620"/>
                </a:tc>
                <a:tc>
                  <a:txBody>
                    <a:bodyPr/>
                    <a:lstStyle/>
                    <a:p>
                      <a:endParaRPr lang="en-US" dirty="0"/>
                    </a:p>
                  </a:txBody>
                  <a:tcPr/>
                </a:tc>
                <a:extLst>
                  <a:ext uri="{0D108BD9-81ED-4DB2-BD59-A6C34878D82A}">
                    <a16:rowId xmlns:a16="http://schemas.microsoft.com/office/drawing/2014/main" val="2674897329"/>
                  </a:ext>
                </a:extLst>
              </a:tr>
              <a:tr h="323277">
                <a:tc>
                  <a:txBody>
                    <a:bodyPr/>
                    <a:lstStyle/>
                    <a:p>
                      <a:pPr algn="l" fontAlgn="t"/>
                      <a:r>
                        <a:rPr lang="en-US" sz="700" b="0" i="0" u="none" strike="noStrike">
                          <a:solidFill>
                            <a:srgbClr val="305496"/>
                          </a:solidFill>
                          <a:effectLst/>
                          <a:latin typeface="Calibri" panose="020F0502020204030204" pitchFamily="34" charset="0"/>
                        </a:rPr>
                        <a:t>Is there any PMI report to confirm that grade 12 Ti was used for pipe base material/the weld consumable?</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I do not have any PMI reports; I will ask. However I do have a post-failure analysis as attached</a:t>
                      </a:r>
                    </a:p>
                  </a:txBody>
                  <a:tcPr marL="7620" marR="7620" marT="7620"/>
                </a:tc>
                <a:tc>
                  <a:txBody>
                    <a:bodyPr/>
                    <a:lstStyle/>
                    <a:p>
                      <a:endParaRPr lang="en-US" dirty="0"/>
                    </a:p>
                  </a:txBody>
                  <a:tcPr/>
                </a:tc>
                <a:extLst>
                  <a:ext uri="{0D108BD9-81ED-4DB2-BD59-A6C34878D82A}">
                    <a16:rowId xmlns:a16="http://schemas.microsoft.com/office/drawing/2014/main" val="1321766191"/>
                  </a:ext>
                </a:extLst>
              </a:tr>
              <a:tr h="323277">
                <a:tc>
                  <a:txBody>
                    <a:bodyPr/>
                    <a:lstStyle/>
                    <a:p>
                      <a:pPr algn="l" fontAlgn="t"/>
                      <a:r>
                        <a:rPr lang="en-US" sz="700" b="0" i="0" u="none" strike="noStrike">
                          <a:solidFill>
                            <a:srgbClr val="305496"/>
                          </a:solidFill>
                          <a:effectLst/>
                          <a:latin typeface="Calibri" panose="020F0502020204030204" pitchFamily="34" charset="0"/>
                        </a:rPr>
                        <a:t>Who reviewed the WPS?</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I don't know who reviewed the WPS. Do you think it's a 'good' weld? Could a better weld make any difference? See comments above wrt weld procedure</a:t>
                      </a:r>
                    </a:p>
                  </a:txBody>
                  <a:tcPr marL="7620" marR="7620" marT="7620"/>
                </a:tc>
                <a:tc>
                  <a:txBody>
                    <a:bodyPr/>
                    <a:lstStyle/>
                    <a:p>
                      <a:endParaRPr lang="en-US" dirty="0"/>
                    </a:p>
                  </a:txBody>
                  <a:tcPr/>
                </a:tc>
                <a:extLst>
                  <a:ext uri="{0D108BD9-81ED-4DB2-BD59-A6C34878D82A}">
                    <a16:rowId xmlns:a16="http://schemas.microsoft.com/office/drawing/2014/main" val="293141003"/>
                  </a:ext>
                </a:extLst>
              </a:tr>
              <a:tr h="323277">
                <a:tc>
                  <a:txBody>
                    <a:bodyPr/>
                    <a:lstStyle/>
                    <a:p>
                      <a:pPr algn="l" fontAlgn="t"/>
                      <a:r>
                        <a:rPr lang="en-US" sz="700" b="0" i="0" u="none" strike="noStrike">
                          <a:solidFill>
                            <a:srgbClr val="305496"/>
                          </a:solidFill>
                          <a:effectLst/>
                          <a:latin typeface="Calibri" panose="020F0502020204030204" pitchFamily="34" charset="0"/>
                        </a:rPr>
                        <a:t>Were there any previously failed components?</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I have no record of other previous failed components; I will ask</a:t>
                      </a:r>
                    </a:p>
                  </a:txBody>
                  <a:tcPr marL="7620" marR="7620" marT="7620"/>
                </a:tc>
                <a:tc>
                  <a:txBody>
                    <a:bodyPr/>
                    <a:lstStyle/>
                    <a:p>
                      <a:endParaRPr lang="en-US" dirty="0"/>
                    </a:p>
                  </a:txBody>
                  <a:tcPr/>
                </a:tc>
                <a:extLst>
                  <a:ext uri="{0D108BD9-81ED-4DB2-BD59-A6C34878D82A}">
                    <a16:rowId xmlns:a16="http://schemas.microsoft.com/office/drawing/2014/main" val="1457891902"/>
                  </a:ext>
                </a:extLst>
              </a:tr>
              <a:tr h="323277">
                <a:tc>
                  <a:txBody>
                    <a:bodyPr/>
                    <a:lstStyle/>
                    <a:p>
                      <a:pPr algn="l" fontAlgn="t"/>
                      <a:r>
                        <a:rPr lang="en-US" sz="700" b="0" i="0" u="none" strike="noStrike">
                          <a:solidFill>
                            <a:srgbClr val="305496"/>
                          </a:solidFill>
                          <a:effectLst/>
                          <a:latin typeface="Calibri" panose="020F0502020204030204" pitchFamily="34" charset="0"/>
                        </a:rPr>
                        <a:t>Are there any post failure micrographs/EDS/general material characterisation test results for us to see?</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Micrographs attached (would you expect to see any further description of parent, weld and HAZ characteristics)? see also chemical analysis attached - I have no characterisation tests but will ask. Is the pit shown in weld, HAZ or parent?</a:t>
                      </a:r>
                    </a:p>
                  </a:txBody>
                  <a:tcPr marL="7620" marR="7620" marT="7620"/>
                </a:tc>
                <a:tc>
                  <a:txBody>
                    <a:bodyPr/>
                    <a:lstStyle/>
                    <a:p>
                      <a:endParaRPr lang="en-US" dirty="0"/>
                    </a:p>
                  </a:txBody>
                  <a:tcPr/>
                </a:tc>
                <a:extLst>
                  <a:ext uri="{0D108BD9-81ED-4DB2-BD59-A6C34878D82A}">
                    <a16:rowId xmlns:a16="http://schemas.microsoft.com/office/drawing/2014/main" val="4153699971"/>
                  </a:ext>
                </a:extLst>
              </a:tr>
              <a:tr h="323277">
                <a:tc>
                  <a:txBody>
                    <a:bodyPr/>
                    <a:lstStyle/>
                    <a:p>
                      <a:pPr algn="l" fontAlgn="t"/>
                      <a:r>
                        <a:rPr lang="en-US" sz="700" b="0" i="0" u="none" strike="noStrike">
                          <a:solidFill>
                            <a:srgbClr val="305496"/>
                          </a:solidFill>
                          <a:effectLst/>
                          <a:latin typeface="Calibri" panose="020F0502020204030204" pitchFamily="34" charset="0"/>
                        </a:rPr>
                        <a:t>Are there any images of sections around the failed part? In particular, of any pipe internals?</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Yes, see attached sectioning report</a:t>
                      </a:r>
                    </a:p>
                  </a:txBody>
                  <a:tcPr marL="7620" marR="7620" marT="7620"/>
                </a:tc>
                <a:tc>
                  <a:txBody>
                    <a:bodyPr/>
                    <a:lstStyle/>
                    <a:p>
                      <a:endParaRPr lang="en-US" dirty="0"/>
                    </a:p>
                  </a:txBody>
                  <a:tcPr/>
                </a:tc>
                <a:extLst>
                  <a:ext uri="{0D108BD9-81ED-4DB2-BD59-A6C34878D82A}">
                    <a16:rowId xmlns:a16="http://schemas.microsoft.com/office/drawing/2014/main" val="4181211716"/>
                  </a:ext>
                </a:extLst>
              </a:tr>
              <a:tr h="323277">
                <a:tc>
                  <a:txBody>
                    <a:bodyPr/>
                    <a:lstStyle/>
                    <a:p>
                      <a:pPr algn="l" fontAlgn="t"/>
                      <a:r>
                        <a:rPr lang="en-US" sz="700" b="0" i="0" u="none" strike="noStrike">
                          <a:solidFill>
                            <a:srgbClr val="305496"/>
                          </a:solidFill>
                          <a:effectLst/>
                          <a:latin typeface="Calibri" panose="020F0502020204030204" pitchFamily="34" charset="0"/>
                        </a:rPr>
                        <a:t> there any wet chemistry results post failure? (and original stream chemistry and pH)</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No - analysis was by inductively-coupled plasma-optical emission spectrometry. Do you feel wet anaysis would help?</a:t>
                      </a:r>
                    </a:p>
                  </a:txBody>
                  <a:tcPr marL="7620" marR="7620" marT="7620"/>
                </a:tc>
                <a:tc>
                  <a:txBody>
                    <a:bodyPr/>
                    <a:lstStyle/>
                    <a:p>
                      <a:endParaRPr lang="en-US" dirty="0"/>
                    </a:p>
                  </a:txBody>
                  <a:tcPr/>
                </a:tc>
                <a:extLst>
                  <a:ext uri="{0D108BD9-81ED-4DB2-BD59-A6C34878D82A}">
                    <a16:rowId xmlns:a16="http://schemas.microsoft.com/office/drawing/2014/main" val="2771530614"/>
                  </a:ext>
                </a:extLst>
              </a:tr>
              <a:tr h="323277">
                <a:tc>
                  <a:txBody>
                    <a:bodyPr/>
                    <a:lstStyle/>
                    <a:p>
                      <a:pPr algn="l" fontAlgn="t"/>
                      <a:r>
                        <a:rPr lang="en-US" sz="700" b="0" i="0" u="none" strike="noStrike">
                          <a:solidFill>
                            <a:srgbClr val="305496"/>
                          </a:solidFill>
                          <a:effectLst/>
                          <a:latin typeface="Calibri" panose="020F0502020204030204" pitchFamily="34" charset="0"/>
                        </a:rPr>
                        <a:t>Were the pipes painted/coatings underneath the insulation? (The images in fig 4 appear to be discoloured)</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Yes, pipes were coated under the insulation (was the failure from inside out or outside in?)</a:t>
                      </a:r>
                    </a:p>
                  </a:txBody>
                  <a:tcPr marL="7620" marR="7620" marT="7620"/>
                </a:tc>
                <a:tc>
                  <a:txBody>
                    <a:bodyPr/>
                    <a:lstStyle/>
                    <a:p>
                      <a:endParaRPr lang="en-US" dirty="0"/>
                    </a:p>
                  </a:txBody>
                  <a:tcPr/>
                </a:tc>
                <a:extLst>
                  <a:ext uri="{0D108BD9-81ED-4DB2-BD59-A6C34878D82A}">
                    <a16:rowId xmlns:a16="http://schemas.microsoft.com/office/drawing/2014/main" val="1140489530"/>
                  </a:ext>
                </a:extLst>
              </a:tr>
              <a:tr h="323277">
                <a:tc>
                  <a:txBody>
                    <a:bodyPr/>
                    <a:lstStyle/>
                    <a:p>
                      <a:pPr algn="l" fontAlgn="t"/>
                      <a:r>
                        <a:rPr lang="en-US" sz="700" b="0" i="0" u="none" strike="noStrike">
                          <a:solidFill>
                            <a:srgbClr val="305496"/>
                          </a:solidFill>
                          <a:effectLst/>
                          <a:latin typeface="Calibri" panose="020F0502020204030204" pitchFamily="34" charset="0"/>
                        </a:rPr>
                        <a:t>Was hydriding a risk that was considered in mitigation studies, eg. RBI upon original design?</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Highly unlikely as 36 years ago this grade of titanium was considered infallible and a risk review would have been considered an unnecessary luxury</a:t>
                      </a:r>
                    </a:p>
                  </a:txBody>
                  <a:tcPr marL="7620" marR="7620" marT="7620"/>
                </a:tc>
                <a:tc>
                  <a:txBody>
                    <a:bodyPr/>
                    <a:lstStyle/>
                    <a:p>
                      <a:endParaRPr lang="en-US" dirty="0"/>
                    </a:p>
                  </a:txBody>
                  <a:tcPr/>
                </a:tc>
                <a:extLst>
                  <a:ext uri="{0D108BD9-81ED-4DB2-BD59-A6C34878D82A}">
                    <a16:rowId xmlns:a16="http://schemas.microsoft.com/office/drawing/2014/main" val="3976935347"/>
                  </a:ext>
                </a:extLst>
              </a:tr>
              <a:tr h="323277">
                <a:tc>
                  <a:txBody>
                    <a:bodyPr/>
                    <a:lstStyle/>
                    <a:p>
                      <a:pPr algn="l" fontAlgn="t"/>
                      <a:r>
                        <a:rPr lang="en-US" sz="700" b="0" i="0" u="none" strike="noStrike">
                          <a:solidFill>
                            <a:srgbClr val="305496"/>
                          </a:solidFill>
                          <a:effectLst/>
                          <a:latin typeface="Calibri" panose="020F0502020204030204" pitchFamily="34" charset="0"/>
                        </a:rPr>
                        <a:t>Was a risk matrix used at all by the deisgn company and is it available now? Or was a risk matrix used by anyone ever?</a:t>
                      </a:r>
                    </a:p>
                  </a:txBody>
                  <a:tcPr marL="7620" marR="7620" marT="7620"/>
                </a:tc>
                <a:tc>
                  <a:txBody>
                    <a:bodyPr/>
                    <a:lstStyle/>
                    <a:p>
                      <a:pPr algn="l" fontAlgn="t"/>
                      <a:r>
                        <a:rPr lang="en-US" sz="500" b="0" i="0" u="none" strike="noStrike">
                          <a:solidFill>
                            <a:srgbClr val="FF0000"/>
                          </a:solidFill>
                          <a:effectLst/>
                          <a:latin typeface="Calibri" panose="020F0502020204030204" pitchFamily="34" charset="0"/>
                        </a:rPr>
                        <a:t>See above answer</a:t>
                      </a:r>
                    </a:p>
                  </a:txBody>
                  <a:tcPr marL="7620" marR="7620" marT="7620"/>
                </a:tc>
                <a:tc>
                  <a:txBody>
                    <a:bodyPr/>
                    <a:lstStyle/>
                    <a:p>
                      <a:endParaRPr lang="en-US" dirty="0"/>
                    </a:p>
                  </a:txBody>
                  <a:tcPr/>
                </a:tc>
                <a:extLst>
                  <a:ext uri="{0D108BD9-81ED-4DB2-BD59-A6C34878D82A}">
                    <a16:rowId xmlns:a16="http://schemas.microsoft.com/office/drawing/2014/main" val="1389082738"/>
                  </a:ext>
                </a:extLst>
              </a:tr>
              <a:tr h="323277">
                <a:tc>
                  <a:txBody>
                    <a:bodyPr/>
                    <a:lstStyle/>
                    <a:p>
                      <a:pPr algn="l" fontAlgn="t"/>
                      <a:r>
                        <a:rPr lang="en-US" sz="700" b="0" i="0" u="none" strike="noStrike" dirty="0">
                          <a:solidFill>
                            <a:srgbClr val="305496"/>
                          </a:solidFill>
                          <a:effectLst/>
                          <a:latin typeface="Calibri" panose="020F0502020204030204" pitchFamily="34" charset="0"/>
                        </a:rPr>
                        <a:t>What risk assessments did the design company carry out?</a:t>
                      </a:r>
                    </a:p>
                  </a:txBody>
                  <a:tcPr marL="7620" marR="7620" marT="7620"/>
                </a:tc>
                <a:tc>
                  <a:txBody>
                    <a:bodyPr/>
                    <a:lstStyle/>
                    <a:p>
                      <a:pPr algn="l" fontAlgn="t"/>
                      <a:endParaRPr lang="en-US" sz="700" b="0" i="0" u="none" strike="noStrike">
                        <a:solidFill>
                          <a:srgbClr val="FF0000"/>
                        </a:solidFill>
                        <a:effectLst/>
                        <a:latin typeface="Calibri" panose="020F0502020204030204" pitchFamily="34" charset="0"/>
                      </a:endParaRPr>
                    </a:p>
                  </a:txBody>
                  <a:tcPr marL="7620" marR="7620" marT="7620"/>
                </a:tc>
                <a:tc>
                  <a:txBody>
                    <a:bodyPr/>
                    <a:lstStyle/>
                    <a:p>
                      <a:endParaRPr lang="en-US" dirty="0"/>
                    </a:p>
                  </a:txBody>
                  <a:tcPr/>
                </a:tc>
                <a:extLst>
                  <a:ext uri="{0D108BD9-81ED-4DB2-BD59-A6C34878D82A}">
                    <a16:rowId xmlns:a16="http://schemas.microsoft.com/office/drawing/2014/main" val="2551072177"/>
                  </a:ext>
                </a:extLst>
              </a:tr>
              <a:tr h="323277">
                <a:tc>
                  <a:txBody>
                    <a:bodyPr/>
                    <a:lstStyle/>
                    <a:p>
                      <a:pPr algn="l" fontAlgn="t"/>
                      <a:r>
                        <a:rPr lang="en-US" sz="700" b="0" i="0" u="none" strike="noStrike">
                          <a:solidFill>
                            <a:srgbClr val="305496"/>
                          </a:solidFill>
                          <a:effectLst/>
                          <a:latin typeface="Calibri" panose="020F0502020204030204" pitchFamily="34" charset="0"/>
                        </a:rPr>
                        <a:t>Were the design company expecting eventual failure?</a:t>
                      </a:r>
                    </a:p>
                  </a:txBody>
                  <a:tcPr marL="7620" marR="7620" marT="7620"/>
                </a:tc>
                <a:tc>
                  <a:txBody>
                    <a:bodyPr/>
                    <a:lstStyle/>
                    <a:p>
                      <a:pPr algn="l" fontAlgn="t"/>
                      <a:r>
                        <a:rPr lang="en-US" sz="700" b="0" i="0" u="none" strike="noStrike" dirty="0">
                          <a:solidFill>
                            <a:srgbClr val="FF0000"/>
                          </a:solidFill>
                          <a:effectLst/>
                          <a:latin typeface="Calibri" panose="020F0502020204030204" pitchFamily="34" charset="0"/>
                        </a:rPr>
                        <a:t>Most likely no as 26 years ago Grade 12 titanium was considered to not fail</a:t>
                      </a:r>
                    </a:p>
                  </a:txBody>
                  <a:tcPr marL="7620" marR="7620" marT="7620"/>
                </a:tc>
                <a:tc>
                  <a:txBody>
                    <a:bodyPr/>
                    <a:lstStyle/>
                    <a:p>
                      <a:endParaRPr lang="en-US" dirty="0"/>
                    </a:p>
                  </a:txBody>
                  <a:tcPr/>
                </a:tc>
                <a:extLst>
                  <a:ext uri="{0D108BD9-81ED-4DB2-BD59-A6C34878D82A}">
                    <a16:rowId xmlns:a16="http://schemas.microsoft.com/office/drawing/2014/main" val="342128619"/>
                  </a:ext>
                </a:extLst>
              </a:tr>
            </a:tbl>
          </a:graphicData>
        </a:graphic>
      </p:graphicFrame>
    </p:spTree>
    <p:extLst>
      <p:ext uri="{BB962C8B-B14F-4D97-AF65-F5344CB8AC3E}">
        <p14:creationId xmlns:p14="http://schemas.microsoft.com/office/powerpoint/2010/main" val="293711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704EE494C3F4DB743DEFA0337B9B8" ma:contentTypeVersion="13" ma:contentTypeDescription="Create a new document." ma:contentTypeScope="" ma:versionID="643bdac4f206232fd4d789da908d3246">
  <xsd:schema xmlns:xsd="http://www.w3.org/2001/XMLSchema" xmlns:xs="http://www.w3.org/2001/XMLSchema" xmlns:p="http://schemas.microsoft.com/office/2006/metadata/properties" xmlns:ns3="87b23483-d4f5-4b43-ab42-37d40409ea5a" xmlns:ns4="187fc0f5-caf8-4c2f-abf5-c450f57c6a23" targetNamespace="http://schemas.microsoft.com/office/2006/metadata/properties" ma:root="true" ma:fieldsID="76273455bd45fa4a73b4399802e944c6" ns3:_="" ns4:_="">
    <xsd:import namespace="87b23483-d4f5-4b43-ab42-37d40409ea5a"/>
    <xsd:import namespace="187fc0f5-caf8-4c2f-abf5-c450f57c6a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23483-d4f5-4b43-ab42-37d40409e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7fc0f5-caf8-4c2f-abf5-c450f57c6a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A2B78-1C42-448F-A687-A7EF56C72A4D}">
  <ds:schemaRefs>
    <ds:schemaRef ds:uri="http://schemas.microsoft.com/sharepoint/v3/contenttype/forms"/>
  </ds:schemaRefs>
</ds:datastoreItem>
</file>

<file path=customXml/itemProps2.xml><?xml version="1.0" encoding="utf-8"?>
<ds:datastoreItem xmlns:ds="http://schemas.openxmlformats.org/officeDocument/2006/customXml" ds:itemID="{C853D2DC-31D8-498D-9A58-6051AE785FEE}">
  <ds:schemaRefs>
    <ds:schemaRef ds:uri="87b23483-d4f5-4b43-ab42-37d40409ea5a"/>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187fc0f5-caf8-4c2f-abf5-c450f57c6a23"/>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B4F1CAC-6707-47A2-BDA9-173584C7D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23483-d4f5-4b43-ab42-37d40409ea5a"/>
    <ds:schemaRef ds:uri="187fc0f5-caf8-4c2f-abf5-c450f57c6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ICorr_Presentation_Template</Template>
  <TotalTime>10276</TotalTime>
  <Words>4233</Words>
  <Application>Microsoft Office PowerPoint</Application>
  <PresentationFormat>On-screen Show (4:3)</PresentationFormat>
  <Paragraphs>579</Paragraphs>
  <Slides>29</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3" baseType="lpstr">
      <vt:lpstr>Arial</vt:lpstr>
      <vt:lpstr>Calibri</vt:lpstr>
      <vt:lpstr>Cambria Math</vt:lpstr>
      <vt:lpstr>Office Theme</vt:lpstr>
      <vt:lpstr>YEP Case Study</vt:lpstr>
      <vt:lpstr>Team Barraclough</vt:lpstr>
      <vt:lpstr>The Situation</vt:lpstr>
      <vt:lpstr>The Problem</vt:lpstr>
      <vt:lpstr>Key Info</vt:lpstr>
      <vt:lpstr>The Solution…</vt:lpstr>
      <vt:lpstr>PowerPoint Presentation</vt:lpstr>
      <vt:lpstr>Material</vt:lpstr>
      <vt:lpstr>Salt Analysis</vt:lpstr>
      <vt:lpstr>Process Fluid</vt:lpstr>
      <vt:lpstr>Erosion</vt:lpstr>
      <vt:lpstr>Crevice Corrosion</vt:lpstr>
      <vt:lpstr>Differential Aeration Cell</vt:lpstr>
      <vt:lpstr>Root Cause</vt:lpstr>
      <vt:lpstr>Risk Based Inspection (RBI)</vt:lpstr>
      <vt:lpstr>RBI: Step by Step</vt:lpstr>
      <vt:lpstr>RBI Benefits</vt:lpstr>
      <vt:lpstr>PowerPoint Presentation</vt:lpstr>
      <vt:lpstr>Short Term Mitigation - Patch</vt:lpstr>
      <vt:lpstr>Medium Term Mitigation – Composite Wrap</vt:lpstr>
      <vt:lpstr>Material Selection in Desalination Plants</vt:lpstr>
      <vt:lpstr>Material Selection in Desalination Plants</vt:lpstr>
      <vt:lpstr>Titanium Gr 12</vt:lpstr>
      <vt:lpstr>Inspection and Testing of New Fit</vt:lpstr>
      <vt:lpstr>Summary</vt:lpstr>
      <vt:lpstr>References</vt:lpstr>
      <vt:lpstr>PowerPoint Presentation</vt:lpstr>
      <vt:lpstr>Further Info</vt:lpstr>
      <vt:lpstr>Hydriding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Allanach, Caroline Louise</dc:creator>
  <cp:lastModifiedBy>David Mobbs</cp:lastModifiedBy>
  <cp:revision>154</cp:revision>
  <dcterms:created xsi:type="dcterms:W3CDTF">2020-05-05T12:25:15Z</dcterms:created>
  <dcterms:modified xsi:type="dcterms:W3CDTF">2020-11-11T14:58:14Z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0x01010090A704EE494C3F4DB743DEFA0337B9B8</vt:lpwstr>
  </property>
</Properties>
</file>