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23"/>
  </p:notesMasterIdLst>
  <p:handoutMasterIdLst>
    <p:handoutMasterId r:id="rId24"/>
  </p:handoutMasterIdLst>
  <p:sldIdLst>
    <p:sldId id="261" r:id="rId5"/>
    <p:sldId id="280" r:id="rId6"/>
    <p:sldId id="281" r:id="rId7"/>
    <p:sldId id="283" r:id="rId8"/>
    <p:sldId id="282" r:id="rId9"/>
    <p:sldId id="287" r:id="rId10"/>
    <p:sldId id="286" r:id="rId11"/>
    <p:sldId id="285" r:id="rId12"/>
    <p:sldId id="274" r:id="rId13"/>
    <p:sldId id="275" r:id="rId14"/>
    <p:sldId id="276" r:id="rId15"/>
    <p:sldId id="277" r:id="rId16"/>
    <p:sldId id="269" r:id="rId17"/>
    <p:sldId id="270" r:id="rId18"/>
    <p:sldId id="271" r:id="rId19"/>
    <p:sldId id="272" r:id="rId20"/>
    <p:sldId id="27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58" autoAdjust="0"/>
  </p:normalViewPr>
  <p:slideViewPr>
    <p:cSldViewPr snapToGrid="0">
      <p:cViewPr varScale="1">
        <p:scale>
          <a:sx n="69" d="100"/>
          <a:sy n="69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A829-F5A4-B340-B121-3E48C281DF8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D5C1E-791A-574D-BAB5-7254710C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0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3DE34-E27C-6F42-9E6A-26828190C7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6D895-CE9F-A740-9D53-00C494F04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640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Good evening welcome to Group 2 cases study presentation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6DD82-EFDF-4656-8FEA-CE6051F59A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8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6B9C0-192E-4D15-ACDB-DB022D476C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2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CB6CC-831F-4BB0-9E01-95EE1567AE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1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AB42-539A-41A3-899B-618DB99301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1263-7ADE-4637-8962-AEE6F1CC1D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09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brief structure of our presentation </a:t>
            </a:r>
          </a:p>
          <a:p>
            <a:r>
              <a:rPr lang="en-GB" dirty="0"/>
              <a:t>I will be kicking off, setting out the problem</a:t>
            </a:r>
          </a:p>
          <a:p>
            <a:endParaRPr lang="en-GB" dirty="0"/>
          </a:p>
          <a:p>
            <a:r>
              <a:rPr lang="en-GB" dirty="0"/>
              <a:t>Katie will go through the research and analyse we carried out</a:t>
            </a:r>
          </a:p>
          <a:p>
            <a:endParaRPr lang="en-GB" dirty="0"/>
          </a:p>
          <a:p>
            <a:r>
              <a:rPr lang="en-GB" dirty="0"/>
              <a:t>Ben will take the client facing role and present to solution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7F1F0-3C7D-4269-B2D1-50C938F837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through the information provided individually </a:t>
            </a:r>
          </a:p>
          <a:p>
            <a:endParaRPr lang="en-GB" dirty="0"/>
          </a:p>
          <a:p>
            <a:r>
              <a:rPr lang="en-GB" dirty="0"/>
              <a:t>Discuss and the problem, identify gaps in out knowledge </a:t>
            </a:r>
          </a:p>
          <a:p>
            <a:endParaRPr lang="en-GB" dirty="0"/>
          </a:p>
          <a:p>
            <a:r>
              <a:rPr lang="en-GB" dirty="0"/>
              <a:t>Personal research calibration and shared information using a Microsoft teams page we set up.  </a:t>
            </a:r>
          </a:p>
          <a:p>
            <a:endParaRPr lang="en-GB" dirty="0"/>
          </a:p>
          <a:p>
            <a:r>
              <a:rPr lang="en-GB" dirty="0"/>
              <a:t>Approached Chris and had an informed discussion </a:t>
            </a:r>
          </a:p>
          <a:p>
            <a:endParaRPr lang="en-GB" dirty="0"/>
          </a:p>
          <a:p>
            <a:r>
              <a:rPr lang="en-GB" dirty="0"/>
              <a:t>Put together a root cause analyses chart which left us with a couple of option took a deep dive in to these </a:t>
            </a:r>
          </a:p>
          <a:p>
            <a:endParaRPr lang="en-GB" dirty="0"/>
          </a:p>
          <a:p>
            <a:r>
              <a:rPr lang="en-GB" dirty="0"/>
              <a:t>Circled back to the questions to make sure we had answered them</a:t>
            </a:r>
          </a:p>
          <a:p>
            <a:r>
              <a:rPr lang="en-GB" dirty="0"/>
              <a:t>Presentation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06F70-3FCF-4983-A20B-E3DC82F8A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Plant design to remover Salt from 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mono-ethylene glycol (MEG) allowing the MEG to recycle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Batch production leads to periods of time where the product is stagnate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if the lines if not blown down correctly could lead to areas of high pitting. 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When the plant is down 70 trucks a week that is 10 trucks a day are required to ship the MEG off else where for it to be recycled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Trucking 70 tucks a week not very green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F4FBF-A38F-47A6-9681-51457BF42E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this point indicated by the red arrows leaks were </a:t>
            </a:r>
            <a:r>
              <a:rPr lang="en-GB" dirty="0" err="1"/>
              <a:t>idenfified</a:t>
            </a:r>
            <a:endParaRPr lang="en-GB" dirty="0"/>
          </a:p>
          <a:p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points to note: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all leaks occurred down stream of the Evaporator 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Very saline environment –</a:t>
            </a:r>
          </a:p>
          <a:p>
            <a:pPr marL="228600" indent="-228600">
              <a:buAutoNum type="arabicParenR" startAt="2"/>
            </a:pP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Leaks occurred at Sampling point, Drain off point. Fluid could site if not blown down correctly</a:t>
            </a:r>
          </a:p>
          <a:p>
            <a:pPr marL="228600" indent="-228600">
              <a:buAutoNum type="arabicParenR" startAt="2"/>
            </a:pPr>
            <a:endParaRPr lang="en-GB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Design condition in these areas: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1) Saline, 160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WordVisi_MSFontService"/>
              </a:rPr>
              <a:t>deg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 very corrosive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5CCE-B649-413E-A2B4-4388D1110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this point indicated by the red arrows leaks were </a:t>
            </a:r>
            <a:r>
              <a:rPr lang="en-GB" dirty="0" err="1"/>
              <a:t>idenfified</a:t>
            </a:r>
            <a:endParaRPr lang="en-GB" dirty="0"/>
          </a:p>
          <a:p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points to note: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all leaks occurred down stream of the Evaporator 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Very saline environment –</a:t>
            </a:r>
          </a:p>
          <a:p>
            <a:pPr marL="228600" indent="-228600">
              <a:buAutoNum type="arabicParenR" startAt="2"/>
            </a:pP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Leaks occurred at Sampling point, Drain off point. Fluid could site if not blown down correctly</a:t>
            </a:r>
          </a:p>
          <a:p>
            <a:pPr marL="228600" indent="-228600">
              <a:buAutoNum type="arabicParenR" startAt="2"/>
            </a:pPr>
            <a:endParaRPr lang="en-GB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Design condition in these areas: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1) Saline, 160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WordVisi_MSFontService"/>
              </a:rPr>
              <a:t>deg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 very corrosive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5CCE-B649-413E-A2B4-4388D1110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Ti</a:t>
            </a:r>
            <a:r>
              <a:rPr lang="en-GB" dirty="0"/>
              <a:t> is good </a:t>
            </a:r>
          </a:p>
          <a:p>
            <a:endParaRPr lang="en-GB" dirty="0"/>
          </a:p>
          <a:p>
            <a:r>
              <a:rPr lang="en-GB" dirty="0"/>
              <a:t>Better corrosion resistant</a:t>
            </a:r>
          </a:p>
          <a:p>
            <a:endParaRPr lang="en-GB" dirty="0"/>
          </a:p>
          <a:p>
            <a:r>
              <a:rPr lang="en-GB" dirty="0"/>
              <a:t>Better welding credentials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Following information presented by the operations team it was discovered the evaporator was not maintaining the vacuum resulting in oxygen ingress.</a:t>
            </a:r>
          </a:p>
          <a:p>
            <a:endParaRPr lang="en-GB" dirty="0"/>
          </a:p>
          <a:p>
            <a:r>
              <a:rPr lang="en-GB" dirty="0"/>
              <a:t>This had been going on for a year</a:t>
            </a:r>
          </a:p>
          <a:p>
            <a:endParaRPr lang="en-GB" dirty="0"/>
          </a:p>
          <a:p>
            <a:r>
              <a:rPr lang="en-GB" dirty="0"/>
              <a:t>As a result oxygen was now able to get in to the process an acid was formed making out to be an extremely corrosive environment.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acidic MEG, high salinity, &gt;100C – strayed from the design conditions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EDD1B-88CB-40A0-8DB8-745AD2506B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rr_C_Icon_Powerpoint_Frame-01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760" y="2528130"/>
            <a:ext cx="6768896" cy="960767"/>
          </a:xfrm>
        </p:spPr>
        <p:txBody>
          <a:bodyPr/>
          <a:lstStyle>
            <a:lvl1pPr algn="l">
              <a:defRPr baseline="0">
                <a:solidFill>
                  <a:srgbClr val="376092"/>
                </a:solidFill>
              </a:defRPr>
            </a:lvl1pPr>
          </a:lstStyle>
          <a:p>
            <a:r>
              <a:rPr lang="en-GB"/>
              <a:t>Presentation Cover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5760" y="3738277"/>
            <a:ext cx="6768896" cy="1353927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Author and Date </a:t>
            </a:r>
          </a:p>
        </p:txBody>
      </p:sp>
    </p:spTree>
    <p:extLst>
      <p:ext uri="{BB962C8B-B14F-4D97-AF65-F5344CB8AC3E}">
        <p14:creationId xmlns:p14="http://schemas.microsoft.com/office/powerpoint/2010/main" val="51653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rr_C_Icon_Edge_Frame_v2_for_Powerpoint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5"/>
            <a:ext cx="9141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4332" y="340199"/>
            <a:ext cx="7738144" cy="1144211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376092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4332" y="1698156"/>
            <a:ext cx="7738144" cy="418013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rr_C_Icon_Edge_Frame_v2_for_Powerpoint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5"/>
            <a:ext cx="9141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4332" y="340199"/>
            <a:ext cx="7738144" cy="1144211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rgbClr val="376092"/>
                </a:solidFill>
              </a:defRPr>
            </a:lvl1pPr>
          </a:lstStyle>
          <a:p>
            <a:r>
              <a:rPr lang="en-US"/>
              <a:t>Sub-section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8F6281-F3EC-A942-9EE9-27874FCA83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332" y="1698155"/>
            <a:ext cx="3710429" cy="4192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Column body copy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8F6281-F3EC-A942-9EE9-27874FCA83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048" y="1698155"/>
            <a:ext cx="3737428" cy="4192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Column body copy</a:t>
            </a:r>
          </a:p>
        </p:txBody>
      </p:sp>
    </p:spTree>
    <p:extLst>
      <p:ext uri="{BB962C8B-B14F-4D97-AF65-F5344CB8AC3E}">
        <p14:creationId xmlns:p14="http://schemas.microsoft.com/office/powerpoint/2010/main" val="28350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rr_C_Icon_Edge_Frame_v2_for_Powerpoint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5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title="xxxx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FC4C-6872-E948-BEF6-B9FE12E5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19" r:id="rId2"/>
    <p:sldLayoutId id="2147483746" r:id="rId3"/>
    <p:sldLayoutId id="2147483747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365760" y="2379252"/>
            <a:ext cx="6768896" cy="960767"/>
          </a:xfrm>
        </p:spPr>
        <p:txBody>
          <a:bodyPr>
            <a:noAutofit/>
          </a:bodyPr>
          <a:lstStyle/>
          <a:p>
            <a:br>
              <a:rPr lang="en-GB" sz="2800" dirty="0"/>
            </a:br>
            <a:r>
              <a:rPr lang="en-GB" sz="2800" dirty="0"/>
              <a:t>Young Engineer Programme </a:t>
            </a:r>
            <a:br>
              <a:rPr lang="en-GB" sz="2800" dirty="0"/>
            </a:br>
            <a:br>
              <a:rPr lang="en-GB" sz="2800" dirty="0"/>
            </a:br>
            <a:r>
              <a:rPr lang="en-GB" sz="3200" dirty="0"/>
              <a:t>Group 2</a:t>
            </a:r>
            <a:br>
              <a:rPr lang="en-GB" sz="3350" dirty="0">
                <a:cs typeface="Arial"/>
              </a:rPr>
            </a:br>
            <a:br>
              <a:rPr lang="en-GB" sz="2400" dirty="0"/>
            </a:br>
            <a:endParaRPr lang="en-US" sz="24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65760" y="3809222"/>
            <a:ext cx="6768896" cy="13539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cs typeface="Arial"/>
              </a:rPr>
              <a:t>Onshore Titanium Pipe Corrosion Failure</a:t>
            </a:r>
            <a:endParaRPr lang="en-GB" dirty="0"/>
          </a:p>
          <a:p>
            <a:endParaRPr lang="en-GB" dirty="0">
              <a:cs typeface="Arial"/>
            </a:endParaRPr>
          </a:p>
          <a:p>
            <a:r>
              <a:rPr lang="en-GB" sz="2200" dirty="0"/>
              <a:t>November 2020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416CE-9317-4CC6-BCBD-2DA4E576794D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8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372"/>
    </mc:Choice>
    <mc:Fallback xmlns="">
      <p:transition advTm="313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9D32B7-576E-412C-A2EE-95C88DE1C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7313" y="1137438"/>
            <a:ext cx="5739691" cy="4309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1800"/>
              <a:t>• Crack located between </a:t>
            </a:r>
            <a:r>
              <a:rPr lang="en-GB" sz="1800" b="1">
                <a:solidFill>
                  <a:srgbClr val="376092"/>
                </a:solidFill>
              </a:rPr>
              <a:t>HAZ and Parent Material</a:t>
            </a:r>
            <a:r>
              <a:rPr lang="en-GB" sz="1800"/>
              <a:t> </a:t>
            </a:r>
            <a:endParaRPr lang="en-US" sz="1800"/>
          </a:p>
          <a:p>
            <a:pPr>
              <a:spcBef>
                <a:spcPts val="1800"/>
              </a:spcBef>
            </a:pPr>
            <a:r>
              <a:rPr lang="en-GB" sz="1800"/>
              <a:t>• </a:t>
            </a:r>
            <a:r>
              <a:rPr lang="en-GB" sz="1800" b="1">
                <a:solidFill>
                  <a:srgbClr val="376092"/>
                </a:solidFill>
              </a:rPr>
              <a:t>Weld material Titanium 12</a:t>
            </a:r>
            <a:endParaRPr lang="en-GB" sz="1800" b="1">
              <a:solidFill>
                <a:srgbClr val="376092"/>
              </a:solidFill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GB" sz="1800"/>
              <a:t>• Shield welding </a:t>
            </a:r>
            <a:endParaRPr lang="en-GB" sz="1800"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GB" sz="1800"/>
              <a:t>• </a:t>
            </a:r>
            <a:r>
              <a:rPr lang="en-GB" sz="1800" b="1">
                <a:solidFill>
                  <a:srgbClr val="376092"/>
                </a:solidFill>
              </a:rPr>
              <a:t>Highly skilled</a:t>
            </a:r>
            <a:r>
              <a:rPr lang="en-GB" sz="1800"/>
              <a:t> welder required </a:t>
            </a:r>
            <a:endParaRPr lang="en-GB" sz="1800"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GB" sz="1800"/>
              <a:t>• Bad weld practice</a:t>
            </a:r>
            <a:endParaRPr lang="en-GB" sz="1800"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GB" sz="1800">
                <a:cs typeface="Arial"/>
              </a:rPr>
              <a:t>              -  Atmospheric contamination </a:t>
            </a:r>
          </a:p>
          <a:p>
            <a:pPr>
              <a:spcBef>
                <a:spcPts val="1800"/>
              </a:spcBef>
            </a:pPr>
            <a:r>
              <a:rPr lang="en-GB" sz="1800">
                <a:cs typeface="Arial"/>
              </a:rPr>
              <a:t>              -  Debris contamination</a:t>
            </a:r>
          </a:p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4" name="Picture 4" descr="A picture containing photo, grass, old, standing&#10;&#10;Description automatically generated">
            <a:extLst>
              <a:ext uri="{FF2B5EF4-FFF2-40B4-BE49-F238E27FC236}">
                <a16:creationId xmlns:a16="http://schemas.microsoft.com/office/drawing/2014/main" id="{35DD9C75-48C6-4115-B0E8-7DC45FAA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1239631"/>
            <a:ext cx="3273878" cy="2432916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E0266BD7-44DF-4720-B560-1FCAA8D0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5" y="4577443"/>
            <a:ext cx="6594021" cy="1295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9887F3-64BD-4A9C-A803-BD69B4A6E43C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Weld Crack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371D5-1549-4CFF-B2A1-30108CA3F92A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53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D6F604-D72D-4726-8E54-3AA555050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03" y="1249120"/>
            <a:ext cx="7738144" cy="41801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>
                <a:solidFill>
                  <a:srgbClr val="376092"/>
                </a:solidFill>
                <a:cs typeface="Arial"/>
              </a:rPr>
              <a:t>Initial Steps</a:t>
            </a:r>
            <a:r>
              <a:rPr lang="en-GB" sz="2000" dirty="0">
                <a:solidFill>
                  <a:srgbClr val="376092"/>
                </a:solidFill>
                <a:cs typeface="Arial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9B1C8-5D3C-44D1-AE92-8D1C33406B54}"/>
              </a:ext>
            </a:extLst>
          </p:cNvPr>
          <p:cNvSpPr txBox="1"/>
          <p:nvPr/>
        </p:nvSpPr>
        <p:spPr>
          <a:xfrm>
            <a:off x="360073" y="1878460"/>
            <a:ext cx="4757057" cy="152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ea typeface="+mn-lt"/>
                <a:cs typeface="+mn-lt"/>
              </a:rPr>
              <a:t>Failure Mode and Effects Analysis (FMEA)</a:t>
            </a:r>
            <a:endParaRPr lang="en-US" b="1" dirty="0"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ea typeface="+mn-lt"/>
                <a:cs typeface="+mn-lt"/>
              </a:rPr>
              <a:t>•  Localized Corrosion (pitting) </a:t>
            </a:r>
            <a:endParaRPr lang="en-GB" dirty="0"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ea typeface="+mn-lt"/>
                <a:cs typeface="+mn-lt"/>
              </a:rPr>
              <a:t>•  Sub-surface crack (weld crack)</a:t>
            </a:r>
            <a:endParaRPr lang="en-GB" dirty="0">
              <a:cs typeface="Arial"/>
            </a:endParaRPr>
          </a:p>
          <a:p>
            <a:pPr algn="l"/>
            <a:endParaRPr lang="en-GB" dirty="0">
              <a:cs typeface="Arial"/>
            </a:endParaRPr>
          </a:p>
        </p:txBody>
      </p:sp>
      <p:pic>
        <p:nvPicPr>
          <p:cNvPr id="5" name="Picture 5" descr="A picture containing cabinet, ready, standing, clock&#10;&#10;Description automatically generated">
            <a:extLst>
              <a:ext uri="{FF2B5EF4-FFF2-40B4-BE49-F238E27FC236}">
                <a16:creationId xmlns:a16="http://schemas.microsoft.com/office/drawing/2014/main" id="{5A9CCE0F-5888-4A06-85B1-72665CB3F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50" y="2006127"/>
            <a:ext cx="3709307" cy="1688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C5FA0-868B-4CC3-A74B-3010B867176E}"/>
              </a:ext>
            </a:extLst>
          </p:cNvPr>
          <p:cNvSpPr txBox="1"/>
          <p:nvPr/>
        </p:nvSpPr>
        <p:spPr>
          <a:xfrm>
            <a:off x="360073" y="3459124"/>
            <a:ext cx="6287156" cy="22870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cs typeface="Arial"/>
              </a:rPr>
              <a:t>Corrosion Assessment </a:t>
            </a:r>
            <a:endParaRPr lang="en-US" dirty="0"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ea typeface="+mn-lt"/>
                <a:cs typeface="+mn-lt"/>
              </a:rPr>
              <a:t>•  Estimate the overall risk associated in the corrosion loop</a:t>
            </a:r>
            <a:endParaRPr lang="en-GB" b="1" dirty="0"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ea typeface="+mn-lt"/>
                <a:cs typeface="+mn-lt"/>
              </a:rPr>
              <a:t>•  Likelihood of Occurrence 1,2,3..</a:t>
            </a:r>
            <a:endParaRPr lang="en-GB" dirty="0"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ea typeface="+mn-lt"/>
                <a:cs typeface="+mn-lt"/>
              </a:rPr>
              <a:t>•  Consequence Severity A,B,C..</a:t>
            </a:r>
            <a:endParaRPr lang="en-GB" dirty="0">
              <a:cs typeface="Arial"/>
            </a:endParaRPr>
          </a:p>
          <a:p>
            <a:pPr>
              <a:lnSpc>
                <a:spcPct val="120000"/>
              </a:lnSpc>
            </a:pPr>
            <a:endParaRPr lang="en-GB" dirty="0"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GB" b="1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D6080-8765-40CA-9BF9-71640D08A048}"/>
              </a:ext>
            </a:extLst>
          </p:cNvPr>
          <p:cNvSpPr txBox="1"/>
          <p:nvPr/>
        </p:nvSpPr>
        <p:spPr>
          <a:xfrm>
            <a:off x="1356163" y="5648982"/>
            <a:ext cx="70430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376092"/>
                </a:solidFill>
                <a:ea typeface="+mn-lt"/>
                <a:cs typeface="+mn-lt"/>
              </a:rPr>
              <a:t>Risk = Likelihood (Probability) x Consequence (Severity) </a:t>
            </a:r>
            <a:endParaRPr lang="en-US">
              <a:solidFill>
                <a:srgbClr val="376092"/>
              </a:solidFill>
              <a:cs typeface="Arial"/>
            </a:endParaRPr>
          </a:p>
          <a:p>
            <a:pPr algn="l"/>
            <a:endParaRPr lang="en-GB">
              <a:solidFill>
                <a:srgbClr val="376092"/>
              </a:solidFill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010165-E96D-46E9-B257-27AD90F358C7}"/>
              </a:ext>
            </a:extLst>
          </p:cNvPr>
          <p:cNvSpPr txBox="1">
            <a:spLocks/>
          </p:cNvSpPr>
          <p:nvPr/>
        </p:nvSpPr>
        <p:spPr>
          <a:xfrm>
            <a:off x="58260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Corrosion Risk Assessment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3CFCA-9A73-4235-B3F5-588D34D570BA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35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DEC8FF-5729-4AE0-9C22-F8A8A97FECAA}"/>
              </a:ext>
            </a:extLst>
          </p:cNvPr>
          <p:cNvSpPr txBox="1">
            <a:spLocks/>
          </p:cNvSpPr>
          <p:nvPr/>
        </p:nvSpPr>
        <p:spPr>
          <a:xfrm>
            <a:off x="594639" y="196980"/>
            <a:ext cx="8573420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Consideration of Likelihood and Consequence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F99FB-57C1-4A35-9D11-A428827114A0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BED17F-270B-4458-B91F-5B37C1B39D00}"/>
              </a:ext>
            </a:extLst>
          </p:cNvPr>
          <p:cNvSpPr txBox="1">
            <a:spLocks/>
          </p:cNvSpPr>
          <p:nvPr/>
        </p:nvSpPr>
        <p:spPr>
          <a:xfrm>
            <a:off x="428471" y="1035132"/>
            <a:ext cx="8715529" cy="560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u="sng" dirty="0"/>
              <a:t>Likelihood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How likely is it that the failure will happen again?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Run material tests to identify if pitting corrosion was caused by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Find out more information about the weld process/weld assessment </a:t>
            </a:r>
          </a:p>
          <a:p>
            <a:endParaRPr lang="en-GB" sz="1800" b="1" u="sng" dirty="0"/>
          </a:p>
          <a:p>
            <a:r>
              <a:rPr lang="en-GB" sz="1800" b="1" u="sng" dirty="0"/>
              <a:t>Consequence</a:t>
            </a:r>
          </a:p>
          <a:p>
            <a:r>
              <a:rPr lang="en-GB" sz="1800" b="1" dirty="0">
                <a:solidFill>
                  <a:srgbClr val="376092"/>
                </a:solidFill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Assess the COSHH assessment of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Investigate if any personnel will come into contact with solution </a:t>
            </a:r>
          </a:p>
          <a:p>
            <a:r>
              <a:rPr lang="en-GB" sz="1800" b="1" dirty="0">
                <a:solidFill>
                  <a:srgbClr val="376092"/>
                </a:solidFill>
              </a:rPr>
              <a:t>Production</a:t>
            </a:r>
            <a:r>
              <a:rPr lang="en-GB" sz="1800" dirty="0">
                <a:solidFill>
                  <a:srgbClr val="37609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Calculate the time from the initial failure to when the site is running normal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Total cost of failure = deferment cost + repair/replacement cost + clean-up cost</a:t>
            </a:r>
          </a:p>
          <a:p>
            <a:r>
              <a:rPr lang="en-GB" sz="1800" b="1" dirty="0">
                <a:solidFill>
                  <a:srgbClr val="376092"/>
                </a:solidFill>
              </a:rPr>
              <a:t>Environment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Bunded area</a:t>
            </a:r>
          </a:p>
          <a:p>
            <a:endParaRPr lang="en-GB" sz="1800" b="1" dirty="0"/>
          </a:p>
          <a:p>
            <a:r>
              <a:rPr lang="en-GB" sz="1800" b="1" dirty="0">
                <a:solidFill>
                  <a:srgbClr val="376092"/>
                </a:solidFill>
              </a:rPr>
              <a:t>Put results into a matrix to confirm overall risk/see if the site is safe to operate</a:t>
            </a:r>
          </a:p>
        </p:txBody>
      </p:sp>
    </p:spTree>
    <p:extLst>
      <p:ext uri="{BB962C8B-B14F-4D97-AF65-F5344CB8AC3E}">
        <p14:creationId xmlns:p14="http://schemas.microsoft.com/office/powerpoint/2010/main" val="43162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9375-4365-40CE-8078-9C12ABA2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27" y="196980"/>
            <a:ext cx="7738144" cy="838152"/>
          </a:xfrm>
        </p:spPr>
        <p:txBody>
          <a:bodyPr>
            <a:normAutofit/>
          </a:bodyPr>
          <a:lstStyle/>
          <a:p>
            <a:r>
              <a:rPr lang="en-GB" sz="3200"/>
              <a:t>Short-Term Considerations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265D80-A650-4893-BB10-7127BE3C5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43308"/>
              </p:ext>
            </p:extLst>
          </p:nvPr>
        </p:nvGraphicFramePr>
        <p:xfrm>
          <a:off x="187287" y="1035130"/>
          <a:ext cx="8868578" cy="503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227">
                  <a:extLst>
                    <a:ext uri="{9D8B030D-6E8A-4147-A177-3AD203B41FA5}">
                      <a16:colId xmlns:a16="http://schemas.microsoft.com/office/drawing/2014/main" val="1547764238"/>
                    </a:ext>
                  </a:extLst>
                </a:gridCol>
                <a:gridCol w="2306059">
                  <a:extLst>
                    <a:ext uri="{9D8B030D-6E8A-4147-A177-3AD203B41FA5}">
                      <a16:colId xmlns:a16="http://schemas.microsoft.com/office/drawing/2014/main" val="1637269952"/>
                    </a:ext>
                  </a:extLst>
                </a:gridCol>
                <a:gridCol w="2007764">
                  <a:extLst>
                    <a:ext uri="{9D8B030D-6E8A-4147-A177-3AD203B41FA5}">
                      <a16:colId xmlns:a16="http://schemas.microsoft.com/office/drawing/2014/main" val="3577194364"/>
                    </a:ext>
                  </a:extLst>
                </a:gridCol>
                <a:gridCol w="2007764">
                  <a:extLst>
                    <a:ext uri="{9D8B030D-6E8A-4147-A177-3AD203B41FA5}">
                      <a16:colId xmlns:a16="http://schemas.microsoft.com/office/drawing/2014/main" val="4104883599"/>
                    </a:ext>
                  </a:extLst>
                </a:gridCol>
                <a:gridCol w="2007764">
                  <a:extLst>
                    <a:ext uri="{9D8B030D-6E8A-4147-A177-3AD203B41FA5}">
                      <a16:colId xmlns:a16="http://schemas.microsoft.com/office/drawing/2014/main" val="2653201160"/>
                    </a:ext>
                  </a:extLst>
                </a:gridCol>
              </a:tblGrid>
              <a:tr h="580082">
                <a:tc gridSpan="2"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Short-Term Consideration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Economic (Production)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Safety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Environmental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97766"/>
                  </a:ext>
                </a:extLst>
              </a:tr>
              <a:tr h="1272986"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Do nothing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Plant continues to operate, cost of repairing failure may increase with time</a:t>
                      </a:r>
                      <a:endParaRPr lang="en-GB" sz="14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Pipe continues to leak – exclusion zone required, larger burst event possible</a:t>
                      </a:r>
                      <a:endParaRPr lang="en-GB" sz="140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Medium continues to leak and requires control measures</a:t>
                      </a:r>
                      <a:endParaRPr lang="en-GB" sz="14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18059"/>
                  </a:ext>
                </a:extLst>
              </a:tr>
              <a:tr h="1064600">
                <a:tc>
                  <a:txBody>
                    <a:bodyPr/>
                    <a:lstStyle/>
                    <a:p>
                      <a:r>
                        <a:rPr lang="en-US" sz="1600"/>
                        <a:t>2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Regular inspections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Plant continues to operate subject to inspections</a:t>
                      </a:r>
                      <a:endParaRPr lang="en-GB" sz="14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Pipe continues to leak but risk of larger burst event reduced </a:t>
                      </a:r>
                      <a:endParaRPr lang="en-GB" sz="14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Medium continues to leak and requires control measures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32978"/>
                  </a:ext>
                </a:extLst>
              </a:tr>
              <a:tr h="1059764"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Apply temporary repair bandage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Short shutdown before operations resume</a:t>
                      </a:r>
                      <a:endParaRPr lang="en-GB" sz="14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Leak halted, however, monitoring of repair integrity required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Leak temporarily halted</a:t>
                      </a:r>
                      <a:endParaRPr lang="en-GB" sz="14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78060"/>
                  </a:ext>
                </a:extLst>
              </a:tr>
              <a:tr h="1059764">
                <a:tc>
                  <a:txBody>
                    <a:bodyPr/>
                    <a:lstStyle/>
                    <a:p>
                      <a:r>
                        <a:rPr lang="en-US" sz="1600"/>
                        <a:t>4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Shutdown and tanker MEG offsite</a:t>
                      </a:r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Tankering</a:t>
                      </a:r>
                      <a:r>
                        <a:rPr lang="en-US" sz="1400"/>
                        <a:t> offsite is expensive</a:t>
                      </a:r>
                      <a:endParaRPr lang="en-GB" sz="140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residual safety hazard when in shutdown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Leak halted but environmental impact of </a:t>
                      </a:r>
                      <a:r>
                        <a:rPr lang="en-US" sz="1400" dirty="0" err="1"/>
                        <a:t>tankering</a:t>
                      </a:r>
                      <a:r>
                        <a:rPr lang="en-US" sz="1400" dirty="0"/>
                        <a:t> offsite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8335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C47268-743B-4357-B17F-124CD5CDAAFA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3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157"/>
    </mc:Choice>
    <mc:Fallback xmlns="">
      <p:transition advTm="19315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9375-4365-40CE-8078-9C12ABA2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27" y="196980"/>
            <a:ext cx="7738144" cy="838152"/>
          </a:xfrm>
        </p:spPr>
        <p:txBody>
          <a:bodyPr>
            <a:normAutofit/>
          </a:bodyPr>
          <a:lstStyle/>
          <a:p>
            <a:r>
              <a:rPr lang="en-GB" sz="3200"/>
              <a:t>Recommended Short-Term Measure</a:t>
            </a:r>
          </a:p>
        </p:txBody>
      </p:sp>
      <p:sp>
        <p:nvSpPr>
          <p:cNvPr id="4" name="Subtitle 11">
            <a:extLst>
              <a:ext uri="{FF2B5EF4-FFF2-40B4-BE49-F238E27FC236}">
                <a16:creationId xmlns:a16="http://schemas.microsoft.com/office/drawing/2014/main" id="{CEF53DF6-A1CD-47A6-858C-7203A0A22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60" y="1215414"/>
            <a:ext cx="5115128" cy="21181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/>
              <a:t>Apply temporary</a:t>
            </a:r>
            <a:r>
              <a:rPr lang="en-US" sz="1800" b="1"/>
              <a:t> </a:t>
            </a:r>
            <a:r>
              <a:rPr lang="en-US" sz="1800" b="1">
                <a:solidFill>
                  <a:srgbClr val="376092"/>
                </a:solidFill>
              </a:rPr>
              <a:t>“</a:t>
            </a:r>
            <a:r>
              <a:rPr lang="en-US" sz="1800" b="1" err="1">
                <a:solidFill>
                  <a:srgbClr val="376092"/>
                </a:solidFill>
              </a:rPr>
              <a:t>SylWrap</a:t>
            </a:r>
            <a:r>
              <a:rPr lang="en-US" sz="1800" b="1">
                <a:solidFill>
                  <a:srgbClr val="376092"/>
                </a:solidFill>
              </a:rPr>
              <a:t>” Pipe Repair Bandage</a:t>
            </a:r>
            <a:endParaRPr lang="en-US" sz="1800" b="1">
              <a:solidFill>
                <a:srgbClr val="376092"/>
              </a:solidFill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/>
              <a:t>Temporary shutdown preferred – </a:t>
            </a:r>
            <a:r>
              <a:rPr lang="en-US" sz="1800" b="1">
                <a:solidFill>
                  <a:srgbClr val="376092"/>
                </a:solidFill>
              </a:rPr>
              <a:t>Functional Cure possible in 30 – 45 minutes</a:t>
            </a:r>
            <a:endParaRPr lang="en-US" sz="1800" b="1">
              <a:solidFill>
                <a:srgbClr val="376092"/>
              </a:solidFill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/>
              <a:t>Capable of resisting </a:t>
            </a:r>
            <a:r>
              <a:rPr lang="en-US" sz="1800" b="1">
                <a:solidFill>
                  <a:srgbClr val="376092"/>
                </a:solidFill>
              </a:rPr>
              <a:t>30 bar pressure</a:t>
            </a:r>
            <a:r>
              <a:rPr lang="en-US" sz="1800">
                <a:solidFill>
                  <a:srgbClr val="376092"/>
                </a:solidFill>
              </a:rPr>
              <a:t> </a:t>
            </a:r>
            <a:r>
              <a:rPr lang="en-US" sz="1800"/>
              <a:t>and </a:t>
            </a:r>
            <a:r>
              <a:rPr lang="en-US" sz="1800" b="1">
                <a:solidFill>
                  <a:srgbClr val="376092"/>
                </a:solidFill>
              </a:rPr>
              <a:t>temperatures of over 200</a:t>
            </a:r>
            <a:r>
              <a:rPr lang="en-US" sz="1800" b="1" baseline="30000">
                <a:solidFill>
                  <a:srgbClr val="376092"/>
                </a:solidFill>
              </a:rPr>
              <a:t>o</a:t>
            </a:r>
            <a:r>
              <a:rPr lang="en-US" sz="1800" b="1">
                <a:solidFill>
                  <a:srgbClr val="376092"/>
                </a:solidFill>
              </a:rPr>
              <a:t>C</a:t>
            </a:r>
            <a:endParaRPr lang="en-US" sz="1800" b="1">
              <a:solidFill>
                <a:srgbClr val="376092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78BED-539F-4648-9EE0-3F3E47C6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56" y="1215415"/>
            <a:ext cx="3453569" cy="3187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18049-89C1-4470-A43F-12FF5A44F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569"/>
          <a:stretch/>
        </p:blipFill>
        <p:spPr>
          <a:xfrm>
            <a:off x="635670" y="3855475"/>
            <a:ext cx="4612469" cy="2430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34FB55-C516-4E5F-8D99-8DD3EA616BA5}"/>
              </a:ext>
            </a:extLst>
          </p:cNvPr>
          <p:cNvSpPr txBox="1"/>
          <p:nvPr/>
        </p:nvSpPr>
        <p:spPr>
          <a:xfrm>
            <a:off x="5340527" y="4502111"/>
            <a:ext cx="366296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Source: </a:t>
            </a:r>
            <a:r>
              <a:rPr lang="en-US" sz="1200" err="1"/>
              <a:t>SylWrap</a:t>
            </a:r>
            <a:r>
              <a:rPr lang="en-US" sz="1200"/>
              <a:t> Datasheet</a:t>
            </a:r>
            <a:endParaRPr lang="en-GB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3E382-5E2D-4CF9-A23B-E3ED51CFDAF7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4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157"/>
    </mc:Choice>
    <mc:Fallback xmlns="">
      <p:transition advTm="19315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9375-4365-40CE-8078-9C12ABA2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27" y="196980"/>
            <a:ext cx="7738144" cy="838152"/>
          </a:xfrm>
        </p:spPr>
        <p:txBody>
          <a:bodyPr>
            <a:normAutofit/>
          </a:bodyPr>
          <a:lstStyle/>
          <a:p>
            <a:r>
              <a:rPr lang="en-GB" sz="3200"/>
              <a:t>Long-Term Replacement Materials</a:t>
            </a:r>
          </a:p>
        </p:txBody>
      </p:sp>
      <p:sp>
        <p:nvSpPr>
          <p:cNvPr id="4" name="Subtitle 11">
            <a:extLst>
              <a:ext uri="{FF2B5EF4-FFF2-40B4-BE49-F238E27FC236}">
                <a16:creationId xmlns:a16="http://schemas.microsoft.com/office/drawing/2014/main" id="{CEF53DF6-A1CD-47A6-858C-7203A0A22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59" y="1215414"/>
            <a:ext cx="8288223" cy="4910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1800"/>
              <a:t>Considered materials included: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/>
              <a:t>Carbon Steel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/>
              <a:t>300 Grade Stainless Steel</a:t>
            </a:r>
            <a:endParaRPr lang="en-US" sz="1800"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>
                <a:cs typeface="Arial"/>
              </a:rPr>
              <a:t>Inconel</a:t>
            </a:r>
            <a:endParaRPr lang="en-US" sz="180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>
                <a:cs typeface="Arial"/>
              </a:rPr>
              <a:t>Nickel Chromium Alloy 825</a:t>
            </a:r>
            <a:endParaRPr lang="en-US" sz="180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/>
              <a:t>Titanium Grade 7</a:t>
            </a:r>
            <a:endParaRPr lang="en-US" sz="1800"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/>
              <a:t>Titanium Grade 11 </a:t>
            </a:r>
            <a:endParaRPr lang="en-US" sz="1800"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1800"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sz="1800" b="1">
                <a:solidFill>
                  <a:srgbClr val="376092"/>
                </a:solidFill>
              </a:rPr>
              <a:t>Chosen Material:</a:t>
            </a:r>
            <a:endParaRPr lang="en-US" sz="1800" b="1">
              <a:solidFill>
                <a:srgbClr val="376092"/>
              </a:solidFill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376092"/>
                </a:solidFill>
              </a:rPr>
              <a:t>Titanium Grade 12</a:t>
            </a:r>
            <a:endParaRPr lang="en-US" sz="1800" b="1">
              <a:solidFill>
                <a:srgbClr val="376092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9B114-1E36-4B36-B535-BBC6F9AE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75" y="1518113"/>
            <a:ext cx="3742858" cy="3821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E30546-A8A5-4335-B47D-B5F0AB7D8297}"/>
              </a:ext>
            </a:extLst>
          </p:cNvPr>
          <p:cNvSpPr txBox="1"/>
          <p:nvPr/>
        </p:nvSpPr>
        <p:spPr>
          <a:xfrm>
            <a:off x="4930624" y="5337683"/>
            <a:ext cx="366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Source: </a:t>
            </a:r>
            <a:r>
              <a:rPr lang="en-US" sz="1200" err="1"/>
              <a:t>Timetal</a:t>
            </a:r>
            <a:r>
              <a:rPr lang="en-US" sz="1200"/>
              <a:t> 12 Datasheet</a:t>
            </a:r>
            <a:endParaRPr lang="en-GB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927AD-0A28-4D3F-913B-0893681D159D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1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157"/>
    </mc:Choice>
    <mc:Fallback xmlns="">
      <p:transition advTm="1931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9375-4365-40CE-8078-9C12ABA2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17" y="196980"/>
            <a:ext cx="7738144" cy="838152"/>
          </a:xfrm>
        </p:spPr>
        <p:txBody>
          <a:bodyPr>
            <a:normAutofit/>
          </a:bodyPr>
          <a:lstStyle/>
          <a:p>
            <a:r>
              <a:rPr lang="en-GB" sz="3200"/>
              <a:t> Future Mitigation</a:t>
            </a:r>
          </a:p>
        </p:txBody>
      </p:sp>
      <p:sp>
        <p:nvSpPr>
          <p:cNvPr id="4" name="Subtitle 11">
            <a:extLst>
              <a:ext uri="{FF2B5EF4-FFF2-40B4-BE49-F238E27FC236}">
                <a16:creationId xmlns:a16="http://schemas.microsoft.com/office/drawing/2014/main" id="{CEF53DF6-A1CD-47A6-858C-7203A0A22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59" y="1215414"/>
            <a:ext cx="8288223" cy="4910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1800"/>
              <a:t>We would recommend the following improvements are implemented:</a:t>
            </a:r>
            <a:endParaRPr lang="en-US"/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1800"/>
              <a:t>Improve welding/construction </a:t>
            </a:r>
            <a:r>
              <a:rPr lang="en-US" sz="1800" b="1">
                <a:solidFill>
                  <a:srgbClr val="376092"/>
                </a:solidFill>
              </a:rPr>
              <a:t>record keeping </a:t>
            </a:r>
            <a:r>
              <a:rPr lang="en-US" sz="1800"/>
              <a:t>and </a:t>
            </a:r>
            <a:r>
              <a:rPr lang="en-US" sz="1800" b="1">
                <a:solidFill>
                  <a:srgbClr val="376092"/>
                </a:solidFill>
              </a:rPr>
              <a:t>quality control</a:t>
            </a:r>
            <a:endParaRPr lang="en-US" sz="1800" b="1">
              <a:solidFill>
                <a:srgbClr val="376092"/>
              </a:solidFill>
              <a:cs typeface="Arial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1800"/>
              <a:t>Implement a </a:t>
            </a:r>
            <a:r>
              <a:rPr lang="en-US" sz="1800" b="1">
                <a:solidFill>
                  <a:srgbClr val="376092"/>
                </a:solidFill>
              </a:rPr>
              <a:t>dedicated reporting system for operational staff </a:t>
            </a:r>
            <a:r>
              <a:rPr lang="en-US" sz="1800"/>
              <a:t>to highlight potential problems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1800"/>
              <a:t>Undertake </a:t>
            </a:r>
            <a:r>
              <a:rPr lang="en-US" sz="1800" b="1">
                <a:solidFill>
                  <a:srgbClr val="376092"/>
                </a:solidFill>
              </a:rPr>
              <a:t>regular review</a:t>
            </a:r>
            <a:r>
              <a:rPr lang="en-US" sz="1800">
                <a:solidFill>
                  <a:srgbClr val="376092"/>
                </a:solidFill>
              </a:rPr>
              <a:t> </a:t>
            </a:r>
            <a:r>
              <a:rPr lang="en-US" sz="1800"/>
              <a:t>of </a:t>
            </a:r>
            <a:r>
              <a:rPr lang="en-US" sz="1800" b="1">
                <a:solidFill>
                  <a:srgbClr val="376092"/>
                </a:solidFill>
              </a:rPr>
              <a:t>operational staff highlighted problems </a:t>
            </a:r>
            <a:r>
              <a:rPr lang="en-US" sz="1800"/>
              <a:t>and </a:t>
            </a:r>
            <a:r>
              <a:rPr lang="en-US" sz="1800" b="1">
                <a:solidFill>
                  <a:srgbClr val="376092"/>
                </a:solidFill>
              </a:rPr>
              <a:t>risk assess </a:t>
            </a:r>
            <a:r>
              <a:rPr lang="en-US" sz="1800"/>
              <a:t>accordingly</a:t>
            </a:r>
            <a:endParaRPr lang="en-US" sz="1800">
              <a:cs typeface="Arial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376092"/>
                </a:solidFill>
              </a:rPr>
              <a:t>Monitor solution flows</a:t>
            </a:r>
            <a:r>
              <a:rPr lang="en-US" sz="1800">
                <a:cs typeface="Arial"/>
              </a:rPr>
              <a:t> throughout the plant pipework </a:t>
            </a:r>
            <a:endParaRPr lang="en-US" sz="1800"/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1800"/>
              <a:t>Retain a stock of </a:t>
            </a:r>
            <a:r>
              <a:rPr lang="en-US" sz="1800" b="1">
                <a:solidFill>
                  <a:srgbClr val="376092"/>
                </a:solidFill>
              </a:rPr>
              <a:t>Pipe Repair Bandages</a:t>
            </a:r>
            <a:r>
              <a:rPr lang="en-US" sz="1800">
                <a:solidFill>
                  <a:srgbClr val="376092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or</a:t>
            </a:r>
            <a:r>
              <a:rPr lang="en-US" sz="1800">
                <a:solidFill>
                  <a:srgbClr val="376092"/>
                </a:solidFill>
              </a:rPr>
              <a:t> </a:t>
            </a:r>
            <a:r>
              <a:rPr lang="en-US" sz="1800" b="1">
                <a:solidFill>
                  <a:srgbClr val="376092"/>
                </a:solidFill>
              </a:rPr>
              <a:t>Titanium Clamps </a:t>
            </a:r>
            <a:r>
              <a:rPr lang="en-US" sz="1800"/>
              <a:t>if similar situations should arise in the future.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>
              <a:spcBef>
                <a:spcPts val="1800"/>
              </a:spcBef>
            </a:pP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2750D-C983-432F-A4A9-FA4B6942BC47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157"/>
    </mc:Choice>
    <mc:Fallback xmlns="">
      <p:transition advTm="19315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40DFCF-3AF3-4FDB-B1CF-DCE6F50F2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25" y="1167477"/>
            <a:ext cx="7738144" cy="46534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1800">
                <a:solidFill>
                  <a:schemeClr val="tx1"/>
                </a:solidFill>
                <a:cs typeface="Arial"/>
              </a:rPr>
              <a:t>To investigate the ongoing Integrity of the plant, propose:</a:t>
            </a:r>
          </a:p>
          <a:p>
            <a:endParaRPr lang="en-GB" sz="1800" b="1">
              <a:solidFill>
                <a:schemeClr val="tx1"/>
              </a:solidFill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GB" sz="1800" b="1">
                <a:solidFill>
                  <a:srgbClr val="376092"/>
                </a:solidFill>
                <a:cs typeface="Arial"/>
              </a:rPr>
              <a:t>Titanium Grade 12 Pipe Inspection </a:t>
            </a:r>
            <a:endParaRPr lang="en-GB">
              <a:solidFill>
                <a:srgbClr val="376092"/>
              </a:solidFill>
              <a:cs typeface="Arial"/>
            </a:endParaRPr>
          </a:p>
          <a:p>
            <a:pPr marL="285750" indent="-285750">
              <a:spcBef>
                <a:spcPts val="1800"/>
              </a:spcBef>
              <a:buChar char="•"/>
            </a:pPr>
            <a:r>
              <a:rPr lang="en-GB" sz="1800">
                <a:solidFill>
                  <a:schemeClr val="tx1"/>
                </a:solidFill>
                <a:cs typeface="Arial"/>
              </a:rPr>
              <a:t>Ultrasonic inspection </a:t>
            </a:r>
          </a:p>
          <a:p>
            <a:pPr marL="285750" indent="-285750">
              <a:spcBef>
                <a:spcPts val="1800"/>
              </a:spcBef>
              <a:buChar char="•"/>
            </a:pPr>
            <a:r>
              <a:rPr lang="en-GB" sz="1800">
                <a:solidFill>
                  <a:schemeClr val="tx1"/>
                </a:solidFill>
                <a:cs typeface="Arial"/>
              </a:rPr>
              <a:t>Eddy current inspection </a:t>
            </a:r>
          </a:p>
          <a:p>
            <a:pPr>
              <a:spcBef>
                <a:spcPts val="1800"/>
              </a:spcBef>
            </a:pPr>
            <a:endParaRPr lang="en-GB" sz="1800">
              <a:solidFill>
                <a:schemeClr val="tx1"/>
              </a:solidFill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GB" sz="1800" b="1">
                <a:solidFill>
                  <a:srgbClr val="376092"/>
                </a:solidFill>
                <a:cs typeface="Arial"/>
              </a:rPr>
              <a:t>Weld Inspection </a:t>
            </a:r>
          </a:p>
          <a:p>
            <a:pPr marL="285750" indent="-285750">
              <a:spcBef>
                <a:spcPts val="1800"/>
              </a:spcBef>
              <a:buChar char="•"/>
            </a:pPr>
            <a:r>
              <a:rPr lang="en-GB" sz="1800">
                <a:solidFill>
                  <a:schemeClr val="tx1"/>
                </a:solidFill>
                <a:cs typeface="Arial"/>
              </a:rPr>
              <a:t>Visual Inspection </a:t>
            </a:r>
          </a:p>
          <a:p>
            <a:pPr marL="285750" indent="-285750">
              <a:spcBef>
                <a:spcPts val="1800"/>
              </a:spcBef>
              <a:buChar char="•"/>
            </a:pPr>
            <a:r>
              <a:rPr lang="en-GB" sz="1800">
                <a:ea typeface="+mn-lt"/>
                <a:cs typeface="+mn-lt"/>
              </a:rPr>
              <a:t>Dye penetrant inspection</a:t>
            </a:r>
          </a:p>
          <a:p>
            <a:pPr marL="285750" indent="-285750">
              <a:spcBef>
                <a:spcPts val="1800"/>
              </a:spcBef>
              <a:buChar char="•"/>
            </a:pPr>
            <a:r>
              <a:rPr lang="en-GB" sz="1800">
                <a:solidFill>
                  <a:schemeClr val="tx1"/>
                </a:solidFill>
                <a:cs typeface="Arial"/>
              </a:rPr>
              <a:t>Ultrasonic inspection </a:t>
            </a:r>
          </a:p>
          <a:p>
            <a:pPr marL="285750" indent="-285750">
              <a:buChar char="•"/>
            </a:pPr>
            <a:endParaRPr lang="en-GB" sz="1800">
              <a:solidFill>
                <a:schemeClr val="tx1"/>
              </a:solidFill>
              <a:cs typeface="Arial"/>
            </a:endParaRPr>
          </a:p>
          <a:p>
            <a:endParaRPr lang="en-GB" sz="1800" b="1">
              <a:solidFill>
                <a:schemeClr val="tx1"/>
              </a:solidFill>
              <a:cs typeface="Arial"/>
            </a:endParaRPr>
          </a:p>
          <a:p>
            <a:endParaRPr lang="en-GB" sz="1800" b="1">
              <a:solidFill>
                <a:schemeClr val="tx1"/>
              </a:solidFill>
              <a:cs typeface="Arial"/>
            </a:endParaRPr>
          </a:p>
          <a:p>
            <a:endParaRPr lang="en-GB" sz="1800" b="1">
              <a:solidFill>
                <a:schemeClr val="tx1"/>
              </a:solidFill>
              <a:cs typeface="Arial"/>
            </a:endParaRPr>
          </a:p>
          <a:p>
            <a:endParaRPr lang="en-GB" sz="1800" b="1">
              <a:solidFill>
                <a:schemeClr val="tx1"/>
              </a:solidFill>
              <a:cs typeface="Arial"/>
            </a:endParaRPr>
          </a:p>
          <a:p>
            <a:endParaRPr lang="en-GB" sz="18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EFE070-A74E-438A-A3AA-044901AF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27" y="196980"/>
            <a:ext cx="7738144" cy="838152"/>
          </a:xfrm>
        </p:spPr>
        <p:txBody>
          <a:bodyPr>
            <a:normAutofit/>
          </a:bodyPr>
          <a:lstStyle/>
          <a:p>
            <a:r>
              <a:rPr lang="en-GB" sz="3200"/>
              <a:t>Integrity Investigations</a:t>
            </a:r>
          </a:p>
        </p:txBody>
      </p:sp>
      <p:pic>
        <p:nvPicPr>
          <p:cNvPr id="13" name="Picture 13" descr="A picture containing person, indoor, hand, holding&#10;&#10;Description automatically generated">
            <a:extLst>
              <a:ext uri="{FF2B5EF4-FFF2-40B4-BE49-F238E27FC236}">
                <a16:creationId xmlns:a16="http://schemas.microsoft.com/office/drawing/2014/main" id="{4134B583-E912-40EC-A329-C918C10B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310" y="3844088"/>
            <a:ext cx="5171089" cy="18184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93385D-5453-483C-BFF0-EDBFA4AD7A49}"/>
              </a:ext>
            </a:extLst>
          </p:cNvPr>
          <p:cNvSpPr txBox="1"/>
          <p:nvPr/>
        </p:nvSpPr>
        <p:spPr>
          <a:xfrm>
            <a:off x="4497072" y="5731822"/>
            <a:ext cx="366296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Source: TWI Training and Examination Services</a:t>
            </a:r>
            <a:endParaRPr lang="en-US" sz="120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147A4-81B6-4349-809D-597FEEAF3D73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0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rr_C_Icon_Powerpoint_Frame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FE8CA59-8C1A-4D20-9997-E607766FC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760" y="3008513"/>
            <a:ext cx="6768896" cy="96076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01C9-C614-4F76-B011-A912DA1B410C}"/>
              </a:ext>
            </a:extLst>
          </p:cNvPr>
          <p:cNvSpPr txBox="1"/>
          <p:nvPr/>
        </p:nvSpPr>
        <p:spPr>
          <a:xfrm>
            <a:off x="8614610" y="628102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372"/>
    </mc:Choice>
    <mc:Fallback xmlns="">
      <p:transition advTm="313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CF69FF-55CD-4B3A-8AA5-C516D406D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32" y="1067537"/>
            <a:ext cx="7738144" cy="48107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GB" sz="1800" b="1" dirty="0">
                <a:solidFill>
                  <a:srgbClr val="376092"/>
                </a:solidFill>
                <a:latin typeface="Arial"/>
                <a:ea typeface="Calibri" panose="020F0502020204030204" pitchFamily="34" charset="0"/>
                <a:cs typeface="Calibri"/>
              </a:rPr>
              <a:t>George</a:t>
            </a:r>
            <a:endParaRPr lang="en-US" dirty="0"/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Calibri"/>
              </a:rPr>
              <a:t>Group approach 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ea typeface="Calibri" panose="020F0502020204030204" pitchFamily="34" charset="0"/>
                <a:cs typeface="Calibri"/>
              </a:rPr>
              <a:t>Identification of the problem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ea typeface="Calibri" panose="020F0502020204030204" pitchFamily="34" charset="0"/>
                <a:cs typeface="Calibri"/>
              </a:rPr>
              <a:t>Assessment of the Original Material Selection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Arial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GB" sz="1800" b="1" dirty="0">
                <a:solidFill>
                  <a:srgbClr val="376092"/>
                </a:solidFill>
                <a:latin typeface="Arial"/>
                <a:ea typeface="Calibri" panose="020F0502020204030204" pitchFamily="34" charset="0"/>
                <a:cs typeface="Calibri"/>
              </a:rPr>
              <a:t>Katie</a:t>
            </a:r>
            <a:endParaRPr lang="en-GB" sz="1800" dirty="0">
              <a:solidFill>
                <a:srgbClr val="376092"/>
              </a:solidFill>
              <a:latin typeface="Arial"/>
              <a:ea typeface="Calibri" panose="020F0502020204030204" pitchFamily="34" charset="0"/>
              <a:cs typeface="Calibri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ea typeface="Calibri" panose="020F0502020204030204" pitchFamily="34" charset="0"/>
                <a:cs typeface="Calibri"/>
              </a:rPr>
              <a:t>Interpretation of the Failure Analysis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ea typeface="Calibri" panose="020F0502020204030204" pitchFamily="34" charset="0"/>
                <a:cs typeface="Calibri"/>
              </a:rPr>
              <a:t>Development of Corrosion Risk Assessment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Arial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GB" sz="1800" b="1" dirty="0">
                <a:solidFill>
                  <a:srgbClr val="376092"/>
                </a:solidFill>
                <a:latin typeface="Arial"/>
                <a:ea typeface="Calibri" panose="020F0502020204030204" pitchFamily="34" charset="0"/>
                <a:cs typeface="Calibri"/>
              </a:rPr>
              <a:t>Ben</a:t>
            </a:r>
            <a:endParaRPr lang="en-GB" sz="1800" dirty="0">
              <a:solidFill>
                <a:srgbClr val="376092"/>
              </a:solidFill>
              <a:latin typeface="Arial"/>
              <a:ea typeface="Calibri" panose="020F0502020204030204" pitchFamily="34" charset="0"/>
              <a:cs typeface="Calibri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ea typeface="Calibri" panose="020F0502020204030204" pitchFamily="34" charset="0"/>
                <a:cs typeface="Calibri"/>
              </a:rPr>
              <a:t>Short-Term Client Considerations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Calibri"/>
              </a:rPr>
              <a:t>Recommended measures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Calibri"/>
              </a:rPr>
              <a:t>Consideration of Long-Term Replacement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Calibri"/>
              </a:rPr>
              <a:t>Future Mitigation and Integrity Investigations</a:t>
            </a:r>
          </a:p>
          <a:p>
            <a:endParaRPr lang="en-GB" sz="1800" dirty="0"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42530E-59BC-46DE-8769-8B4C74251762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cs typeface="Arial"/>
              </a:rPr>
              <a:t>Introduction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7FEF-11A7-473E-A742-7A6575A4CAC5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21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796834-69BB-4254-BD1C-F1E04A941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27" y="1163372"/>
            <a:ext cx="7738144" cy="4828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Absorbed the information provided</a:t>
            </a: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Discussed the information</a:t>
            </a: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76092"/>
                </a:solidFill>
              </a:rPr>
              <a:t>Research</a:t>
            </a:r>
            <a:r>
              <a:rPr lang="en-GB" sz="1800" dirty="0"/>
              <a:t> and fed back to the team</a:t>
            </a: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76092"/>
                </a:solidFill>
              </a:rPr>
              <a:t>Root cause table</a:t>
            </a:r>
            <a:endParaRPr lang="en-GB" sz="1800" b="1" dirty="0">
              <a:solidFill>
                <a:srgbClr val="376092"/>
              </a:solidFill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Answered the questions</a:t>
            </a:r>
            <a:endParaRPr lang="en-GB" sz="1800" dirty="0">
              <a:cs typeface="Arial"/>
            </a:endParaRPr>
          </a:p>
          <a:p>
            <a:pPr>
              <a:lnSpc>
                <a:spcPct val="150000"/>
              </a:lnSpc>
            </a:pPr>
            <a:endParaRPr lang="en-GB" sz="18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C2BE4-9542-42E2-8B53-CE9E72FB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02" y="3129040"/>
            <a:ext cx="6292594" cy="2297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3712F9-D288-4F34-90DF-53B0C841C965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cs typeface="Arial"/>
              </a:rPr>
              <a:t>Group 2's Approach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E00BF-18B2-4A07-91F5-77ADDE35C1F3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32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9F1E3B-2875-422F-BF4D-00FE19287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55" y="902780"/>
            <a:ext cx="8353692" cy="4180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Onshore Gas Processing Facility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Contains a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lycol </a:t>
            </a:r>
            <a:r>
              <a:rPr lang="en-GB" sz="1800" dirty="0">
                <a:latin typeface="Arial"/>
                <a:cs typeface="Arial"/>
              </a:rPr>
              <a:t>Desalination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Unit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When the Desalination Unit is offline </a:t>
            </a:r>
            <a:r>
              <a:rPr lang="en-GB" sz="1800" b="1" i="0" dirty="0">
                <a:solidFill>
                  <a:srgbClr val="376092"/>
                </a:solidFill>
                <a:effectLst/>
                <a:latin typeface="Arial"/>
                <a:cs typeface="Arial"/>
              </a:rPr>
              <a:t>70 trucks a week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are required</a:t>
            </a:r>
            <a:r>
              <a:rPr lang="en-GB" sz="1800" dirty="0">
                <a:latin typeface="Arial"/>
                <a:cs typeface="Arial"/>
              </a:rPr>
              <a:t> to treat Glycol offsite</a:t>
            </a:r>
            <a:endParaRPr lang="en-GB" sz="1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GB" sz="1800" dirty="0"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74CF26-F699-4745-9489-7B346C094253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cs typeface="Arial"/>
              </a:rPr>
              <a:t>Background</a:t>
            </a:r>
            <a:endParaRPr lang="en-US">
              <a:cs typeface="Arial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D731232F-294D-4EE1-B584-F2F92894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57" y="2723599"/>
            <a:ext cx="5423028" cy="3633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0D985-3E75-4378-933F-963B9094602E}"/>
              </a:ext>
            </a:extLst>
          </p:cNvPr>
          <p:cNvSpPr txBox="1"/>
          <p:nvPr/>
        </p:nvSpPr>
        <p:spPr>
          <a:xfrm>
            <a:off x="5787786" y="6340490"/>
            <a:ext cx="271151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ea typeface="+mn-lt"/>
                <a:cs typeface="+mn-lt"/>
              </a:rPr>
              <a:t>Source: Process schematic of onshore gas processing facility</a:t>
            </a:r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F9F8F-1A65-46E7-AB99-0A181657BDB1}"/>
              </a:ext>
            </a:extLst>
          </p:cNvPr>
          <p:cNvSpPr/>
          <p:nvPr/>
        </p:nvSpPr>
        <p:spPr>
          <a:xfrm>
            <a:off x="5903097" y="2723599"/>
            <a:ext cx="1600200" cy="246597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8BEB5-497B-4A02-AC92-793D4DF1C12C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5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3E3638-A030-4C83-A224-50144FFFFD9E}"/>
              </a:ext>
            </a:extLst>
          </p:cNvPr>
          <p:cNvGrpSpPr/>
          <p:nvPr/>
        </p:nvGrpSpPr>
        <p:grpSpPr>
          <a:xfrm>
            <a:off x="149568" y="1263316"/>
            <a:ext cx="8842295" cy="4790662"/>
            <a:chOff x="141685" y="1953185"/>
            <a:chExt cx="8842295" cy="44179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A736B9-8A77-4D19-99B1-F50133D0F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85" y="2121890"/>
              <a:ext cx="8842295" cy="424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2E2331-EBDE-4FE4-85F6-18CC4DA8A37E}"/>
                </a:ext>
              </a:extLst>
            </p:cNvPr>
            <p:cNvSpPr txBox="1"/>
            <p:nvPr/>
          </p:nvSpPr>
          <p:spPr>
            <a:xfrm>
              <a:off x="5350136" y="1953185"/>
              <a:ext cx="2481025" cy="5078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350" dirty="0"/>
                <a:t>Leak 1 location: </a:t>
              </a:r>
              <a:r>
                <a:rPr lang="en-GB" sz="1350" dirty="0">
                  <a:ea typeface="+mn-lt"/>
                  <a:cs typeface="+mn-lt"/>
                </a:rPr>
                <a:t>Recycle Line (sampling point)</a:t>
              </a:r>
              <a:endParaRPr lang="en-GB" sz="135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FCFA102-DD59-4252-AECA-F314B1AEB341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3252675" y="2207100"/>
              <a:ext cx="2097461" cy="298598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7F8EB4-C9C6-4874-BCF9-345B1F9935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1205" y="3021399"/>
              <a:ext cx="1625826" cy="25711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EC0F38E-E405-40A0-A82C-1B47C65F253F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cs typeface="Arial"/>
              </a:rPr>
              <a:t>The Problem</a:t>
            </a:r>
            <a:endParaRPr lang="en-US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09EED-BD65-44BF-BD5C-FE00EB0A4C22}"/>
              </a:ext>
            </a:extLst>
          </p:cNvPr>
          <p:cNvSpPr txBox="1"/>
          <p:nvPr/>
        </p:nvSpPr>
        <p:spPr>
          <a:xfrm>
            <a:off x="3026389" y="5792368"/>
            <a:ext cx="541468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ea typeface="+mn-lt"/>
                <a:cs typeface="+mn-lt"/>
              </a:rPr>
              <a:t>Figure 2: Process schematic of desalination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C14E9-1249-40AB-A1FD-D530BD3B5049}"/>
              </a:ext>
            </a:extLst>
          </p:cNvPr>
          <p:cNvSpPr txBox="1"/>
          <p:nvPr/>
        </p:nvSpPr>
        <p:spPr>
          <a:xfrm>
            <a:off x="5384913" y="2225109"/>
            <a:ext cx="2880782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350" dirty="0"/>
              <a:t>Leak 2 location: </a:t>
            </a:r>
            <a:r>
              <a:rPr lang="en-GB" sz="1350" dirty="0">
                <a:ea typeface="+mn-lt"/>
                <a:cs typeface="+mn-lt"/>
              </a:rPr>
              <a:t>Drain Offtake Line</a:t>
            </a:r>
            <a:endParaRPr lang="en-GB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3DCBE-829D-4542-BDF1-4B2077AAE142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5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EC0F38E-E405-40A0-A82C-1B47C65F253F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cs typeface="Arial"/>
              </a:rPr>
              <a:t>P</a:t>
            </a:r>
            <a:r>
              <a:rPr lang="en-GB" sz="3200" dirty="0" err="1">
                <a:cs typeface="Arial"/>
              </a:rPr>
              <a:t>hotographs</a:t>
            </a:r>
            <a:r>
              <a:rPr lang="en-GB" sz="3200" dirty="0">
                <a:cs typeface="Arial"/>
              </a:rPr>
              <a:t> of Leaks</a:t>
            </a:r>
            <a:endParaRPr lang="en-US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3DCBE-829D-4542-BDF1-4B2077AAE142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GB" dirty="0"/>
          </a:p>
        </p:txBody>
      </p:sp>
      <p:pic>
        <p:nvPicPr>
          <p:cNvPr id="1028" name="Picture 4" descr="A close up of a desert&#10;&#10;Description automatically generated">
            <a:extLst>
              <a:ext uri="{FF2B5EF4-FFF2-40B4-BE49-F238E27FC236}">
                <a16:creationId xmlns:a16="http://schemas.microsoft.com/office/drawing/2014/main" id="{D9333455-31F0-424F-8C31-98DC62C07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/>
          <a:stretch/>
        </p:blipFill>
        <p:spPr bwMode="auto">
          <a:xfrm>
            <a:off x="216568" y="1412249"/>
            <a:ext cx="4355432" cy="32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DFBFB6AA-7425-41B4-AA22-976E39B87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8031" r="14304" b="15819"/>
          <a:stretch/>
        </p:blipFill>
        <p:spPr bwMode="auto">
          <a:xfrm>
            <a:off x="4692315" y="1412251"/>
            <a:ext cx="4355432" cy="32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66515-ABEC-4BFF-AD20-CB03B5F3390D}"/>
              </a:ext>
            </a:extLst>
          </p:cNvPr>
          <p:cNvSpPr txBox="1"/>
          <p:nvPr/>
        </p:nvSpPr>
        <p:spPr>
          <a:xfrm>
            <a:off x="216568" y="4814549"/>
            <a:ext cx="4355432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50" b="1" dirty="0"/>
              <a:t>Leak 1 location: </a:t>
            </a:r>
            <a:r>
              <a:rPr lang="en-GB" sz="1350" b="1" dirty="0">
                <a:ea typeface="+mn-lt"/>
                <a:cs typeface="+mn-lt"/>
              </a:rPr>
              <a:t>Recycle Line (sampling point)</a:t>
            </a:r>
            <a:endParaRPr lang="en-GB" sz="135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8F162-310F-4B37-8525-8C57A1158A08}"/>
              </a:ext>
            </a:extLst>
          </p:cNvPr>
          <p:cNvSpPr txBox="1"/>
          <p:nvPr/>
        </p:nvSpPr>
        <p:spPr>
          <a:xfrm>
            <a:off x="4692315" y="4814549"/>
            <a:ext cx="4355432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50" b="1" dirty="0"/>
              <a:t>Leak 2 location: </a:t>
            </a:r>
            <a:r>
              <a:rPr lang="en-GB" sz="1350" b="1" dirty="0">
                <a:ea typeface="+mn-lt"/>
                <a:cs typeface="+mn-lt"/>
              </a:rPr>
              <a:t>Drain Offtake Line</a:t>
            </a:r>
            <a:endParaRPr lang="en-GB" sz="1350" b="1" dirty="0"/>
          </a:p>
        </p:txBody>
      </p:sp>
    </p:spTree>
    <p:extLst>
      <p:ext uri="{BB962C8B-B14F-4D97-AF65-F5344CB8AC3E}">
        <p14:creationId xmlns:p14="http://schemas.microsoft.com/office/powerpoint/2010/main" val="193443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4F7E02-1E47-4704-8BBE-B95FC22BF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32" y="1382846"/>
            <a:ext cx="7738144" cy="45979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Titanium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Grade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1 or 2 is good</a:t>
            </a:r>
            <a:endParaRPr lang="en-US" dirty="0"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Titanium Grade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 12 is even better…</a:t>
            </a:r>
            <a:r>
              <a:rPr lang="en-GB" sz="1800" dirty="0">
                <a:latin typeface="Arial"/>
                <a:cs typeface="Arial"/>
              </a:rPr>
              <a:t> 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 offers </a:t>
            </a:r>
            <a:r>
              <a:rPr lang="en-GB" sz="1800" b="1" dirty="0">
                <a:solidFill>
                  <a:srgbClr val="376092"/>
                </a:solidFill>
                <a:latin typeface="Arial"/>
                <a:cs typeface="Arial"/>
              </a:rPr>
              <a:t>better corrosion resistance </a:t>
            </a:r>
            <a:r>
              <a:rPr lang="en-GB" sz="1800" dirty="0">
                <a:latin typeface="Arial"/>
                <a:cs typeface="Arial"/>
              </a:rPr>
              <a:t>in high temperature environments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than other titanium grades</a:t>
            </a:r>
          </a:p>
          <a:p>
            <a:pPr marL="171450" indent="-171450">
              <a:lnSpc>
                <a:spcPct val="125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76092"/>
                </a:solidFill>
                <a:latin typeface="Arial"/>
                <a:cs typeface="Arial"/>
              </a:rPr>
              <a:t>High weldability  </a:t>
            </a:r>
          </a:p>
          <a:p>
            <a:endParaRPr lang="en-GB" sz="1800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E8C2-D8A6-45F0-9439-56575CC3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03" y="2062011"/>
            <a:ext cx="5715000" cy="25447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1D5EB1-A50B-4138-B7E5-F35E1278FE23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cs typeface="Arial"/>
              </a:rPr>
              <a:t>Original Material Selection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F43B6-4749-4208-A4CE-6F7D8849C744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60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673C5F-0F10-4EA0-8E85-76C48979F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CB828F-60D7-4AEB-AE3F-F0152BC72251}"/>
              </a:ext>
            </a:extLst>
          </p:cNvPr>
          <p:cNvGrpSpPr/>
          <p:nvPr/>
        </p:nvGrpSpPr>
        <p:grpSpPr>
          <a:xfrm>
            <a:off x="141685" y="1428305"/>
            <a:ext cx="8842295" cy="4719832"/>
            <a:chOff x="141685" y="1522443"/>
            <a:chExt cx="8842295" cy="43108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B898994-5B04-419D-8E56-EE4966B66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85" y="1584007"/>
              <a:ext cx="8842295" cy="424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7F1AFB-4623-494D-85DD-F9EFFFF43E2F}"/>
                </a:ext>
              </a:extLst>
            </p:cNvPr>
            <p:cNvSpPr txBox="1"/>
            <p:nvPr/>
          </p:nvSpPr>
          <p:spPr>
            <a:xfrm>
              <a:off x="5585781" y="1522443"/>
              <a:ext cx="2853887" cy="103306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350" dirty="0"/>
                <a:t>Evaporator Vacuum not maintained, therefore oxygen ingress.</a:t>
              </a:r>
            </a:p>
            <a:p>
              <a:endParaRPr lang="en-GB" sz="1350" dirty="0"/>
            </a:p>
            <a:p>
              <a:r>
                <a:rPr lang="en-GB" sz="1350" dirty="0"/>
                <a:t>Salt, Acid and high temperature</a:t>
              </a:r>
              <a:endParaRPr lang="en-GB" sz="1350" dirty="0">
                <a:cs typeface="Arial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C7AB704-1536-48C1-BDD9-E852211A0F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4301" y="2009110"/>
              <a:ext cx="1661480" cy="19437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61CFE3D-2DA6-445E-B750-41EBB3B2A50C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cs typeface="Arial"/>
              </a:rPr>
              <a:t>The Problem Source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3112A-B938-4BC4-B112-8D281383AA6F}"/>
              </a:ext>
            </a:extLst>
          </p:cNvPr>
          <p:cNvSpPr txBox="1"/>
          <p:nvPr/>
        </p:nvSpPr>
        <p:spPr>
          <a:xfrm>
            <a:off x="3026389" y="6017332"/>
            <a:ext cx="541468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ea typeface="+mn-lt"/>
                <a:cs typeface="+mn-lt"/>
              </a:rPr>
              <a:t>Figure 3: Process schematic of desalination unit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1095D-E728-45D2-AADE-804E948AD659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3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0823E9-4AD9-46CB-BBFD-75C6F93B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335" y="1482496"/>
            <a:ext cx="4708141" cy="3317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/>
              <a:t>•  </a:t>
            </a:r>
            <a:r>
              <a:rPr lang="en-GB" sz="1800" b="1" dirty="0">
                <a:solidFill>
                  <a:srgbClr val="376092"/>
                </a:solidFill>
              </a:rPr>
              <a:t>Pitting</a:t>
            </a:r>
            <a:r>
              <a:rPr lang="en-GB" sz="1800" dirty="0"/>
              <a:t> Corrosion located on inside of pipe</a:t>
            </a:r>
            <a:endParaRPr lang="en-US" sz="1800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/>
              <a:t>•  </a:t>
            </a:r>
            <a:r>
              <a:rPr lang="en-GB" sz="1800" b="1" dirty="0">
                <a:solidFill>
                  <a:srgbClr val="376092"/>
                </a:solidFill>
              </a:rPr>
              <a:t>Aggressive</a:t>
            </a:r>
            <a:r>
              <a:rPr lang="en-GB" sz="1800" dirty="0"/>
              <a:t> working environment </a:t>
            </a:r>
            <a:endParaRPr lang="en-GB" sz="1800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/>
              <a:t>•  </a:t>
            </a:r>
            <a:r>
              <a:rPr lang="en-GB" sz="1800" b="1" dirty="0">
                <a:solidFill>
                  <a:srgbClr val="376092"/>
                </a:solidFill>
              </a:rPr>
              <a:t>Breakdown</a:t>
            </a:r>
            <a:r>
              <a:rPr lang="en-GB" sz="1800" dirty="0"/>
              <a:t> of TiO</a:t>
            </a:r>
            <a:r>
              <a:rPr lang="en-GB" sz="1800" baseline="-25000" dirty="0"/>
              <a:t>2</a:t>
            </a:r>
            <a:r>
              <a:rPr lang="en-GB" sz="1800" dirty="0"/>
              <a:t> layer </a:t>
            </a:r>
            <a:endParaRPr lang="en-GB" sz="1800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/>
              <a:t>•  </a:t>
            </a:r>
            <a:r>
              <a:rPr lang="en-GB" sz="1800" b="1" dirty="0">
                <a:solidFill>
                  <a:srgbClr val="376092"/>
                </a:solidFill>
              </a:rPr>
              <a:t>Perforation </a:t>
            </a:r>
            <a:r>
              <a:rPr lang="en-GB" sz="1800" dirty="0"/>
              <a:t>of titanium surface </a:t>
            </a:r>
            <a:endParaRPr lang="en-GB" sz="1800" dirty="0"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GB" dirty="0">
              <a:cs typeface="Arial"/>
            </a:endParaRPr>
          </a:p>
        </p:txBody>
      </p:sp>
      <p:pic>
        <p:nvPicPr>
          <p:cNvPr id="5" name="Picture 5" descr="A picture containing indoor, sitting, car, table&#10;&#10;Description automatically generated">
            <a:extLst>
              <a:ext uri="{FF2B5EF4-FFF2-40B4-BE49-F238E27FC236}">
                <a16:creationId xmlns:a16="http://schemas.microsoft.com/office/drawing/2014/main" id="{DB6F36AF-A031-447C-8C29-6C215770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5" y="1345704"/>
            <a:ext cx="3246407" cy="2772498"/>
          </a:xfrm>
          <a:prstGeom prst="rect">
            <a:avLst/>
          </a:prstGeom>
        </p:spPr>
      </p:pic>
      <p:pic>
        <p:nvPicPr>
          <p:cNvPr id="7" name="Picture 7" descr="A picture containing outdoor, sitting, photo, small&#10;&#10;Description automatically generated">
            <a:extLst>
              <a:ext uri="{FF2B5EF4-FFF2-40B4-BE49-F238E27FC236}">
                <a16:creationId xmlns:a16="http://schemas.microsoft.com/office/drawing/2014/main" id="{7F1F8E9D-931A-4FB5-B6DA-CDF42C40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80" y="3694200"/>
            <a:ext cx="3386073" cy="24916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F7DEE32-9EE3-476F-A89F-6949E5FE17AA}"/>
              </a:ext>
            </a:extLst>
          </p:cNvPr>
          <p:cNvSpPr txBox="1">
            <a:spLocks/>
          </p:cNvSpPr>
          <p:nvPr/>
        </p:nvSpPr>
        <p:spPr>
          <a:xfrm>
            <a:off x="702927" y="196980"/>
            <a:ext cx="7738144" cy="8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cs typeface="Arial"/>
              </a:rPr>
              <a:t>Localised Corrosion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CA540-D333-44F5-9BAE-62EBA63A1090}"/>
              </a:ext>
            </a:extLst>
          </p:cNvPr>
          <p:cNvSpPr txBox="1"/>
          <p:nvPr/>
        </p:nvSpPr>
        <p:spPr>
          <a:xfrm>
            <a:off x="8614611" y="6281028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7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704EE494C3F4DB743DEFA0337B9B8" ma:contentTypeVersion="13" ma:contentTypeDescription="Create a new document." ma:contentTypeScope="" ma:versionID="643bdac4f206232fd4d789da908d3246">
  <xsd:schema xmlns:xsd="http://www.w3.org/2001/XMLSchema" xmlns:xs="http://www.w3.org/2001/XMLSchema" xmlns:p="http://schemas.microsoft.com/office/2006/metadata/properties" xmlns:ns3="87b23483-d4f5-4b43-ab42-37d40409ea5a" xmlns:ns4="187fc0f5-caf8-4c2f-abf5-c450f57c6a23" targetNamespace="http://schemas.microsoft.com/office/2006/metadata/properties" ma:root="true" ma:fieldsID="76273455bd45fa4a73b4399802e944c6" ns3:_="" ns4:_="">
    <xsd:import namespace="87b23483-d4f5-4b43-ab42-37d40409ea5a"/>
    <xsd:import namespace="187fc0f5-caf8-4c2f-abf5-c450f57c6a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23483-d4f5-4b43-ab42-37d40409e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fc0f5-caf8-4c2f-abf5-c450f57c6a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A5FE6-5A05-4369-B5B5-8CBA60BB8E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3C9647-2D19-4821-BC99-5FA04DE6D128}">
  <ds:schemaRefs>
    <ds:schemaRef ds:uri="187fc0f5-caf8-4c2f-abf5-c450f57c6a23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87b23483-d4f5-4b43-ab42-37d40409ea5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1D4D62-E4B9-41BD-8C25-37112BA56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23483-d4f5-4b43-ab42-37d40409ea5a"/>
    <ds:schemaRef ds:uri="187fc0f5-caf8-4c2f-abf5-c450f57c6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ICorr_Presentation_Template</Template>
  <TotalTime>104</TotalTime>
  <Words>1211</Words>
  <Application>Microsoft Office PowerPoint</Application>
  <PresentationFormat>On-screen Show (4:3)</PresentationFormat>
  <Paragraphs>240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WordVisi_MSFontService</vt:lpstr>
      <vt:lpstr>Office Theme</vt:lpstr>
      <vt:lpstr> Young Engineer Programme   Group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Short-Term Considerations</vt:lpstr>
      <vt:lpstr>Recommended Short-Term Measure</vt:lpstr>
      <vt:lpstr>Long-Term Replacement Materials</vt:lpstr>
      <vt:lpstr> Future Mitigation</vt:lpstr>
      <vt:lpstr>Integrity Investigations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Mobbs</dc:creator>
  <cp:lastModifiedBy>David Mobbs</cp:lastModifiedBy>
  <cp:revision>17</cp:revision>
  <dcterms:created xsi:type="dcterms:W3CDTF">2020-02-27T15:40:44Z</dcterms:created>
  <dcterms:modified xsi:type="dcterms:W3CDTF">2020-11-11T14:47:27Z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0x01010090A704EE494C3F4DB743DEFA0337B9B8</vt:lpwstr>
  </property>
</Properties>
</file>