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vml" ContentType="application/vnd.openxmlformats-officedocument.vmlDrawing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diagrams/data4.xml" ContentType="application/vnd.openxmlformats-officedocument.drawingml.diagramData+xml"/>
  <Override PartName="/ppt/diagrams/layout4.xml" ContentType="application/vnd.openxmlformats-officedocument.drawingml.diagramLayout+xml"/>
  <Override PartName="/ppt/diagrams/quickStyle4.xml" ContentType="application/vnd.openxmlformats-officedocument.drawingml.diagramStyle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diagrams/data5.xml" ContentType="application/vnd.openxmlformats-officedocument.drawingml.diagramData+xml"/>
  <Override PartName="/ppt/diagrams/layout5.xml" ContentType="application/vnd.openxmlformats-officedocument.drawingml.diagramLayout+xml"/>
  <Override PartName="/ppt/diagrams/quickStyle5.xml" ContentType="application/vnd.openxmlformats-officedocument.drawingml.diagramStyle+xml"/>
  <Override PartName="/ppt/diagrams/colors5.xml" ContentType="application/vnd.openxmlformats-officedocument.drawingml.diagramColors+xml"/>
  <Override PartName="/ppt/diagrams/drawing5.xml" ContentType="application/vnd.ms-office.drawingml.diagramDrawing+xml"/>
  <Override PartName="/ppt/diagrams/data6.xml" ContentType="application/vnd.openxmlformats-officedocument.drawingml.diagramData+xml"/>
  <Override PartName="/ppt/diagrams/layout6.xml" ContentType="application/vnd.openxmlformats-officedocument.drawingml.diagramLayout+xml"/>
  <Override PartName="/ppt/diagrams/quickStyle6.xml" ContentType="application/vnd.openxmlformats-officedocument.drawingml.diagramStyle+xml"/>
  <Override PartName="/ppt/diagrams/colors6.xml" ContentType="application/vnd.openxmlformats-officedocument.drawingml.diagramColors+xml"/>
  <Override PartName="/ppt/diagrams/drawing6.xml" ContentType="application/vnd.ms-office.drawingml.diagramDrawing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diagrams/data7.xml" ContentType="application/vnd.openxmlformats-officedocument.drawingml.diagramData+xml"/>
  <Override PartName="/ppt/diagrams/layout7.xml" ContentType="application/vnd.openxmlformats-officedocument.drawingml.diagramLayout+xml"/>
  <Override PartName="/ppt/diagrams/quickStyle7.xml" ContentType="application/vnd.openxmlformats-officedocument.drawingml.diagramStyle+xml"/>
  <Override PartName="/ppt/diagrams/colors7.xml" ContentType="application/vnd.openxmlformats-officedocument.drawingml.diagramColors+xml"/>
  <Override PartName="/ppt/diagrams/drawing7.xml" ContentType="application/vnd.ms-office.drawingml.diagramDrawing+xml"/>
  <Override PartName="/ppt/notesSlides/notesSlide19.xml" ContentType="application/vnd.openxmlformats-officedocument.presentationml.notesSlide+xml"/>
  <Override PartName="/ppt/diagrams/data8.xml" ContentType="application/vnd.openxmlformats-officedocument.drawingml.diagramData+xml"/>
  <Override PartName="/ppt/diagrams/layout8.xml" ContentType="application/vnd.openxmlformats-officedocument.drawingml.diagramLayout+xml"/>
  <Override PartName="/ppt/diagrams/quickStyle8.xml" ContentType="application/vnd.openxmlformats-officedocument.drawingml.diagramStyle+xml"/>
  <Override PartName="/ppt/diagrams/colors8.xml" ContentType="application/vnd.openxmlformats-officedocument.drawingml.diagramColors+xml"/>
  <Override PartName="/ppt/diagrams/drawing8.xml" ContentType="application/vnd.ms-office.drawingml.diagramDrawing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diagrams/data9.xml" ContentType="application/vnd.openxmlformats-officedocument.drawingml.diagramData+xml"/>
  <Override PartName="/ppt/diagrams/layout9.xml" ContentType="application/vnd.openxmlformats-officedocument.drawingml.diagramLayout+xml"/>
  <Override PartName="/ppt/diagrams/quickStyle9.xml" ContentType="application/vnd.openxmlformats-officedocument.drawingml.diagramStyle+xml"/>
  <Override PartName="/ppt/diagrams/colors9.xml" ContentType="application/vnd.openxmlformats-officedocument.drawingml.diagramColors+xml"/>
  <Override PartName="/ppt/diagrams/drawing9.xml" ContentType="application/vnd.ms-office.drawingml.diagramDrawing+xml"/>
  <Override PartName="/ppt/diagrams/data10.xml" ContentType="application/vnd.openxmlformats-officedocument.drawingml.diagramData+xml"/>
  <Override PartName="/ppt/diagrams/layout10.xml" ContentType="application/vnd.openxmlformats-officedocument.drawingml.diagramLayout+xml"/>
  <Override PartName="/ppt/diagrams/quickStyle10.xml" ContentType="application/vnd.openxmlformats-officedocument.drawingml.diagramStyle+xml"/>
  <Override PartName="/ppt/diagrams/colors10.xml" ContentType="application/vnd.openxmlformats-officedocument.drawingml.diagramColors+xml"/>
  <Override PartName="/ppt/diagrams/drawing10.xml" ContentType="application/vnd.ms-office.drawingml.diagramDrawing+xml"/>
  <Override PartName="/ppt/diagrams/data11.xml" ContentType="application/vnd.openxmlformats-officedocument.drawingml.diagramData+xml"/>
  <Override PartName="/ppt/diagrams/layout11.xml" ContentType="application/vnd.openxmlformats-officedocument.drawingml.diagramLayout+xml"/>
  <Override PartName="/ppt/diagrams/quickStyle11.xml" ContentType="application/vnd.openxmlformats-officedocument.drawingml.diagramStyle+xml"/>
  <Override PartName="/ppt/diagrams/colors11.xml" ContentType="application/vnd.openxmlformats-officedocument.drawingml.diagramColors+xml"/>
  <Override PartName="/ppt/diagrams/drawing11.xml" ContentType="application/vnd.ms-office.drawingml.diagramDrawing+xml"/>
  <Override PartName="/ppt/diagrams/data12.xml" ContentType="application/vnd.openxmlformats-officedocument.drawingml.diagramData+xml"/>
  <Override PartName="/ppt/diagrams/layout12.xml" ContentType="application/vnd.openxmlformats-officedocument.drawingml.diagramLayout+xml"/>
  <Override PartName="/ppt/diagrams/quickStyle12.xml" ContentType="application/vnd.openxmlformats-officedocument.drawingml.diagramStyle+xml"/>
  <Override PartName="/ppt/diagrams/colors12.xml" ContentType="application/vnd.openxmlformats-officedocument.drawingml.diagramColors+xml"/>
  <Override PartName="/ppt/diagrams/drawing12.xml" ContentType="application/vnd.ms-office.drawingml.diagramDrawing+xml"/>
  <Override PartName="/ppt/diagrams/data13.xml" ContentType="application/vnd.openxmlformats-officedocument.drawingml.diagramData+xml"/>
  <Override PartName="/ppt/diagrams/layout13.xml" ContentType="application/vnd.openxmlformats-officedocument.drawingml.diagramLayout+xml"/>
  <Override PartName="/ppt/diagrams/quickStyle13.xml" ContentType="application/vnd.openxmlformats-officedocument.drawingml.diagramStyle+xml"/>
  <Override PartName="/ppt/diagrams/colors13.xml" ContentType="application/vnd.openxmlformats-officedocument.drawingml.diagramColors+xml"/>
  <Override PartName="/ppt/diagrams/drawing13.xml" ContentType="application/vnd.ms-office.drawingml.diagramDrawing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diagrams/data14.xml" ContentType="application/vnd.openxmlformats-officedocument.drawingml.diagramData+xml"/>
  <Override PartName="/ppt/diagrams/layout14.xml" ContentType="application/vnd.openxmlformats-officedocument.drawingml.diagramLayout+xml"/>
  <Override PartName="/ppt/diagrams/quickStyle14.xml" ContentType="application/vnd.openxmlformats-officedocument.drawingml.diagramStyle+xml"/>
  <Override PartName="/ppt/diagrams/colors14.xml" ContentType="application/vnd.openxmlformats-officedocument.drawingml.diagramColors+xml"/>
  <Override PartName="/ppt/diagrams/drawing14.xml" ContentType="application/vnd.ms-office.drawingml.diagramDrawing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797" r:id="rId4"/>
    <p:sldMasterId id="2147483814" r:id="rId5"/>
  </p:sldMasterIdLst>
  <p:notesMasterIdLst>
    <p:notesMasterId r:id="rId52"/>
  </p:notesMasterIdLst>
  <p:handoutMasterIdLst>
    <p:handoutMasterId r:id="rId53"/>
  </p:handoutMasterIdLst>
  <p:sldIdLst>
    <p:sldId id="257" r:id="rId6"/>
    <p:sldId id="336" r:id="rId7"/>
    <p:sldId id="404" r:id="rId8"/>
    <p:sldId id="334" r:id="rId9"/>
    <p:sldId id="405" r:id="rId10"/>
    <p:sldId id="318" r:id="rId11"/>
    <p:sldId id="335" r:id="rId12"/>
    <p:sldId id="472" r:id="rId13"/>
    <p:sldId id="415" r:id="rId14"/>
    <p:sldId id="416" r:id="rId15"/>
    <p:sldId id="419" r:id="rId16"/>
    <p:sldId id="420" r:id="rId17"/>
    <p:sldId id="507" r:id="rId18"/>
    <p:sldId id="466" r:id="rId19"/>
    <p:sldId id="423" r:id="rId20"/>
    <p:sldId id="477" r:id="rId21"/>
    <p:sldId id="456" r:id="rId22"/>
    <p:sldId id="457" r:id="rId23"/>
    <p:sldId id="458" r:id="rId24"/>
    <p:sldId id="459" r:id="rId25"/>
    <p:sldId id="460" r:id="rId26"/>
    <p:sldId id="501" r:id="rId27"/>
    <p:sldId id="503" r:id="rId28"/>
    <p:sldId id="487" r:id="rId29"/>
    <p:sldId id="422" r:id="rId30"/>
    <p:sldId id="417" r:id="rId31"/>
    <p:sldId id="418" r:id="rId32"/>
    <p:sldId id="490" r:id="rId33"/>
    <p:sldId id="421" r:id="rId34"/>
    <p:sldId id="437" r:id="rId35"/>
    <p:sldId id="498" r:id="rId36"/>
    <p:sldId id="509" r:id="rId37"/>
    <p:sldId id="436" r:id="rId38"/>
    <p:sldId id="513" r:id="rId39"/>
    <p:sldId id="439" r:id="rId40"/>
    <p:sldId id="440" r:id="rId41"/>
    <p:sldId id="441" r:id="rId42"/>
    <p:sldId id="442" r:id="rId43"/>
    <p:sldId id="444" r:id="rId44"/>
    <p:sldId id="484" r:id="rId45"/>
    <p:sldId id="480" r:id="rId46"/>
    <p:sldId id="515" r:id="rId47"/>
    <p:sldId id="517" r:id="rId48"/>
    <p:sldId id="508" r:id="rId49"/>
    <p:sldId id="510" r:id="rId50"/>
    <p:sldId id="473" r:id="rId51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Keynote" id="{76FBD54B-A237-4571-8B6E-951E65F658F3}">
          <p14:sldIdLst>
            <p14:sldId id="257"/>
            <p14:sldId id="336"/>
            <p14:sldId id="404"/>
            <p14:sldId id="334"/>
            <p14:sldId id="405"/>
            <p14:sldId id="318"/>
            <p14:sldId id="335"/>
          </p14:sldIdLst>
        </p14:section>
        <p14:section name="Background" id="{A2CA935F-B993-46FC-939D-3B07724173F7}">
          <p14:sldIdLst>
            <p14:sldId id="472"/>
            <p14:sldId id="415"/>
            <p14:sldId id="416"/>
            <p14:sldId id="419"/>
            <p14:sldId id="420"/>
            <p14:sldId id="507"/>
            <p14:sldId id="466"/>
          </p14:sldIdLst>
        </p14:section>
        <p14:section name="Degredation Mechanisms" id="{FDBB61BD-4CC8-4094-8CC9-4E69E5A8BE3C}">
          <p14:sldIdLst>
            <p14:sldId id="423"/>
            <p14:sldId id="477"/>
            <p14:sldId id="456"/>
            <p14:sldId id="457"/>
            <p14:sldId id="458"/>
            <p14:sldId id="459"/>
            <p14:sldId id="460"/>
            <p14:sldId id="501"/>
            <p14:sldId id="503"/>
          </p14:sldIdLst>
        </p14:section>
        <p14:section name="Risk Assessment" id="{A908E7D7-5E4A-4E7F-87D0-DBC7AA827746}">
          <p14:sldIdLst>
            <p14:sldId id="487"/>
            <p14:sldId id="422"/>
            <p14:sldId id="417"/>
            <p14:sldId id="418"/>
            <p14:sldId id="490"/>
            <p14:sldId id="421"/>
          </p14:sldIdLst>
        </p14:section>
        <p14:section name="Mitigation Options" id="{35D527AD-B2DD-416C-A290-5799D8F627D4}">
          <p14:sldIdLst>
            <p14:sldId id="437"/>
            <p14:sldId id="498"/>
            <p14:sldId id="509"/>
            <p14:sldId id="436"/>
          </p14:sldIdLst>
        </p14:section>
        <p14:section name="Alternative Materials" id="{54A0138E-2CD4-4A20-A9D3-A422662ED117}">
          <p14:sldIdLst>
            <p14:sldId id="513"/>
            <p14:sldId id="439"/>
            <p14:sldId id="440"/>
            <p14:sldId id="441"/>
            <p14:sldId id="442"/>
            <p14:sldId id="444"/>
          </p14:sldIdLst>
        </p14:section>
        <p14:section name="Long Term Solutions" id="{88B57DDF-3795-4D34-B4BC-897F8BF40B4F}">
          <p14:sldIdLst>
            <p14:sldId id="484"/>
            <p14:sldId id="480"/>
          </p14:sldIdLst>
        </p14:section>
        <p14:section name="Summary QA" id="{23DB346A-FB41-463B-B846-5686FB602FF1}">
          <p14:sldIdLst>
            <p14:sldId id="515"/>
            <p14:sldId id="517"/>
          </p14:sldIdLst>
        </p14:section>
        <p14:section name="Appendix" id="{CCF8F286-0540-49A1-B674-45F467F8A7C0}">
          <p14:sldIdLst>
            <p14:sldId id="508"/>
            <p14:sldId id="510"/>
            <p14:sldId id="473"/>
          </p14:sldIdLst>
        </p14:section>
        <p14:section name="ss" id="{8CD780D8-165D-4B96-B801-3D38FBBD067E}">
          <p14:sldIdLst/>
        </p14:section>
      </p14:sectionLst>
    </p:ex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Nkumaran, Praveena (UK, Brentford)" initials="NB" lastIdx="11" clrIdx="0">
    <p:extLst>
      <p:ext uri="{19B8F6BF-5375-455C-9EA6-DF929625EA0E}">
        <p15:presenceInfo xmlns:p15="http://schemas.microsoft.com/office/powerpoint/2012/main" userId="S::praveena.nkumaran_worley.com#ext#@mottmac.onmicrosoft.com::0b930dd0-fe58-49d2-a236-18e9001f4b11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F6FC6"/>
    <a:srgbClr val="AABBDF"/>
    <a:srgbClr val="FFF647"/>
    <a:srgbClr val="FFFFFF"/>
    <a:srgbClr val="FDFDFD"/>
    <a:srgbClr val="C9C9C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10918468-E3F2-9249-0901-BCB0B7737D55}" v="137" dt="2020-11-10T17:54:38.349"/>
    <p1510:client id="{261132BB-6B85-4AC7-8B9A-C172DDE515D8}" v="107" vWet="109" dt="2020-11-11T09:49:38.882"/>
    <p1510:client id="{6D5718E9-95E6-4301-881D-90C68D9591C0}" v="2" dt="2020-11-11T11:59:27.787"/>
    <p1510:client id="{A09DAA12-B2B3-4717-B804-591D08FBFCC7}" v="4742" dt="2020-11-11T11:52:49.604"/>
    <p1510:client id="{B1365402-4ABB-4C9C-B6E1-6AFBDE77899F}" v="5049" dt="2020-11-11T11:49:37.443"/>
    <p1510:client id="{C0A0A3CD-039D-45B5-A81D-6C7FEC401C8F}" v="7026" dt="2020-11-10T21:00:01.776"/>
    <p1510:client id="{EDF71781-4EB7-292A-CFA0-2F7254D27FCC}" v="28" dt="2020-11-11T11:57:45.483"/>
    <p1510:client id="{F64E6951-5080-4CAD-8838-8111087111CC}" v="1126" dt="2020-11-11T10:28:52.214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69012ECD-51FC-41F1-AA8D-1B2483CD663E}" styleName="Light Style 2 - Accent 1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</a:tcStyle>
    </a:band1H>
    <a:band1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1V>
    <a:band2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1"/>
        </a:fillRef>
      </a:tcStyle>
    </a:firstRow>
  </a:tblStyle>
  <a:tblStyle styleId="{72833802-FEF1-4C79-8D5D-14CF1EAF98D9}" styleName="Light Style 2 - Accent 2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</a:tcBdr>
      </a:tcStyle>
    </a:band1H>
    <a:band1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1V>
    <a:band2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2"/>
        </a:fillRef>
      </a:tcStyle>
    </a:firstRow>
  </a:tblStyle>
  <a:tblStyle styleId="{3C2FFA5D-87B4-456A-9821-1D502468CF0F}" styleName="Themed Style 1 - Accent 1">
    <a:tblBg>
      <a:fillRef idx="2">
        <a:schemeClr val="accent1"/>
      </a:fillRef>
      <a:effectRef idx="1">
        <a:schemeClr val="accent1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Ref idx="1">
              <a:schemeClr val="accent1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  <a:fill>
          <a:solidFill>
            <a:schemeClr val="accent1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1"/>
            </a:lnRef>
          </a:left>
          <a:right>
            <a:lnRef idx="2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2">
              <a:schemeClr val="accent1"/>
            </a:lnRef>
          </a:top>
          <a:bottom>
            <a:lnRef idx="2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firstRow>
  </a:tblStyle>
  <a:tblStyle styleId="{B301B821-A1FF-4177-AEE7-76D212191A09}" styleName="Medium Style 1 - Accent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1">
              <a:tint val="20000"/>
            </a:schemeClr>
          </a:solidFill>
        </a:fill>
      </a:tcStyle>
    </a:band1H>
    <a:band1V>
      <a:tcStyle>
        <a:tcBdr/>
        <a:fill>
          <a:solidFill>
            <a:schemeClr val="accent1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93" d="100"/>
          <a:sy n="93" d="100"/>
        </p:scale>
        <p:origin x="274" y="8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>
        <p:scale>
          <a:sx n="1" d="2"/>
          <a:sy n="1" d="2"/>
        </p:scale>
        <p:origin x="0" y="0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8.xml"/><Relationship Id="rId18" Type="http://schemas.openxmlformats.org/officeDocument/2006/relationships/slide" Target="slides/slide13.xml"/><Relationship Id="rId26" Type="http://schemas.openxmlformats.org/officeDocument/2006/relationships/slide" Target="slides/slide21.xml"/><Relationship Id="rId39" Type="http://schemas.openxmlformats.org/officeDocument/2006/relationships/slide" Target="slides/slide34.xml"/><Relationship Id="rId21" Type="http://schemas.openxmlformats.org/officeDocument/2006/relationships/slide" Target="slides/slide16.xml"/><Relationship Id="rId34" Type="http://schemas.openxmlformats.org/officeDocument/2006/relationships/slide" Target="slides/slide29.xml"/><Relationship Id="rId42" Type="http://schemas.openxmlformats.org/officeDocument/2006/relationships/slide" Target="slides/slide37.xml"/><Relationship Id="rId47" Type="http://schemas.openxmlformats.org/officeDocument/2006/relationships/slide" Target="slides/slide42.xml"/><Relationship Id="rId50" Type="http://schemas.openxmlformats.org/officeDocument/2006/relationships/slide" Target="slides/slide45.xml"/><Relationship Id="rId55" Type="http://schemas.openxmlformats.org/officeDocument/2006/relationships/presProps" Target="presProps.xml"/><Relationship Id="rId7" Type="http://schemas.openxmlformats.org/officeDocument/2006/relationships/slide" Target="slides/slide2.xml"/><Relationship Id="rId2" Type="http://schemas.openxmlformats.org/officeDocument/2006/relationships/customXml" Target="../customXml/item2.xml"/><Relationship Id="rId16" Type="http://schemas.openxmlformats.org/officeDocument/2006/relationships/slide" Target="slides/slide11.xml"/><Relationship Id="rId29" Type="http://schemas.openxmlformats.org/officeDocument/2006/relationships/slide" Target="slides/slide24.xml"/><Relationship Id="rId11" Type="http://schemas.openxmlformats.org/officeDocument/2006/relationships/slide" Target="slides/slide6.xml"/><Relationship Id="rId24" Type="http://schemas.openxmlformats.org/officeDocument/2006/relationships/slide" Target="slides/slide19.xml"/><Relationship Id="rId32" Type="http://schemas.openxmlformats.org/officeDocument/2006/relationships/slide" Target="slides/slide27.xml"/><Relationship Id="rId37" Type="http://schemas.openxmlformats.org/officeDocument/2006/relationships/slide" Target="slides/slide32.xml"/><Relationship Id="rId40" Type="http://schemas.openxmlformats.org/officeDocument/2006/relationships/slide" Target="slides/slide35.xml"/><Relationship Id="rId45" Type="http://schemas.openxmlformats.org/officeDocument/2006/relationships/slide" Target="slides/slide40.xml"/><Relationship Id="rId53" Type="http://schemas.openxmlformats.org/officeDocument/2006/relationships/handoutMaster" Target="handoutMasters/handoutMaster1.xml"/><Relationship Id="rId58" Type="http://schemas.openxmlformats.org/officeDocument/2006/relationships/tableStyles" Target="tableStyles.xml"/><Relationship Id="rId5" Type="http://schemas.openxmlformats.org/officeDocument/2006/relationships/slideMaster" Target="slideMasters/slideMaster2.xml"/><Relationship Id="rId19" Type="http://schemas.openxmlformats.org/officeDocument/2006/relationships/slide" Target="slides/slide14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14" Type="http://schemas.openxmlformats.org/officeDocument/2006/relationships/slide" Target="slides/slide9.xml"/><Relationship Id="rId22" Type="http://schemas.openxmlformats.org/officeDocument/2006/relationships/slide" Target="slides/slide17.xml"/><Relationship Id="rId27" Type="http://schemas.openxmlformats.org/officeDocument/2006/relationships/slide" Target="slides/slide22.xml"/><Relationship Id="rId30" Type="http://schemas.openxmlformats.org/officeDocument/2006/relationships/slide" Target="slides/slide25.xml"/><Relationship Id="rId35" Type="http://schemas.openxmlformats.org/officeDocument/2006/relationships/slide" Target="slides/slide30.xml"/><Relationship Id="rId43" Type="http://schemas.openxmlformats.org/officeDocument/2006/relationships/slide" Target="slides/slide38.xml"/><Relationship Id="rId48" Type="http://schemas.openxmlformats.org/officeDocument/2006/relationships/slide" Target="slides/slide43.xml"/><Relationship Id="rId56" Type="http://schemas.openxmlformats.org/officeDocument/2006/relationships/viewProps" Target="viewProps.xml"/><Relationship Id="rId8" Type="http://schemas.openxmlformats.org/officeDocument/2006/relationships/slide" Target="slides/slide3.xml"/><Relationship Id="rId51" Type="http://schemas.openxmlformats.org/officeDocument/2006/relationships/slide" Target="slides/slide46.xml"/><Relationship Id="rId3" Type="http://schemas.openxmlformats.org/officeDocument/2006/relationships/customXml" Target="../customXml/item3.xml"/><Relationship Id="rId12" Type="http://schemas.openxmlformats.org/officeDocument/2006/relationships/slide" Target="slides/slide7.xml"/><Relationship Id="rId17" Type="http://schemas.openxmlformats.org/officeDocument/2006/relationships/slide" Target="slides/slide12.xml"/><Relationship Id="rId25" Type="http://schemas.openxmlformats.org/officeDocument/2006/relationships/slide" Target="slides/slide20.xml"/><Relationship Id="rId33" Type="http://schemas.openxmlformats.org/officeDocument/2006/relationships/slide" Target="slides/slide28.xml"/><Relationship Id="rId38" Type="http://schemas.openxmlformats.org/officeDocument/2006/relationships/slide" Target="slides/slide33.xml"/><Relationship Id="rId46" Type="http://schemas.openxmlformats.org/officeDocument/2006/relationships/slide" Target="slides/slide41.xml"/><Relationship Id="rId59" Type="http://schemas.microsoft.com/office/2015/10/relationships/revisionInfo" Target="revisionInfo.xml"/><Relationship Id="rId20" Type="http://schemas.openxmlformats.org/officeDocument/2006/relationships/slide" Target="slides/slide15.xml"/><Relationship Id="rId41" Type="http://schemas.openxmlformats.org/officeDocument/2006/relationships/slide" Target="slides/slide36.xml"/><Relationship Id="rId54" Type="http://schemas.openxmlformats.org/officeDocument/2006/relationships/commentAuthors" Target="commentAuthors.xml"/><Relationship Id="rId1" Type="http://schemas.openxmlformats.org/officeDocument/2006/relationships/customXml" Target="../customXml/item1.xml"/><Relationship Id="rId6" Type="http://schemas.openxmlformats.org/officeDocument/2006/relationships/slide" Target="slides/slide1.xml"/><Relationship Id="rId15" Type="http://schemas.openxmlformats.org/officeDocument/2006/relationships/slide" Target="slides/slide10.xml"/><Relationship Id="rId23" Type="http://schemas.openxmlformats.org/officeDocument/2006/relationships/slide" Target="slides/slide18.xml"/><Relationship Id="rId28" Type="http://schemas.openxmlformats.org/officeDocument/2006/relationships/slide" Target="slides/slide23.xml"/><Relationship Id="rId36" Type="http://schemas.openxmlformats.org/officeDocument/2006/relationships/slide" Target="slides/slide31.xml"/><Relationship Id="rId49" Type="http://schemas.openxmlformats.org/officeDocument/2006/relationships/slide" Target="slides/slide44.xml"/><Relationship Id="rId57" Type="http://schemas.openxmlformats.org/officeDocument/2006/relationships/theme" Target="theme/theme1.xml"/><Relationship Id="rId10" Type="http://schemas.openxmlformats.org/officeDocument/2006/relationships/slide" Target="slides/slide5.xml"/><Relationship Id="rId31" Type="http://schemas.openxmlformats.org/officeDocument/2006/relationships/slide" Target="slides/slide26.xml"/><Relationship Id="rId44" Type="http://schemas.openxmlformats.org/officeDocument/2006/relationships/slide" Target="slides/slide39.xml"/><Relationship Id="rId52" Type="http://schemas.openxmlformats.org/officeDocument/2006/relationships/notesMaster" Target="notesMasters/notesMaster1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oleObject" Target="Book1" TargetMode="External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3"/>
    </mc:Choice>
    <mc:Fallback>
      <c:style val="3"/>
    </mc:Fallback>
  </mc:AlternateContent>
  <c:chart>
    <c:title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1" i="0" u="none" strike="noStrike" kern="1200" baseline="0">
              <a:solidFill>
                <a:schemeClr val="tx2"/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Price / SqFt Normalized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>
              <a:outerShdw blurRad="50800" dist="38100" dir="10800000" algn="r" rotWithShape="0">
                <a:prstClr val="black">
                  <a:alpha val="40000"/>
                </a:prstClr>
              </a:outerShdw>
            </a:effectLst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200" b="0" i="0" u="none" strike="noStrike" kern="1200" baseline="0">
                    <a:solidFill>
                      <a:schemeClr val="tx2"/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>
                      <a:solidFill>
                        <a:schemeClr val="tx2">
                          <a:lumMod val="35000"/>
                          <a:lumOff val="65000"/>
                        </a:schemeClr>
                      </a:solidFill>
                    </a:ln>
                    <a:effectLst/>
                  </c:spPr>
                </c15:leaderLines>
              </c:ext>
            </c:extLst>
          </c:dLbls>
          <c:cat>
            <c:strRef>
              <c:f>Sheet1!$A$2:$A$11</c:f>
              <c:strCache>
                <c:ptCount val="10"/>
                <c:pt idx="0">
                  <c:v>316L</c:v>
                </c:pt>
                <c:pt idx="1">
                  <c:v>2205</c:v>
                </c:pt>
                <c:pt idx="2">
                  <c:v>Ti12</c:v>
                </c:pt>
                <c:pt idx="3">
                  <c:v>Ti2</c:v>
                </c:pt>
                <c:pt idx="4">
                  <c:v>625</c:v>
                </c:pt>
                <c:pt idx="5">
                  <c:v>C276</c:v>
                </c:pt>
                <c:pt idx="6">
                  <c:v>CuNi 90-10</c:v>
                </c:pt>
                <c:pt idx="7">
                  <c:v>Ti16</c:v>
                </c:pt>
                <c:pt idx="8">
                  <c:v>Zr</c:v>
                </c:pt>
                <c:pt idx="9">
                  <c:v>Ti7</c:v>
                </c:pt>
              </c:strCache>
            </c:strRef>
          </c:cat>
          <c:val>
            <c:numRef>
              <c:f>Sheet1!$B$2:$B$11</c:f>
              <c:numCache>
                <c:formatCode>[$$-409]#,##0</c:formatCode>
                <c:ptCount val="10"/>
                <c:pt idx="0">
                  <c:v>16</c:v>
                </c:pt>
                <c:pt idx="1">
                  <c:v>47</c:v>
                </c:pt>
                <c:pt idx="2">
                  <c:v>71</c:v>
                </c:pt>
                <c:pt idx="3">
                  <c:v>78</c:v>
                </c:pt>
                <c:pt idx="4">
                  <c:v>123</c:v>
                </c:pt>
                <c:pt idx="5">
                  <c:v>141</c:v>
                </c:pt>
                <c:pt idx="6">
                  <c:v>249</c:v>
                </c:pt>
                <c:pt idx="7">
                  <c:v>401</c:v>
                </c:pt>
                <c:pt idx="8">
                  <c:v>462</c:v>
                </c:pt>
                <c:pt idx="9">
                  <c:v>616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B54F-40DF-936D-BE176AA4A6ED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100"/>
        <c:overlap val="-24"/>
        <c:axId val="574992496"/>
        <c:axId val="574994464"/>
      </c:barChart>
      <c:catAx>
        <c:axId val="574992496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2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200" b="0" i="0" u="none" strike="noStrike" kern="12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574994464"/>
        <c:crosses val="autoZero"/>
        <c:auto val="1"/>
        <c:lblAlgn val="ctr"/>
        <c:lblOffset val="100"/>
        <c:noMultiLvlLbl val="0"/>
      </c:catAx>
      <c:valAx>
        <c:axId val="574994464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2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[$$-409]#,##0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200" b="0" i="0" u="none" strike="noStrike" kern="12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574992496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solidFill>
      <a:schemeClr val="bg1"/>
    </a:solidFill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withinLinear" id="14">
  <a:schemeClr val="accent1"/>
</cs:colorStyle>
</file>

<file path=ppt/charts/style1.xml><?xml version="1.0" encoding="utf-8"?>
<cs:chartStyle xmlns:cs="http://schemas.microsoft.com/office/drawing/2012/chartStyle" xmlns:a="http://schemas.openxmlformats.org/drawingml/2006/main" id="207">
  <cs:axisTitle>
    <cs:lnRef idx="0"/>
    <cs:fillRef idx="0"/>
    <cs:effectRef idx="0"/>
    <cs:fontRef idx="minor">
      <a:schemeClr val="tx2"/>
    </cs:fontRef>
    <cs:defRPr sz="900" b="1" kern="1200"/>
  </cs:axisTitle>
  <cs:categoryAxis>
    <cs:lnRef idx="0"/>
    <cs:fillRef idx="0"/>
    <cs:effectRef idx="0"/>
    <cs:fontRef idx="minor">
      <a:schemeClr val="tx2"/>
    </cs:fontRef>
    <cs:spPr>
      <a:ln w="9525" cap="flat" cmpd="sng" algn="ctr">
        <a:solidFill>
          <a:schemeClr val="tx2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2"/>
    </cs:fontRef>
    <cs:spPr>
      <a:solidFill>
        <a:schemeClr val="bg1"/>
      </a:solidFill>
      <a:ln w="9525" cap="flat" cmpd="sng" algn="ctr">
        <a:solidFill>
          <a:schemeClr val="tx2">
            <a:lumMod val="15000"/>
            <a:lumOff val="85000"/>
          </a:schemeClr>
        </a:solidFill>
        <a:round/>
      </a:ln>
    </cs:spPr>
    <cs:defRPr sz="900" kern="1200"/>
  </cs:chartArea>
  <cs:dataLabel>
    <cs:lnRef idx="0"/>
    <cs:fillRef idx="0"/>
    <cs:effectRef idx="0"/>
    <cs:fontRef idx="minor">
      <a:schemeClr val="tx2"/>
    </cs:fontRef>
    <cs:defRPr sz="900" kern="1200"/>
  </cs:dataLabel>
  <cs:dataLabelCallout>
    <cs:lnRef idx="0"/>
    <cs:fillRef idx="0"/>
    <cs:effectRef idx="0"/>
    <cs:fontRef idx="minor">
      <a:schemeClr val="dk2">
        <a:lumMod val="7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3">
      <cs:styleClr val="auto"/>
    </cs:fillRef>
    <cs:effectRef idx="2"/>
    <cs:fontRef idx="minor">
      <a:schemeClr val="tx2"/>
    </cs:fontRef>
  </cs:dataPoint>
  <cs:dataPoint3D>
    <cs:lnRef idx="0"/>
    <cs:fillRef idx="3">
      <cs:styleClr val="auto"/>
    </cs:fillRef>
    <cs:effectRef idx="2"/>
    <cs:fontRef idx="minor">
      <a:schemeClr val="tx2"/>
    </cs:fontRef>
  </cs:dataPoint3D>
  <cs:dataPointLine>
    <cs:lnRef idx="0">
      <cs:styleClr val="auto"/>
    </cs:lnRef>
    <cs:fillRef idx="3"/>
    <cs:effectRef idx="2"/>
    <cs:fontRef idx="minor">
      <a:schemeClr val="tx2"/>
    </cs:fontRef>
    <cs:spPr>
      <a:ln w="31750" cap="rnd">
        <a:solidFill>
          <a:schemeClr val="phClr"/>
        </a:solidFill>
        <a:round/>
      </a:ln>
    </cs:spPr>
  </cs:dataPointLine>
  <cs:dataPointMarker>
    <cs:lnRef idx="0"/>
    <cs:fillRef idx="3">
      <cs:styleClr val="auto"/>
    </cs:fillRef>
    <cs:effectRef idx="2"/>
    <cs:fontRef idx="minor">
      <a:schemeClr val="tx2"/>
    </cs:fontRef>
    <cs:spPr>
      <a:ln w="12700">
        <a:solidFill>
          <a:schemeClr val="lt2"/>
        </a:solidFill>
        <a:round/>
      </a:ln>
    </cs:spPr>
  </cs:dataPointMarker>
  <cs:dataPointMarkerLayout symbol="circle" size="6"/>
  <cs:dataPointWireframe>
    <cs:lnRef idx="0">
      <cs:styleClr val="auto"/>
    </cs:lnRef>
    <cs:fillRef idx="3"/>
    <cs:effectRef idx="2"/>
    <cs:fontRef idx="minor">
      <a:schemeClr val="tx2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2"/>
    </cs:fontRef>
    <cs:spPr>
      <a:ln w="9525">
        <a:solidFill>
          <a:schemeClr val="tx2">
            <a:lumMod val="15000"/>
            <a:lumOff val="85000"/>
          </a:schemeClr>
        </a:solidFill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2"/>
    </cs:fontRef>
    <cs:spPr>
      <a:ln w="9525">
        <a:solidFill>
          <a:schemeClr val="tx2">
            <a:lumMod val="60000"/>
            <a:lumOff val="40000"/>
          </a:schemeClr>
        </a:solidFill>
        <a:prstDash val="dash"/>
      </a:ln>
    </cs:spPr>
  </cs:dropLine>
  <cs:errorBar>
    <cs:lnRef idx="0"/>
    <cs:fillRef idx="0"/>
    <cs:effectRef idx="0"/>
    <cs:fontRef idx="minor">
      <a:schemeClr val="tx2"/>
    </cs:fontRef>
    <cs:spPr>
      <a:ln w="9525">
        <a:solidFill>
          <a:schemeClr val="tx2">
            <a:lumMod val="75000"/>
            <a:lumOff val="25000"/>
          </a:schemeClr>
        </a:solidFill>
        <a:round/>
      </a:ln>
    </cs:spPr>
  </cs:errorBar>
  <cs:floor>
    <cs:lnRef idx="0"/>
    <cs:fillRef idx="0"/>
    <cs:effectRef idx="0"/>
    <cs:fontRef idx="minor">
      <a:schemeClr val="tx2"/>
    </cs:fontRef>
  </cs:floor>
  <cs:gridlineMajor>
    <cs:lnRef idx="0"/>
    <cs:fillRef idx="0"/>
    <cs:effectRef idx="0"/>
    <cs:fontRef idx="minor">
      <a:schemeClr val="tx2"/>
    </cs:fontRef>
    <cs:spPr>
      <a:ln w="9525" cap="flat" cmpd="sng" algn="ctr">
        <a:solidFill>
          <a:schemeClr val="tx2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2"/>
    </cs:fontRef>
    <cs:spPr>
      <a:ln>
        <a:solidFill>
          <a:schemeClr val="tx2">
            <a:lumMod val="5000"/>
            <a:lumOff val="95000"/>
          </a:schemeClr>
        </a:solidFill>
      </a:ln>
    </cs:spPr>
  </cs:gridlineMinor>
  <cs:hiLoLine>
    <cs:lnRef idx="0"/>
    <cs:fillRef idx="0"/>
    <cs:effectRef idx="0"/>
    <cs:fontRef idx="minor">
      <a:schemeClr val="tx2"/>
    </cs:fontRef>
    <cs:spPr>
      <a:ln w="9525">
        <a:solidFill>
          <a:schemeClr val="tx2">
            <a:lumMod val="60000"/>
            <a:lumOff val="40000"/>
          </a:schemeClr>
        </a:solidFill>
        <a:prstDash val="dash"/>
      </a:ln>
    </cs:spPr>
  </cs:hiLoLine>
  <cs:leaderLine>
    <cs:lnRef idx="0"/>
    <cs:fillRef idx="0"/>
    <cs:effectRef idx="0"/>
    <cs:fontRef idx="minor">
      <a:schemeClr val="tx2"/>
    </cs:fontRef>
    <cs:spPr>
      <a:ln w="9525">
        <a:solidFill>
          <a:schemeClr val="tx2">
            <a:lumMod val="35000"/>
            <a:lumOff val="65000"/>
          </a:schemeClr>
        </a:solidFill>
      </a:ln>
    </cs:spPr>
  </cs:leaderLine>
  <cs:legend>
    <cs:lnRef idx="0"/>
    <cs:fillRef idx="0"/>
    <cs:effectRef idx="0"/>
    <cs:fontRef idx="minor">
      <a:schemeClr val="tx2"/>
    </cs:fontRef>
    <cs:defRPr sz="900" kern="1200"/>
  </cs:legend>
  <cs:plotArea>
    <cs:lnRef idx="0"/>
    <cs:fillRef idx="0"/>
    <cs:effectRef idx="0"/>
    <cs:fontRef idx="minor">
      <a:schemeClr val="tx2"/>
    </cs:fontRef>
  </cs:plotArea>
  <cs:plotArea3D>
    <cs:lnRef idx="0"/>
    <cs:fillRef idx="0"/>
    <cs:effectRef idx="0"/>
    <cs:fontRef idx="minor">
      <a:schemeClr val="tx2"/>
    </cs:fontRef>
  </cs:plotArea3D>
  <cs:seriesAxis>
    <cs:lnRef idx="0"/>
    <cs:fillRef idx="0"/>
    <cs:effectRef idx="0"/>
    <cs:fontRef idx="minor">
      <a:schemeClr val="tx2"/>
    </cs:fontRef>
    <cs:spPr>
      <a:ln w="9525" cap="flat" cmpd="sng" algn="ctr">
        <a:solidFill>
          <a:schemeClr val="tx2">
            <a:lumMod val="15000"/>
            <a:lumOff val="85000"/>
          </a:schemeClr>
        </a:solidFill>
        <a:round/>
      </a:ln>
    </cs:spPr>
    <cs:defRPr sz="900" kern="1200"/>
  </cs:seriesAxis>
  <cs:seriesLine>
    <cs:lnRef idx="0"/>
    <cs:fillRef idx="0"/>
    <cs:effectRef idx="0"/>
    <cs:fontRef idx="minor">
      <a:schemeClr val="tx2"/>
    </cs:fontRef>
    <cs:spPr>
      <a:ln w="9525">
        <a:solidFill>
          <a:schemeClr val="tx2">
            <a:lumMod val="60000"/>
            <a:lumOff val="40000"/>
          </a:schemeClr>
        </a:solidFill>
        <a:prstDash val="dash"/>
      </a:ln>
    </cs:spPr>
  </cs:seriesLine>
  <cs:title>
    <cs:lnRef idx="0"/>
    <cs:fillRef idx="0"/>
    <cs:effectRef idx="0"/>
    <cs:fontRef idx="minor">
      <a:schemeClr val="tx2"/>
    </cs:fontRef>
    <cs:defRPr sz="1600" b="1" kern="1200"/>
  </cs:title>
  <cs:trendline>
    <cs:lnRef idx="0">
      <cs:styleClr val="auto"/>
    </cs:lnRef>
    <cs:fillRef idx="0"/>
    <cs:effectRef idx="0"/>
    <cs:fontRef idx="minor">
      <a:schemeClr val="tx2"/>
    </cs:fontRef>
    <cs:spPr>
      <a:ln w="19050" cap="rnd">
        <a:solidFill>
          <a:schemeClr val="phClr"/>
        </a:solidFill>
        <a:prstDash val="sysDash"/>
      </a:ln>
    </cs:spPr>
  </cs:trendline>
  <cs:trendlineLabel>
    <cs:lnRef idx="0"/>
    <cs:fillRef idx="0"/>
    <cs:effectRef idx="0"/>
    <cs:fontRef idx="minor">
      <a:schemeClr val="tx2"/>
    </cs:fontRef>
    <cs:defRPr sz="900" kern="1200"/>
  </cs:trendlineLabel>
  <cs:upBar>
    <cs:lnRef idx="0"/>
    <cs:fillRef idx="0"/>
    <cs:effectRef idx="0"/>
    <cs:fontRef idx="minor">
      <a:schemeClr val="tx2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2"/>
    </cs:fontRef>
    <cs:defRPr sz="900" kern="1200"/>
  </cs:valueAxis>
  <cs:wall>
    <cs:lnRef idx="0"/>
    <cs:fillRef idx="0"/>
    <cs:effectRef idx="0"/>
    <cs:fontRef idx="minor">
      <a:schemeClr val="tx2"/>
    </cs:fontRef>
  </cs:wall>
</cs:chartStyle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colorful5">
  <dgm:title val=""/>
  <dgm:desc val=""/>
  <dgm:catLst>
    <dgm:cat type="colorful" pri="10500"/>
  </dgm:catLst>
  <dgm:styleLbl name="node0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5"/>
      <a:schemeClr val="accent6"/>
    </dgm:fillClrLst>
    <dgm:linClrLst>
      <a:schemeClr val="accent5"/>
      <a:schemeClr val="accent6"/>
    </dgm:linClrLst>
    <dgm:effectClrLst/>
    <dgm:txLinClrLst/>
    <dgm:txFillClrLst/>
    <dgm:txEffectClrLst/>
  </dgm:styleLbl>
  <dgm:styleLbl name="ln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5"/>
    </dgm:fillClrLst>
    <dgm:linClrLst meth="repeat">
      <a:schemeClr val="accent5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6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5"/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6">
        <a:tint val="9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6">
        <a:tint val="7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5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5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5">
        <a:tint val="50000"/>
        <a:alpha val="40000"/>
      </a:schemeClr>
    </dgm:fillClrLst>
    <dgm:linClrLst meth="repeat">
      <a:schemeClr val="accent5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5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colorful4">
  <dgm:title val=""/>
  <dgm:desc val=""/>
  <dgm:catLst>
    <dgm:cat type="colorful" pri="10400"/>
  </dgm:catLst>
  <dgm:styleLbl name="node0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4"/>
      <a:schemeClr val="accent5"/>
    </dgm:fillClrLst>
    <dgm:linClrLst>
      <a:schemeClr val="accent4"/>
      <a:schemeClr val="accent5"/>
    </dgm:linClrLst>
    <dgm:effectClrLst/>
    <dgm:txLinClrLst/>
    <dgm:txFillClrLst/>
    <dgm:txEffectClrLst/>
  </dgm:styleLbl>
  <dgm:styleLbl name="ln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4">
        <a:alpha val="50000"/>
      </a:schemeClr>
      <a:schemeClr val="accent5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4">
        <a:tint val="50000"/>
      </a:schemeClr>
      <a:schemeClr val="accent5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4"/>
      <a:schemeClr val="accent5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4"/>
    </dgm:fillClrLst>
    <dgm:linClrLst meth="repeat">
      <a:schemeClr val="accent4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4"/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4">
        <a:tint val="9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4">
        <a:tint val="5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4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4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4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4">
        <a:tint val="50000"/>
        <a:alpha val="40000"/>
      </a:schemeClr>
    </dgm:fillClrLst>
    <dgm:linClrLst meth="repeat">
      <a:schemeClr val="accent4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4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5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6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7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8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9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0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3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4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C71D027D-0D6D-412D-95D9-ED18F3A41A63}" type="doc">
      <dgm:prSet loTypeId="urn:microsoft.com/office/officeart/2005/8/layout/default" loCatId="list" qsTypeId="urn:microsoft.com/office/officeart/2005/8/quickstyle/simple1" qsCatId="simple" csTypeId="urn:microsoft.com/office/officeart/2005/8/colors/accent0_3" csCatId="mainScheme" phldr="1"/>
      <dgm:spPr/>
      <dgm:t>
        <a:bodyPr/>
        <a:lstStyle/>
        <a:p>
          <a:endParaRPr lang="en-GB"/>
        </a:p>
      </dgm:t>
    </dgm:pt>
    <dgm:pt modelId="{E206EA81-368E-417B-A694-D16C7BC2DA6A}">
      <dgm:prSet phldrT="[Text]" custT="1"/>
      <dgm:spPr>
        <a:solidFill>
          <a:prstClr val="white">
            <a:lumMod val="95000"/>
          </a:prstClr>
        </a:solidFill>
        <a:ln w="12700" cap="flat" cmpd="sng" algn="ctr">
          <a:noFill/>
          <a:prstDash val="solid"/>
          <a:miter lim="800000"/>
        </a:ln>
        <a:effectLst/>
      </dgm:spPr>
      <dgm:t>
        <a:bodyPr spcFirstLastPara="0" vert="horz" wrap="square" lIns="68580" tIns="68580" rIns="68580" bIns="68580" numCol="1" spcCol="1270" anchor="ctr" anchorCtr="0"/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800" b="1" kern="1200">
              <a:solidFill>
                <a:prstClr val="black">
                  <a:lumMod val="75000"/>
                  <a:lumOff val="25000"/>
                </a:prstClr>
              </a:solidFill>
              <a:latin typeface="Trebuchet MS" panose="020B0603020202020204" pitchFamily="34" charset="0"/>
              <a:ea typeface="+mn-ea"/>
              <a:cs typeface="Arial" panose="020B0604020202020204" pitchFamily="34" charset="0"/>
            </a:rPr>
            <a:t>Degradation</a:t>
          </a:r>
          <a:r>
            <a:rPr lang="en-GB" sz="1800" b="1" kern="1200">
              <a:solidFill>
                <a:prstClr val="black">
                  <a:lumMod val="75000"/>
                  <a:lumOff val="25000"/>
                </a:prstClr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rPr>
            <a:t> Mechanisms</a:t>
          </a:r>
        </a:p>
      </dgm:t>
    </dgm:pt>
    <dgm:pt modelId="{4E1732C2-6DDD-4EA9-94B2-E20478C350F2}" type="parTrans" cxnId="{5D68D60E-A65E-4CEA-8F15-DDF56C6070B2}">
      <dgm:prSet/>
      <dgm:spPr/>
      <dgm:t>
        <a:bodyPr/>
        <a:lstStyle/>
        <a:p>
          <a:endParaRPr lang="en-GB" sz="1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2CD2A9CE-E558-4B2A-A1D0-C5B541E70104}" type="sibTrans" cxnId="{5D68D60E-A65E-4CEA-8F15-DDF56C6070B2}">
      <dgm:prSet/>
      <dgm:spPr/>
      <dgm:t>
        <a:bodyPr/>
        <a:lstStyle/>
        <a:p>
          <a:endParaRPr lang="en-GB" sz="1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C28597B7-F9FD-4984-A93D-CD727C96BAE2}">
      <dgm:prSet phldrT="[Text]" custT="1"/>
      <dgm:spPr>
        <a:solidFill>
          <a:prstClr val="white">
            <a:lumMod val="95000"/>
          </a:prstClr>
        </a:solidFill>
        <a:ln w="12700" cap="flat" cmpd="sng" algn="ctr">
          <a:noFill/>
          <a:prstDash val="solid"/>
          <a:miter lim="800000"/>
        </a:ln>
        <a:effectLst/>
      </dgm:spPr>
      <dgm:t>
        <a:bodyPr spcFirstLastPara="0" vert="horz" wrap="square" lIns="68580" tIns="68580" rIns="68580" bIns="68580" numCol="1" spcCol="1270" anchor="ctr" anchorCtr="0"/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800" b="1" kern="1200">
              <a:solidFill>
                <a:prstClr val="black">
                  <a:lumMod val="75000"/>
                  <a:lumOff val="25000"/>
                </a:prstClr>
              </a:solidFill>
              <a:latin typeface="Trebuchet MS" panose="020B0603020202020204" pitchFamily="34" charset="0"/>
              <a:ea typeface="+mn-ea"/>
              <a:cs typeface="Arial" panose="020B0604020202020204" pitchFamily="34" charset="0"/>
            </a:rPr>
            <a:t>Corrosion Risk Assessment</a:t>
          </a:r>
        </a:p>
      </dgm:t>
    </dgm:pt>
    <dgm:pt modelId="{59A2FB66-2974-4779-8620-F7B1E578B052}" type="parTrans" cxnId="{39A9D236-11A7-4FA3-ADEF-07CA954FCDCE}">
      <dgm:prSet/>
      <dgm:spPr/>
      <dgm:t>
        <a:bodyPr/>
        <a:lstStyle/>
        <a:p>
          <a:endParaRPr lang="en-GB" sz="1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FC13C60F-A158-425D-A4F8-FE8E76F8ABD1}" type="sibTrans" cxnId="{39A9D236-11A7-4FA3-ADEF-07CA954FCDCE}">
      <dgm:prSet/>
      <dgm:spPr/>
      <dgm:t>
        <a:bodyPr/>
        <a:lstStyle/>
        <a:p>
          <a:endParaRPr lang="en-GB" sz="1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E62D9C20-6B0D-4E1E-B7BE-54BB0DCC9FC4}">
      <dgm:prSet phldrT="[Text]" custT="1"/>
      <dgm:spPr>
        <a:solidFill>
          <a:prstClr val="white">
            <a:lumMod val="95000"/>
          </a:prstClr>
        </a:solidFill>
        <a:ln w="12700" cap="flat" cmpd="sng" algn="ctr">
          <a:noFill/>
          <a:prstDash val="solid"/>
          <a:miter lim="800000"/>
        </a:ln>
        <a:effectLst/>
      </dgm:spPr>
      <dgm:t>
        <a:bodyPr spcFirstLastPara="0" vert="horz" wrap="square" lIns="68580" tIns="68580" rIns="68580" bIns="68580" numCol="1" spcCol="1270" anchor="ctr" anchorCtr="0"/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800" b="1" kern="1200">
              <a:solidFill>
                <a:prstClr val="black">
                  <a:lumMod val="75000"/>
                  <a:lumOff val="25000"/>
                </a:prstClr>
              </a:solidFill>
              <a:latin typeface="Trebuchet MS" panose="020B0603020202020204" pitchFamily="34" charset="0"/>
              <a:ea typeface="+mn-ea"/>
              <a:cs typeface="Arial" panose="020B0604020202020204" pitchFamily="34" charset="0"/>
            </a:rPr>
            <a:t>QA</a:t>
          </a:r>
        </a:p>
      </dgm:t>
    </dgm:pt>
    <dgm:pt modelId="{9AE18397-03D0-4125-A2A6-F990D36DF738}" type="parTrans" cxnId="{5162EC48-FE09-4861-B141-5793EA1C3764}">
      <dgm:prSet/>
      <dgm:spPr/>
      <dgm:t>
        <a:bodyPr/>
        <a:lstStyle/>
        <a:p>
          <a:endParaRPr lang="en-GB" sz="1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524FFCCF-D03E-4B57-886D-4C6CDDA68ABB}" type="sibTrans" cxnId="{5162EC48-FE09-4861-B141-5793EA1C3764}">
      <dgm:prSet/>
      <dgm:spPr/>
      <dgm:t>
        <a:bodyPr/>
        <a:lstStyle/>
        <a:p>
          <a:endParaRPr lang="en-GB" sz="1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3F33EB8B-E975-401B-8969-D61900A0ED06}">
      <dgm:prSet phldrT="[Text]" custT="1"/>
      <dgm:spPr>
        <a:solidFill>
          <a:prstClr val="white">
            <a:lumMod val="95000"/>
          </a:prstClr>
        </a:solidFill>
        <a:ln w="12700" cap="flat" cmpd="sng" algn="ctr">
          <a:noFill/>
          <a:prstDash val="solid"/>
          <a:miter lim="800000"/>
        </a:ln>
        <a:effectLst/>
      </dgm:spPr>
      <dgm:t>
        <a:bodyPr spcFirstLastPara="0" vert="horz" wrap="square" lIns="68580" tIns="68580" rIns="68580" bIns="68580" numCol="1" spcCol="1270" anchor="ctr" anchorCtr="0"/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800" b="1" kern="1200">
              <a:solidFill>
                <a:prstClr val="black">
                  <a:lumMod val="75000"/>
                  <a:lumOff val="25000"/>
                </a:prstClr>
              </a:solidFill>
              <a:latin typeface="Trebuchet MS" panose="020B0603020202020204" pitchFamily="34" charset="0"/>
              <a:ea typeface="+mn-ea"/>
              <a:cs typeface="Arial" panose="020B0604020202020204" pitchFamily="34" charset="0"/>
            </a:rPr>
            <a:t>Mitigation Options</a:t>
          </a:r>
        </a:p>
      </dgm:t>
    </dgm:pt>
    <dgm:pt modelId="{F46D1082-7726-4B49-B1A0-BD3D6270E983}" type="parTrans" cxnId="{BEC78D86-04C7-403C-A9FE-D7912CE9209B}">
      <dgm:prSet/>
      <dgm:spPr/>
      <dgm:t>
        <a:bodyPr/>
        <a:lstStyle/>
        <a:p>
          <a:endParaRPr lang="en-GB"/>
        </a:p>
      </dgm:t>
    </dgm:pt>
    <dgm:pt modelId="{A2548331-4A41-4D8B-8081-9C5E055FFC20}" type="sibTrans" cxnId="{BEC78D86-04C7-403C-A9FE-D7912CE9209B}">
      <dgm:prSet/>
      <dgm:spPr/>
      <dgm:t>
        <a:bodyPr/>
        <a:lstStyle/>
        <a:p>
          <a:endParaRPr lang="en-GB"/>
        </a:p>
      </dgm:t>
    </dgm:pt>
    <dgm:pt modelId="{69BC1740-2B5B-4ECC-81A2-AA5F83C81595}">
      <dgm:prSet phldrT="[Text]" custT="1"/>
      <dgm:spPr>
        <a:solidFill>
          <a:prstClr val="white">
            <a:lumMod val="95000"/>
          </a:prstClr>
        </a:solidFill>
        <a:ln w="12700" cap="flat" cmpd="sng" algn="ctr">
          <a:noFill/>
          <a:prstDash val="solid"/>
          <a:miter lim="800000"/>
        </a:ln>
        <a:effectLst/>
      </dgm:spPr>
      <dgm:t>
        <a:bodyPr spcFirstLastPara="0" vert="horz" wrap="square" lIns="68580" tIns="68580" rIns="68580" bIns="68580" numCol="1" spcCol="1270" anchor="ctr" anchorCtr="0"/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800" b="1" kern="1200">
              <a:solidFill>
                <a:prstClr val="black">
                  <a:lumMod val="75000"/>
                  <a:lumOff val="25000"/>
                </a:prstClr>
              </a:solidFill>
              <a:latin typeface="Trebuchet MS" panose="020B0603020202020204" pitchFamily="34" charset="0"/>
              <a:ea typeface="+mn-ea"/>
              <a:cs typeface="Arial" panose="020B0604020202020204" pitchFamily="34" charset="0"/>
            </a:rPr>
            <a:t>Conclusion</a:t>
          </a:r>
        </a:p>
      </dgm:t>
    </dgm:pt>
    <dgm:pt modelId="{B25FEF86-D0A6-4EE3-8BF1-B9C2D92BC091}" type="parTrans" cxnId="{F852A19A-6916-4857-ACD6-074AAFE8F687}">
      <dgm:prSet/>
      <dgm:spPr/>
      <dgm:t>
        <a:bodyPr/>
        <a:lstStyle/>
        <a:p>
          <a:endParaRPr lang="en-GB"/>
        </a:p>
      </dgm:t>
    </dgm:pt>
    <dgm:pt modelId="{AFF65B47-520D-48FB-93B9-7AF042766318}" type="sibTrans" cxnId="{F852A19A-6916-4857-ACD6-074AAFE8F687}">
      <dgm:prSet/>
      <dgm:spPr/>
      <dgm:t>
        <a:bodyPr/>
        <a:lstStyle/>
        <a:p>
          <a:endParaRPr lang="en-GB"/>
        </a:p>
      </dgm:t>
    </dgm:pt>
    <dgm:pt modelId="{199DB6A6-B967-414C-86DB-0194C80E8C19}">
      <dgm:prSet phldrT="[Text]" custT="1"/>
      <dgm:spPr>
        <a:solidFill>
          <a:schemeClr val="bg1">
            <a:lumMod val="95000"/>
          </a:schemeClr>
        </a:solidFill>
        <a:ln>
          <a:noFill/>
        </a:ln>
      </dgm:spPr>
      <dgm:t>
        <a:bodyPr/>
        <a:lstStyle/>
        <a:p>
          <a:r>
            <a:rPr lang="en-GB" sz="1800" b="1">
              <a:solidFill>
                <a:schemeClr val="tx1">
                  <a:lumMod val="75000"/>
                  <a:lumOff val="25000"/>
                </a:schemeClr>
              </a:solidFill>
              <a:latin typeface="Trebuchet MS" panose="020B0603020202020204" pitchFamily="34" charset="0"/>
              <a:cs typeface="Arial" panose="020B0604020202020204" pitchFamily="34" charset="0"/>
            </a:rPr>
            <a:t>Introduction</a:t>
          </a:r>
        </a:p>
      </dgm:t>
    </dgm:pt>
    <dgm:pt modelId="{5A669B00-270A-465F-9A3E-6673C4F5CC5F}" type="sibTrans" cxnId="{FCAE7228-09DE-43DF-BF52-CD83D08692A3}">
      <dgm:prSet/>
      <dgm:spPr/>
      <dgm:t>
        <a:bodyPr/>
        <a:lstStyle/>
        <a:p>
          <a:endParaRPr lang="en-GB" sz="1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2C69ED18-D0DF-498A-855E-EFAE8A803299}" type="parTrans" cxnId="{FCAE7228-09DE-43DF-BF52-CD83D08692A3}">
      <dgm:prSet/>
      <dgm:spPr/>
      <dgm:t>
        <a:bodyPr/>
        <a:lstStyle/>
        <a:p>
          <a:endParaRPr lang="en-GB" sz="1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8455DEB3-720B-477A-864C-8A7A74A0EB34}" type="pres">
      <dgm:prSet presAssocID="{C71D027D-0D6D-412D-95D9-ED18F3A41A63}" presName="diagram" presStyleCnt="0">
        <dgm:presLayoutVars>
          <dgm:dir/>
          <dgm:resizeHandles val="exact"/>
        </dgm:presLayoutVars>
      </dgm:prSet>
      <dgm:spPr/>
    </dgm:pt>
    <dgm:pt modelId="{6FF20ADA-09DB-4D70-9A99-48CAD200BFE7}" type="pres">
      <dgm:prSet presAssocID="{199DB6A6-B967-414C-86DB-0194C80E8C19}" presName="node" presStyleLbl="node1" presStyleIdx="0" presStyleCnt="6">
        <dgm:presLayoutVars>
          <dgm:bulletEnabled val="1"/>
        </dgm:presLayoutVars>
      </dgm:prSet>
      <dgm:spPr/>
    </dgm:pt>
    <dgm:pt modelId="{541EC29E-9000-427A-82B7-C6322AD185F8}" type="pres">
      <dgm:prSet presAssocID="{5A669B00-270A-465F-9A3E-6673C4F5CC5F}" presName="sibTrans" presStyleCnt="0"/>
      <dgm:spPr/>
    </dgm:pt>
    <dgm:pt modelId="{FCA2284F-B962-44E2-80D3-8A118483F31C}" type="pres">
      <dgm:prSet presAssocID="{E206EA81-368E-417B-A694-D16C7BC2DA6A}" presName="node" presStyleLbl="node1" presStyleIdx="1" presStyleCnt="6">
        <dgm:presLayoutVars>
          <dgm:bulletEnabled val="1"/>
        </dgm:presLayoutVars>
      </dgm:prSet>
      <dgm:spPr>
        <a:xfrm>
          <a:off x="5139116" y="741085"/>
          <a:ext cx="2334624" cy="1400774"/>
        </a:xfrm>
        <a:prstGeom prst="rect">
          <a:avLst/>
        </a:prstGeom>
      </dgm:spPr>
    </dgm:pt>
    <dgm:pt modelId="{C7E0165E-2B9B-4D22-A6E3-AD9CC03E4E83}" type="pres">
      <dgm:prSet presAssocID="{2CD2A9CE-E558-4B2A-A1D0-C5B541E70104}" presName="sibTrans" presStyleCnt="0"/>
      <dgm:spPr/>
    </dgm:pt>
    <dgm:pt modelId="{019C2E13-C0C3-4C91-93F1-9183B7063534}" type="pres">
      <dgm:prSet presAssocID="{C28597B7-F9FD-4984-A93D-CD727C96BAE2}" presName="node" presStyleLbl="node1" presStyleIdx="2" presStyleCnt="6">
        <dgm:presLayoutVars>
          <dgm:bulletEnabled val="1"/>
        </dgm:presLayoutVars>
      </dgm:prSet>
      <dgm:spPr>
        <a:xfrm>
          <a:off x="7707203" y="741085"/>
          <a:ext cx="2334624" cy="1400774"/>
        </a:xfrm>
        <a:prstGeom prst="rect">
          <a:avLst/>
        </a:prstGeom>
      </dgm:spPr>
    </dgm:pt>
    <dgm:pt modelId="{2F70A5C9-95EB-4690-BFE4-86730680F16A}" type="pres">
      <dgm:prSet presAssocID="{FC13C60F-A158-425D-A4F8-FE8E76F8ABD1}" presName="sibTrans" presStyleCnt="0"/>
      <dgm:spPr/>
    </dgm:pt>
    <dgm:pt modelId="{4554443C-6B71-4BBE-BEF4-C34C9C9A74D4}" type="pres">
      <dgm:prSet presAssocID="{3F33EB8B-E975-401B-8969-D61900A0ED06}" presName="node" presStyleLbl="node1" presStyleIdx="3" presStyleCnt="6">
        <dgm:presLayoutVars>
          <dgm:bulletEnabled val="1"/>
        </dgm:presLayoutVars>
      </dgm:prSet>
      <dgm:spPr>
        <a:xfrm>
          <a:off x="2942" y="2375322"/>
          <a:ext cx="2334624" cy="1400774"/>
        </a:xfrm>
        <a:prstGeom prst="rect">
          <a:avLst/>
        </a:prstGeom>
      </dgm:spPr>
    </dgm:pt>
    <dgm:pt modelId="{DD094FBC-DCA2-4BD2-BC15-F1FD2049CB10}" type="pres">
      <dgm:prSet presAssocID="{A2548331-4A41-4D8B-8081-9C5E055FFC20}" presName="sibTrans" presStyleCnt="0"/>
      <dgm:spPr/>
    </dgm:pt>
    <dgm:pt modelId="{16A164E3-3CD7-4D9B-AE96-09A2D3EBD988}" type="pres">
      <dgm:prSet presAssocID="{69BC1740-2B5B-4ECC-81A2-AA5F83C81595}" presName="node" presStyleLbl="node1" presStyleIdx="4" presStyleCnt="6">
        <dgm:presLayoutVars>
          <dgm:bulletEnabled val="1"/>
        </dgm:presLayoutVars>
      </dgm:prSet>
      <dgm:spPr>
        <a:xfrm>
          <a:off x="5139116" y="2375322"/>
          <a:ext cx="2334624" cy="1400774"/>
        </a:xfrm>
        <a:prstGeom prst="rect">
          <a:avLst/>
        </a:prstGeom>
      </dgm:spPr>
    </dgm:pt>
    <dgm:pt modelId="{40277FE8-2F98-4889-9B7F-64E2198280AC}" type="pres">
      <dgm:prSet presAssocID="{AFF65B47-520D-48FB-93B9-7AF042766318}" presName="sibTrans" presStyleCnt="0"/>
      <dgm:spPr/>
    </dgm:pt>
    <dgm:pt modelId="{074F6AAD-10EC-4E75-8D96-B4FD27AE4FDF}" type="pres">
      <dgm:prSet presAssocID="{E62D9C20-6B0D-4E1E-B7BE-54BB0DCC9FC4}" presName="node" presStyleLbl="node1" presStyleIdx="5" presStyleCnt="6">
        <dgm:presLayoutVars>
          <dgm:bulletEnabled val="1"/>
        </dgm:presLayoutVars>
      </dgm:prSet>
      <dgm:spPr>
        <a:xfrm>
          <a:off x="7707203" y="2375322"/>
          <a:ext cx="2334624" cy="1400774"/>
        </a:xfrm>
        <a:prstGeom prst="rect">
          <a:avLst/>
        </a:prstGeom>
      </dgm:spPr>
    </dgm:pt>
  </dgm:ptLst>
  <dgm:cxnLst>
    <dgm:cxn modelId="{1AEEF809-C79E-45A5-A26D-463317C28F27}" type="presOf" srcId="{E206EA81-368E-417B-A694-D16C7BC2DA6A}" destId="{FCA2284F-B962-44E2-80D3-8A118483F31C}" srcOrd="0" destOrd="0" presId="urn:microsoft.com/office/officeart/2005/8/layout/default"/>
    <dgm:cxn modelId="{5D68D60E-A65E-4CEA-8F15-DDF56C6070B2}" srcId="{C71D027D-0D6D-412D-95D9-ED18F3A41A63}" destId="{E206EA81-368E-417B-A694-D16C7BC2DA6A}" srcOrd="1" destOrd="0" parTransId="{4E1732C2-6DDD-4EA9-94B2-E20478C350F2}" sibTransId="{2CD2A9CE-E558-4B2A-A1D0-C5B541E70104}"/>
    <dgm:cxn modelId="{FCAE7228-09DE-43DF-BF52-CD83D08692A3}" srcId="{C71D027D-0D6D-412D-95D9-ED18F3A41A63}" destId="{199DB6A6-B967-414C-86DB-0194C80E8C19}" srcOrd="0" destOrd="0" parTransId="{2C69ED18-D0DF-498A-855E-EFAE8A803299}" sibTransId="{5A669B00-270A-465F-9A3E-6673C4F5CC5F}"/>
    <dgm:cxn modelId="{45B1CE2A-8A3C-4406-A481-D7372AAA426C}" type="presOf" srcId="{E62D9C20-6B0D-4E1E-B7BE-54BB0DCC9FC4}" destId="{074F6AAD-10EC-4E75-8D96-B4FD27AE4FDF}" srcOrd="0" destOrd="0" presId="urn:microsoft.com/office/officeart/2005/8/layout/default"/>
    <dgm:cxn modelId="{39A9D236-11A7-4FA3-ADEF-07CA954FCDCE}" srcId="{C71D027D-0D6D-412D-95D9-ED18F3A41A63}" destId="{C28597B7-F9FD-4984-A93D-CD727C96BAE2}" srcOrd="2" destOrd="0" parTransId="{59A2FB66-2974-4779-8620-F7B1E578B052}" sibTransId="{FC13C60F-A158-425D-A4F8-FE8E76F8ABD1}"/>
    <dgm:cxn modelId="{5162EC48-FE09-4861-B141-5793EA1C3764}" srcId="{C71D027D-0D6D-412D-95D9-ED18F3A41A63}" destId="{E62D9C20-6B0D-4E1E-B7BE-54BB0DCC9FC4}" srcOrd="5" destOrd="0" parTransId="{9AE18397-03D0-4125-A2A6-F990D36DF738}" sibTransId="{524FFCCF-D03E-4B57-886D-4C6CDDA68ABB}"/>
    <dgm:cxn modelId="{F6A6136C-A431-425E-B4F7-A808B02FA0FD}" type="presOf" srcId="{3F33EB8B-E975-401B-8969-D61900A0ED06}" destId="{4554443C-6B71-4BBE-BEF4-C34C9C9A74D4}" srcOrd="0" destOrd="0" presId="urn:microsoft.com/office/officeart/2005/8/layout/default"/>
    <dgm:cxn modelId="{E131E375-CD96-4AD1-99BB-07AC054788FA}" type="presOf" srcId="{C71D027D-0D6D-412D-95D9-ED18F3A41A63}" destId="{8455DEB3-720B-477A-864C-8A7A74A0EB34}" srcOrd="0" destOrd="0" presId="urn:microsoft.com/office/officeart/2005/8/layout/default"/>
    <dgm:cxn modelId="{49D1FB7D-B0DD-41A7-A1C0-CD6FBADBEA10}" type="presOf" srcId="{199DB6A6-B967-414C-86DB-0194C80E8C19}" destId="{6FF20ADA-09DB-4D70-9A99-48CAD200BFE7}" srcOrd="0" destOrd="0" presId="urn:microsoft.com/office/officeart/2005/8/layout/default"/>
    <dgm:cxn modelId="{BEC78D86-04C7-403C-A9FE-D7912CE9209B}" srcId="{C71D027D-0D6D-412D-95D9-ED18F3A41A63}" destId="{3F33EB8B-E975-401B-8969-D61900A0ED06}" srcOrd="3" destOrd="0" parTransId="{F46D1082-7726-4B49-B1A0-BD3D6270E983}" sibTransId="{A2548331-4A41-4D8B-8081-9C5E055FFC20}"/>
    <dgm:cxn modelId="{F852A19A-6916-4857-ACD6-074AAFE8F687}" srcId="{C71D027D-0D6D-412D-95D9-ED18F3A41A63}" destId="{69BC1740-2B5B-4ECC-81A2-AA5F83C81595}" srcOrd="4" destOrd="0" parTransId="{B25FEF86-D0A6-4EE3-8BF1-B9C2D92BC091}" sibTransId="{AFF65B47-520D-48FB-93B9-7AF042766318}"/>
    <dgm:cxn modelId="{7ACF2EA3-8EB6-444B-AD3B-D774C1BCCE15}" type="presOf" srcId="{69BC1740-2B5B-4ECC-81A2-AA5F83C81595}" destId="{16A164E3-3CD7-4D9B-AE96-09A2D3EBD988}" srcOrd="0" destOrd="0" presId="urn:microsoft.com/office/officeart/2005/8/layout/default"/>
    <dgm:cxn modelId="{CACE20B3-064B-4457-9FA7-5F3053914B82}" type="presOf" srcId="{C28597B7-F9FD-4984-A93D-CD727C96BAE2}" destId="{019C2E13-C0C3-4C91-93F1-9183B7063534}" srcOrd="0" destOrd="0" presId="urn:microsoft.com/office/officeart/2005/8/layout/default"/>
    <dgm:cxn modelId="{3BF6EE22-2749-49A2-940A-C8EAFFB95D6C}" type="presParOf" srcId="{8455DEB3-720B-477A-864C-8A7A74A0EB34}" destId="{6FF20ADA-09DB-4D70-9A99-48CAD200BFE7}" srcOrd="0" destOrd="0" presId="urn:microsoft.com/office/officeart/2005/8/layout/default"/>
    <dgm:cxn modelId="{E82A56E1-C3E8-4B5A-95A3-BA45AF651B16}" type="presParOf" srcId="{8455DEB3-720B-477A-864C-8A7A74A0EB34}" destId="{541EC29E-9000-427A-82B7-C6322AD185F8}" srcOrd="1" destOrd="0" presId="urn:microsoft.com/office/officeart/2005/8/layout/default"/>
    <dgm:cxn modelId="{BB13732D-39E1-4ACE-89AB-812314EB4102}" type="presParOf" srcId="{8455DEB3-720B-477A-864C-8A7A74A0EB34}" destId="{FCA2284F-B962-44E2-80D3-8A118483F31C}" srcOrd="2" destOrd="0" presId="urn:microsoft.com/office/officeart/2005/8/layout/default"/>
    <dgm:cxn modelId="{7B159043-9CC7-47A9-AFAD-6958D31D707A}" type="presParOf" srcId="{8455DEB3-720B-477A-864C-8A7A74A0EB34}" destId="{C7E0165E-2B9B-4D22-A6E3-AD9CC03E4E83}" srcOrd="3" destOrd="0" presId="urn:microsoft.com/office/officeart/2005/8/layout/default"/>
    <dgm:cxn modelId="{D42F5E07-937A-421B-98F2-245BE2A18024}" type="presParOf" srcId="{8455DEB3-720B-477A-864C-8A7A74A0EB34}" destId="{019C2E13-C0C3-4C91-93F1-9183B7063534}" srcOrd="4" destOrd="0" presId="urn:microsoft.com/office/officeart/2005/8/layout/default"/>
    <dgm:cxn modelId="{060C983A-96BE-479B-9478-AB2412F8E9FE}" type="presParOf" srcId="{8455DEB3-720B-477A-864C-8A7A74A0EB34}" destId="{2F70A5C9-95EB-4690-BFE4-86730680F16A}" srcOrd="5" destOrd="0" presId="urn:microsoft.com/office/officeart/2005/8/layout/default"/>
    <dgm:cxn modelId="{AC12705C-E5F3-4EB2-A25E-127AC2FD57EE}" type="presParOf" srcId="{8455DEB3-720B-477A-864C-8A7A74A0EB34}" destId="{4554443C-6B71-4BBE-BEF4-C34C9C9A74D4}" srcOrd="6" destOrd="0" presId="urn:microsoft.com/office/officeart/2005/8/layout/default"/>
    <dgm:cxn modelId="{5EAF255D-B099-45AE-88EE-A0388C43C024}" type="presParOf" srcId="{8455DEB3-720B-477A-864C-8A7A74A0EB34}" destId="{DD094FBC-DCA2-4BD2-BC15-F1FD2049CB10}" srcOrd="7" destOrd="0" presId="urn:microsoft.com/office/officeart/2005/8/layout/default"/>
    <dgm:cxn modelId="{4BE08074-1824-4A84-9BC0-E3E0C51AB4AA}" type="presParOf" srcId="{8455DEB3-720B-477A-864C-8A7A74A0EB34}" destId="{16A164E3-3CD7-4D9B-AE96-09A2D3EBD988}" srcOrd="8" destOrd="0" presId="urn:microsoft.com/office/officeart/2005/8/layout/default"/>
    <dgm:cxn modelId="{330D16D6-208C-4EAF-94A8-8476CEA50AB6}" type="presParOf" srcId="{8455DEB3-720B-477A-864C-8A7A74A0EB34}" destId="{40277FE8-2F98-4889-9B7F-64E2198280AC}" srcOrd="9" destOrd="0" presId="urn:microsoft.com/office/officeart/2005/8/layout/default"/>
    <dgm:cxn modelId="{A5BA74CA-311C-4439-AE4B-2708AF89DBB7}" type="presParOf" srcId="{8455DEB3-720B-477A-864C-8A7A74A0EB34}" destId="{074F6AAD-10EC-4E75-8D96-B4FD27AE4FDF}" srcOrd="10" destOrd="0" presId="urn:microsoft.com/office/officeart/2005/8/layout/default"/>
  </dgm:cxnLst>
  <dgm:bg/>
  <dgm:whole/>
  <dgm:extLst>
    <a:ext uri="http://schemas.microsoft.com/office/drawing/2008/diagram">
      <dsp:dataModelExt xmlns:dsp="http://schemas.microsoft.com/office/drawing/2008/diagram" relId="rId9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33C2C9C4-62A5-4E59-9540-BC95E0CB3FCF}" type="doc">
      <dgm:prSet loTypeId="urn:microsoft.com/office/officeart/2005/8/layout/process1" loCatId="process" qsTypeId="urn:microsoft.com/office/officeart/2005/8/quickstyle/simple1" qsCatId="simple" csTypeId="urn:microsoft.com/office/officeart/2005/8/colors/accent1_2" csCatId="accent1" phldr="1"/>
      <dgm:spPr/>
    </dgm:pt>
    <dgm:pt modelId="{3B53328F-B086-440F-B7F8-9507A329B3D0}">
      <dgm:prSet phldrT="[Text]" custT="1"/>
      <dgm:spPr/>
      <dgm:t>
        <a:bodyPr/>
        <a:lstStyle/>
        <a:p>
          <a:r>
            <a:rPr lang="en-GB" sz="2000" b="1">
              <a:latin typeface="Trebuchet MS" panose="020B0603020202020204"/>
            </a:rPr>
            <a:t>Pre-Treatment</a:t>
          </a:r>
          <a:endParaRPr lang="en-GB" sz="2000" b="1"/>
        </a:p>
      </dgm:t>
    </dgm:pt>
    <dgm:pt modelId="{85390781-6F0C-4478-8FD4-D6C2BB20009E}" type="parTrans" cxnId="{B66095FF-7B38-4324-8354-AF4980B909FE}">
      <dgm:prSet/>
      <dgm:spPr/>
      <dgm:t>
        <a:bodyPr/>
        <a:lstStyle/>
        <a:p>
          <a:endParaRPr lang="en-GB"/>
        </a:p>
      </dgm:t>
    </dgm:pt>
    <dgm:pt modelId="{4F39CECF-AA6E-4A05-9300-5CB1F96D747C}" type="sibTrans" cxnId="{B66095FF-7B38-4324-8354-AF4980B909FE}">
      <dgm:prSet/>
      <dgm:spPr/>
      <dgm:t>
        <a:bodyPr/>
        <a:lstStyle/>
        <a:p>
          <a:endParaRPr lang="en-GB"/>
        </a:p>
      </dgm:t>
    </dgm:pt>
    <dgm:pt modelId="{DA26E36F-D3DD-454B-B884-A83A32F5349B}">
      <dgm:prSet phldrT="[Text]" custT="1"/>
      <dgm:spPr/>
      <dgm:t>
        <a:bodyPr/>
        <a:lstStyle/>
        <a:p>
          <a:r>
            <a:rPr lang="en-GB" sz="2000" b="1"/>
            <a:t>Desalination</a:t>
          </a:r>
        </a:p>
      </dgm:t>
    </dgm:pt>
    <dgm:pt modelId="{39FAEA13-7BD1-40D4-BF9A-0C50E46D0977}" type="parTrans" cxnId="{74F34364-DE46-47EA-8674-04B0342D8EE5}">
      <dgm:prSet/>
      <dgm:spPr/>
      <dgm:t>
        <a:bodyPr/>
        <a:lstStyle/>
        <a:p>
          <a:endParaRPr lang="en-GB"/>
        </a:p>
      </dgm:t>
    </dgm:pt>
    <dgm:pt modelId="{4EC3118E-9353-46DE-ACED-3237A0173D7E}" type="sibTrans" cxnId="{74F34364-DE46-47EA-8674-04B0342D8EE5}">
      <dgm:prSet/>
      <dgm:spPr/>
      <dgm:t>
        <a:bodyPr/>
        <a:lstStyle/>
        <a:p>
          <a:endParaRPr lang="en-GB"/>
        </a:p>
      </dgm:t>
    </dgm:pt>
    <dgm:pt modelId="{B39794EC-3024-4D5B-AFCE-C8623B0917B0}">
      <dgm:prSet phldrT="[Text]" custT="1"/>
      <dgm:spPr/>
      <dgm:t>
        <a:bodyPr/>
        <a:lstStyle/>
        <a:p>
          <a:r>
            <a:rPr lang="en-GB" sz="2000" b="1"/>
            <a:t>Regeneration</a:t>
          </a:r>
        </a:p>
      </dgm:t>
    </dgm:pt>
    <dgm:pt modelId="{FF82E2B3-0FEA-4578-A5DC-8760D58F7F0D}" type="parTrans" cxnId="{3A187BFE-EB9A-4B2A-AFCD-965CB10F45FF}">
      <dgm:prSet/>
      <dgm:spPr/>
      <dgm:t>
        <a:bodyPr/>
        <a:lstStyle/>
        <a:p>
          <a:endParaRPr lang="en-GB"/>
        </a:p>
      </dgm:t>
    </dgm:pt>
    <dgm:pt modelId="{A9738910-67C5-4764-A0CD-829E37B8EE98}" type="sibTrans" cxnId="{3A187BFE-EB9A-4B2A-AFCD-965CB10F45FF}">
      <dgm:prSet/>
      <dgm:spPr/>
      <dgm:t>
        <a:bodyPr/>
        <a:lstStyle/>
        <a:p>
          <a:endParaRPr lang="en-GB"/>
        </a:p>
      </dgm:t>
    </dgm:pt>
    <dgm:pt modelId="{63E238AA-BE19-4222-A081-5D1EE74D1E26}" type="pres">
      <dgm:prSet presAssocID="{33C2C9C4-62A5-4E59-9540-BC95E0CB3FCF}" presName="Name0" presStyleCnt="0">
        <dgm:presLayoutVars>
          <dgm:dir/>
          <dgm:resizeHandles val="exact"/>
        </dgm:presLayoutVars>
      </dgm:prSet>
      <dgm:spPr/>
    </dgm:pt>
    <dgm:pt modelId="{27B217FB-A739-4E44-9723-865EA84D6FA0}" type="pres">
      <dgm:prSet presAssocID="{3B53328F-B086-440F-B7F8-9507A329B3D0}" presName="node" presStyleLbl="node1" presStyleIdx="0" presStyleCnt="3">
        <dgm:presLayoutVars>
          <dgm:bulletEnabled val="1"/>
        </dgm:presLayoutVars>
      </dgm:prSet>
      <dgm:spPr/>
    </dgm:pt>
    <dgm:pt modelId="{C30627FB-8178-4F24-A4FE-DDF93F7FA653}" type="pres">
      <dgm:prSet presAssocID="{4F39CECF-AA6E-4A05-9300-5CB1F96D747C}" presName="sibTrans" presStyleLbl="sibTrans2D1" presStyleIdx="0" presStyleCnt="2"/>
      <dgm:spPr/>
    </dgm:pt>
    <dgm:pt modelId="{BE4A660D-417C-4D6E-B29C-DADC9145501D}" type="pres">
      <dgm:prSet presAssocID="{4F39CECF-AA6E-4A05-9300-5CB1F96D747C}" presName="connectorText" presStyleLbl="sibTrans2D1" presStyleIdx="0" presStyleCnt="2"/>
      <dgm:spPr/>
    </dgm:pt>
    <dgm:pt modelId="{C5433830-466E-4FBE-B0A1-C2A4D265C271}" type="pres">
      <dgm:prSet presAssocID="{DA26E36F-D3DD-454B-B884-A83A32F5349B}" presName="node" presStyleLbl="node1" presStyleIdx="1" presStyleCnt="3">
        <dgm:presLayoutVars>
          <dgm:bulletEnabled val="1"/>
        </dgm:presLayoutVars>
      </dgm:prSet>
      <dgm:spPr/>
    </dgm:pt>
    <dgm:pt modelId="{CAC16B22-66AC-4FC7-9F71-89B99FAB6EB7}" type="pres">
      <dgm:prSet presAssocID="{4EC3118E-9353-46DE-ACED-3237A0173D7E}" presName="sibTrans" presStyleLbl="sibTrans2D1" presStyleIdx="1" presStyleCnt="2"/>
      <dgm:spPr/>
    </dgm:pt>
    <dgm:pt modelId="{D5378007-45CD-45A9-9FB3-56A3E1B08438}" type="pres">
      <dgm:prSet presAssocID="{4EC3118E-9353-46DE-ACED-3237A0173D7E}" presName="connectorText" presStyleLbl="sibTrans2D1" presStyleIdx="1" presStyleCnt="2"/>
      <dgm:spPr/>
    </dgm:pt>
    <dgm:pt modelId="{BFAB91E1-C8E7-4A1A-91E8-88AC8576A475}" type="pres">
      <dgm:prSet presAssocID="{B39794EC-3024-4D5B-AFCE-C8623B0917B0}" presName="node" presStyleLbl="node1" presStyleIdx="2" presStyleCnt="3">
        <dgm:presLayoutVars>
          <dgm:bulletEnabled val="1"/>
        </dgm:presLayoutVars>
      </dgm:prSet>
      <dgm:spPr/>
    </dgm:pt>
  </dgm:ptLst>
  <dgm:cxnLst>
    <dgm:cxn modelId="{04966F07-E84F-470D-96F5-9FE778D15C2E}" type="presOf" srcId="{B39794EC-3024-4D5B-AFCE-C8623B0917B0}" destId="{BFAB91E1-C8E7-4A1A-91E8-88AC8576A475}" srcOrd="0" destOrd="0" presId="urn:microsoft.com/office/officeart/2005/8/layout/process1"/>
    <dgm:cxn modelId="{74F34364-DE46-47EA-8674-04B0342D8EE5}" srcId="{33C2C9C4-62A5-4E59-9540-BC95E0CB3FCF}" destId="{DA26E36F-D3DD-454B-B884-A83A32F5349B}" srcOrd="1" destOrd="0" parTransId="{39FAEA13-7BD1-40D4-BF9A-0C50E46D0977}" sibTransId="{4EC3118E-9353-46DE-ACED-3237A0173D7E}"/>
    <dgm:cxn modelId="{6AD32A56-3351-4CD3-8E75-289606E5A3DA}" type="presOf" srcId="{4EC3118E-9353-46DE-ACED-3237A0173D7E}" destId="{D5378007-45CD-45A9-9FB3-56A3E1B08438}" srcOrd="1" destOrd="0" presId="urn:microsoft.com/office/officeart/2005/8/layout/process1"/>
    <dgm:cxn modelId="{1BCE5576-5BE9-4C43-873D-B16DC988D9BC}" type="presOf" srcId="{4F39CECF-AA6E-4A05-9300-5CB1F96D747C}" destId="{BE4A660D-417C-4D6E-B29C-DADC9145501D}" srcOrd="1" destOrd="0" presId="urn:microsoft.com/office/officeart/2005/8/layout/process1"/>
    <dgm:cxn modelId="{3261387A-C645-474A-8B4E-23B9BDADC6AD}" type="presOf" srcId="{4F39CECF-AA6E-4A05-9300-5CB1F96D747C}" destId="{C30627FB-8178-4F24-A4FE-DDF93F7FA653}" srcOrd="0" destOrd="0" presId="urn:microsoft.com/office/officeart/2005/8/layout/process1"/>
    <dgm:cxn modelId="{3D283083-5687-4B8B-AC60-57174557613D}" type="presOf" srcId="{4EC3118E-9353-46DE-ACED-3237A0173D7E}" destId="{CAC16B22-66AC-4FC7-9F71-89B99FAB6EB7}" srcOrd="0" destOrd="0" presId="urn:microsoft.com/office/officeart/2005/8/layout/process1"/>
    <dgm:cxn modelId="{0ED7A589-EA8D-4C06-AE77-99EAE9ADBEC4}" type="presOf" srcId="{DA26E36F-D3DD-454B-B884-A83A32F5349B}" destId="{C5433830-466E-4FBE-B0A1-C2A4D265C271}" srcOrd="0" destOrd="0" presId="urn:microsoft.com/office/officeart/2005/8/layout/process1"/>
    <dgm:cxn modelId="{D759C3B6-4CAC-4204-B8CB-06394EAB9BEE}" type="presOf" srcId="{3B53328F-B086-440F-B7F8-9507A329B3D0}" destId="{27B217FB-A739-4E44-9723-865EA84D6FA0}" srcOrd="0" destOrd="0" presId="urn:microsoft.com/office/officeart/2005/8/layout/process1"/>
    <dgm:cxn modelId="{1D21FDCF-9BEF-4291-A86F-63FC7B2370D2}" type="presOf" srcId="{33C2C9C4-62A5-4E59-9540-BC95E0CB3FCF}" destId="{63E238AA-BE19-4222-A081-5D1EE74D1E26}" srcOrd="0" destOrd="0" presId="urn:microsoft.com/office/officeart/2005/8/layout/process1"/>
    <dgm:cxn modelId="{3A187BFE-EB9A-4B2A-AFCD-965CB10F45FF}" srcId="{33C2C9C4-62A5-4E59-9540-BC95E0CB3FCF}" destId="{B39794EC-3024-4D5B-AFCE-C8623B0917B0}" srcOrd="2" destOrd="0" parTransId="{FF82E2B3-0FEA-4578-A5DC-8760D58F7F0D}" sibTransId="{A9738910-67C5-4764-A0CD-829E37B8EE98}"/>
    <dgm:cxn modelId="{B66095FF-7B38-4324-8354-AF4980B909FE}" srcId="{33C2C9C4-62A5-4E59-9540-BC95E0CB3FCF}" destId="{3B53328F-B086-440F-B7F8-9507A329B3D0}" srcOrd="0" destOrd="0" parTransId="{85390781-6F0C-4478-8FD4-D6C2BB20009E}" sibTransId="{4F39CECF-AA6E-4A05-9300-5CB1F96D747C}"/>
    <dgm:cxn modelId="{8C0EA958-35EA-4DFD-91E4-5076CF7885DA}" type="presParOf" srcId="{63E238AA-BE19-4222-A081-5D1EE74D1E26}" destId="{27B217FB-A739-4E44-9723-865EA84D6FA0}" srcOrd="0" destOrd="0" presId="urn:microsoft.com/office/officeart/2005/8/layout/process1"/>
    <dgm:cxn modelId="{0175219B-F51C-47F9-B530-26871CD6CBA2}" type="presParOf" srcId="{63E238AA-BE19-4222-A081-5D1EE74D1E26}" destId="{C30627FB-8178-4F24-A4FE-DDF93F7FA653}" srcOrd="1" destOrd="0" presId="urn:microsoft.com/office/officeart/2005/8/layout/process1"/>
    <dgm:cxn modelId="{AAF5884F-DDA6-4B14-9D89-9723E47E44C7}" type="presParOf" srcId="{C30627FB-8178-4F24-A4FE-DDF93F7FA653}" destId="{BE4A660D-417C-4D6E-B29C-DADC9145501D}" srcOrd="0" destOrd="0" presId="urn:microsoft.com/office/officeart/2005/8/layout/process1"/>
    <dgm:cxn modelId="{A50663D0-A6FE-4F55-AD94-4C168CD8B6E2}" type="presParOf" srcId="{63E238AA-BE19-4222-A081-5D1EE74D1E26}" destId="{C5433830-466E-4FBE-B0A1-C2A4D265C271}" srcOrd="2" destOrd="0" presId="urn:microsoft.com/office/officeart/2005/8/layout/process1"/>
    <dgm:cxn modelId="{67122435-3E3A-430B-B75C-E53478442638}" type="presParOf" srcId="{63E238AA-BE19-4222-A081-5D1EE74D1E26}" destId="{CAC16B22-66AC-4FC7-9F71-89B99FAB6EB7}" srcOrd="3" destOrd="0" presId="urn:microsoft.com/office/officeart/2005/8/layout/process1"/>
    <dgm:cxn modelId="{0F049F21-C54F-47C6-94FE-8753E8728EAB}" type="presParOf" srcId="{CAC16B22-66AC-4FC7-9F71-89B99FAB6EB7}" destId="{D5378007-45CD-45A9-9FB3-56A3E1B08438}" srcOrd="0" destOrd="0" presId="urn:microsoft.com/office/officeart/2005/8/layout/process1"/>
    <dgm:cxn modelId="{58FF83E7-B3EA-41F8-B952-54E8A4784452}" type="presParOf" srcId="{63E238AA-BE19-4222-A081-5D1EE74D1E26}" destId="{BFAB91E1-C8E7-4A1A-91E8-88AC8576A475}" srcOrd="4" destOrd="0" presId="urn:microsoft.com/office/officeart/2005/8/layout/process1"/>
  </dgm:cxnLst>
  <dgm:bg/>
  <dgm:whole/>
  <dgm:extLst>
    <a:ext uri="http://schemas.microsoft.com/office/drawing/2008/diagram">
      <dsp:dataModelExt xmlns:dsp="http://schemas.microsoft.com/office/drawing/2008/diagram" relId="rId10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04DF0749-5DE0-4200-879E-EE4875276C8D}" type="doc">
      <dgm:prSet loTypeId="urn:microsoft.com/office/officeart/2005/8/layout/process4" loCatId="list" qsTypeId="urn:microsoft.com/office/officeart/2005/8/quickstyle/simple5" qsCatId="simple" csTypeId="urn:microsoft.com/office/officeart/2005/8/colors/colorful5" csCatId="colorful" phldr="1"/>
      <dgm:spPr/>
    </dgm:pt>
    <dgm:pt modelId="{86075A9E-D47E-4164-943E-6B606C17B927}" type="pres">
      <dgm:prSet presAssocID="{04DF0749-5DE0-4200-879E-EE4875276C8D}" presName="Name0" presStyleCnt="0">
        <dgm:presLayoutVars>
          <dgm:dir/>
          <dgm:animLvl val="lvl"/>
          <dgm:resizeHandles val="exact"/>
        </dgm:presLayoutVars>
      </dgm:prSet>
      <dgm:spPr/>
    </dgm:pt>
  </dgm:ptLst>
  <dgm:cxnLst>
    <dgm:cxn modelId="{23479A06-0304-413A-8179-409E21CE346C}" type="presOf" srcId="{04DF0749-5DE0-4200-879E-EE4875276C8D}" destId="{86075A9E-D47E-4164-943E-6B606C17B927}" srcOrd="0" destOrd="0" presId="urn:microsoft.com/office/officeart/2005/8/layout/process4"/>
  </dgm:cxnLst>
  <dgm:bg/>
  <dgm:whole/>
  <dgm:extLst>
    <a:ext uri="http://schemas.microsoft.com/office/drawing/2008/diagram">
      <dsp:dataModelExt xmlns:dsp="http://schemas.microsoft.com/office/drawing/2008/diagram" relId="rId12" minVer="http://schemas.openxmlformats.org/drawingml/2006/diagram"/>
    </a:ext>
    <a:ext uri="{C62137D5-CB1D-491B-B009-E17868A290BF}">
      <dgm14:recolorImg xmlns:dgm14="http://schemas.microsoft.com/office/drawing/2010/diagram" val="1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04DF0749-5DE0-4200-879E-EE4875276C8D}" type="doc">
      <dgm:prSet loTypeId="urn:microsoft.com/office/officeart/2005/8/layout/process4" loCatId="list" qsTypeId="urn:microsoft.com/office/officeart/2005/8/quickstyle/3d2" qsCatId="3D" csTypeId="urn:microsoft.com/office/officeart/2005/8/colors/colorful4" csCatId="colorful" phldr="1"/>
      <dgm:spPr/>
    </dgm:pt>
    <dgm:pt modelId="{86075A9E-D47E-4164-943E-6B606C17B927}" type="pres">
      <dgm:prSet presAssocID="{04DF0749-5DE0-4200-879E-EE4875276C8D}" presName="Name0" presStyleCnt="0">
        <dgm:presLayoutVars>
          <dgm:dir/>
          <dgm:animLvl val="lvl"/>
          <dgm:resizeHandles val="exact"/>
        </dgm:presLayoutVars>
      </dgm:prSet>
      <dgm:spPr/>
    </dgm:pt>
  </dgm:ptLst>
  <dgm:cxnLst>
    <dgm:cxn modelId="{23479A06-0304-413A-8179-409E21CE346C}" type="presOf" srcId="{04DF0749-5DE0-4200-879E-EE4875276C8D}" destId="{86075A9E-D47E-4164-943E-6B606C17B927}" srcOrd="0" destOrd="0" presId="urn:microsoft.com/office/officeart/2005/8/layout/process4"/>
  </dgm:cxnLst>
  <dgm:bg/>
  <dgm:whole/>
  <dgm:extLst>
    <a:ext uri="http://schemas.microsoft.com/office/drawing/2008/diagram">
      <dsp:dataModelExt xmlns:dsp="http://schemas.microsoft.com/office/drawing/2008/diagram" relId="rId17" minVer="http://schemas.openxmlformats.org/drawingml/2006/diagram"/>
    </a:ext>
    <a:ext uri="{C62137D5-CB1D-491B-B009-E17868A290BF}">
      <dgm14:recolorImg xmlns:dgm14="http://schemas.microsoft.com/office/drawing/2010/diagram" val="1"/>
    </a:ext>
  </dgm:extLst>
</dgm:dataModel>
</file>

<file path=ppt/diagrams/data5.xml><?xml version="1.0" encoding="utf-8"?>
<dgm:dataModel xmlns:dgm="http://schemas.openxmlformats.org/drawingml/2006/diagram" xmlns:a="http://schemas.openxmlformats.org/drawingml/2006/main">
  <dgm:ptLst>
    <dgm:pt modelId="{28CFC6C0-76EB-4BCE-9113-531EB148A68B}" type="doc">
      <dgm:prSet loTypeId="urn:microsoft.com/office/officeart/2005/8/layout/vList5" loCatId="list" qsTypeId="urn:microsoft.com/office/officeart/2005/8/quickstyle/3d1" qsCatId="3D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08AA334B-F24F-4ACF-90A9-FDD7439362E8}">
      <dgm:prSet phldrT="[Text]"/>
      <dgm:spPr/>
      <dgm:t>
        <a:bodyPr/>
        <a:lstStyle/>
        <a:p>
          <a:r>
            <a:rPr lang="en-US" b="1" u="none">
              <a:ea typeface="+mn-lt"/>
              <a:cs typeface="+mn-lt"/>
            </a:rPr>
            <a:t>Metal oxidation</a:t>
          </a:r>
          <a:endParaRPr lang="en-US" u="none"/>
        </a:p>
      </dgm:t>
    </dgm:pt>
    <dgm:pt modelId="{F53D1DA5-E17B-4887-998E-DD7CEAFAB4C5}" type="parTrans" cxnId="{18503DF5-F2D3-48B1-99BC-1DFEF4525246}">
      <dgm:prSet/>
      <dgm:spPr/>
      <dgm:t>
        <a:bodyPr/>
        <a:lstStyle/>
        <a:p>
          <a:endParaRPr lang="en-US"/>
        </a:p>
      </dgm:t>
    </dgm:pt>
    <dgm:pt modelId="{45C49CC4-F636-4390-A6B2-B25809FD416C}" type="sibTrans" cxnId="{18503DF5-F2D3-48B1-99BC-1DFEF4525246}">
      <dgm:prSet/>
      <dgm:spPr/>
      <dgm:t>
        <a:bodyPr/>
        <a:lstStyle/>
        <a:p>
          <a:endParaRPr lang="en-US"/>
        </a:p>
      </dgm:t>
    </dgm:pt>
    <dgm:pt modelId="{1A0186C8-332E-4334-9546-85C7937E3577}">
      <dgm:prSet phldrT="[Text]"/>
      <dgm:spPr/>
      <dgm:t>
        <a:bodyPr/>
        <a:lstStyle/>
        <a:p>
          <a:pPr>
            <a:buNone/>
          </a:pPr>
          <a:r>
            <a:rPr lang="en-US" err="1">
              <a:ea typeface="+mn-lt"/>
              <a:cs typeface="+mn-lt"/>
            </a:rPr>
            <a:t>Ti</a:t>
          </a:r>
          <a:r>
            <a:rPr lang="en-US">
              <a:ea typeface="+mn-lt"/>
              <a:cs typeface="+mn-lt"/>
            </a:rPr>
            <a:t>      </a:t>
          </a:r>
          <a:r>
            <a:rPr lang="en-US" err="1">
              <a:ea typeface="+mn-lt"/>
              <a:cs typeface="+mn-lt"/>
            </a:rPr>
            <a:t>Ti</a:t>
          </a:r>
          <a:r>
            <a:rPr lang="en-US">
              <a:ea typeface="+mn-lt"/>
              <a:cs typeface="+mn-lt"/>
            </a:rPr>
            <a:t> </a:t>
          </a:r>
          <a:r>
            <a:rPr lang="en-US" baseline="30000">
              <a:ea typeface="+mn-lt"/>
              <a:cs typeface="+mn-lt"/>
            </a:rPr>
            <a:t>4+</a:t>
          </a:r>
          <a:r>
            <a:rPr lang="en-US">
              <a:ea typeface="+mn-lt"/>
              <a:cs typeface="+mn-lt"/>
            </a:rPr>
            <a:t> + 4e</a:t>
          </a:r>
          <a:r>
            <a:rPr lang="en-US" baseline="30000">
              <a:ea typeface="+mn-lt"/>
              <a:cs typeface="+mn-lt"/>
            </a:rPr>
            <a:t>-</a:t>
          </a:r>
          <a:endParaRPr lang="en-US"/>
        </a:p>
      </dgm:t>
    </dgm:pt>
    <dgm:pt modelId="{9E3A47E1-516F-479A-8B99-7C477622EBE5}" type="parTrans" cxnId="{FE3A1E59-0DDC-423C-96EB-43D0F8C763C4}">
      <dgm:prSet/>
      <dgm:spPr/>
      <dgm:t>
        <a:bodyPr/>
        <a:lstStyle/>
        <a:p>
          <a:endParaRPr lang="en-US"/>
        </a:p>
      </dgm:t>
    </dgm:pt>
    <dgm:pt modelId="{861F64C3-6C71-4D50-8D69-34F9884B53BA}" type="sibTrans" cxnId="{FE3A1E59-0DDC-423C-96EB-43D0F8C763C4}">
      <dgm:prSet/>
      <dgm:spPr/>
      <dgm:t>
        <a:bodyPr/>
        <a:lstStyle/>
        <a:p>
          <a:endParaRPr lang="en-US"/>
        </a:p>
      </dgm:t>
    </dgm:pt>
    <dgm:pt modelId="{CF23A605-1279-45A6-9CD1-DA3DC1CE38AA}">
      <dgm:prSet phldrT="[Text]"/>
      <dgm:spPr/>
      <dgm:t>
        <a:bodyPr/>
        <a:lstStyle/>
        <a:p>
          <a:r>
            <a:rPr lang="en-US" b="1" u="none">
              <a:ea typeface="+mn-lt"/>
              <a:cs typeface="+mn-lt"/>
            </a:rPr>
            <a:t>Hydrogen Evolution</a:t>
          </a:r>
          <a:endParaRPr lang="en-US" u="none"/>
        </a:p>
      </dgm:t>
    </dgm:pt>
    <dgm:pt modelId="{3237483A-BEB1-4590-A4AE-F4B7A695D66B}" type="parTrans" cxnId="{6750E925-74C0-4178-968D-F5B03F8D6C13}">
      <dgm:prSet/>
      <dgm:spPr/>
      <dgm:t>
        <a:bodyPr/>
        <a:lstStyle/>
        <a:p>
          <a:endParaRPr lang="en-US"/>
        </a:p>
      </dgm:t>
    </dgm:pt>
    <dgm:pt modelId="{65B343F2-4C77-444A-A160-869DD00B3D91}" type="sibTrans" cxnId="{6750E925-74C0-4178-968D-F5B03F8D6C13}">
      <dgm:prSet/>
      <dgm:spPr/>
      <dgm:t>
        <a:bodyPr/>
        <a:lstStyle/>
        <a:p>
          <a:endParaRPr lang="en-US"/>
        </a:p>
      </dgm:t>
    </dgm:pt>
    <dgm:pt modelId="{BFC54604-1F88-43EF-BD22-ABD985C57BE8}">
      <dgm:prSet phldrT="[Text]" custT="1"/>
      <dgm:spPr/>
      <dgm:t>
        <a:bodyPr/>
        <a:lstStyle/>
        <a:p>
          <a:r>
            <a:rPr lang="en-US" sz="1600" b="1" u="none">
              <a:ea typeface="+mn-lt"/>
              <a:cs typeface="+mn-lt"/>
            </a:rPr>
            <a:t>Oxygen Reduction</a:t>
          </a:r>
          <a:endParaRPr lang="en-US" sz="1600" b="1" u="none"/>
        </a:p>
      </dgm:t>
    </dgm:pt>
    <dgm:pt modelId="{EC9E6D2E-FCE9-4563-8833-EBEE59B29D4E}" type="parTrans" cxnId="{06E8B9BD-8AC3-4EC2-A193-94B674BA3951}">
      <dgm:prSet/>
      <dgm:spPr/>
      <dgm:t>
        <a:bodyPr/>
        <a:lstStyle/>
        <a:p>
          <a:endParaRPr lang="en-US"/>
        </a:p>
      </dgm:t>
    </dgm:pt>
    <dgm:pt modelId="{4EE8F332-CDE2-4BDE-8BD3-A03F463DFEC0}" type="sibTrans" cxnId="{06E8B9BD-8AC3-4EC2-A193-94B674BA3951}">
      <dgm:prSet/>
      <dgm:spPr/>
      <dgm:t>
        <a:bodyPr/>
        <a:lstStyle/>
        <a:p>
          <a:endParaRPr lang="en-US"/>
        </a:p>
      </dgm:t>
    </dgm:pt>
    <dgm:pt modelId="{9511EE5A-C746-43EE-99B9-F78E83D85451}">
      <dgm:prSet phldrT="[Text]"/>
      <dgm:spPr/>
      <dgm:t>
        <a:bodyPr/>
        <a:lstStyle/>
        <a:p>
          <a:pPr>
            <a:buNone/>
          </a:pPr>
          <a:r>
            <a:rPr lang="en-US">
              <a:ea typeface="+mn-lt"/>
              <a:cs typeface="+mn-lt"/>
            </a:rPr>
            <a:t>O</a:t>
          </a:r>
          <a:r>
            <a:rPr lang="en-US" baseline="-25000">
              <a:ea typeface="+mn-lt"/>
              <a:cs typeface="+mn-lt"/>
            </a:rPr>
            <a:t>2 </a:t>
          </a:r>
          <a:r>
            <a:rPr lang="en-US">
              <a:ea typeface="+mn-lt"/>
              <a:cs typeface="+mn-lt"/>
            </a:rPr>
            <a:t>+ 4H</a:t>
          </a:r>
          <a:r>
            <a:rPr lang="en-US" baseline="30000">
              <a:ea typeface="+mn-lt"/>
              <a:cs typeface="+mn-lt"/>
            </a:rPr>
            <a:t>+</a:t>
          </a:r>
          <a:r>
            <a:rPr lang="en-US">
              <a:ea typeface="+mn-lt"/>
              <a:cs typeface="+mn-lt"/>
            </a:rPr>
            <a:t> + 4e</a:t>
          </a:r>
          <a:r>
            <a:rPr lang="en-US" baseline="30000">
              <a:ea typeface="+mn-lt"/>
              <a:cs typeface="+mn-lt"/>
            </a:rPr>
            <a:t>- </a:t>
          </a:r>
          <a:r>
            <a:rPr lang="en-US">
              <a:ea typeface="+mn-lt"/>
              <a:cs typeface="+mn-lt"/>
            </a:rPr>
            <a:t>    2H</a:t>
          </a:r>
          <a:r>
            <a:rPr lang="en-US" baseline="-25000">
              <a:ea typeface="+mn-lt"/>
              <a:cs typeface="+mn-lt"/>
            </a:rPr>
            <a:t>2</a:t>
          </a:r>
          <a:r>
            <a:rPr lang="en-US">
              <a:ea typeface="+mn-lt"/>
              <a:cs typeface="+mn-lt"/>
            </a:rPr>
            <a:t>O</a:t>
          </a:r>
          <a:endParaRPr lang="en-US"/>
        </a:p>
      </dgm:t>
    </dgm:pt>
    <dgm:pt modelId="{02CDD6DA-58AC-470F-92A6-DDAD73940853}" type="parTrans" cxnId="{BBF3DFDE-EC2C-4EC0-BD44-F5651372A3BD}">
      <dgm:prSet/>
      <dgm:spPr/>
      <dgm:t>
        <a:bodyPr/>
        <a:lstStyle/>
        <a:p>
          <a:endParaRPr lang="en-US"/>
        </a:p>
      </dgm:t>
    </dgm:pt>
    <dgm:pt modelId="{DAA22ADB-0FCB-43E3-ADE9-2BE84ADC30A3}" type="sibTrans" cxnId="{BBF3DFDE-EC2C-4EC0-BD44-F5651372A3BD}">
      <dgm:prSet/>
      <dgm:spPr/>
      <dgm:t>
        <a:bodyPr/>
        <a:lstStyle/>
        <a:p>
          <a:endParaRPr lang="en-US"/>
        </a:p>
      </dgm:t>
    </dgm:pt>
    <dgm:pt modelId="{03275A5F-D43D-4494-8638-83D90D013E93}">
      <dgm:prSet phldrT="[Text]"/>
      <dgm:spPr>
        <a:scene3d>
          <a:camera prst="orthographicFront">
            <a:rot lat="0" lon="0" rev="0"/>
          </a:camera>
          <a:lightRig rig="glow" dir="t">
            <a:rot lat="0" lon="0" rev="4800000"/>
          </a:lightRig>
        </a:scene3d>
        <a:sp3d prstMaterial="matte">
          <a:bevelT w="127000" h="63500"/>
        </a:sp3d>
      </dgm:spPr>
      <dgm:t>
        <a:bodyPr/>
        <a:lstStyle/>
        <a:p>
          <a:pPr>
            <a:buNone/>
          </a:pPr>
          <a:r>
            <a:rPr lang="en-US">
              <a:ea typeface="+mn-lt"/>
              <a:cs typeface="+mn-lt"/>
            </a:rPr>
            <a:t>4H</a:t>
          </a:r>
          <a:r>
            <a:rPr lang="en-US" baseline="30000">
              <a:ea typeface="+mn-lt"/>
              <a:cs typeface="+mn-lt"/>
            </a:rPr>
            <a:t>+</a:t>
          </a:r>
          <a:r>
            <a:rPr lang="en-US">
              <a:ea typeface="+mn-lt"/>
              <a:cs typeface="+mn-lt"/>
            </a:rPr>
            <a:t> + 4e</a:t>
          </a:r>
          <a:r>
            <a:rPr lang="en-US" baseline="30000">
              <a:ea typeface="+mn-lt"/>
              <a:cs typeface="+mn-lt"/>
            </a:rPr>
            <a:t>-       </a:t>
          </a:r>
          <a:r>
            <a:rPr lang="en-US">
              <a:ea typeface="+mn-lt"/>
              <a:cs typeface="+mn-lt"/>
            </a:rPr>
            <a:t>2H</a:t>
          </a:r>
          <a:r>
            <a:rPr lang="en-US" baseline="-25000">
              <a:ea typeface="+mn-lt"/>
              <a:cs typeface="+mn-lt"/>
            </a:rPr>
            <a:t>2(g)</a:t>
          </a:r>
          <a:r>
            <a:rPr lang="en-US" baseline="30000">
              <a:ea typeface="+mn-lt"/>
              <a:cs typeface="+mn-lt"/>
            </a:rPr>
            <a:t>↑</a:t>
          </a:r>
          <a:endParaRPr lang="en-US"/>
        </a:p>
      </dgm:t>
    </dgm:pt>
    <dgm:pt modelId="{D756F16F-DCFB-47C1-B8FC-63C425F4F721}" type="sibTrans" cxnId="{176B261F-983B-44DB-B226-7F8A2AD8A4BA}">
      <dgm:prSet/>
      <dgm:spPr/>
      <dgm:t>
        <a:bodyPr/>
        <a:lstStyle/>
        <a:p>
          <a:endParaRPr lang="en-US"/>
        </a:p>
      </dgm:t>
    </dgm:pt>
    <dgm:pt modelId="{26C78739-A159-4E45-919E-4FBB892D117F}" type="parTrans" cxnId="{176B261F-983B-44DB-B226-7F8A2AD8A4BA}">
      <dgm:prSet/>
      <dgm:spPr/>
      <dgm:t>
        <a:bodyPr/>
        <a:lstStyle/>
        <a:p>
          <a:endParaRPr lang="en-US"/>
        </a:p>
      </dgm:t>
    </dgm:pt>
    <dgm:pt modelId="{1BA16F74-E1E5-4DDC-9429-DD25EE5D2359}" type="pres">
      <dgm:prSet presAssocID="{28CFC6C0-76EB-4BCE-9113-531EB148A68B}" presName="Name0" presStyleCnt="0">
        <dgm:presLayoutVars>
          <dgm:dir/>
          <dgm:animLvl val="lvl"/>
          <dgm:resizeHandles val="exact"/>
        </dgm:presLayoutVars>
      </dgm:prSet>
      <dgm:spPr/>
    </dgm:pt>
    <dgm:pt modelId="{0269DA96-ABC1-44E4-8485-939C6D176AB7}" type="pres">
      <dgm:prSet presAssocID="{08AA334B-F24F-4ACF-90A9-FDD7439362E8}" presName="linNode" presStyleCnt="0"/>
      <dgm:spPr/>
    </dgm:pt>
    <dgm:pt modelId="{8D1E6D24-8CE8-468F-96A0-9925ADA47286}" type="pres">
      <dgm:prSet presAssocID="{08AA334B-F24F-4ACF-90A9-FDD7439362E8}" presName="parentText" presStyleLbl="node1" presStyleIdx="0" presStyleCnt="3">
        <dgm:presLayoutVars>
          <dgm:chMax val="1"/>
          <dgm:bulletEnabled val="1"/>
        </dgm:presLayoutVars>
      </dgm:prSet>
      <dgm:spPr/>
    </dgm:pt>
    <dgm:pt modelId="{A92C398E-F076-42B6-AF6E-81F9B4DD72FC}" type="pres">
      <dgm:prSet presAssocID="{08AA334B-F24F-4ACF-90A9-FDD7439362E8}" presName="descendantText" presStyleLbl="alignAccFollowNode1" presStyleIdx="0" presStyleCnt="3" custLinFactNeighborX="13049" custLinFactNeighborY="-15">
        <dgm:presLayoutVars>
          <dgm:bulletEnabled val="1"/>
        </dgm:presLayoutVars>
      </dgm:prSet>
      <dgm:spPr/>
    </dgm:pt>
    <dgm:pt modelId="{99711D36-F3B5-461D-8353-FA5EE3D9AED0}" type="pres">
      <dgm:prSet presAssocID="{45C49CC4-F636-4390-A6B2-B25809FD416C}" presName="sp" presStyleCnt="0"/>
      <dgm:spPr/>
    </dgm:pt>
    <dgm:pt modelId="{7370E00D-3FF1-421F-979E-CFC22679AB43}" type="pres">
      <dgm:prSet presAssocID="{CF23A605-1279-45A6-9CD1-DA3DC1CE38AA}" presName="linNode" presStyleCnt="0"/>
      <dgm:spPr/>
    </dgm:pt>
    <dgm:pt modelId="{1BCA3DBB-33C3-4D54-ACE0-F477C42DCF63}" type="pres">
      <dgm:prSet presAssocID="{CF23A605-1279-45A6-9CD1-DA3DC1CE38AA}" presName="parentText" presStyleLbl="node1" presStyleIdx="1" presStyleCnt="3">
        <dgm:presLayoutVars>
          <dgm:chMax val="1"/>
          <dgm:bulletEnabled val="1"/>
        </dgm:presLayoutVars>
      </dgm:prSet>
      <dgm:spPr/>
    </dgm:pt>
    <dgm:pt modelId="{221046D9-BFBE-4804-BAEC-A4D4583517D7}" type="pres">
      <dgm:prSet presAssocID="{CF23A605-1279-45A6-9CD1-DA3DC1CE38AA}" presName="descendantText" presStyleLbl="alignAccFollowNode1" presStyleIdx="1" presStyleCnt="3">
        <dgm:presLayoutVars>
          <dgm:bulletEnabled val="1"/>
        </dgm:presLayoutVars>
      </dgm:prSet>
      <dgm:spPr/>
    </dgm:pt>
    <dgm:pt modelId="{C8507F93-6936-46C5-8CCF-B822934139D0}" type="pres">
      <dgm:prSet presAssocID="{65B343F2-4C77-444A-A160-869DD00B3D91}" presName="sp" presStyleCnt="0"/>
      <dgm:spPr/>
    </dgm:pt>
    <dgm:pt modelId="{69AAD7A1-07F8-4774-9F63-85CBD54FA3BD}" type="pres">
      <dgm:prSet presAssocID="{BFC54604-1F88-43EF-BD22-ABD985C57BE8}" presName="linNode" presStyleCnt="0"/>
      <dgm:spPr/>
    </dgm:pt>
    <dgm:pt modelId="{23743AF9-FFB9-4AF1-96E0-7A30293A8E6E}" type="pres">
      <dgm:prSet presAssocID="{BFC54604-1F88-43EF-BD22-ABD985C57BE8}" presName="parentText" presStyleLbl="node1" presStyleIdx="2" presStyleCnt="3">
        <dgm:presLayoutVars>
          <dgm:chMax val="1"/>
          <dgm:bulletEnabled val="1"/>
        </dgm:presLayoutVars>
      </dgm:prSet>
      <dgm:spPr/>
    </dgm:pt>
    <dgm:pt modelId="{9F2B054E-3ECA-4825-812C-27396588BD49}" type="pres">
      <dgm:prSet presAssocID="{BFC54604-1F88-43EF-BD22-ABD985C57BE8}" presName="descendantText" presStyleLbl="alignAccFollowNode1" presStyleIdx="2" presStyleCnt="3">
        <dgm:presLayoutVars>
          <dgm:bulletEnabled val="1"/>
        </dgm:presLayoutVars>
      </dgm:prSet>
      <dgm:spPr/>
    </dgm:pt>
  </dgm:ptLst>
  <dgm:cxnLst>
    <dgm:cxn modelId="{EC767312-2B8F-47A9-B672-DF5DE35E71A2}" type="presOf" srcId="{1A0186C8-332E-4334-9546-85C7937E3577}" destId="{A92C398E-F076-42B6-AF6E-81F9B4DD72FC}" srcOrd="0" destOrd="0" presId="urn:microsoft.com/office/officeart/2005/8/layout/vList5"/>
    <dgm:cxn modelId="{176B261F-983B-44DB-B226-7F8A2AD8A4BA}" srcId="{CF23A605-1279-45A6-9CD1-DA3DC1CE38AA}" destId="{03275A5F-D43D-4494-8638-83D90D013E93}" srcOrd="0" destOrd="0" parTransId="{26C78739-A159-4E45-919E-4FBB892D117F}" sibTransId="{D756F16F-DCFB-47C1-B8FC-63C425F4F721}"/>
    <dgm:cxn modelId="{82DA7224-EA29-43F4-85C4-F1A6CF21EBBF}" type="presOf" srcId="{03275A5F-D43D-4494-8638-83D90D013E93}" destId="{221046D9-BFBE-4804-BAEC-A4D4583517D7}" srcOrd="0" destOrd="0" presId="urn:microsoft.com/office/officeart/2005/8/layout/vList5"/>
    <dgm:cxn modelId="{6750E925-74C0-4178-968D-F5B03F8D6C13}" srcId="{28CFC6C0-76EB-4BCE-9113-531EB148A68B}" destId="{CF23A605-1279-45A6-9CD1-DA3DC1CE38AA}" srcOrd="1" destOrd="0" parTransId="{3237483A-BEB1-4590-A4AE-F4B7A695D66B}" sibTransId="{65B343F2-4C77-444A-A160-869DD00B3D91}"/>
    <dgm:cxn modelId="{36F7AA2C-4D7F-40B7-862F-8ADD50D35093}" type="presOf" srcId="{08AA334B-F24F-4ACF-90A9-FDD7439362E8}" destId="{8D1E6D24-8CE8-468F-96A0-9925ADA47286}" srcOrd="0" destOrd="0" presId="urn:microsoft.com/office/officeart/2005/8/layout/vList5"/>
    <dgm:cxn modelId="{E00FC44B-A72B-427A-9F95-9985E3631875}" type="presOf" srcId="{BFC54604-1F88-43EF-BD22-ABD985C57BE8}" destId="{23743AF9-FFB9-4AF1-96E0-7A30293A8E6E}" srcOrd="0" destOrd="0" presId="urn:microsoft.com/office/officeart/2005/8/layout/vList5"/>
    <dgm:cxn modelId="{65534750-3736-4EEE-B959-046B112F17D3}" type="presOf" srcId="{28CFC6C0-76EB-4BCE-9113-531EB148A68B}" destId="{1BA16F74-E1E5-4DDC-9429-DD25EE5D2359}" srcOrd="0" destOrd="0" presId="urn:microsoft.com/office/officeart/2005/8/layout/vList5"/>
    <dgm:cxn modelId="{FE3A1E59-0DDC-423C-96EB-43D0F8C763C4}" srcId="{08AA334B-F24F-4ACF-90A9-FDD7439362E8}" destId="{1A0186C8-332E-4334-9546-85C7937E3577}" srcOrd="0" destOrd="0" parTransId="{9E3A47E1-516F-479A-8B99-7C477622EBE5}" sibTransId="{861F64C3-6C71-4D50-8D69-34F9884B53BA}"/>
    <dgm:cxn modelId="{AB318C88-1378-4B62-8E3E-E4403307A58E}" type="presOf" srcId="{CF23A605-1279-45A6-9CD1-DA3DC1CE38AA}" destId="{1BCA3DBB-33C3-4D54-ACE0-F477C42DCF63}" srcOrd="0" destOrd="0" presId="urn:microsoft.com/office/officeart/2005/8/layout/vList5"/>
    <dgm:cxn modelId="{1728D798-21FD-45D0-91D9-37D7EC46DFE3}" type="presOf" srcId="{9511EE5A-C746-43EE-99B9-F78E83D85451}" destId="{9F2B054E-3ECA-4825-812C-27396588BD49}" srcOrd="0" destOrd="0" presId="urn:microsoft.com/office/officeart/2005/8/layout/vList5"/>
    <dgm:cxn modelId="{06E8B9BD-8AC3-4EC2-A193-94B674BA3951}" srcId="{28CFC6C0-76EB-4BCE-9113-531EB148A68B}" destId="{BFC54604-1F88-43EF-BD22-ABD985C57BE8}" srcOrd="2" destOrd="0" parTransId="{EC9E6D2E-FCE9-4563-8833-EBEE59B29D4E}" sibTransId="{4EE8F332-CDE2-4BDE-8BD3-A03F463DFEC0}"/>
    <dgm:cxn modelId="{BBF3DFDE-EC2C-4EC0-BD44-F5651372A3BD}" srcId="{BFC54604-1F88-43EF-BD22-ABD985C57BE8}" destId="{9511EE5A-C746-43EE-99B9-F78E83D85451}" srcOrd="0" destOrd="0" parTransId="{02CDD6DA-58AC-470F-92A6-DDAD73940853}" sibTransId="{DAA22ADB-0FCB-43E3-ADE9-2BE84ADC30A3}"/>
    <dgm:cxn modelId="{18503DF5-F2D3-48B1-99BC-1DFEF4525246}" srcId="{28CFC6C0-76EB-4BCE-9113-531EB148A68B}" destId="{08AA334B-F24F-4ACF-90A9-FDD7439362E8}" srcOrd="0" destOrd="0" parTransId="{F53D1DA5-E17B-4887-998E-DD7CEAFAB4C5}" sibTransId="{45C49CC4-F636-4390-A6B2-B25809FD416C}"/>
    <dgm:cxn modelId="{130595DD-DCB4-4763-B8FE-DD3F406C895E}" type="presParOf" srcId="{1BA16F74-E1E5-4DDC-9429-DD25EE5D2359}" destId="{0269DA96-ABC1-44E4-8485-939C6D176AB7}" srcOrd="0" destOrd="0" presId="urn:microsoft.com/office/officeart/2005/8/layout/vList5"/>
    <dgm:cxn modelId="{891B084B-A076-4E8A-8F96-3D54EB64EFC5}" type="presParOf" srcId="{0269DA96-ABC1-44E4-8485-939C6D176AB7}" destId="{8D1E6D24-8CE8-468F-96A0-9925ADA47286}" srcOrd="0" destOrd="0" presId="urn:microsoft.com/office/officeart/2005/8/layout/vList5"/>
    <dgm:cxn modelId="{701AB571-3F44-486B-AAE8-C44741713D7A}" type="presParOf" srcId="{0269DA96-ABC1-44E4-8485-939C6D176AB7}" destId="{A92C398E-F076-42B6-AF6E-81F9B4DD72FC}" srcOrd="1" destOrd="0" presId="urn:microsoft.com/office/officeart/2005/8/layout/vList5"/>
    <dgm:cxn modelId="{D38B2F3D-208C-4EC9-A14D-1DA38AACC011}" type="presParOf" srcId="{1BA16F74-E1E5-4DDC-9429-DD25EE5D2359}" destId="{99711D36-F3B5-461D-8353-FA5EE3D9AED0}" srcOrd="1" destOrd="0" presId="urn:microsoft.com/office/officeart/2005/8/layout/vList5"/>
    <dgm:cxn modelId="{2EA72072-7C02-419A-9523-56F1E6D031DC}" type="presParOf" srcId="{1BA16F74-E1E5-4DDC-9429-DD25EE5D2359}" destId="{7370E00D-3FF1-421F-979E-CFC22679AB43}" srcOrd="2" destOrd="0" presId="urn:microsoft.com/office/officeart/2005/8/layout/vList5"/>
    <dgm:cxn modelId="{4316D69C-1C53-4202-B272-197595D59421}" type="presParOf" srcId="{7370E00D-3FF1-421F-979E-CFC22679AB43}" destId="{1BCA3DBB-33C3-4D54-ACE0-F477C42DCF63}" srcOrd="0" destOrd="0" presId="urn:microsoft.com/office/officeart/2005/8/layout/vList5"/>
    <dgm:cxn modelId="{BC9E689A-0B7F-4016-9110-D87CDBEA377E}" type="presParOf" srcId="{7370E00D-3FF1-421F-979E-CFC22679AB43}" destId="{221046D9-BFBE-4804-BAEC-A4D4583517D7}" srcOrd="1" destOrd="0" presId="urn:microsoft.com/office/officeart/2005/8/layout/vList5"/>
    <dgm:cxn modelId="{E975DE34-AEEA-48CB-B80C-5B389AF816E3}" type="presParOf" srcId="{1BA16F74-E1E5-4DDC-9429-DD25EE5D2359}" destId="{C8507F93-6936-46C5-8CCF-B822934139D0}" srcOrd="3" destOrd="0" presId="urn:microsoft.com/office/officeart/2005/8/layout/vList5"/>
    <dgm:cxn modelId="{979CD39E-3BF7-43AF-9114-38AC08CC6DAC}" type="presParOf" srcId="{1BA16F74-E1E5-4DDC-9429-DD25EE5D2359}" destId="{69AAD7A1-07F8-4774-9F63-85CBD54FA3BD}" srcOrd="4" destOrd="0" presId="urn:microsoft.com/office/officeart/2005/8/layout/vList5"/>
    <dgm:cxn modelId="{630A67F6-4BBE-4061-A984-E55444D19176}" type="presParOf" srcId="{69AAD7A1-07F8-4774-9F63-85CBD54FA3BD}" destId="{23743AF9-FFB9-4AF1-96E0-7A30293A8E6E}" srcOrd="0" destOrd="0" presId="urn:microsoft.com/office/officeart/2005/8/layout/vList5"/>
    <dgm:cxn modelId="{3B519E44-5FAB-4EEC-8FD5-769BCE4CC024}" type="presParOf" srcId="{69AAD7A1-07F8-4774-9F63-85CBD54FA3BD}" destId="{9F2B054E-3ECA-4825-812C-27396588BD49}" srcOrd="1" destOrd="0" presId="urn:microsoft.com/office/officeart/2005/8/layout/vList5"/>
  </dgm:cxnLst>
  <dgm:bg/>
  <dgm:whole/>
  <dgm:extLst>
    <a:ext uri="http://schemas.microsoft.com/office/drawing/2008/diagram">
      <dsp:dataModelExt xmlns:dsp="http://schemas.microsoft.com/office/drawing/2008/diagram" relId="rId10" minVer="http://schemas.openxmlformats.org/drawingml/2006/diagram"/>
    </a:ext>
  </dgm:extLst>
</dgm:dataModel>
</file>

<file path=ppt/diagrams/data6.xml><?xml version="1.0" encoding="utf-8"?>
<dgm:dataModel xmlns:dgm="http://schemas.openxmlformats.org/drawingml/2006/diagram" xmlns:a="http://schemas.openxmlformats.org/drawingml/2006/main">
  <dgm:ptLst>
    <dgm:pt modelId="{28CFC6C0-76EB-4BCE-9113-531EB148A68B}" type="doc">
      <dgm:prSet loTypeId="urn:microsoft.com/office/officeart/2005/8/layout/vList5" loCatId="list" qsTypeId="urn:microsoft.com/office/officeart/2005/8/quickstyle/3d1" qsCatId="3D" csTypeId="urn:microsoft.com/office/officeart/2005/8/colors/colorful1" csCatId="colorful" phldr="1"/>
      <dgm:spPr/>
      <dgm:t>
        <a:bodyPr/>
        <a:lstStyle/>
        <a:p>
          <a:endParaRPr lang="en-US"/>
        </a:p>
      </dgm:t>
    </dgm:pt>
    <dgm:pt modelId="{08AA334B-F24F-4ACF-90A9-FDD7439362E8}">
      <dgm:prSet phldrT="[Text]" custT="1"/>
      <dgm:spPr>
        <a:solidFill>
          <a:srgbClr val="0070C0"/>
        </a:solidFill>
      </dgm:spPr>
      <dgm:t>
        <a:bodyPr/>
        <a:lstStyle/>
        <a:p>
          <a:r>
            <a:rPr lang="en-US" sz="1600" b="1" u="none">
              <a:ea typeface="+mn-lt"/>
              <a:cs typeface="+mn-lt"/>
            </a:rPr>
            <a:t>Metal oxidation</a:t>
          </a:r>
          <a:endParaRPr lang="en-US" sz="1600" u="none"/>
        </a:p>
      </dgm:t>
    </dgm:pt>
    <dgm:pt modelId="{F53D1DA5-E17B-4887-998E-DD7CEAFAB4C5}" type="parTrans" cxnId="{18503DF5-F2D3-48B1-99BC-1DFEF4525246}">
      <dgm:prSet/>
      <dgm:spPr/>
      <dgm:t>
        <a:bodyPr/>
        <a:lstStyle/>
        <a:p>
          <a:endParaRPr lang="en-US"/>
        </a:p>
      </dgm:t>
    </dgm:pt>
    <dgm:pt modelId="{45C49CC4-F636-4390-A6B2-B25809FD416C}" type="sibTrans" cxnId="{18503DF5-F2D3-48B1-99BC-1DFEF4525246}">
      <dgm:prSet/>
      <dgm:spPr/>
      <dgm:t>
        <a:bodyPr/>
        <a:lstStyle/>
        <a:p>
          <a:endParaRPr lang="en-US"/>
        </a:p>
      </dgm:t>
    </dgm:pt>
    <dgm:pt modelId="{1A0186C8-332E-4334-9546-85C7937E3577}">
      <dgm:prSet phldrT="[Text]"/>
      <dgm:spPr/>
      <dgm:t>
        <a:bodyPr/>
        <a:lstStyle/>
        <a:p>
          <a:pPr>
            <a:buNone/>
          </a:pPr>
          <a:r>
            <a:rPr lang="en-US" err="1">
              <a:ea typeface="+mn-lt"/>
              <a:cs typeface="+mn-lt"/>
            </a:rPr>
            <a:t>Ti</a:t>
          </a:r>
          <a:r>
            <a:rPr lang="en-US">
              <a:ea typeface="+mn-lt"/>
              <a:cs typeface="+mn-lt"/>
            </a:rPr>
            <a:t>      </a:t>
          </a:r>
          <a:r>
            <a:rPr lang="en-US" err="1">
              <a:ea typeface="+mn-lt"/>
              <a:cs typeface="+mn-lt"/>
            </a:rPr>
            <a:t>Ti</a:t>
          </a:r>
          <a:r>
            <a:rPr lang="en-US">
              <a:ea typeface="+mn-lt"/>
              <a:cs typeface="+mn-lt"/>
            </a:rPr>
            <a:t> </a:t>
          </a:r>
          <a:r>
            <a:rPr lang="en-US" baseline="30000">
              <a:ea typeface="+mn-lt"/>
              <a:cs typeface="+mn-lt"/>
            </a:rPr>
            <a:t>4+</a:t>
          </a:r>
          <a:r>
            <a:rPr lang="en-US">
              <a:ea typeface="+mn-lt"/>
              <a:cs typeface="+mn-lt"/>
            </a:rPr>
            <a:t> + 4e</a:t>
          </a:r>
          <a:r>
            <a:rPr lang="en-US" baseline="30000">
              <a:ea typeface="+mn-lt"/>
              <a:cs typeface="+mn-lt"/>
            </a:rPr>
            <a:t>-</a:t>
          </a:r>
          <a:endParaRPr lang="en-US"/>
        </a:p>
      </dgm:t>
    </dgm:pt>
    <dgm:pt modelId="{9E3A47E1-516F-479A-8B99-7C477622EBE5}" type="parTrans" cxnId="{FE3A1E59-0DDC-423C-96EB-43D0F8C763C4}">
      <dgm:prSet/>
      <dgm:spPr/>
      <dgm:t>
        <a:bodyPr/>
        <a:lstStyle/>
        <a:p>
          <a:endParaRPr lang="en-US"/>
        </a:p>
      </dgm:t>
    </dgm:pt>
    <dgm:pt modelId="{861F64C3-6C71-4D50-8D69-34F9884B53BA}" type="sibTrans" cxnId="{FE3A1E59-0DDC-423C-96EB-43D0F8C763C4}">
      <dgm:prSet/>
      <dgm:spPr/>
      <dgm:t>
        <a:bodyPr/>
        <a:lstStyle/>
        <a:p>
          <a:endParaRPr lang="en-US"/>
        </a:p>
      </dgm:t>
    </dgm:pt>
    <dgm:pt modelId="{CF23A605-1279-45A6-9CD1-DA3DC1CE38AA}">
      <dgm:prSet phldrT="[Text]"/>
      <dgm:spPr>
        <a:solidFill>
          <a:schemeClr val="accent4">
            <a:lumMod val="60000"/>
            <a:lumOff val="40000"/>
          </a:schemeClr>
        </a:solidFill>
      </dgm:spPr>
      <dgm:t>
        <a:bodyPr/>
        <a:lstStyle/>
        <a:p>
          <a:r>
            <a:rPr lang="en-US" b="1" u="none">
              <a:ea typeface="+mn-lt"/>
              <a:cs typeface="+mn-lt"/>
            </a:rPr>
            <a:t>Hydrogen Evolution</a:t>
          </a:r>
          <a:endParaRPr lang="en-US" u="none"/>
        </a:p>
      </dgm:t>
    </dgm:pt>
    <dgm:pt modelId="{3237483A-BEB1-4590-A4AE-F4B7A695D66B}" type="parTrans" cxnId="{6750E925-74C0-4178-968D-F5B03F8D6C13}">
      <dgm:prSet/>
      <dgm:spPr/>
      <dgm:t>
        <a:bodyPr/>
        <a:lstStyle/>
        <a:p>
          <a:endParaRPr lang="en-US"/>
        </a:p>
      </dgm:t>
    </dgm:pt>
    <dgm:pt modelId="{65B343F2-4C77-444A-A160-869DD00B3D91}" type="sibTrans" cxnId="{6750E925-74C0-4178-968D-F5B03F8D6C13}">
      <dgm:prSet/>
      <dgm:spPr/>
      <dgm:t>
        <a:bodyPr/>
        <a:lstStyle/>
        <a:p>
          <a:endParaRPr lang="en-US"/>
        </a:p>
      </dgm:t>
    </dgm:pt>
    <dgm:pt modelId="{BFC54604-1F88-43EF-BD22-ABD985C57BE8}">
      <dgm:prSet phldrT="[Text]" custT="1"/>
      <dgm:spPr>
        <a:solidFill>
          <a:srgbClr val="0070C0"/>
        </a:solidFill>
      </dgm:spPr>
      <dgm:t>
        <a:bodyPr/>
        <a:lstStyle/>
        <a:p>
          <a:r>
            <a:rPr lang="en-US" sz="1600" b="1" u="none">
              <a:ea typeface="+mn-lt"/>
              <a:cs typeface="+mn-lt"/>
            </a:rPr>
            <a:t>Oxygen Reduction</a:t>
          </a:r>
          <a:endParaRPr lang="en-US" sz="1600" b="1" u="none"/>
        </a:p>
      </dgm:t>
    </dgm:pt>
    <dgm:pt modelId="{EC9E6D2E-FCE9-4563-8833-EBEE59B29D4E}" type="parTrans" cxnId="{06E8B9BD-8AC3-4EC2-A193-94B674BA3951}">
      <dgm:prSet/>
      <dgm:spPr/>
      <dgm:t>
        <a:bodyPr/>
        <a:lstStyle/>
        <a:p>
          <a:endParaRPr lang="en-US"/>
        </a:p>
      </dgm:t>
    </dgm:pt>
    <dgm:pt modelId="{4EE8F332-CDE2-4BDE-8BD3-A03F463DFEC0}" type="sibTrans" cxnId="{06E8B9BD-8AC3-4EC2-A193-94B674BA3951}">
      <dgm:prSet/>
      <dgm:spPr/>
      <dgm:t>
        <a:bodyPr/>
        <a:lstStyle/>
        <a:p>
          <a:endParaRPr lang="en-US"/>
        </a:p>
      </dgm:t>
    </dgm:pt>
    <dgm:pt modelId="{03275A5F-D43D-4494-8638-83D90D013E93}">
      <dgm:prSet phldrT="[Text]"/>
      <dgm:spPr>
        <a:solidFill>
          <a:schemeClr val="accent4">
            <a:lumMod val="60000"/>
            <a:lumOff val="40000"/>
            <a:alpha val="90000"/>
          </a:schemeClr>
        </a:solidFill>
        <a:ln>
          <a:noFill/>
        </a:ln>
        <a:effectLst>
          <a:outerShdw blurRad="190500" dist="228600" dir="2700000" algn="ctr">
            <a:srgbClr val="000000">
              <a:alpha val="30000"/>
            </a:srgbClr>
          </a:outerShdw>
        </a:effectLst>
        <a:scene3d>
          <a:camera prst="orthographicFront">
            <a:rot lat="0" lon="0" rev="0"/>
          </a:camera>
          <a:lightRig rig="glow" dir="t">
            <a:rot lat="0" lon="0" rev="4800000"/>
          </a:lightRig>
        </a:scene3d>
        <a:sp3d prstMaterial="matte">
          <a:bevelT w="127000" h="63500"/>
        </a:sp3d>
      </dgm:spPr>
      <dgm:t>
        <a:bodyPr/>
        <a:lstStyle/>
        <a:p>
          <a:pPr>
            <a:buNone/>
          </a:pPr>
          <a:r>
            <a:rPr lang="en-US">
              <a:ea typeface="+mn-lt"/>
              <a:cs typeface="+mn-lt"/>
            </a:rPr>
            <a:t>4H</a:t>
          </a:r>
          <a:r>
            <a:rPr lang="en-US" baseline="30000">
              <a:ea typeface="+mn-lt"/>
              <a:cs typeface="+mn-lt"/>
            </a:rPr>
            <a:t>+</a:t>
          </a:r>
          <a:r>
            <a:rPr lang="en-US">
              <a:ea typeface="+mn-lt"/>
              <a:cs typeface="+mn-lt"/>
            </a:rPr>
            <a:t> + 4e</a:t>
          </a:r>
          <a:r>
            <a:rPr lang="en-US" baseline="30000">
              <a:ea typeface="+mn-lt"/>
              <a:cs typeface="+mn-lt"/>
            </a:rPr>
            <a:t>-       </a:t>
          </a:r>
          <a:r>
            <a:rPr lang="en-US">
              <a:ea typeface="+mn-lt"/>
              <a:cs typeface="+mn-lt"/>
            </a:rPr>
            <a:t>2H</a:t>
          </a:r>
          <a:r>
            <a:rPr lang="en-US" baseline="-25000">
              <a:ea typeface="+mn-lt"/>
              <a:cs typeface="+mn-lt"/>
            </a:rPr>
            <a:t>2(g)</a:t>
          </a:r>
          <a:r>
            <a:rPr lang="en-US" baseline="30000">
              <a:ea typeface="+mn-lt"/>
              <a:cs typeface="+mn-lt"/>
            </a:rPr>
            <a:t>↑</a:t>
          </a:r>
          <a:endParaRPr lang="en-US"/>
        </a:p>
      </dgm:t>
    </dgm:pt>
    <dgm:pt modelId="{D756F16F-DCFB-47C1-B8FC-63C425F4F721}" type="sibTrans" cxnId="{176B261F-983B-44DB-B226-7F8A2AD8A4BA}">
      <dgm:prSet/>
      <dgm:spPr/>
      <dgm:t>
        <a:bodyPr/>
        <a:lstStyle/>
        <a:p>
          <a:endParaRPr lang="en-US"/>
        </a:p>
      </dgm:t>
    </dgm:pt>
    <dgm:pt modelId="{26C78739-A159-4E45-919E-4FBB892D117F}" type="parTrans" cxnId="{176B261F-983B-44DB-B226-7F8A2AD8A4BA}">
      <dgm:prSet/>
      <dgm:spPr/>
      <dgm:t>
        <a:bodyPr/>
        <a:lstStyle/>
        <a:p>
          <a:endParaRPr lang="en-US"/>
        </a:p>
      </dgm:t>
    </dgm:pt>
    <dgm:pt modelId="{9511EE5A-C746-43EE-99B9-F78E83D85451}">
      <dgm:prSet phldrT="[Text]"/>
      <dgm:spPr>
        <a:solidFill>
          <a:srgbClr val="009DD9">
            <a:tint val="40000"/>
            <a:alpha val="90000"/>
            <a:hueOff val="0"/>
            <a:satOff val="0"/>
            <a:lumOff val="0"/>
            <a:alphaOff val="0"/>
          </a:srgbClr>
        </a:solidFill>
        <a:ln w="12700" cap="rnd" cmpd="sng" algn="ctr">
          <a:solidFill>
            <a:srgbClr val="009DD9">
              <a:tint val="40000"/>
              <a:alpha val="90000"/>
              <a:hueOff val="0"/>
              <a:satOff val="0"/>
              <a:lumOff val="0"/>
              <a:alphaOff val="0"/>
            </a:srgbClr>
          </a:solidFill>
          <a:prstDash val="solid"/>
        </a:ln>
        <a:effectLst>
          <a:outerShdw blurRad="38100" dist="254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extrusionH="12700" prstMaterial="plastic">
          <a:bevelT w="50800" h="50800"/>
        </a:sp3d>
      </dgm:spPr>
      <dgm:t>
        <a:bodyPr spcFirstLastPara="0" vert="horz" wrap="square" lIns="60960" tIns="30480" rIns="60960" bIns="30480" numCol="1" spcCol="1270" anchor="ctr" anchorCtr="0"/>
        <a:lstStyle/>
        <a:p>
          <a:pPr>
            <a:buNone/>
          </a:pPr>
          <a:r>
            <a:rPr lang="en-US">
              <a:ea typeface="+mn-lt"/>
              <a:cs typeface="+mn-lt"/>
            </a:rPr>
            <a:t>O</a:t>
          </a:r>
          <a:r>
            <a:rPr lang="en-US" baseline="-25000">
              <a:ea typeface="+mn-lt"/>
              <a:cs typeface="+mn-lt"/>
            </a:rPr>
            <a:t>2 </a:t>
          </a:r>
          <a:r>
            <a:rPr lang="en-US">
              <a:ea typeface="+mn-lt"/>
              <a:cs typeface="+mn-lt"/>
            </a:rPr>
            <a:t>+ 4H</a:t>
          </a:r>
          <a:r>
            <a:rPr lang="en-US" baseline="30000">
              <a:ea typeface="+mn-lt"/>
              <a:cs typeface="+mn-lt"/>
            </a:rPr>
            <a:t>+</a:t>
          </a:r>
          <a:r>
            <a:rPr lang="en-US">
              <a:ea typeface="+mn-lt"/>
              <a:cs typeface="+mn-lt"/>
            </a:rPr>
            <a:t> + 4e</a:t>
          </a:r>
          <a:r>
            <a:rPr lang="en-US" baseline="30000">
              <a:ea typeface="+mn-lt"/>
              <a:cs typeface="+mn-lt"/>
            </a:rPr>
            <a:t>- </a:t>
          </a:r>
          <a:r>
            <a:rPr lang="en-US">
              <a:ea typeface="+mn-lt"/>
              <a:cs typeface="+mn-lt"/>
            </a:rPr>
            <a:t>    2H</a:t>
          </a:r>
          <a:r>
            <a:rPr lang="en-US" baseline="-25000">
              <a:ea typeface="+mn-lt"/>
              <a:cs typeface="+mn-lt"/>
            </a:rPr>
            <a:t>2</a:t>
          </a:r>
          <a:r>
            <a:rPr lang="en-US">
              <a:ea typeface="+mn-lt"/>
              <a:cs typeface="+mn-lt"/>
            </a:rPr>
            <a:t>O</a:t>
          </a:r>
          <a:endParaRPr lang="en-US"/>
        </a:p>
      </dgm:t>
    </dgm:pt>
    <dgm:pt modelId="{DAA22ADB-0FCB-43E3-ADE9-2BE84ADC30A3}" type="sibTrans" cxnId="{BBF3DFDE-EC2C-4EC0-BD44-F5651372A3BD}">
      <dgm:prSet/>
      <dgm:spPr/>
      <dgm:t>
        <a:bodyPr/>
        <a:lstStyle/>
        <a:p>
          <a:endParaRPr lang="en-US"/>
        </a:p>
      </dgm:t>
    </dgm:pt>
    <dgm:pt modelId="{02CDD6DA-58AC-470F-92A6-DDAD73940853}" type="parTrans" cxnId="{BBF3DFDE-EC2C-4EC0-BD44-F5651372A3BD}">
      <dgm:prSet/>
      <dgm:spPr/>
      <dgm:t>
        <a:bodyPr/>
        <a:lstStyle/>
        <a:p>
          <a:endParaRPr lang="en-US"/>
        </a:p>
      </dgm:t>
    </dgm:pt>
    <dgm:pt modelId="{1BA16F74-E1E5-4DDC-9429-DD25EE5D2359}" type="pres">
      <dgm:prSet presAssocID="{28CFC6C0-76EB-4BCE-9113-531EB148A68B}" presName="Name0" presStyleCnt="0">
        <dgm:presLayoutVars>
          <dgm:dir/>
          <dgm:animLvl val="lvl"/>
          <dgm:resizeHandles val="exact"/>
        </dgm:presLayoutVars>
      </dgm:prSet>
      <dgm:spPr/>
    </dgm:pt>
    <dgm:pt modelId="{0269DA96-ABC1-44E4-8485-939C6D176AB7}" type="pres">
      <dgm:prSet presAssocID="{08AA334B-F24F-4ACF-90A9-FDD7439362E8}" presName="linNode" presStyleCnt="0"/>
      <dgm:spPr/>
    </dgm:pt>
    <dgm:pt modelId="{8D1E6D24-8CE8-468F-96A0-9925ADA47286}" type="pres">
      <dgm:prSet presAssocID="{08AA334B-F24F-4ACF-90A9-FDD7439362E8}" presName="parentText" presStyleLbl="node1" presStyleIdx="0" presStyleCnt="3">
        <dgm:presLayoutVars>
          <dgm:chMax val="1"/>
          <dgm:bulletEnabled val="1"/>
        </dgm:presLayoutVars>
      </dgm:prSet>
      <dgm:spPr/>
    </dgm:pt>
    <dgm:pt modelId="{A92C398E-F076-42B6-AF6E-81F9B4DD72FC}" type="pres">
      <dgm:prSet presAssocID="{08AA334B-F24F-4ACF-90A9-FDD7439362E8}" presName="descendantText" presStyleLbl="alignAccFollowNode1" presStyleIdx="0" presStyleCnt="3" custLinFactNeighborX="13049" custLinFactNeighborY="-15">
        <dgm:presLayoutVars>
          <dgm:bulletEnabled val="1"/>
        </dgm:presLayoutVars>
      </dgm:prSet>
      <dgm:spPr/>
    </dgm:pt>
    <dgm:pt modelId="{99711D36-F3B5-461D-8353-FA5EE3D9AED0}" type="pres">
      <dgm:prSet presAssocID="{45C49CC4-F636-4390-A6B2-B25809FD416C}" presName="sp" presStyleCnt="0"/>
      <dgm:spPr/>
    </dgm:pt>
    <dgm:pt modelId="{7370E00D-3FF1-421F-979E-CFC22679AB43}" type="pres">
      <dgm:prSet presAssocID="{CF23A605-1279-45A6-9CD1-DA3DC1CE38AA}" presName="linNode" presStyleCnt="0"/>
      <dgm:spPr/>
    </dgm:pt>
    <dgm:pt modelId="{1BCA3DBB-33C3-4D54-ACE0-F477C42DCF63}" type="pres">
      <dgm:prSet presAssocID="{CF23A605-1279-45A6-9CD1-DA3DC1CE38AA}" presName="parentText" presStyleLbl="node1" presStyleIdx="1" presStyleCnt="3">
        <dgm:presLayoutVars>
          <dgm:chMax val="1"/>
          <dgm:bulletEnabled val="1"/>
        </dgm:presLayoutVars>
      </dgm:prSet>
      <dgm:spPr/>
    </dgm:pt>
    <dgm:pt modelId="{221046D9-BFBE-4804-BAEC-A4D4583517D7}" type="pres">
      <dgm:prSet presAssocID="{CF23A605-1279-45A6-9CD1-DA3DC1CE38AA}" presName="descendantText" presStyleLbl="alignAccFollowNode1" presStyleIdx="1" presStyleCnt="3" custScaleY="101739">
        <dgm:presLayoutVars>
          <dgm:bulletEnabled val="1"/>
        </dgm:presLayoutVars>
      </dgm:prSet>
      <dgm:spPr/>
    </dgm:pt>
    <dgm:pt modelId="{C8507F93-6936-46C5-8CCF-B822934139D0}" type="pres">
      <dgm:prSet presAssocID="{65B343F2-4C77-444A-A160-869DD00B3D91}" presName="sp" presStyleCnt="0"/>
      <dgm:spPr/>
    </dgm:pt>
    <dgm:pt modelId="{69AAD7A1-07F8-4774-9F63-85CBD54FA3BD}" type="pres">
      <dgm:prSet presAssocID="{BFC54604-1F88-43EF-BD22-ABD985C57BE8}" presName="linNode" presStyleCnt="0"/>
      <dgm:spPr/>
    </dgm:pt>
    <dgm:pt modelId="{23743AF9-FFB9-4AF1-96E0-7A30293A8E6E}" type="pres">
      <dgm:prSet presAssocID="{BFC54604-1F88-43EF-BD22-ABD985C57BE8}" presName="parentText" presStyleLbl="node1" presStyleIdx="2" presStyleCnt="3">
        <dgm:presLayoutVars>
          <dgm:chMax val="1"/>
          <dgm:bulletEnabled val="1"/>
        </dgm:presLayoutVars>
      </dgm:prSet>
      <dgm:spPr/>
    </dgm:pt>
    <dgm:pt modelId="{9F2B054E-3ECA-4825-812C-27396588BD49}" type="pres">
      <dgm:prSet presAssocID="{BFC54604-1F88-43EF-BD22-ABD985C57BE8}" presName="descendantText" presStyleLbl="alignAccFollowNode1" presStyleIdx="2" presStyleCnt="3">
        <dgm:presLayoutVars>
          <dgm:bulletEnabled val="1"/>
        </dgm:presLayoutVars>
      </dgm:prSet>
      <dgm:spPr>
        <a:xfrm rot="5400000">
          <a:off x="1986120" y="769240"/>
          <a:ext cx="564836" cy="2135095"/>
        </a:xfrm>
        <a:prstGeom prst="round2SameRect">
          <a:avLst/>
        </a:prstGeom>
      </dgm:spPr>
    </dgm:pt>
  </dgm:ptLst>
  <dgm:cxnLst>
    <dgm:cxn modelId="{EC767312-2B8F-47A9-B672-DF5DE35E71A2}" type="presOf" srcId="{1A0186C8-332E-4334-9546-85C7937E3577}" destId="{A92C398E-F076-42B6-AF6E-81F9B4DD72FC}" srcOrd="0" destOrd="0" presId="urn:microsoft.com/office/officeart/2005/8/layout/vList5"/>
    <dgm:cxn modelId="{176B261F-983B-44DB-B226-7F8A2AD8A4BA}" srcId="{CF23A605-1279-45A6-9CD1-DA3DC1CE38AA}" destId="{03275A5F-D43D-4494-8638-83D90D013E93}" srcOrd="0" destOrd="0" parTransId="{26C78739-A159-4E45-919E-4FBB892D117F}" sibTransId="{D756F16F-DCFB-47C1-B8FC-63C425F4F721}"/>
    <dgm:cxn modelId="{82DA7224-EA29-43F4-85C4-F1A6CF21EBBF}" type="presOf" srcId="{03275A5F-D43D-4494-8638-83D90D013E93}" destId="{221046D9-BFBE-4804-BAEC-A4D4583517D7}" srcOrd="0" destOrd="0" presId="urn:microsoft.com/office/officeart/2005/8/layout/vList5"/>
    <dgm:cxn modelId="{6750E925-74C0-4178-968D-F5B03F8D6C13}" srcId="{28CFC6C0-76EB-4BCE-9113-531EB148A68B}" destId="{CF23A605-1279-45A6-9CD1-DA3DC1CE38AA}" srcOrd="1" destOrd="0" parTransId="{3237483A-BEB1-4590-A4AE-F4B7A695D66B}" sibTransId="{65B343F2-4C77-444A-A160-869DD00B3D91}"/>
    <dgm:cxn modelId="{36F7AA2C-4D7F-40B7-862F-8ADD50D35093}" type="presOf" srcId="{08AA334B-F24F-4ACF-90A9-FDD7439362E8}" destId="{8D1E6D24-8CE8-468F-96A0-9925ADA47286}" srcOrd="0" destOrd="0" presId="urn:microsoft.com/office/officeart/2005/8/layout/vList5"/>
    <dgm:cxn modelId="{E00FC44B-A72B-427A-9F95-9985E3631875}" type="presOf" srcId="{BFC54604-1F88-43EF-BD22-ABD985C57BE8}" destId="{23743AF9-FFB9-4AF1-96E0-7A30293A8E6E}" srcOrd="0" destOrd="0" presId="urn:microsoft.com/office/officeart/2005/8/layout/vList5"/>
    <dgm:cxn modelId="{65534750-3736-4EEE-B959-046B112F17D3}" type="presOf" srcId="{28CFC6C0-76EB-4BCE-9113-531EB148A68B}" destId="{1BA16F74-E1E5-4DDC-9429-DD25EE5D2359}" srcOrd="0" destOrd="0" presId="urn:microsoft.com/office/officeart/2005/8/layout/vList5"/>
    <dgm:cxn modelId="{FE3A1E59-0DDC-423C-96EB-43D0F8C763C4}" srcId="{08AA334B-F24F-4ACF-90A9-FDD7439362E8}" destId="{1A0186C8-332E-4334-9546-85C7937E3577}" srcOrd="0" destOrd="0" parTransId="{9E3A47E1-516F-479A-8B99-7C477622EBE5}" sibTransId="{861F64C3-6C71-4D50-8D69-34F9884B53BA}"/>
    <dgm:cxn modelId="{AB318C88-1378-4B62-8E3E-E4403307A58E}" type="presOf" srcId="{CF23A605-1279-45A6-9CD1-DA3DC1CE38AA}" destId="{1BCA3DBB-33C3-4D54-ACE0-F477C42DCF63}" srcOrd="0" destOrd="0" presId="urn:microsoft.com/office/officeart/2005/8/layout/vList5"/>
    <dgm:cxn modelId="{1728D798-21FD-45D0-91D9-37D7EC46DFE3}" type="presOf" srcId="{9511EE5A-C746-43EE-99B9-F78E83D85451}" destId="{9F2B054E-3ECA-4825-812C-27396588BD49}" srcOrd="0" destOrd="0" presId="urn:microsoft.com/office/officeart/2005/8/layout/vList5"/>
    <dgm:cxn modelId="{06E8B9BD-8AC3-4EC2-A193-94B674BA3951}" srcId="{28CFC6C0-76EB-4BCE-9113-531EB148A68B}" destId="{BFC54604-1F88-43EF-BD22-ABD985C57BE8}" srcOrd="2" destOrd="0" parTransId="{EC9E6D2E-FCE9-4563-8833-EBEE59B29D4E}" sibTransId="{4EE8F332-CDE2-4BDE-8BD3-A03F463DFEC0}"/>
    <dgm:cxn modelId="{BBF3DFDE-EC2C-4EC0-BD44-F5651372A3BD}" srcId="{BFC54604-1F88-43EF-BD22-ABD985C57BE8}" destId="{9511EE5A-C746-43EE-99B9-F78E83D85451}" srcOrd="0" destOrd="0" parTransId="{02CDD6DA-58AC-470F-92A6-DDAD73940853}" sibTransId="{DAA22ADB-0FCB-43E3-ADE9-2BE84ADC30A3}"/>
    <dgm:cxn modelId="{18503DF5-F2D3-48B1-99BC-1DFEF4525246}" srcId="{28CFC6C0-76EB-4BCE-9113-531EB148A68B}" destId="{08AA334B-F24F-4ACF-90A9-FDD7439362E8}" srcOrd="0" destOrd="0" parTransId="{F53D1DA5-E17B-4887-998E-DD7CEAFAB4C5}" sibTransId="{45C49CC4-F636-4390-A6B2-B25809FD416C}"/>
    <dgm:cxn modelId="{130595DD-DCB4-4763-B8FE-DD3F406C895E}" type="presParOf" srcId="{1BA16F74-E1E5-4DDC-9429-DD25EE5D2359}" destId="{0269DA96-ABC1-44E4-8485-939C6D176AB7}" srcOrd="0" destOrd="0" presId="urn:microsoft.com/office/officeart/2005/8/layout/vList5"/>
    <dgm:cxn modelId="{891B084B-A076-4E8A-8F96-3D54EB64EFC5}" type="presParOf" srcId="{0269DA96-ABC1-44E4-8485-939C6D176AB7}" destId="{8D1E6D24-8CE8-468F-96A0-9925ADA47286}" srcOrd="0" destOrd="0" presId="urn:microsoft.com/office/officeart/2005/8/layout/vList5"/>
    <dgm:cxn modelId="{701AB571-3F44-486B-AAE8-C44741713D7A}" type="presParOf" srcId="{0269DA96-ABC1-44E4-8485-939C6D176AB7}" destId="{A92C398E-F076-42B6-AF6E-81F9B4DD72FC}" srcOrd="1" destOrd="0" presId="urn:microsoft.com/office/officeart/2005/8/layout/vList5"/>
    <dgm:cxn modelId="{D38B2F3D-208C-4EC9-A14D-1DA38AACC011}" type="presParOf" srcId="{1BA16F74-E1E5-4DDC-9429-DD25EE5D2359}" destId="{99711D36-F3B5-461D-8353-FA5EE3D9AED0}" srcOrd="1" destOrd="0" presId="urn:microsoft.com/office/officeart/2005/8/layout/vList5"/>
    <dgm:cxn modelId="{2EA72072-7C02-419A-9523-56F1E6D031DC}" type="presParOf" srcId="{1BA16F74-E1E5-4DDC-9429-DD25EE5D2359}" destId="{7370E00D-3FF1-421F-979E-CFC22679AB43}" srcOrd="2" destOrd="0" presId="urn:microsoft.com/office/officeart/2005/8/layout/vList5"/>
    <dgm:cxn modelId="{4316D69C-1C53-4202-B272-197595D59421}" type="presParOf" srcId="{7370E00D-3FF1-421F-979E-CFC22679AB43}" destId="{1BCA3DBB-33C3-4D54-ACE0-F477C42DCF63}" srcOrd="0" destOrd="0" presId="urn:microsoft.com/office/officeart/2005/8/layout/vList5"/>
    <dgm:cxn modelId="{BC9E689A-0B7F-4016-9110-D87CDBEA377E}" type="presParOf" srcId="{7370E00D-3FF1-421F-979E-CFC22679AB43}" destId="{221046D9-BFBE-4804-BAEC-A4D4583517D7}" srcOrd="1" destOrd="0" presId="urn:microsoft.com/office/officeart/2005/8/layout/vList5"/>
    <dgm:cxn modelId="{E975DE34-AEEA-48CB-B80C-5B389AF816E3}" type="presParOf" srcId="{1BA16F74-E1E5-4DDC-9429-DD25EE5D2359}" destId="{C8507F93-6936-46C5-8CCF-B822934139D0}" srcOrd="3" destOrd="0" presId="urn:microsoft.com/office/officeart/2005/8/layout/vList5"/>
    <dgm:cxn modelId="{979CD39E-3BF7-43AF-9114-38AC08CC6DAC}" type="presParOf" srcId="{1BA16F74-E1E5-4DDC-9429-DD25EE5D2359}" destId="{69AAD7A1-07F8-4774-9F63-85CBD54FA3BD}" srcOrd="4" destOrd="0" presId="urn:microsoft.com/office/officeart/2005/8/layout/vList5"/>
    <dgm:cxn modelId="{630A67F6-4BBE-4061-A984-E55444D19176}" type="presParOf" srcId="{69AAD7A1-07F8-4774-9F63-85CBD54FA3BD}" destId="{23743AF9-FFB9-4AF1-96E0-7A30293A8E6E}" srcOrd="0" destOrd="0" presId="urn:microsoft.com/office/officeart/2005/8/layout/vList5"/>
    <dgm:cxn modelId="{3B519E44-5FAB-4EEC-8FD5-769BCE4CC024}" type="presParOf" srcId="{69AAD7A1-07F8-4774-9F63-85CBD54FA3BD}" destId="{9F2B054E-3ECA-4825-812C-27396588BD49}" srcOrd="1" destOrd="0" presId="urn:microsoft.com/office/officeart/2005/8/layout/vList5"/>
  </dgm:cxnLst>
  <dgm:bg/>
  <dgm:whole/>
  <dgm:extLst>
    <a:ext uri="http://schemas.microsoft.com/office/drawing/2008/diagram">
      <dsp:dataModelExt xmlns:dsp="http://schemas.microsoft.com/office/drawing/2008/diagram" relId="rId16" minVer="http://schemas.openxmlformats.org/drawingml/2006/diagram"/>
    </a:ext>
  </dgm:extLst>
</dgm:dataModel>
</file>

<file path=ppt/diagrams/data7.xml><?xml version="1.0" encoding="utf-8"?>
<dgm:dataModel xmlns:dgm="http://schemas.openxmlformats.org/drawingml/2006/diagram" xmlns:a="http://schemas.openxmlformats.org/drawingml/2006/main">
  <dgm:ptLst>
    <dgm:pt modelId="{877F3E84-E7BB-42FC-AF6B-D4D3FD7D595B}" type="doc">
      <dgm:prSet loTypeId="urn:microsoft.com/office/officeart/2005/8/layout/process2" loCatId="process" qsTypeId="urn:microsoft.com/office/officeart/2005/8/quickstyle/simple1" qsCatId="simple" csTypeId="urn:microsoft.com/office/officeart/2005/8/colors/accent1_2" csCatId="accent1" phldr="1"/>
      <dgm:spPr/>
    </dgm:pt>
    <dgm:pt modelId="{C3F9E68F-E941-463A-8A5D-85117B52F326}">
      <dgm:prSet phldrT="[Text]" custT="1"/>
      <dgm:spPr/>
      <dgm:t>
        <a:bodyPr/>
        <a:lstStyle/>
        <a:p>
          <a:r>
            <a:rPr lang="en-GB" sz="1800" b="1"/>
            <a:t>Coarse structure in HAZ</a:t>
          </a:r>
        </a:p>
      </dgm:t>
    </dgm:pt>
    <dgm:pt modelId="{A0F3F1A6-2C56-406A-9D3D-D471CA453153}" type="parTrans" cxnId="{2631B34C-4628-41B2-BE5A-7955C7D1BC09}">
      <dgm:prSet/>
      <dgm:spPr/>
      <dgm:t>
        <a:bodyPr/>
        <a:lstStyle/>
        <a:p>
          <a:endParaRPr lang="en-GB"/>
        </a:p>
      </dgm:t>
    </dgm:pt>
    <dgm:pt modelId="{81F410C4-C9C2-4A62-81EB-0A154BE55AF7}" type="sibTrans" cxnId="{2631B34C-4628-41B2-BE5A-7955C7D1BC09}">
      <dgm:prSet/>
      <dgm:spPr/>
      <dgm:t>
        <a:bodyPr/>
        <a:lstStyle/>
        <a:p>
          <a:endParaRPr lang="en-GB"/>
        </a:p>
      </dgm:t>
    </dgm:pt>
    <dgm:pt modelId="{D97F43E5-DD22-4DC2-95C6-3E71FB6D5749}">
      <dgm:prSet phldrT="[Text]" custT="1"/>
      <dgm:spPr>
        <a:solidFill>
          <a:srgbClr val="0F6FC6"/>
        </a:solidFill>
      </dgm:spPr>
      <dgm:t>
        <a:bodyPr/>
        <a:lstStyle/>
        <a:p>
          <a:r>
            <a:rPr lang="en-GB" sz="1800" b="1"/>
            <a:t>Brittle structure</a:t>
          </a:r>
        </a:p>
      </dgm:t>
    </dgm:pt>
    <dgm:pt modelId="{C64EB018-431E-47DA-ADEF-1CF3E6614DB8}" type="parTrans" cxnId="{30D93780-6C70-4DA1-8C72-C2292918BD6A}">
      <dgm:prSet/>
      <dgm:spPr/>
      <dgm:t>
        <a:bodyPr/>
        <a:lstStyle/>
        <a:p>
          <a:endParaRPr lang="en-GB"/>
        </a:p>
      </dgm:t>
    </dgm:pt>
    <dgm:pt modelId="{DE57E65C-D5A3-48BC-B7B8-69E27EAEF5AD}" type="sibTrans" cxnId="{30D93780-6C70-4DA1-8C72-C2292918BD6A}">
      <dgm:prSet/>
      <dgm:spPr/>
      <dgm:t>
        <a:bodyPr/>
        <a:lstStyle/>
        <a:p>
          <a:endParaRPr lang="en-GB"/>
        </a:p>
      </dgm:t>
    </dgm:pt>
    <dgm:pt modelId="{1DB425E8-7B1F-4525-87A6-A67E18F2766D}">
      <dgm:prSet phldrT="[Text]" custT="1"/>
      <dgm:spPr/>
      <dgm:t>
        <a:bodyPr/>
        <a:lstStyle/>
        <a:p>
          <a:r>
            <a:rPr lang="en-GB" sz="1800" b="1"/>
            <a:t>Critical location for Hydrogen Embrittlement</a:t>
          </a:r>
        </a:p>
      </dgm:t>
    </dgm:pt>
    <dgm:pt modelId="{40F24B5A-4C1A-4835-90CC-906122EACA7E}" type="parTrans" cxnId="{03388FF8-8484-43C1-86DE-C085EADADED3}">
      <dgm:prSet/>
      <dgm:spPr/>
      <dgm:t>
        <a:bodyPr/>
        <a:lstStyle/>
        <a:p>
          <a:endParaRPr lang="en-GB"/>
        </a:p>
      </dgm:t>
    </dgm:pt>
    <dgm:pt modelId="{1DF18845-45E9-4D16-B182-B1B37FC3E3B4}" type="sibTrans" cxnId="{03388FF8-8484-43C1-86DE-C085EADADED3}">
      <dgm:prSet/>
      <dgm:spPr/>
      <dgm:t>
        <a:bodyPr/>
        <a:lstStyle/>
        <a:p>
          <a:endParaRPr lang="en-GB"/>
        </a:p>
      </dgm:t>
    </dgm:pt>
    <dgm:pt modelId="{D8C8819E-7C8E-4700-8EF3-F07AC2F340FC}" type="pres">
      <dgm:prSet presAssocID="{877F3E84-E7BB-42FC-AF6B-D4D3FD7D595B}" presName="linearFlow" presStyleCnt="0">
        <dgm:presLayoutVars>
          <dgm:resizeHandles val="exact"/>
        </dgm:presLayoutVars>
      </dgm:prSet>
      <dgm:spPr/>
    </dgm:pt>
    <dgm:pt modelId="{1A2F1D47-B698-4F3B-828F-E3B549713116}" type="pres">
      <dgm:prSet presAssocID="{C3F9E68F-E941-463A-8A5D-85117B52F326}" presName="node" presStyleLbl="node1" presStyleIdx="0" presStyleCnt="3" custScaleX="152844">
        <dgm:presLayoutVars>
          <dgm:bulletEnabled val="1"/>
        </dgm:presLayoutVars>
      </dgm:prSet>
      <dgm:spPr/>
    </dgm:pt>
    <dgm:pt modelId="{4EDF728B-8917-4609-B944-10253D90177E}" type="pres">
      <dgm:prSet presAssocID="{81F410C4-C9C2-4A62-81EB-0A154BE55AF7}" presName="sibTrans" presStyleLbl="sibTrans2D1" presStyleIdx="0" presStyleCnt="2"/>
      <dgm:spPr/>
    </dgm:pt>
    <dgm:pt modelId="{DD0C5CCC-24CA-4557-B6C1-1459FBFC101B}" type="pres">
      <dgm:prSet presAssocID="{81F410C4-C9C2-4A62-81EB-0A154BE55AF7}" presName="connectorText" presStyleLbl="sibTrans2D1" presStyleIdx="0" presStyleCnt="2"/>
      <dgm:spPr/>
    </dgm:pt>
    <dgm:pt modelId="{87BB2F80-D863-42C2-A02F-CBA0A30503D3}" type="pres">
      <dgm:prSet presAssocID="{D97F43E5-DD22-4DC2-95C6-3E71FB6D5749}" presName="node" presStyleLbl="node1" presStyleIdx="1" presStyleCnt="3" custScaleX="152844">
        <dgm:presLayoutVars>
          <dgm:bulletEnabled val="1"/>
        </dgm:presLayoutVars>
      </dgm:prSet>
      <dgm:spPr/>
    </dgm:pt>
    <dgm:pt modelId="{AFA64F33-0861-474D-8BAE-F1C59413F513}" type="pres">
      <dgm:prSet presAssocID="{DE57E65C-D5A3-48BC-B7B8-69E27EAEF5AD}" presName="sibTrans" presStyleLbl="sibTrans2D1" presStyleIdx="1" presStyleCnt="2"/>
      <dgm:spPr/>
    </dgm:pt>
    <dgm:pt modelId="{5291B606-6814-41B0-B0C9-78BCDF53CE64}" type="pres">
      <dgm:prSet presAssocID="{DE57E65C-D5A3-48BC-B7B8-69E27EAEF5AD}" presName="connectorText" presStyleLbl="sibTrans2D1" presStyleIdx="1" presStyleCnt="2"/>
      <dgm:spPr/>
    </dgm:pt>
    <dgm:pt modelId="{350862FE-0552-4B6B-84D2-EE35C6473320}" type="pres">
      <dgm:prSet presAssocID="{1DB425E8-7B1F-4525-87A6-A67E18F2766D}" presName="node" presStyleLbl="node1" presStyleIdx="2" presStyleCnt="3" custScaleX="152844">
        <dgm:presLayoutVars>
          <dgm:bulletEnabled val="1"/>
        </dgm:presLayoutVars>
      </dgm:prSet>
      <dgm:spPr/>
    </dgm:pt>
  </dgm:ptLst>
  <dgm:cxnLst>
    <dgm:cxn modelId="{D101040E-396E-4596-9C0F-C5F1D95ECA58}" type="presOf" srcId="{D97F43E5-DD22-4DC2-95C6-3E71FB6D5749}" destId="{87BB2F80-D863-42C2-A02F-CBA0A30503D3}" srcOrd="0" destOrd="0" presId="urn:microsoft.com/office/officeart/2005/8/layout/process2"/>
    <dgm:cxn modelId="{D4D8D312-970B-489B-BFB5-BC697A64CE26}" type="presOf" srcId="{81F410C4-C9C2-4A62-81EB-0A154BE55AF7}" destId="{4EDF728B-8917-4609-B944-10253D90177E}" srcOrd="0" destOrd="0" presId="urn:microsoft.com/office/officeart/2005/8/layout/process2"/>
    <dgm:cxn modelId="{6C675E48-9673-43EE-A3B9-344E3F5422A0}" type="presOf" srcId="{1DB425E8-7B1F-4525-87A6-A67E18F2766D}" destId="{350862FE-0552-4B6B-84D2-EE35C6473320}" srcOrd="0" destOrd="0" presId="urn:microsoft.com/office/officeart/2005/8/layout/process2"/>
    <dgm:cxn modelId="{2631B34C-4628-41B2-BE5A-7955C7D1BC09}" srcId="{877F3E84-E7BB-42FC-AF6B-D4D3FD7D595B}" destId="{C3F9E68F-E941-463A-8A5D-85117B52F326}" srcOrd="0" destOrd="0" parTransId="{A0F3F1A6-2C56-406A-9D3D-D471CA453153}" sibTransId="{81F410C4-C9C2-4A62-81EB-0A154BE55AF7}"/>
    <dgm:cxn modelId="{30D93780-6C70-4DA1-8C72-C2292918BD6A}" srcId="{877F3E84-E7BB-42FC-AF6B-D4D3FD7D595B}" destId="{D97F43E5-DD22-4DC2-95C6-3E71FB6D5749}" srcOrd="1" destOrd="0" parTransId="{C64EB018-431E-47DA-ADEF-1CF3E6614DB8}" sibTransId="{DE57E65C-D5A3-48BC-B7B8-69E27EAEF5AD}"/>
    <dgm:cxn modelId="{6336EE8A-D394-48B0-99F9-A696D71B7B0D}" type="presOf" srcId="{877F3E84-E7BB-42FC-AF6B-D4D3FD7D595B}" destId="{D8C8819E-7C8E-4700-8EF3-F07AC2F340FC}" srcOrd="0" destOrd="0" presId="urn:microsoft.com/office/officeart/2005/8/layout/process2"/>
    <dgm:cxn modelId="{F4B54495-0454-4D16-B753-7ECEDD6E5EF2}" type="presOf" srcId="{DE57E65C-D5A3-48BC-B7B8-69E27EAEF5AD}" destId="{5291B606-6814-41B0-B0C9-78BCDF53CE64}" srcOrd="1" destOrd="0" presId="urn:microsoft.com/office/officeart/2005/8/layout/process2"/>
    <dgm:cxn modelId="{E2155BDB-0FB1-43F3-BC86-423B903E4939}" type="presOf" srcId="{81F410C4-C9C2-4A62-81EB-0A154BE55AF7}" destId="{DD0C5CCC-24CA-4557-B6C1-1459FBFC101B}" srcOrd="1" destOrd="0" presId="urn:microsoft.com/office/officeart/2005/8/layout/process2"/>
    <dgm:cxn modelId="{E2B3DFF2-9483-4C29-81A2-DE36A6E6B668}" type="presOf" srcId="{DE57E65C-D5A3-48BC-B7B8-69E27EAEF5AD}" destId="{AFA64F33-0861-474D-8BAE-F1C59413F513}" srcOrd="0" destOrd="0" presId="urn:microsoft.com/office/officeart/2005/8/layout/process2"/>
    <dgm:cxn modelId="{03388FF8-8484-43C1-86DE-C085EADADED3}" srcId="{877F3E84-E7BB-42FC-AF6B-D4D3FD7D595B}" destId="{1DB425E8-7B1F-4525-87A6-A67E18F2766D}" srcOrd="2" destOrd="0" parTransId="{40F24B5A-4C1A-4835-90CC-906122EACA7E}" sibTransId="{1DF18845-45E9-4D16-B182-B1B37FC3E3B4}"/>
    <dgm:cxn modelId="{3EF94CFC-88A5-4641-B28C-C7228E5BA26A}" type="presOf" srcId="{C3F9E68F-E941-463A-8A5D-85117B52F326}" destId="{1A2F1D47-B698-4F3B-828F-E3B549713116}" srcOrd="0" destOrd="0" presId="urn:microsoft.com/office/officeart/2005/8/layout/process2"/>
    <dgm:cxn modelId="{FB245390-8D35-46A3-9C71-E7325624444D}" type="presParOf" srcId="{D8C8819E-7C8E-4700-8EF3-F07AC2F340FC}" destId="{1A2F1D47-B698-4F3B-828F-E3B549713116}" srcOrd="0" destOrd="0" presId="urn:microsoft.com/office/officeart/2005/8/layout/process2"/>
    <dgm:cxn modelId="{067477B8-7142-42EE-A266-4C45CBD7252B}" type="presParOf" srcId="{D8C8819E-7C8E-4700-8EF3-F07AC2F340FC}" destId="{4EDF728B-8917-4609-B944-10253D90177E}" srcOrd="1" destOrd="0" presId="urn:microsoft.com/office/officeart/2005/8/layout/process2"/>
    <dgm:cxn modelId="{80123498-9E5E-46BB-B942-DE88A5908EE3}" type="presParOf" srcId="{4EDF728B-8917-4609-B944-10253D90177E}" destId="{DD0C5CCC-24CA-4557-B6C1-1459FBFC101B}" srcOrd="0" destOrd="0" presId="urn:microsoft.com/office/officeart/2005/8/layout/process2"/>
    <dgm:cxn modelId="{C961F211-629F-42AF-8F55-BB478609689E}" type="presParOf" srcId="{D8C8819E-7C8E-4700-8EF3-F07AC2F340FC}" destId="{87BB2F80-D863-42C2-A02F-CBA0A30503D3}" srcOrd="2" destOrd="0" presId="urn:microsoft.com/office/officeart/2005/8/layout/process2"/>
    <dgm:cxn modelId="{045932F5-4A90-49D6-A38D-A78691017B5D}" type="presParOf" srcId="{D8C8819E-7C8E-4700-8EF3-F07AC2F340FC}" destId="{AFA64F33-0861-474D-8BAE-F1C59413F513}" srcOrd="3" destOrd="0" presId="urn:microsoft.com/office/officeart/2005/8/layout/process2"/>
    <dgm:cxn modelId="{24076B09-00E1-4524-8148-49EFC45422A8}" type="presParOf" srcId="{AFA64F33-0861-474D-8BAE-F1C59413F513}" destId="{5291B606-6814-41B0-B0C9-78BCDF53CE64}" srcOrd="0" destOrd="0" presId="urn:microsoft.com/office/officeart/2005/8/layout/process2"/>
    <dgm:cxn modelId="{279C929F-8EE9-481E-9F03-A0508DF69C36}" type="presParOf" srcId="{D8C8819E-7C8E-4700-8EF3-F07AC2F340FC}" destId="{350862FE-0552-4B6B-84D2-EE35C6473320}" srcOrd="4" destOrd="0" presId="urn:microsoft.com/office/officeart/2005/8/layout/process2"/>
  </dgm:cxnLst>
  <dgm:bg/>
  <dgm:whole/>
  <dgm:extLst>
    <a:ext uri="http://schemas.microsoft.com/office/drawing/2008/diagram">
      <dsp:dataModelExt xmlns:dsp="http://schemas.microsoft.com/office/drawing/2008/diagram" relId="rId10" minVer="http://schemas.openxmlformats.org/drawingml/2006/diagram"/>
    </a:ext>
  </dgm:extLst>
</dgm:dataModel>
</file>

<file path=ppt/diagrams/data8.xml><?xml version="1.0" encoding="utf-8"?>
<dgm:dataModel xmlns:dgm="http://schemas.openxmlformats.org/drawingml/2006/diagram" xmlns:a="http://schemas.openxmlformats.org/drawingml/2006/main">
  <dgm:ptLst>
    <dgm:pt modelId="{D0A4AA84-7488-4AC9-BFAB-58A825486A4D}" type="doc">
      <dgm:prSet loTypeId="urn:microsoft.com/office/officeart/2005/8/layout/process2" loCatId="process" qsTypeId="urn:microsoft.com/office/officeart/2005/8/quickstyle/simple1" qsCatId="simple" csTypeId="urn:microsoft.com/office/officeart/2005/8/colors/accent1_2" csCatId="accent1" phldr="1"/>
      <dgm:spPr/>
    </dgm:pt>
    <dgm:pt modelId="{F8C8B162-F2F3-423B-91F5-361EE9A07273}">
      <dgm:prSet phldrT="[Text]" custT="1"/>
      <dgm:spPr/>
      <dgm:t>
        <a:bodyPr/>
        <a:lstStyle/>
        <a:p>
          <a:r>
            <a:rPr lang="en-GB" sz="2000"/>
            <a:t>Thermal history at failure location</a:t>
          </a:r>
        </a:p>
      </dgm:t>
    </dgm:pt>
    <dgm:pt modelId="{38D0C10A-D199-4C0F-B05E-6E8A45B8D922}" type="parTrans" cxnId="{66E85335-E6AB-445F-B65A-098E3E1CEC89}">
      <dgm:prSet/>
      <dgm:spPr/>
      <dgm:t>
        <a:bodyPr/>
        <a:lstStyle/>
        <a:p>
          <a:endParaRPr lang="en-GB" sz="2000"/>
        </a:p>
      </dgm:t>
    </dgm:pt>
    <dgm:pt modelId="{2D7269AE-65A1-473D-9C38-298C5D238F89}" type="sibTrans" cxnId="{66E85335-E6AB-445F-B65A-098E3E1CEC89}">
      <dgm:prSet custT="1"/>
      <dgm:spPr/>
      <dgm:t>
        <a:bodyPr/>
        <a:lstStyle/>
        <a:p>
          <a:endParaRPr lang="en-GB" sz="2000"/>
        </a:p>
      </dgm:t>
    </dgm:pt>
    <dgm:pt modelId="{05BB2803-A66D-4F72-A877-3A3FE45FE407}">
      <dgm:prSet custT="1"/>
      <dgm:spPr/>
      <dgm:t>
        <a:bodyPr/>
        <a:lstStyle/>
        <a:p>
          <a:r>
            <a:rPr lang="en-GB" sz="2000"/>
            <a:t>Precipitation Ti2Ni intermetallic at</a:t>
          </a:r>
        </a:p>
        <a:p>
          <a:r>
            <a:rPr lang="en-GB" sz="2000"/>
            <a:t>α/β phase boundaries </a:t>
          </a:r>
        </a:p>
      </dgm:t>
    </dgm:pt>
    <dgm:pt modelId="{8D509926-D35B-4C28-BA62-C6F17167CF34}" type="parTrans" cxnId="{EEF4B505-CBA7-4870-923C-AFBA12456005}">
      <dgm:prSet/>
      <dgm:spPr/>
      <dgm:t>
        <a:bodyPr/>
        <a:lstStyle/>
        <a:p>
          <a:endParaRPr lang="en-GB" sz="2000"/>
        </a:p>
      </dgm:t>
    </dgm:pt>
    <dgm:pt modelId="{7FAF0AA5-28B9-481A-B88E-C88A142822EA}" type="sibTrans" cxnId="{EEF4B505-CBA7-4870-923C-AFBA12456005}">
      <dgm:prSet custT="1"/>
      <dgm:spPr/>
      <dgm:t>
        <a:bodyPr/>
        <a:lstStyle/>
        <a:p>
          <a:endParaRPr lang="en-GB" sz="2000"/>
        </a:p>
      </dgm:t>
    </dgm:pt>
    <dgm:pt modelId="{94AD3E7C-88BC-4663-B1E2-F922D40E5E03}">
      <dgm:prSet custT="1"/>
      <dgm:spPr/>
      <dgm:t>
        <a:bodyPr/>
        <a:lstStyle/>
        <a:p>
          <a:r>
            <a:rPr lang="en-GB" sz="2000"/>
            <a:t>Grain boundaries weakened by </a:t>
          </a:r>
        </a:p>
        <a:p>
          <a:r>
            <a:rPr lang="en-GB" sz="2000"/>
            <a:t>Ni depletion</a:t>
          </a:r>
        </a:p>
      </dgm:t>
    </dgm:pt>
    <dgm:pt modelId="{D33A7E22-4C6D-4A83-9450-04F5A3F33543}" type="parTrans" cxnId="{86BDB547-44DC-43E7-A4E2-CD7EF870AE1E}">
      <dgm:prSet/>
      <dgm:spPr/>
      <dgm:t>
        <a:bodyPr/>
        <a:lstStyle/>
        <a:p>
          <a:endParaRPr lang="en-GB" sz="2000"/>
        </a:p>
      </dgm:t>
    </dgm:pt>
    <dgm:pt modelId="{2A751F18-4E92-4C81-90EA-B8FF29E4E2C9}" type="sibTrans" cxnId="{86BDB547-44DC-43E7-A4E2-CD7EF870AE1E}">
      <dgm:prSet custT="1"/>
      <dgm:spPr/>
      <dgm:t>
        <a:bodyPr/>
        <a:lstStyle/>
        <a:p>
          <a:endParaRPr lang="en-GB" sz="2000"/>
        </a:p>
      </dgm:t>
    </dgm:pt>
    <dgm:pt modelId="{E587357D-E658-48F6-95F6-4C5DA5A40108}">
      <dgm:prSet custT="1"/>
      <dgm:spPr/>
      <dgm:t>
        <a:bodyPr/>
        <a:lstStyle/>
        <a:p>
          <a:r>
            <a:rPr lang="en-GB" sz="2000"/>
            <a:t>Preferential corrosion sites</a:t>
          </a:r>
        </a:p>
      </dgm:t>
    </dgm:pt>
    <dgm:pt modelId="{6EF2ECCC-E11F-4DD9-8F4C-5BCE65F729A9}" type="parTrans" cxnId="{1C87586B-DA5C-49B2-8069-42CF67DB3AB6}">
      <dgm:prSet/>
      <dgm:spPr/>
      <dgm:t>
        <a:bodyPr/>
        <a:lstStyle/>
        <a:p>
          <a:endParaRPr lang="en-GB" sz="2000"/>
        </a:p>
      </dgm:t>
    </dgm:pt>
    <dgm:pt modelId="{B520F0C1-3548-42FF-82AF-32B303FFD334}" type="sibTrans" cxnId="{1C87586B-DA5C-49B2-8069-42CF67DB3AB6}">
      <dgm:prSet/>
      <dgm:spPr/>
      <dgm:t>
        <a:bodyPr/>
        <a:lstStyle/>
        <a:p>
          <a:endParaRPr lang="en-GB" sz="2000"/>
        </a:p>
      </dgm:t>
    </dgm:pt>
    <dgm:pt modelId="{F1E2A79D-333B-4B46-AE11-D72812CB00FF}" type="pres">
      <dgm:prSet presAssocID="{D0A4AA84-7488-4AC9-BFAB-58A825486A4D}" presName="linearFlow" presStyleCnt="0">
        <dgm:presLayoutVars>
          <dgm:resizeHandles val="exact"/>
        </dgm:presLayoutVars>
      </dgm:prSet>
      <dgm:spPr/>
    </dgm:pt>
    <dgm:pt modelId="{0D131E2F-F894-4936-B6D2-05CD6CD95DED}" type="pres">
      <dgm:prSet presAssocID="{F8C8B162-F2F3-423B-91F5-361EE9A07273}" presName="node" presStyleLbl="node1" presStyleIdx="0" presStyleCnt="4" custScaleX="257034">
        <dgm:presLayoutVars>
          <dgm:bulletEnabled val="1"/>
        </dgm:presLayoutVars>
      </dgm:prSet>
      <dgm:spPr/>
    </dgm:pt>
    <dgm:pt modelId="{DD052C06-49EF-49E4-BE52-B905B7790226}" type="pres">
      <dgm:prSet presAssocID="{2D7269AE-65A1-473D-9C38-298C5D238F89}" presName="sibTrans" presStyleLbl="sibTrans2D1" presStyleIdx="0" presStyleCnt="3"/>
      <dgm:spPr/>
    </dgm:pt>
    <dgm:pt modelId="{30DF4803-B2A5-480A-BF7D-6C80F0CC5A09}" type="pres">
      <dgm:prSet presAssocID="{2D7269AE-65A1-473D-9C38-298C5D238F89}" presName="connectorText" presStyleLbl="sibTrans2D1" presStyleIdx="0" presStyleCnt="3"/>
      <dgm:spPr/>
    </dgm:pt>
    <dgm:pt modelId="{CE266A8F-17F4-4175-BDBA-F67D53C35429}" type="pres">
      <dgm:prSet presAssocID="{05BB2803-A66D-4F72-A877-3A3FE45FE407}" presName="node" presStyleLbl="node1" presStyleIdx="1" presStyleCnt="4" custScaleX="257034">
        <dgm:presLayoutVars>
          <dgm:bulletEnabled val="1"/>
        </dgm:presLayoutVars>
      </dgm:prSet>
      <dgm:spPr/>
    </dgm:pt>
    <dgm:pt modelId="{E013D3DE-FCD1-4642-9D8E-290CC28D1D81}" type="pres">
      <dgm:prSet presAssocID="{7FAF0AA5-28B9-481A-B88E-C88A142822EA}" presName="sibTrans" presStyleLbl="sibTrans2D1" presStyleIdx="1" presStyleCnt="3"/>
      <dgm:spPr/>
    </dgm:pt>
    <dgm:pt modelId="{1F46C5EA-545C-4E75-A43D-517163203124}" type="pres">
      <dgm:prSet presAssocID="{7FAF0AA5-28B9-481A-B88E-C88A142822EA}" presName="connectorText" presStyleLbl="sibTrans2D1" presStyleIdx="1" presStyleCnt="3"/>
      <dgm:spPr/>
    </dgm:pt>
    <dgm:pt modelId="{A15E6B0D-839B-4B40-8308-2555D9D8306B}" type="pres">
      <dgm:prSet presAssocID="{94AD3E7C-88BC-4663-B1E2-F922D40E5E03}" presName="node" presStyleLbl="node1" presStyleIdx="2" presStyleCnt="4" custScaleX="257034">
        <dgm:presLayoutVars>
          <dgm:bulletEnabled val="1"/>
        </dgm:presLayoutVars>
      </dgm:prSet>
      <dgm:spPr/>
    </dgm:pt>
    <dgm:pt modelId="{B6E0D83C-E029-48E7-9FB6-2EAC9CC46558}" type="pres">
      <dgm:prSet presAssocID="{2A751F18-4E92-4C81-90EA-B8FF29E4E2C9}" presName="sibTrans" presStyleLbl="sibTrans2D1" presStyleIdx="2" presStyleCnt="3"/>
      <dgm:spPr/>
    </dgm:pt>
    <dgm:pt modelId="{83401688-380B-47DC-9E7C-D1F2CB083627}" type="pres">
      <dgm:prSet presAssocID="{2A751F18-4E92-4C81-90EA-B8FF29E4E2C9}" presName="connectorText" presStyleLbl="sibTrans2D1" presStyleIdx="2" presStyleCnt="3"/>
      <dgm:spPr/>
    </dgm:pt>
    <dgm:pt modelId="{25B40541-F16D-4B0E-A70B-51CF28DA1834}" type="pres">
      <dgm:prSet presAssocID="{E587357D-E658-48F6-95F6-4C5DA5A40108}" presName="node" presStyleLbl="node1" presStyleIdx="3" presStyleCnt="4" custScaleX="257034">
        <dgm:presLayoutVars>
          <dgm:bulletEnabled val="1"/>
        </dgm:presLayoutVars>
      </dgm:prSet>
      <dgm:spPr/>
    </dgm:pt>
  </dgm:ptLst>
  <dgm:cxnLst>
    <dgm:cxn modelId="{EEF4B505-CBA7-4870-923C-AFBA12456005}" srcId="{D0A4AA84-7488-4AC9-BFAB-58A825486A4D}" destId="{05BB2803-A66D-4F72-A877-3A3FE45FE407}" srcOrd="1" destOrd="0" parTransId="{8D509926-D35B-4C28-BA62-C6F17167CF34}" sibTransId="{7FAF0AA5-28B9-481A-B88E-C88A142822EA}"/>
    <dgm:cxn modelId="{E17EB808-0816-432D-A701-4783E0C62521}" type="presOf" srcId="{E587357D-E658-48F6-95F6-4C5DA5A40108}" destId="{25B40541-F16D-4B0E-A70B-51CF28DA1834}" srcOrd="0" destOrd="0" presId="urn:microsoft.com/office/officeart/2005/8/layout/process2"/>
    <dgm:cxn modelId="{CC45AE14-A877-4F52-87E9-BDC900E1CBAC}" type="presOf" srcId="{7FAF0AA5-28B9-481A-B88E-C88A142822EA}" destId="{E013D3DE-FCD1-4642-9D8E-290CC28D1D81}" srcOrd="0" destOrd="0" presId="urn:microsoft.com/office/officeart/2005/8/layout/process2"/>
    <dgm:cxn modelId="{B460EF29-CE40-47B2-83D6-41B2876EF004}" type="presOf" srcId="{2D7269AE-65A1-473D-9C38-298C5D238F89}" destId="{30DF4803-B2A5-480A-BF7D-6C80F0CC5A09}" srcOrd="1" destOrd="0" presId="urn:microsoft.com/office/officeart/2005/8/layout/process2"/>
    <dgm:cxn modelId="{685FAF2B-62B9-48A8-A32D-0F7471A8A1DE}" type="presOf" srcId="{7FAF0AA5-28B9-481A-B88E-C88A142822EA}" destId="{1F46C5EA-545C-4E75-A43D-517163203124}" srcOrd="1" destOrd="0" presId="urn:microsoft.com/office/officeart/2005/8/layout/process2"/>
    <dgm:cxn modelId="{66E85335-E6AB-445F-B65A-098E3E1CEC89}" srcId="{D0A4AA84-7488-4AC9-BFAB-58A825486A4D}" destId="{F8C8B162-F2F3-423B-91F5-361EE9A07273}" srcOrd="0" destOrd="0" parTransId="{38D0C10A-D199-4C0F-B05E-6E8A45B8D922}" sibTransId="{2D7269AE-65A1-473D-9C38-298C5D238F89}"/>
    <dgm:cxn modelId="{3D318743-5CF6-4C60-9568-A064F93CBFC1}" type="presOf" srcId="{D0A4AA84-7488-4AC9-BFAB-58A825486A4D}" destId="{F1E2A79D-333B-4B46-AE11-D72812CB00FF}" srcOrd="0" destOrd="0" presId="urn:microsoft.com/office/officeart/2005/8/layout/process2"/>
    <dgm:cxn modelId="{8CDC3A45-3DE2-45F6-941D-D4CEE5FDCA0E}" type="presOf" srcId="{05BB2803-A66D-4F72-A877-3A3FE45FE407}" destId="{CE266A8F-17F4-4175-BDBA-F67D53C35429}" srcOrd="0" destOrd="0" presId="urn:microsoft.com/office/officeart/2005/8/layout/process2"/>
    <dgm:cxn modelId="{86BDB547-44DC-43E7-A4E2-CD7EF870AE1E}" srcId="{D0A4AA84-7488-4AC9-BFAB-58A825486A4D}" destId="{94AD3E7C-88BC-4663-B1E2-F922D40E5E03}" srcOrd="2" destOrd="0" parTransId="{D33A7E22-4C6D-4A83-9450-04F5A3F33543}" sibTransId="{2A751F18-4E92-4C81-90EA-B8FF29E4E2C9}"/>
    <dgm:cxn modelId="{1C87586B-DA5C-49B2-8069-42CF67DB3AB6}" srcId="{D0A4AA84-7488-4AC9-BFAB-58A825486A4D}" destId="{E587357D-E658-48F6-95F6-4C5DA5A40108}" srcOrd="3" destOrd="0" parTransId="{6EF2ECCC-E11F-4DD9-8F4C-5BCE65F729A9}" sibTransId="{B520F0C1-3548-42FF-82AF-32B303FFD334}"/>
    <dgm:cxn modelId="{DC9341C1-71EF-4454-894C-B179ACA93FE8}" type="presOf" srcId="{2D7269AE-65A1-473D-9C38-298C5D238F89}" destId="{DD052C06-49EF-49E4-BE52-B905B7790226}" srcOrd="0" destOrd="0" presId="urn:microsoft.com/office/officeart/2005/8/layout/process2"/>
    <dgm:cxn modelId="{08CE98CD-D0E9-40EE-AB8B-3364C243853C}" type="presOf" srcId="{94AD3E7C-88BC-4663-B1E2-F922D40E5E03}" destId="{A15E6B0D-839B-4B40-8308-2555D9D8306B}" srcOrd="0" destOrd="0" presId="urn:microsoft.com/office/officeart/2005/8/layout/process2"/>
    <dgm:cxn modelId="{56568DD8-A9F0-4B85-8160-236718465DB9}" type="presOf" srcId="{2A751F18-4E92-4C81-90EA-B8FF29E4E2C9}" destId="{83401688-380B-47DC-9E7C-D1F2CB083627}" srcOrd="1" destOrd="0" presId="urn:microsoft.com/office/officeart/2005/8/layout/process2"/>
    <dgm:cxn modelId="{C1368EE3-00C4-47B7-B90E-6F37C9DA6186}" type="presOf" srcId="{F8C8B162-F2F3-423B-91F5-361EE9A07273}" destId="{0D131E2F-F894-4936-B6D2-05CD6CD95DED}" srcOrd="0" destOrd="0" presId="urn:microsoft.com/office/officeart/2005/8/layout/process2"/>
    <dgm:cxn modelId="{E5552CF9-9CC2-47C6-97C4-D4D51EEBAE89}" type="presOf" srcId="{2A751F18-4E92-4C81-90EA-B8FF29E4E2C9}" destId="{B6E0D83C-E029-48E7-9FB6-2EAC9CC46558}" srcOrd="0" destOrd="0" presId="urn:microsoft.com/office/officeart/2005/8/layout/process2"/>
    <dgm:cxn modelId="{D0B15B7F-1001-4E41-92A3-CC0F9751DFB9}" type="presParOf" srcId="{F1E2A79D-333B-4B46-AE11-D72812CB00FF}" destId="{0D131E2F-F894-4936-B6D2-05CD6CD95DED}" srcOrd="0" destOrd="0" presId="urn:microsoft.com/office/officeart/2005/8/layout/process2"/>
    <dgm:cxn modelId="{15A848F7-C001-47FF-B76F-6844FFD93C5A}" type="presParOf" srcId="{F1E2A79D-333B-4B46-AE11-D72812CB00FF}" destId="{DD052C06-49EF-49E4-BE52-B905B7790226}" srcOrd="1" destOrd="0" presId="urn:microsoft.com/office/officeart/2005/8/layout/process2"/>
    <dgm:cxn modelId="{04BC194A-DCCF-427B-871D-93312522D118}" type="presParOf" srcId="{DD052C06-49EF-49E4-BE52-B905B7790226}" destId="{30DF4803-B2A5-480A-BF7D-6C80F0CC5A09}" srcOrd="0" destOrd="0" presId="urn:microsoft.com/office/officeart/2005/8/layout/process2"/>
    <dgm:cxn modelId="{025CC1F3-805A-43B2-910C-BEABC8B01874}" type="presParOf" srcId="{F1E2A79D-333B-4B46-AE11-D72812CB00FF}" destId="{CE266A8F-17F4-4175-BDBA-F67D53C35429}" srcOrd="2" destOrd="0" presId="urn:microsoft.com/office/officeart/2005/8/layout/process2"/>
    <dgm:cxn modelId="{6FD32A25-0C70-4CE7-8CA6-27695A67E959}" type="presParOf" srcId="{F1E2A79D-333B-4B46-AE11-D72812CB00FF}" destId="{E013D3DE-FCD1-4642-9D8E-290CC28D1D81}" srcOrd="3" destOrd="0" presId="urn:microsoft.com/office/officeart/2005/8/layout/process2"/>
    <dgm:cxn modelId="{0C3194F9-DA03-43D4-8675-B286B9A88A89}" type="presParOf" srcId="{E013D3DE-FCD1-4642-9D8E-290CC28D1D81}" destId="{1F46C5EA-545C-4E75-A43D-517163203124}" srcOrd="0" destOrd="0" presId="urn:microsoft.com/office/officeart/2005/8/layout/process2"/>
    <dgm:cxn modelId="{EB9318A3-F5D4-43E2-A7BF-368B1ABC7E6E}" type="presParOf" srcId="{F1E2A79D-333B-4B46-AE11-D72812CB00FF}" destId="{A15E6B0D-839B-4B40-8308-2555D9D8306B}" srcOrd="4" destOrd="0" presId="urn:microsoft.com/office/officeart/2005/8/layout/process2"/>
    <dgm:cxn modelId="{DCD6AE5C-6492-4AE5-824D-A481AF02CBE1}" type="presParOf" srcId="{F1E2A79D-333B-4B46-AE11-D72812CB00FF}" destId="{B6E0D83C-E029-48E7-9FB6-2EAC9CC46558}" srcOrd="5" destOrd="0" presId="urn:microsoft.com/office/officeart/2005/8/layout/process2"/>
    <dgm:cxn modelId="{18EA5D1F-FC11-4943-BEE2-BD59DA832987}" type="presParOf" srcId="{B6E0D83C-E029-48E7-9FB6-2EAC9CC46558}" destId="{83401688-380B-47DC-9E7C-D1F2CB083627}" srcOrd="0" destOrd="0" presId="urn:microsoft.com/office/officeart/2005/8/layout/process2"/>
    <dgm:cxn modelId="{D4D01613-8FC2-449A-A1A2-3615064A13E4}" type="presParOf" srcId="{F1E2A79D-333B-4B46-AE11-D72812CB00FF}" destId="{25B40541-F16D-4B0E-A70B-51CF28DA1834}" srcOrd="6" destOrd="0" presId="urn:microsoft.com/office/officeart/2005/8/layout/process2"/>
  </dgm:cxnLst>
  <dgm:bg/>
  <dgm:whole/>
  <dgm:extLst>
    <a:ext uri="http://schemas.microsoft.com/office/drawing/2008/diagram">
      <dsp:dataModelExt xmlns:dsp="http://schemas.microsoft.com/office/drawing/2008/diagram" relId="rId13" minVer="http://schemas.openxmlformats.org/drawingml/2006/diagram"/>
    </a:ext>
  </dgm:extLst>
</dgm:dataModel>
</file>

<file path=ppt/diagrams/data9.xml><?xml version="1.0" encoding="utf-8"?>
<dgm:dataModel xmlns:dgm="http://schemas.openxmlformats.org/drawingml/2006/diagram" xmlns:a="http://schemas.openxmlformats.org/drawingml/2006/main">
  <dgm:ptLst>
    <dgm:pt modelId="{6CC00C7D-9428-41DD-9152-4DC06009AA22}" type="doc">
      <dgm:prSet loTypeId="urn:microsoft.com/office/officeart/2005/8/layout/funnel1" loCatId="process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EB56B47D-4978-4E47-85CF-5B180BF992AF}">
      <dgm:prSet phldrT="[Text]" custT="1"/>
      <dgm:spPr/>
      <dgm:t>
        <a:bodyPr/>
        <a:lstStyle/>
        <a:p>
          <a:endParaRPr lang="en-US" sz="2000" b="1"/>
        </a:p>
      </dgm:t>
    </dgm:pt>
    <dgm:pt modelId="{AD998F1D-7412-4735-A8B9-1E7E534AC523}" type="sibTrans" cxnId="{1B49B595-DBB2-42FA-B7F8-E616B46845A7}">
      <dgm:prSet/>
      <dgm:spPr/>
      <dgm:t>
        <a:bodyPr/>
        <a:lstStyle/>
        <a:p>
          <a:endParaRPr lang="en-US"/>
        </a:p>
      </dgm:t>
    </dgm:pt>
    <dgm:pt modelId="{F6C7E99C-B712-4282-B52C-4002D5628AE3}" type="parTrans" cxnId="{1B49B595-DBB2-42FA-B7F8-E616B46845A7}">
      <dgm:prSet/>
      <dgm:spPr/>
      <dgm:t>
        <a:bodyPr/>
        <a:lstStyle/>
        <a:p>
          <a:endParaRPr lang="en-US"/>
        </a:p>
      </dgm:t>
    </dgm:pt>
    <dgm:pt modelId="{16B36CF3-4A98-4F50-852B-B0C9FCA6C9EC}" type="pres">
      <dgm:prSet presAssocID="{6CC00C7D-9428-41DD-9152-4DC06009AA22}" presName="Name0" presStyleCnt="0">
        <dgm:presLayoutVars>
          <dgm:chMax val="4"/>
          <dgm:resizeHandles val="exact"/>
        </dgm:presLayoutVars>
      </dgm:prSet>
      <dgm:spPr/>
    </dgm:pt>
    <dgm:pt modelId="{2D177ADA-5818-4B4D-9162-8B89F855EB48}" type="pres">
      <dgm:prSet presAssocID="{6CC00C7D-9428-41DD-9152-4DC06009AA22}" presName="ellipse" presStyleLbl="trBgShp" presStyleIdx="0" presStyleCnt="1"/>
      <dgm:spPr/>
    </dgm:pt>
    <dgm:pt modelId="{95DEEA71-A3E9-4124-8001-7E3D6AD6CF1F}" type="pres">
      <dgm:prSet presAssocID="{6CC00C7D-9428-41DD-9152-4DC06009AA22}" presName="arrow1" presStyleLbl="fgShp" presStyleIdx="0" presStyleCnt="1"/>
      <dgm:spPr/>
    </dgm:pt>
    <dgm:pt modelId="{9CEB6998-AAEF-41B3-9AFB-FA33DCE6E527}" type="pres">
      <dgm:prSet presAssocID="{6CC00C7D-9428-41DD-9152-4DC06009AA22}" presName="rectangle" presStyleLbl="revTx" presStyleIdx="0" presStyleCnt="1" custScaleX="157868" custScaleY="41160">
        <dgm:presLayoutVars>
          <dgm:bulletEnabled val="1"/>
        </dgm:presLayoutVars>
      </dgm:prSet>
      <dgm:spPr/>
    </dgm:pt>
    <dgm:pt modelId="{85AF0FBE-6EC7-4E59-93CA-E40391C15DB2}" type="pres">
      <dgm:prSet presAssocID="{6CC00C7D-9428-41DD-9152-4DC06009AA22}" presName="funnel" presStyleLbl="trAlignAcc1" presStyleIdx="0" presStyleCnt="1" custScaleX="278262" custScaleY="142857" custLinFactNeighborY="4240"/>
      <dgm:spPr/>
    </dgm:pt>
  </dgm:ptLst>
  <dgm:cxnLst>
    <dgm:cxn modelId="{1B49B595-DBB2-42FA-B7F8-E616B46845A7}" srcId="{6CC00C7D-9428-41DD-9152-4DC06009AA22}" destId="{EB56B47D-4978-4E47-85CF-5B180BF992AF}" srcOrd="0" destOrd="0" parTransId="{F6C7E99C-B712-4282-B52C-4002D5628AE3}" sibTransId="{AD998F1D-7412-4735-A8B9-1E7E534AC523}"/>
    <dgm:cxn modelId="{8CF1A1BA-E519-42BB-A5ED-43B0CECF09A4}" type="presOf" srcId="{6CC00C7D-9428-41DD-9152-4DC06009AA22}" destId="{16B36CF3-4A98-4F50-852B-B0C9FCA6C9EC}" srcOrd="0" destOrd="0" presId="urn:microsoft.com/office/officeart/2005/8/layout/funnel1"/>
    <dgm:cxn modelId="{9695D6BE-241F-47F0-A7BF-20A45D4BC784}" type="presOf" srcId="{EB56B47D-4978-4E47-85CF-5B180BF992AF}" destId="{9CEB6998-AAEF-41B3-9AFB-FA33DCE6E527}" srcOrd="0" destOrd="0" presId="urn:microsoft.com/office/officeart/2005/8/layout/funnel1"/>
    <dgm:cxn modelId="{3B52F993-2DBA-4205-985B-91650BF9BB00}" type="presParOf" srcId="{16B36CF3-4A98-4F50-852B-B0C9FCA6C9EC}" destId="{2D177ADA-5818-4B4D-9162-8B89F855EB48}" srcOrd="0" destOrd="0" presId="urn:microsoft.com/office/officeart/2005/8/layout/funnel1"/>
    <dgm:cxn modelId="{9E437830-292F-4895-B551-491486E8A72E}" type="presParOf" srcId="{16B36CF3-4A98-4F50-852B-B0C9FCA6C9EC}" destId="{95DEEA71-A3E9-4124-8001-7E3D6AD6CF1F}" srcOrd="1" destOrd="0" presId="urn:microsoft.com/office/officeart/2005/8/layout/funnel1"/>
    <dgm:cxn modelId="{76E36ED7-3FB2-42F9-BFDB-D41869527F29}" type="presParOf" srcId="{16B36CF3-4A98-4F50-852B-B0C9FCA6C9EC}" destId="{9CEB6998-AAEF-41B3-9AFB-FA33DCE6E527}" srcOrd="2" destOrd="0" presId="urn:microsoft.com/office/officeart/2005/8/layout/funnel1"/>
    <dgm:cxn modelId="{879C2AA0-0373-46CF-94FB-6CAE7D78816F}" type="presParOf" srcId="{16B36CF3-4A98-4F50-852B-B0C9FCA6C9EC}" destId="{85AF0FBE-6EC7-4E59-93CA-E40391C15DB2}" srcOrd="3" destOrd="0" presId="urn:microsoft.com/office/officeart/2005/8/layout/funnel1"/>
  </dgm:cxnLst>
  <dgm:bg/>
  <dgm:whole/>
  <dgm:extLst>
    <a:ext uri="http://schemas.microsoft.com/office/drawing/2008/diagram">
      <dsp:dataModelExt xmlns:dsp="http://schemas.microsoft.com/office/drawing/2008/diagram" relId="rId9" minVer="http://schemas.openxmlformats.org/drawingml/2006/diagram"/>
    </a:ext>
  </dgm:extLst>
</dgm:dataModel>
</file>

<file path=ppt/diagrams/data10.xml><?xml version="1.0" encoding="utf-8"?>
<dgm:dataModel xmlns:dgm="http://schemas.openxmlformats.org/drawingml/2006/diagram" xmlns:a="http://schemas.openxmlformats.org/drawingml/2006/main">
  <dgm:ptLst>
    <dgm:pt modelId="{743B0E77-5281-4815-94FA-B4FBCA093A49}" type="doc">
      <dgm:prSet loTypeId="urn:microsoft.com/office/officeart/2005/8/layout/lProcess2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3C9C998C-EDD7-4922-B275-4C3E041D63F7}">
      <dgm:prSet phldrT="[Text]" custT="1"/>
      <dgm:spPr/>
      <dgm:t>
        <a:bodyPr/>
        <a:lstStyle/>
        <a:p>
          <a:endParaRPr lang="en-US" sz="2000"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a:endParaRPr>
        </a:p>
      </dgm:t>
    </dgm:pt>
    <dgm:pt modelId="{CC1C1F2C-7F1D-43E4-AD49-0A1BA560BAAB}" type="parTrans" cxnId="{24320F18-54B1-4E72-97EE-67AC01709D90}">
      <dgm:prSet/>
      <dgm:spPr/>
      <dgm:t>
        <a:bodyPr/>
        <a:lstStyle/>
        <a:p>
          <a:endParaRPr lang="en-US"/>
        </a:p>
      </dgm:t>
    </dgm:pt>
    <dgm:pt modelId="{479EA59A-64EB-47D4-8BE4-A1478A4D22D6}" type="sibTrans" cxnId="{24320F18-54B1-4E72-97EE-67AC01709D90}">
      <dgm:prSet/>
      <dgm:spPr/>
      <dgm:t>
        <a:bodyPr/>
        <a:lstStyle/>
        <a:p>
          <a:endParaRPr lang="en-US"/>
        </a:p>
      </dgm:t>
    </dgm:pt>
    <dgm:pt modelId="{AFE95951-473C-498A-A93C-05154DECEE36}" type="pres">
      <dgm:prSet presAssocID="{743B0E77-5281-4815-94FA-B4FBCA093A49}" presName="theList" presStyleCnt="0">
        <dgm:presLayoutVars>
          <dgm:dir/>
          <dgm:animLvl val="lvl"/>
          <dgm:resizeHandles val="exact"/>
        </dgm:presLayoutVars>
      </dgm:prSet>
      <dgm:spPr/>
    </dgm:pt>
    <dgm:pt modelId="{261DB66F-AB6C-4513-AE2E-70A2FC439BBE}" type="pres">
      <dgm:prSet presAssocID="{3C9C998C-EDD7-4922-B275-4C3E041D63F7}" presName="compNode" presStyleCnt="0"/>
      <dgm:spPr/>
    </dgm:pt>
    <dgm:pt modelId="{1E412584-E796-4979-AEDC-1D49895A8A36}" type="pres">
      <dgm:prSet presAssocID="{3C9C998C-EDD7-4922-B275-4C3E041D63F7}" presName="aNode" presStyleLbl="bgShp" presStyleIdx="0" presStyleCnt="1" custLinFactNeighborX="0" custLinFactNeighborY="962"/>
      <dgm:spPr/>
    </dgm:pt>
    <dgm:pt modelId="{53E1C579-C2E4-4500-895A-41DD79C1191E}" type="pres">
      <dgm:prSet presAssocID="{3C9C998C-EDD7-4922-B275-4C3E041D63F7}" presName="textNode" presStyleLbl="bgShp" presStyleIdx="0" presStyleCnt="1"/>
      <dgm:spPr/>
    </dgm:pt>
    <dgm:pt modelId="{C2C4E664-3EA7-44D7-93A4-6B52CCB85E6D}" type="pres">
      <dgm:prSet presAssocID="{3C9C998C-EDD7-4922-B275-4C3E041D63F7}" presName="compChildNode" presStyleCnt="0"/>
      <dgm:spPr/>
    </dgm:pt>
    <dgm:pt modelId="{1E4452D7-1D63-4DD8-AD14-7CE34C047B29}" type="pres">
      <dgm:prSet presAssocID="{3C9C998C-EDD7-4922-B275-4C3E041D63F7}" presName="theInnerList" presStyleCnt="0"/>
      <dgm:spPr/>
    </dgm:pt>
  </dgm:ptLst>
  <dgm:cxnLst>
    <dgm:cxn modelId="{24320F18-54B1-4E72-97EE-67AC01709D90}" srcId="{743B0E77-5281-4815-94FA-B4FBCA093A49}" destId="{3C9C998C-EDD7-4922-B275-4C3E041D63F7}" srcOrd="0" destOrd="0" parTransId="{CC1C1F2C-7F1D-43E4-AD49-0A1BA560BAAB}" sibTransId="{479EA59A-64EB-47D4-8BE4-A1478A4D22D6}"/>
    <dgm:cxn modelId="{57B41597-42D9-4F9F-9C24-AFAA7B242EC9}" type="presOf" srcId="{3C9C998C-EDD7-4922-B275-4C3E041D63F7}" destId="{1E412584-E796-4979-AEDC-1D49895A8A36}" srcOrd="0" destOrd="0" presId="urn:microsoft.com/office/officeart/2005/8/layout/lProcess2"/>
    <dgm:cxn modelId="{61F3FFB6-1CFE-4AC5-A886-2E63D3CF8E12}" type="presOf" srcId="{743B0E77-5281-4815-94FA-B4FBCA093A49}" destId="{AFE95951-473C-498A-A93C-05154DECEE36}" srcOrd="0" destOrd="0" presId="urn:microsoft.com/office/officeart/2005/8/layout/lProcess2"/>
    <dgm:cxn modelId="{397F05CC-3426-4B4E-A206-A17924222ADC}" type="presOf" srcId="{3C9C998C-EDD7-4922-B275-4C3E041D63F7}" destId="{53E1C579-C2E4-4500-895A-41DD79C1191E}" srcOrd="1" destOrd="0" presId="urn:microsoft.com/office/officeart/2005/8/layout/lProcess2"/>
    <dgm:cxn modelId="{B0C249CE-53F8-4F34-AF0D-30CA47D5A0A6}" type="presParOf" srcId="{AFE95951-473C-498A-A93C-05154DECEE36}" destId="{261DB66F-AB6C-4513-AE2E-70A2FC439BBE}" srcOrd="0" destOrd="0" presId="urn:microsoft.com/office/officeart/2005/8/layout/lProcess2"/>
    <dgm:cxn modelId="{268267A5-6F80-43B2-BCA4-42BB782FF52D}" type="presParOf" srcId="{261DB66F-AB6C-4513-AE2E-70A2FC439BBE}" destId="{1E412584-E796-4979-AEDC-1D49895A8A36}" srcOrd="0" destOrd="0" presId="urn:microsoft.com/office/officeart/2005/8/layout/lProcess2"/>
    <dgm:cxn modelId="{7BC7394B-6BE3-41C5-A307-86FA442E0EBC}" type="presParOf" srcId="{261DB66F-AB6C-4513-AE2E-70A2FC439BBE}" destId="{53E1C579-C2E4-4500-895A-41DD79C1191E}" srcOrd="1" destOrd="0" presId="urn:microsoft.com/office/officeart/2005/8/layout/lProcess2"/>
    <dgm:cxn modelId="{946FBDEB-0EDE-414D-843E-3765BEB74D89}" type="presParOf" srcId="{261DB66F-AB6C-4513-AE2E-70A2FC439BBE}" destId="{C2C4E664-3EA7-44D7-93A4-6B52CCB85E6D}" srcOrd="2" destOrd="0" presId="urn:microsoft.com/office/officeart/2005/8/layout/lProcess2"/>
    <dgm:cxn modelId="{DD2FB2C0-A6A7-401E-9F95-F447984D2902}" type="presParOf" srcId="{C2C4E664-3EA7-44D7-93A4-6B52CCB85E6D}" destId="{1E4452D7-1D63-4DD8-AD14-7CE34C047B29}" srcOrd="0" destOrd="0" presId="urn:microsoft.com/office/officeart/2005/8/layout/lProcess2"/>
  </dgm:cxnLst>
  <dgm:bg/>
  <dgm:whole/>
  <dgm:extLst>
    <a:ext uri="http://schemas.microsoft.com/office/drawing/2008/diagram">
      <dsp:dataModelExt xmlns:dsp="http://schemas.microsoft.com/office/drawing/2008/diagram" relId="rId9" minVer="http://schemas.openxmlformats.org/drawingml/2006/diagram"/>
    </a:ext>
  </dgm:extLst>
</dgm:dataModel>
</file>

<file path=ppt/diagrams/data11.xml><?xml version="1.0" encoding="utf-8"?>
<dgm:dataModel xmlns:dgm="http://schemas.openxmlformats.org/drawingml/2006/diagram" xmlns:a="http://schemas.openxmlformats.org/drawingml/2006/main">
  <dgm:ptLst>
    <dgm:pt modelId="{743B0E77-5281-4815-94FA-B4FBCA093A49}" type="doc">
      <dgm:prSet loTypeId="urn:microsoft.com/office/officeart/2005/8/layout/lProcess2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3C9C998C-EDD7-4922-B275-4C3E041D63F7}">
      <dgm:prSet phldrT="[Text]" custT="1"/>
      <dgm:spPr/>
      <dgm:t>
        <a:bodyPr/>
        <a:lstStyle/>
        <a:p>
          <a:endParaRPr lang="en-US" sz="2000"/>
        </a:p>
      </dgm:t>
    </dgm:pt>
    <dgm:pt modelId="{CC1C1F2C-7F1D-43E4-AD49-0A1BA560BAAB}" type="parTrans" cxnId="{24320F18-54B1-4E72-97EE-67AC01709D90}">
      <dgm:prSet/>
      <dgm:spPr/>
      <dgm:t>
        <a:bodyPr/>
        <a:lstStyle/>
        <a:p>
          <a:endParaRPr lang="en-US"/>
        </a:p>
      </dgm:t>
    </dgm:pt>
    <dgm:pt modelId="{479EA59A-64EB-47D4-8BE4-A1478A4D22D6}" type="sibTrans" cxnId="{24320F18-54B1-4E72-97EE-67AC01709D90}">
      <dgm:prSet/>
      <dgm:spPr/>
      <dgm:t>
        <a:bodyPr/>
        <a:lstStyle/>
        <a:p>
          <a:endParaRPr lang="en-US"/>
        </a:p>
      </dgm:t>
    </dgm:pt>
    <dgm:pt modelId="{AFE95951-473C-498A-A93C-05154DECEE36}" type="pres">
      <dgm:prSet presAssocID="{743B0E77-5281-4815-94FA-B4FBCA093A49}" presName="theList" presStyleCnt="0">
        <dgm:presLayoutVars>
          <dgm:dir/>
          <dgm:animLvl val="lvl"/>
          <dgm:resizeHandles val="exact"/>
        </dgm:presLayoutVars>
      </dgm:prSet>
      <dgm:spPr/>
    </dgm:pt>
    <dgm:pt modelId="{261DB66F-AB6C-4513-AE2E-70A2FC439BBE}" type="pres">
      <dgm:prSet presAssocID="{3C9C998C-EDD7-4922-B275-4C3E041D63F7}" presName="compNode" presStyleCnt="0"/>
      <dgm:spPr/>
    </dgm:pt>
    <dgm:pt modelId="{1E412584-E796-4979-AEDC-1D49895A8A36}" type="pres">
      <dgm:prSet presAssocID="{3C9C998C-EDD7-4922-B275-4C3E041D63F7}" presName="aNode" presStyleLbl="bgShp" presStyleIdx="0" presStyleCnt="1" custLinFactNeighborX="351" custLinFactNeighborY="0"/>
      <dgm:spPr/>
    </dgm:pt>
    <dgm:pt modelId="{53E1C579-C2E4-4500-895A-41DD79C1191E}" type="pres">
      <dgm:prSet presAssocID="{3C9C998C-EDD7-4922-B275-4C3E041D63F7}" presName="textNode" presStyleLbl="bgShp" presStyleIdx="0" presStyleCnt="1"/>
      <dgm:spPr/>
    </dgm:pt>
    <dgm:pt modelId="{C2C4E664-3EA7-44D7-93A4-6B52CCB85E6D}" type="pres">
      <dgm:prSet presAssocID="{3C9C998C-EDD7-4922-B275-4C3E041D63F7}" presName="compChildNode" presStyleCnt="0"/>
      <dgm:spPr/>
    </dgm:pt>
    <dgm:pt modelId="{1E4452D7-1D63-4DD8-AD14-7CE34C047B29}" type="pres">
      <dgm:prSet presAssocID="{3C9C998C-EDD7-4922-B275-4C3E041D63F7}" presName="theInnerList" presStyleCnt="0"/>
      <dgm:spPr/>
    </dgm:pt>
  </dgm:ptLst>
  <dgm:cxnLst>
    <dgm:cxn modelId="{24320F18-54B1-4E72-97EE-67AC01709D90}" srcId="{743B0E77-5281-4815-94FA-B4FBCA093A49}" destId="{3C9C998C-EDD7-4922-B275-4C3E041D63F7}" srcOrd="0" destOrd="0" parTransId="{CC1C1F2C-7F1D-43E4-AD49-0A1BA560BAAB}" sibTransId="{479EA59A-64EB-47D4-8BE4-A1478A4D22D6}"/>
    <dgm:cxn modelId="{57B41597-42D9-4F9F-9C24-AFAA7B242EC9}" type="presOf" srcId="{3C9C998C-EDD7-4922-B275-4C3E041D63F7}" destId="{1E412584-E796-4979-AEDC-1D49895A8A36}" srcOrd="0" destOrd="0" presId="urn:microsoft.com/office/officeart/2005/8/layout/lProcess2"/>
    <dgm:cxn modelId="{61F3FFB6-1CFE-4AC5-A886-2E63D3CF8E12}" type="presOf" srcId="{743B0E77-5281-4815-94FA-B4FBCA093A49}" destId="{AFE95951-473C-498A-A93C-05154DECEE36}" srcOrd="0" destOrd="0" presId="urn:microsoft.com/office/officeart/2005/8/layout/lProcess2"/>
    <dgm:cxn modelId="{397F05CC-3426-4B4E-A206-A17924222ADC}" type="presOf" srcId="{3C9C998C-EDD7-4922-B275-4C3E041D63F7}" destId="{53E1C579-C2E4-4500-895A-41DD79C1191E}" srcOrd="1" destOrd="0" presId="urn:microsoft.com/office/officeart/2005/8/layout/lProcess2"/>
    <dgm:cxn modelId="{B0C249CE-53F8-4F34-AF0D-30CA47D5A0A6}" type="presParOf" srcId="{AFE95951-473C-498A-A93C-05154DECEE36}" destId="{261DB66F-AB6C-4513-AE2E-70A2FC439BBE}" srcOrd="0" destOrd="0" presId="urn:microsoft.com/office/officeart/2005/8/layout/lProcess2"/>
    <dgm:cxn modelId="{268267A5-6F80-43B2-BCA4-42BB782FF52D}" type="presParOf" srcId="{261DB66F-AB6C-4513-AE2E-70A2FC439BBE}" destId="{1E412584-E796-4979-AEDC-1D49895A8A36}" srcOrd="0" destOrd="0" presId="urn:microsoft.com/office/officeart/2005/8/layout/lProcess2"/>
    <dgm:cxn modelId="{7BC7394B-6BE3-41C5-A307-86FA442E0EBC}" type="presParOf" srcId="{261DB66F-AB6C-4513-AE2E-70A2FC439BBE}" destId="{53E1C579-C2E4-4500-895A-41DD79C1191E}" srcOrd="1" destOrd="0" presId="urn:microsoft.com/office/officeart/2005/8/layout/lProcess2"/>
    <dgm:cxn modelId="{946FBDEB-0EDE-414D-843E-3765BEB74D89}" type="presParOf" srcId="{261DB66F-AB6C-4513-AE2E-70A2FC439BBE}" destId="{C2C4E664-3EA7-44D7-93A4-6B52CCB85E6D}" srcOrd="2" destOrd="0" presId="urn:microsoft.com/office/officeart/2005/8/layout/lProcess2"/>
    <dgm:cxn modelId="{DD2FB2C0-A6A7-401E-9F95-F447984D2902}" type="presParOf" srcId="{C2C4E664-3EA7-44D7-93A4-6B52CCB85E6D}" destId="{1E4452D7-1D63-4DD8-AD14-7CE34C047B29}" srcOrd="0" destOrd="0" presId="urn:microsoft.com/office/officeart/2005/8/layout/lProcess2"/>
  </dgm:cxnLst>
  <dgm:bg/>
  <dgm:whole/>
  <dgm:extLst>
    <a:ext uri="http://schemas.microsoft.com/office/drawing/2008/diagram">
      <dsp:dataModelExt xmlns:dsp="http://schemas.microsoft.com/office/drawing/2008/diagram" relId="rId14" minVer="http://schemas.openxmlformats.org/drawingml/2006/diagram"/>
    </a:ext>
  </dgm:extLst>
</dgm:dataModel>
</file>

<file path=ppt/diagrams/data12.xml><?xml version="1.0" encoding="utf-8"?>
<dgm:dataModel xmlns:dgm="http://schemas.openxmlformats.org/drawingml/2006/diagram" xmlns:a="http://schemas.openxmlformats.org/drawingml/2006/main">
  <dgm:ptLst>
    <dgm:pt modelId="{743B0E77-5281-4815-94FA-B4FBCA093A49}" type="doc">
      <dgm:prSet loTypeId="urn:microsoft.com/office/officeart/2005/8/layout/lProcess2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3C9C998C-EDD7-4922-B275-4C3E041D63F7}">
      <dgm:prSet phldrT="[Text]" custT="1"/>
      <dgm:spPr/>
      <dgm:t>
        <a:bodyPr/>
        <a:lstStyle/>
        <a:p>
          <a:endParaRPr lang="en-GB" sz="2000"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a:endParaRPr>
        </a:p>
      </dgm:t>
    </dgm:pt>
    <dgm:pt modelId="{CC1C1F2C-7F1D-43E4-AD49-0A1BA560BAAB}" type="parTrans" cxnId="{24320F18-54B1-4E72-97EE-67AC01709D90}">
      <dgm:prSet/>
      <dgm:spPr/>
      <dgm:t>
        <a:bodyPr/>
        <a:lstStyle/>
        <a:p>
          <a:endParaRPr lang="en-US"/>
        </a:p>
      </dgm:t>
    </dgm:pt>
    <dgm:pt modelId="{479EA59A-64EB-47D4-8BE4-A1478A4D22D6}" type="sibTrans" cxnId="{24320F18-54B1-4E72-97EE-67AC01709D90}">
      <dgm:prSet/>
      <dgm:spPr/>
      <dgm:t>
        <a:bodyPr/>
        <a:lstStyle/>
        <a:p>
          <a:endParaRPr lang="en-US"/>
        </a:p>
      </dgm:t>
    </dgm:pt>
    <dgm:pt modelId="{AFE95951-473C-498A-A93C-05154DECEE36}" type="pres">
      <dgm:prSet presAssocID="{743B0E77-5281-4815-94FA-B4FBCA093A49}" presName="theList" presStyleCnt="0">
        <dgm:presLayoutVars>
          <dgm:dir/>
          <dgm:animLvl val="lvl"/>
          <dgm:resizeHandles val="exact"/>
        </dgm:presLayoutVars>
      </dgm:prSet>
      <dgm:spPr/>
    </dgm:pt>
    <dgm:pt modelId="{261DB66F-AB6C-4513-AE2E-70A2FC439BBE}" type="pres">
      <dgm:prSet presAssocID="{3C9C998C-EDD7-4922-B275-4C3E041D63F7}" presName="compNode" presStyleCnt="0"/>
      <dgm:spPr/>
    </dgm:pt>
    <dgm:pt modelId="{1E412584-E796-4979-AEDC-1D49895A8A36}" type="pres">
      <dgm:prSet presAssocID="{3C9C998C-EDD7-4922-B275-4C3E041D63F7}" presName="aNode" presStyleLbl="bgShp" presStyleIdx="0" presStyleCnt="1" custLinFactX="100000" custLinFactNeighborX="102770" custLinFactNeighborY="-11498"/>
      <dgm:spPr/>
    </dgm:pt>
    <dgm:pt modelId="{53E1C579-C2E4-4500-895A-41DD79C1191E}" type="pres">
      <dgm:prSet presAssocID="{3C9C998C-EDD7-4922-B275-4C3E041D63F7}" presName="textNode" presStyleLbl="bgShp" presStyleIdx="0" presStyleCnt="1"/>
      <dgm:spPr/>
    </dgm:pt>
    <dgm:pt modelId="{C2C4E664-3EA7-44D7-93A4-6B52CCB85E6D}" type="pres">
      <dgm:prSet presAssocID="{3C9C998C-EDD7-4922-B275-4C3E041D63F7}" presName="compChildNode" presStyleCnt="0"/>
      <dgm:spPr/>
    </dgm:pt>
    <dgm:pt modelId="{1E4452D7-1D63-4DD8-AD14-7CE34C047B29}" type="pres">
      <dgm:prSet presAssocID="{3C9C998C-EDD7-4922-B275-4C3E041D63F7}" presName="theInnerList" presStyleCnt="0"/>
      <dgm:spPr/>
    </dgm:pt>
  </dgm:ptLst>
  <dgm:cxnLst>
    <dgm:cxn modelId="{24320F18-54B1-4E72-97EE-67AC01709D90}" srcId="{743B0E77-5281-4815-94FA-B4FBCA093A49}" destId="{3C9C998C-EDD7-4922-B275-4C3E041D63F7}" srcOrd="0" destOrd="0" parTransId="{CC1C1F2C-7F1D-43E4-AD49-0A1BA560BAAB}" sibTransId="{479EA59A-64EB-47D4-8BE4-A1478A4D22D6}"/>
    <dgm:cxn modelId="{57B41597-42D9-4F9F-9C24-AFAA7B242EC9}" type="presOf" srcId="{3C9C998C-EDD7-4922-B275-4C3E041D63F7}" destId="{1E412584-E796-4979-AEDC-1D49895A8A36}" srcOrd="0" destOrd="0" presId="urn:microsoft.com/office/officeart/2005/8/layout/lProcess2"/>
    <dgm:cxn modelId="{61F3FFB6-1CFE-4AC5-A886-2E63D3CF8E12}" type="presOf" srcId="{743B0E77-5281-4815-94FA-B4FBCA093A49}" destId="{AFE95951-473C-498A-A93C-05154DECEE36}" srcOrd="0" destOrd="0" presId="urn:microsoft.com/office/officeart/2005/8/layout/lProcess2"/>
    <dgm:cxn modelId="{397F05CC-3426-4B4E-A206-A17924222ADC}" type="presOf" srcId="{3C9C998C-EDD7-4922-B275-4C3E041D63F7}" destId="{53E1C579-C2E4-4500-895A-41DD79C1191E}" srcOrd="1" destOrd="0" presId="urn:microsoft.com/office/officeart/2005/8/layout/lProcess2"/>
    <dgm:cxn modelId="{B0C249CE-53F8-4F34-AF0D-30CA47D5A0A6}" type="presParOf" srcId="{AFE95951-473C-498A-A93C-05154DECEE36}" destId="{261DB66F-AB6C-4513-AE2E-70A2FC439BBE}" srcOrd="0" destOrd="0" presId="urn:microsoft.com/office/officeart/2005/8/layout/lProcess2"/>
    <dgm:cxn modelId="{268267A5-6F80-43B2-BCA4-42BB782FF52D}" type="presParOf" srcId="{261DB66F-AB6C-4513-AE2E-70A2FC439BBE}" destId="{1E412584-E796-4979-AEDC-1D49895A8A36}" srcOrd="0" destOrd="0" presId="urn:microsoft.com/office/officeart/2005/8/layout/lProcess2"/>
    <dgm:cxn modelId="{7BC7394B-6BE3-41C5-A307-86FA442E0EBC}" type="presParOf" srcId="{261DB66F-AB6C-4513-AE2E-70A2FC439BBE}" destId="{53E1C579-C2E4-4500-895A-41DD79C1191E}" srcOrd="1" destOrd="0" presId="urn:microsoft.com/office/officeart/2005/8/layout/lProcess2"/>
    <dgm:cxn modelId="{946FBDEB-0EDE-414D-843E-3765BEB74D89}" type="presParOf" srcId="{261DB66F-AB6C-4513-AE2E-70A2FC439BBE}" destId="{C2C4E664-3EA7-44D7-93A4-6B52CCB85E6D}" srcOrd="2" destOrd="0" presId="urn:microsoft.com/office/officeart/2005/8/layout/lProcess2"/>
    <dgm:cxn modelId="{DD2FB2C0-A6A7-401E-9F95-F447984D2902}" type="presParOf" srcId="{C2C4E664-3EA7-44D7-93A4-6B52CCB85E6D}" destId="{1E4452D7-1D63-4DD8-AD14-7CE34C047B29}" srcOrd="0" destOrd="0" presId="urn:microsoft.com/office/officeart/2005/8/layout/lProcess2"/>
  </dgm:cxnLst>
  <dgm:bg/>
  <dgm:whole/>
  <dgm:extLst>
    <a:ext uri="http://schemas.microsoft.com/office/drawing/2008/diagram">
      <dsp:dataModelExt xmlns:dsp="http://schemas.microsoft.com/office/drawing/2008/diagram" relId="rId19" minVer="http://schemas.openxmlformats.org/drawingml/2006/diagram"/>
    </a:ext>
  </dgm:extLst>
</dgm:dataModel>
</file>

<file path=ppt/diagrams/data13.xml><?xml version="1.0" encoding="utf-8"?>
<dgm:dataModel xmlns:dgm="http://schemas.openxmlformats.org/drawingml/2006/diagram" xmlns:a="http://schemas.openxmlformats.org/drawingml/2006/main">
  <dgm:ptLst>
    <dgm:pt modelId="{743B0E77-5281-4815-94FA-B4FBCA093A49}" type="doc">
      <dgm:prSet loTypeId="urn:microsoft.com/office/officeart/2005/8/layout/lProcess2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3C9C998C-EDD7-4922-B275-4C3E041D63F7}">
      <dgm:prSet phldrT="[Text]" custT="1"/>
      <dgm:spPr/>
      <dgm:t>
        <a:bodyPr/>
        <a:lstStyle/>
        <a:p>
          <a:endParaRPr lang="en-GB" sz="2000"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a:endParaRPr>
        </a:p>
      </dgm:t>
    </dgm:pt>
    <dgm:pt modelId="{CC1C1F2C-7F1D-43E4-AD49-0A1BA560BAAB}" type="parTrans" cxnId="{24320F18-54B1-4E72-97EE-67AC01709D90}">
      <dgm:prSet/>
      <dgm:spPr/>
      <dgm:t>
        <a:bodyPr/>
        <a:lstStyle/>
        <a:p>
          <a:endParaRPr lang="en-US"/>
        </a:p>
      </dgm:t>
    </dgm:pt>
    <dgm:pt modelId="{479EA59A-64EB-47D4-8BE4-A1478A4D22D6}" type="sibTrans" cxnId="{24320F18-54B1-4E72-97EE-67AC01709D90}">
      <dgm:prSet/>
      <dgm:spPr/>
      <dgm:t>
        <a:bodyPr/>
        <a:lstStyle/>
        <a:p>
          <a:endParaRPr lang="en-US"/>
        </a:p>
      </dgm:t>
    </dgm:pt>
    <dgm:pt modelId="{AFE95951-473C-498A-A93C-05154DECEE36}" type="pres">
      <dgm:prSet presAssocID="{743B0E77-5281-4815-94FA-B4FBCA093A49}" presName="theList" presStyleCnt="0">
        <dgm:presLayoutVars>
          <dgm:dir/>
          <dgm:animLvl val="lvl"/>
          <dgm:resizeHandles val="exact"/>
        </dgm:presLayoutVars>
      </dgm:prSet>
      <dgm:spPr/>
    </dgm:pt>
    <dgm:pt modelId="{261DB66F-AB6C-4513-AE2E-70A2FC439BBE}" type="pres">
      <dgm:prSet presAssocID="{3C9C998C-EDD7-4922-B275-4C3E041D63F7}" presName="compNode" presStyleCnt="0"/>
      <dgm:spPr/>
    </dgm:pt>
    <dgm:pt modelId="{1E412584-E796-4979-AEDC-1D49895A8A36}" type="pres">
      <dgm:prSet presAssocID="{3C9C998C-EDD7-4922-B275-4C3E041D63F7}" presName="aNode" presStyleLbl="bgShp" presStyleIdx="0" presStyleCnt="1" custLinFactX="-59020" custLinFactNeighborX="-100000" custLinFactNeighborY="-528"/>
      <dgm:spPr/>
    </dgm:pt>
    <dgm:pt modelId="{53E1C579-C2E4-4500-895A-41DD79C1191E}" type="pres">
      <dgm:prSet presAssocID="{3C9C998C-EDD7-4922-B275-4C3E041D63F7}" presName="textNode" presStyleLbl="bgShp" presStyleIdx="0" presStyleCnt="1"/>
      <dgm:spPr/>
    </dgm:pt>
    <dgm:pt modelId="{C2C4E664-3EA7-44D7-93A4-6B52CCB85E6D}" type="pres">
      <dgm:prSet presAssocID="{3C9C998C-EDD7-4922-B275-4C3E041D63F7}" presName="compChildNode" presStyleCnt="0"/>
      <dgm:spPr/>
    </dgm:pt>
    <dgm:pt modelId="{1E4452D7-1D63-4DD8-AD14-7CE34C047B29}" type="pres">
      <dgm:prSet presAssocID="{3C9C998C-EDD7-4922-B275-4C3E041D63F7}" presName="theInnerList" presStyleCnt="0"/>
      <dgm:spPr/>
    </dgm:pt>
  </dgm:ptLst>
  <dgm:cxnLst>
    <dgm:cxn modelId="{24320F18-54B1-4E72-97EE-67AC01709D90}" srcId="{743B0E77-5281-4815-94FA-B4FBCA093A49}" destId="{3C9C998C-EDD7-4922-B275-4C3E041D63F7}" srcOrd="0" destOrd="0" parTransId="{CC1C1F2C-7F1D-43E4-AD49-0A1BA560BAAB}" sibTransId="{479EA59A-64EB-47D4-8BE4-A1478A4D22D6}"/>
    <dgm:cxn modelId="{57B41597-42D9-4F9F-9C24-AFAA7B242EC9}" type="presOf" srcId="{3C9C998C-EDD7-4922-B275-4C3E041D63F7}" destId="{1E412584-E796-4979-AEDC-1D49895A8A36}" srcOrd="0" destOrd="0" presId="urn:microsoft.com/office/officeart/2005/8/layout/lProcess2"/>
    <dgm:cxn modelId="{61F3FFB6-1CFE-4AC5-A886-2E63D3CF8E12}" type="presOf" srcId="{743B0E77-5281-4815-94FA-B4FBCA093A49}" destId="{AFE95951-473C-498A-A93C-05154DECEE36}" srcOrd="0" destOrd="0" presId="urn:microsoft.com/office/officeart/2005/8/layout/lProcess2"/>
    <dgm:cxn modelId="{397F05CC-3426-4B4E-A206-A17924222ADC}" type="presOf" srcId="{3C9C998C-EDD7-4922-B275-4C3E041D63F7}" destId="{53E1C579-C2E4-4500-895A-41DD79C1191E}" srcOrd="1" destOrd="0" presId="urn:microsoft.com/office/officeart/2005/8/layout/lProcess2"/>
    <dgm:cxn modelId="{B0C249CE-53F8-4F34-AF0D-30CA47D5A0A6}" type="presParOf" srcId="{AFE95951-473C-498A-A93C-05154DECEE36}" destId="{261DB66F-AB6C-4513-AE2E-70A2FC439BBE}" srcOrd="0" destOrd="0" presId="urn:microsoft.com/office/officeart/2005/8/layout/lProcess2"/>
    <dgm:cxn modelId="{268267A5-6F80-43B2-BCA4-42BB782FF52D}" type="presParOf" srcId="{261DB66F-AB6C-4513-AE2E-70A2FC439BBE}" destId="{1E412584-E796-4979-AEDC-1D49895A8A36}" srcOrd="0" destOrd="0" presId="urn:microsoft.com/office/officeart/2005/8/layout/lProcess2"/>
    <dgm:cxn modelId="{7BC7394B-6BE3-41C5-A307-86FA442E0EBC}" type="presParOf" srcId="{261DB66F-AB6C-4513-AE2E-70A2FC439BBE}" destId="{53E1C579-C2E4-4500-895A-41DD79C1191E}" srcOrd="1" destOrd="0" presId="urn:microsoft.com/office/officeart/2005/8/layout/lProcess2"/>
    <dgm:cxn modelId="{946FBDEB-0EDE-414D-843E-3765BEB74D89}" type="presParOf" srcId="{261DB66F-AB6C-4513-AE2E-70A2FC439BBE}" destId="{C2C4E664-3EA7-44D7-93A4-6B52CCB85E6D}" srcOrd="2" destOrd="0" presId="urn:microsoft.com/office/officeart/2005/8/layout/lProcess2"/>
    <dgm:cxn modelId="{DD2FB2C0-A6A7-401E-9F95-F447984D2902}" type="presParOf" srcId="{C2C4E664-3EA7-44D7-93A4-6B52CCB85E6D}" destId="{1E4452D7-1D63-4DD8-AD14-7CE34C047B29}" srcOrd="0" destOrd="0" presId="urn:microsoft.com/office/officeart/2005/8/layout/lProcess2"/>
  </dgm:cxnLst>
  <dgm:bg/>
  <dgm:whole/>
  <dgm:extLst>
    <a:ext uri="http://schemas.microsoft.com/office/drawing/2008/diagram">
      <dsp:dataModelExt xmlns:dsp="http://schemas.microsoft.com/office/drawing/2008/diagram" relId="rId24" minVer="http://schemas.openxmlformats.org/drawingml/2006/diagram"/>
    </a:ext>
  </dgm:extLst>
</dgm:dataModel>
</file>

<file path=ppt/diagrams/data14.xml><?xml version="1.0" encoding="utf-8"?>
<dgm:dataModel xmlns:dgm="http://schemas.openxmlformats.org/drawingml/2006/diagram" xmlns:a="http://schemas.openxmlformats.org/drawingml/2006/main">
  <dgm:ptLst>
    <dgm:pt modelId="{F1B83956-20B9-4423-A632-BCD5E0AB011E}" type="doc">
      <dgm:prSet loTypeId="urn:microsoft.com/office/officeart/2005/8/layout/vList5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GB"/>
        </a:p>
      </dgm:t>
    </dgm:pt>
    <dgm:pt modelId="{9E1C2315-5A04-4B63-A4C9-063DF198C8E6}">
      <dgm:prSet phldrT="[Text]"/>
      <dgm:spPr/>
      <dgm:t>
        <a:bodyPr/>
        <a:lstStyle/>
        <a:p>
          <a:r>
            <a:rPr lang="en-GB"/>
            <a:t>Contamination  O, H, N </a:t>
          </a:r>
        </a:p>
        <a:p>
          <a:r>
            <a:rPr lang="en-GB"/>
            <a:t>from air</a:t>
          </a:r>
        </a:p>
      </dgm:t>
    </dgm:pt>
    <dgm:pt modelId="{F1332127-1593-443F-B1FA-EB2BDD647E57}" type="parTrans" cxnId="{0BFF5B8D-7ACC-4593-8940-AD28480F6099}">
      <dgm:prSet/>
      <dgm:spPr/>
      <dgm:t>
        <a:bodyPr/>
        <a:lstStyle/>
        <a:p>
          <a:endParaRPr lang="en-GB"/>
        </a:p>
      </dgm:t>
    </dgm:pt>
    <dgm:pt modelId="{140E32AA-1400-44F6-B32E-ADD55F514833}" type="sibTrans" cxnId="{0BFF5B8D-7ACC-4593-8940-AD28480F6099}">
      <dgm:prSet/>
      <dgm:spPr/>
      <dgm:t>
        <a:bodyPr/>
        <a:lstStyle/>
        <a:p>
          <a:endParaRPr lang="en-GB"/>
        </a:p>
      </dgm:t>
    </dgm:pt>
    <dgm:pt modelId="{03E256BE-11C4-4909-9532-CFB09B842C6A}">
      <dgm:prSet phldrT="[Text]"/>
      <dgm:spPr/>
      <dgm:t>
        <a:bodyPr/>
        <a:lstStyle/>
        <a:p>
          <a:r>
            <a:rPr lang="en-GB"/>
            <a:t>Poor gas shielding</a:t>
          </a:r>
        </a:p>
      </dgm:t>
    </dgm:pt>
    <dgm:pt modelId="{24019B36-95D1-4509-B496-B10F882F4736}" type="parTrans" cxnId="{C7889D87-9673-4756-9296-1E55365EC8EE}">
      <dgm:prSet/>
      <dgm:spPr/>
      <dgm:t>
        <a:bodyPr/>
        <a:lstStyle/>
        <a:p>
          <a:endParaRPr lang="en-GB"/>
        </a:p>
      </dgm:t>
    </dgm:pt>
    <dgm:pt modelId="{66D5A315-83B5-4B56-B5EB-CD499D30B9D2}" type="sibTrans" cxnId="{C7889D87-9673-4756-9296-1E55365EC8EE}">
      <dgm:prSet/>
      <dgm:spPr/>
      <dgm:t>
        <a:bodyPr/>
        <a:lstStyle/>
        <a:p>
          <a:endParaRPr lang="en-GB"/>
        </a:p>
      </dgm:t>
    </dgm:pt>
    <dgm:pt modelId="{456BC16B-1375-4AD0-981E-597E123737F4}">
      <dgm:prSet phldrT="[Text]"/>
      <dgm:spPr/>
      <dgm:t>
        <a:bodyPr/>
        <a:lstStyle/>
        <a:p>
          <a:r>
            <a:rPr lang="en-GB"/>
            <a:t>Brittle structure</a:t>
          </a:r>
        </a:p>
      </dgm:t>
    </dgm:pt>
    <dgm:pt modelId="{03E60A0D-3868-480B-A595-15D74F41E36F}" type="parTrans" cxnId="{36050755-0615-4E7B-8403-CC9CC17BAFD6}">
      <dgm:prSet/>
      <dgm:spPr/>
      <dgm:t>
        <a:bodyPr/>
        <a:lstStyle/>
        <a:p>
          <a:endParaRPr lang="en-GB"/>
        </a:p>
      </dgm:t>
    </dgm:pt>
    <dgm:pt modelId="{6C6320B6-E8AF-41EA-952E-7A469669A73E}" type="sibTrans" cxnId="{36050755-0615-4E7B-8403-CC9CC17BAFD6}">
      <dgm:prSet/>
      <dgm:spPr/>
      <dgm:t>
        <a:bodyPr/>
        <a:lstStyle/>
        <a:p>
          <a:endParaRPr lang="en-GB"/>
        </a:p>
      </dgm:t>
    </dgm:pt>
    <dgm:pt modelId="{804C1926-1DB1-4812-A20C-FB3A579F3BB4}">
      <dgm:prSet phldrT="[Text]"/>
      <dgm:spPr/>
      <dgm:t>
        <a:bodyPr/>
        <a:lstStyle/>
        <a:p>
          <a:r>
            <a:rPr lang="en-GB"/>
            <a:t>Contamination F</a:t>
          </a:r>
          <a:r>
            <a:rPr lang="en-GB" baseline="-25000"/>
            <a:t>e </a:t>
          </a:r>
          <a:r>
            <a:rPr lang="en-GB" baseline="0"/>
            <a:t>from dust</a:t>
          </a:r>
        </a:p>
      </dgm:t>
    </dgm:pt>
    <dgm:pt modelId="{C35E1A9A-A440-4CE9-BB9A-86BEF0AA7E85}" type="parTrans" cxnId="{F9E74C7B-7913-45F4-AD9D-02A6660BD919}">
      <dgm:prSet/>
      <dgm:spPr/>
      <dgm:t>
        <a:bodyPr/>
        <a:lstStyle/>
        <a:p>
          <a:endParaRPr lang="en-GB"/>
        </a:p>
      </dgm:t>
    </dgm:pt>
    <dgm:pt modelId="{D29FDC18-DF60-442F-804E-4620D4CCCE0F}" type="sibTrans" cxnId="{F9E74C7B-7913-45F4-AD9D-02A6660BD919}">
      <dgm:prSet/>
      <dgm:spPr/>
      <dgm:t>
        <a:bodyPr/>
        <a:lstStyle/>
        <a:p>
          <a:endParaRPr lang="en-GB"/>
        </a:p>
      </dgm:t>
    </dgm:pt>
    <dgm:pt modelId="{3C8171A6-18B8-438E-8140-FA0D93C5DE1A}">
      <dgm:prSet phldrT="[Text]"/>
      <dgm:spPr/>
      <dgm:t>
        <a:bodyPr/>
        <a:lstStyle/>
        <a:p>
          <a:r>
            <a:rPr lang="en-GB"/>
            <a:t>Poor bevel cleaning, presence of dust containing iron</a:t>
          </a:r>
        </a:p>
      </dgm:t>
    </dgm:pt>
    <dgm:pt modelId="{D8EACF48-06F8-433B-8136-940836BA0D67}" type="parTrans" cxnId="{3F5D7763-AFC8-48CE-826F-376A805F5EF2}">
      <dgm:prSet/>
      <dgm:spPr/>
      <dgm:t>
        <a:bodyPr/>
        <a:lstStyle/>
        <a:p>
          <a:endParaRPr lang="en-GB"/>
        </a:p>
      </dgm:t>
    </dgm:pt>
    <dgm:pt modelId="{A47D5953-6B93-4438-92F1-63856847812A}" type="sibTrans" cxnId="{3F5D7763-AFC8-48CE-826F-376A805F5EF2}">
      <dgm:prSet/>
      <dgm:spPr/>
      <dgm:t>
        <a:bodyPr/>
        <a:lstStyle/>
        <a:p>
          <a:endParaRPr lang="en-GB"/>
        </a:p>
      </dgm:t>
    </dgm:pt>
    <dgm:pt modelId="{F8085201-667F-4AF2-B7E1-5B34F5962B05}">
      <dgm:prSet phldrT="[Text]"/>
      <dgm:spPr/>
      <dgm:t>
        <a:bodyPr/>
        <a:lstStyle/>
        <a:p>
          <a:r>
            <a:rPr lang="en-GB"/>
            <a:t>Preferential corrosion sites</a:t>
          </a:r>
        </a:p>
      </dgm:t>
    </dgm:pt>
    <dgm:pt modelId="{CBA93C30-9430-4D4E-A5AD-1E8544E0FC0B}" type="parTrans" cxnId="{8FD21D61-100D-451B-BE99-57C957B29396}">
      <dgm:prSet/>
      <dgm:spPr/>
      <dgm:t>
        <a:bodyPr/>
        <a:lstStyle/>
        <a:p>
          <a:endParaRPr lang="en-GB"/>
        </a:p>
      </dgm:t>
    </dgm:pt>
    <dgm:pt modelId="{D476EDF6-5D9D-4C70-958D-0756C06E362A}" type="sibTrans" cxnId="{8FD21D61-100D-451B-BE99-57C957B29396}">
      <dgm:prSet/>
      <dgm:spPr/>
      <dgm:t>
        <a:bodyPr/>
        <a:lstStyle/>
        <a:p>
          <a:endParaRPr lang="en-GB"/>
        </a:p>
      </dgm:t>
    </dgm:pt>
    <dgm:pt modelId="{6B3CEDDC-31F8-43C5-87EB-73D6482DE188}">
      <dgm:prSet phldrT="[Text]"/>
      <dgm:spPr/>
      <dgm:t>
        <a:bodyPr/>
        <a:lstStyle/>
        <a:p>
          <a:r>
            <a:rPr lang="en-GB"/>
            <a:t>Formation of Fe eutectic in HAZ</a:t>
          </a:r>
        </a:p>
      </dgm:t>
    </dgm:pt>
    <dgm:pt modelId="{5CC4969B-F081-46C8-BCE1-746923DB2073}" type="parTrans" cxnId="{97EE10E3-A528-436F-940D-6E5714C3A738}">
      <dgm:prSet/>
      <dgm:spPr/>
      <dgm:t>
        <a:bodyPr/>
        <a:lstStyle/>
        <a:p>
          <a:endParaRPr lang="en-GB"/>
        </a:p>
      </dgm:t>
    </dgm:pt>
    <dgm:pt modelId="{6F00067E-64B1-471A-82F4-A3E08346115A}" type="sibTrans" cxnId="{97EE10E3-A528-436F-940D-6E5714C3A738}">
      <dgm:prSet/>
      <dgm:spPr/>
      <dgm:t>
        <a:bodyPr/>
        <a:lstStyle/>
        <a:p>
          <a:endParaRPr lang="en-GB"/>
        </a:p>
      </dgm:t>
    </dgm:pt>
    <dgm:pt modelId="{19010C68-E0D1-4E1E-B266-79F9E4CE83E8}">
      <dgm:prSet phldrT="[Text]"/>
      <dgm:spPr/>
      <dgm:t>
        <a:bodyPr/>
        <a:lstStyle/>
        <a:p>
          <a:r>
            <a:rPr lang="en-GB"/>
            <a:t>Titanium is very reactive with O, H, and N above 500⁰C</a:t>
          </a:r>
        </a:p>
      </dgm:t>
    </dgm:pt>
    <dgm:pt modelId="{F009EC91-B1DD-4626-867F-5AFFCA7CC874}" type="parTrans" cxnId="{0FDE63A5-C86C-4766-9E24-F0AC1F4F0E69}">
      <dgm:prSet/>
      <dgm:spPr/>
      <dgm:t>
        <a:bodyPr/>
        <a:lstStyle/>
        <a:p>
          <a:endParaRPr lang="en-GB"/>
        </a:p>
      </dgm:t>
    </dgm:pt>
    <dgm:pt modelId="{EA12759F-0F36-44E6-AD8C-9FD0F8F7F482}" type="sibTrans" cxnId="{0FDE63A5-C86C-4766-9E24-F0AC1F4F0E69}">
      <dgm:prSet/>
      <dgm:spPr/>
      <dgm:t>
        <a:bodyPr/>
        <a:lstStyle/>
        <a:p>
          <a:endParaRPr lang="en-GB"/>
        </a:p>
      </dgm:t>
    </dgm:pt>
    <dgm:pt modelId="{5584318C-FFA7-4F55-A0EB-966FA91052D0}" type="pres">
      <dgm:prSet presAssocID="{F1B83956-20B9-4423-A632-BCD5E0AB011E}" presName="Name0" presStyleCnt="0">
        <dgm:presLayoutVars>
          <dgm:dir/>
          <dgm:animLvl val="lvl"/>
          <dgm:resizeHandles val="exact"/>
        </dgm:presLayoutVars>
      </dgm:prSet>
      <dgm:spPr/>
    </dgm:pt>
    <dgm:pt modelId="{972C3D58-C66F-4440-BA19-069515000714}" type="pres">
      <dgm:prSet presAssocID="{9E1C2315-5A04-4B63-A4C9-063DF198C8E6}" presName="linNode" presStyleCnt="0"/>
      <dgm:spPr/>
    </dgm:pt>
    <dgm:pt modelId="{AB8B9965-32EF-499B-A0F4-BFABDA238C9A}" type="pres">
      <dgm:prSet presAssocID="{9E1C2315-5A04-4B63-A4C9-063DF198C8E6}" presName="parentText" presStyleLbl="node1" presStyleIdx="0" presStyleCnt="2" custScaleX="74504">
        <dgm:presLayoutVars>
          <dgm:chMax val="1"/>
          <dgm:bulletEnabled val="1"/>
        </dgm:presLayoutVars>
      </dgm:prSet>
      <dgm:spPr/>
    </dgm:pt>
    <dgm:pt modelId="{B1B18260-559E-4DD0-9B32-AF681AAED796}" type="pres">
      <dgm:prSet presAssocID="{9E1C2315-5A04-4B63-A4C9-063DF198C8E6}" presName="descendantText" presStyleLbl="alignAccFollowNode1" presStyleIdx="0" presStyleCnt="2">
        <dgm:presLayoutVars>
          <dgm:bulletEnabled val="1"/>
        </dgm:presLayoutVars>
      </dgm:prSet>
      <dgm:spPr/>
    </dgm:pt>
    <dgm:pt modelId="{5821030C-31E0-4CFA-A669-EE8C9A4B376B}" type="pres">
      <dgm:prSet presAssocID="{140E32AA-1400-44F6-B32E-ADD55F514833}" presName="sp" presStyleCnt="0"/>
      <dgm:spPr/>
    </dgm:pt>
    <dgm:pt modelId="{589A0B9F-8E64-4793-B68D-D33197C20729}" type="pres">
      <dgm:prSet presAssocID="{804C1926-1DB1-4812-A20C-FB3A579F3BB4}" presName="linNode" presStyleCnt="0"/>
      <dgm:spPr/>
    </dgm:pt>
    <dgm:pt modelId="{29034CD5-80B4-48C9-91A7-1DCE772F6C3D}" type="pres">
      <dgm:prSet presAssocID="{804C1926-1DB1-4812-A20C-FB3A579F3BB4}" presName="parentText" presStyleLbl="node1" presStyleIdx="1" presStyleCnt="2" custScaleX="74504">
        <dgm:presLayoutVars>
          <dgm:chMax val="1"/>
          <dgm:bulletEnabled val="1"/>
        </dgm:presLayoutVars>
      </dgm:prSet>
      <dgm:spPr/>
    </dgm:pt>
    <dgm:pt modelId="{28C33F3B-3126-4976-8827-14AD2AA7EECA}" type="pres">
      <dgm:prSet presAssocID="{804C1926-1DB1-4812-A20C-FB3A579F3BB4}" presName="descendantText" presStyleLbl="alignAccFollowNode1" presStyleIdx="1" presStyleCnt="2">
        <dgm:presLayoutVars>
          <dgm:bulletEnabled val="1"/>
        </dgm:presLayoutVars>
      </dgm:prSet>
      <dgm:spPr/>
    </dgm:pt>
  </dgm:ptLst>
  <dgm:cxnLst>
    <dgm:cxn modelId="{701E971B-6F5C-4FC9-9A90-67F790D3DB22}" type="presOf" srcId="{9E1C2315-5A04-4B63-A4C9-063DF198C8E6}" destId="{AB8B9965-32EF-499B-A0F4-BFABDA238C9A}" srcOrd="0" destOrd="0" presId="urn:microsoft.com/office/officeart/2005/8/layout/vList5"/>
    <dgm:cxn modelId="{8FD21D61-100D-451B-BE99-57C957B29396}" srcId="{804C1926-1DB1-4812-A20C-FB3A579F3BB4}" destId="{F8085201-667F-4AF2-B7E1-5B34F5962B05}" srcOrd="2" destOrd="0" parTransId="{CBA93C30-9430-4D4E-A5AD-1E8544E0FC0B}" sibTransId="{D476EDF6-5D9D-4C70-958D-0756C06E362A}"/>
    <dgm:cxn modelId="{3F5D7763-AFC8-48CE-826F-376A805F5EF2}" srcId="{804C1926-1DB1-4812-A20C-FB3A579F3BB4}" destId="{3C8171A6-18B8-438E-8140-FA0D93C5DE1A}" srcOrd="0" destOrd="0" parTransId="{D8EACF48-06F8-433B-8136-940836BA0D67}" sibTransId="{A47D5953-6B93-4438-92F1-63856847812A}"/>
    <dgm:cxn modelId="{DECEE067-4B3C-473C-A421-A28504764772}" type="presOf" srcId="{03E256BE-11C4-4909-9532-CFB09B842C6A}" destId="{B1B18260-559E-4DD0-9B32-AF681AAED796}" srcOrd="0" destOrd="0" presId="urn:microsoft.com/office/officeart/2005/8/layout/vList5"/>
    <dgm:cxn modelId="{36050755-0615-4E7B-8403-CC9CC17BAFD6}" srcId="{9E1C2315-5A04-4B63-A4C9-063DF198C8E6}" destId="{456BC16B-1375-4AD0-981E-597E123737F4}" srcOrd="2" destOrd="0" parTransId="{03E60A0D-3868-480B-A595-15D74F41E36F}" sibTransId="{6C6320B6-E8AF-41EA-952E-7A469669A73E}"/>
    <dgm:cxn modelId="{F9E74C7B-7913-45F4-AD9D-02A6660BD919}" srcId="{F1B83956-20B9-4423-A632-BCD5E0AB011E}" destId="{804C1926-1DB1-4812-A20C-FB3A579F3BB4}" srcOrd="1" destOrd="0" parTransId="{C35E1A9A-A440-4CE9-BB9A-86BEF0AA7E85}" sibTransId="{D29FDC18-DF60-442F-804E-4620D4CCCE0F}"/>
    <dgm:cxn modelId="{D3E1DE7C-1031-454A-B173-BA18AA5F8E40}" type="presOf" srcId="{804C1926-1DB1-4812-A20C-FB3A579F3BB4}" destId="{29034CD5-80B4-48C9-91A7-1DCE772F6C3D}" srcOrd="0" destOrd="0" presId="urn:microsoft.com/office/officeart/2005/8/layout/vList5"/>
    <dgm:cxn modelId="{1237D87F-D261-48AC-842C-F75C0892CFF4}" type="presOf" srcId="{456BC16B-1375-4AD0-981E-597E123737F4}" destId="{B1B18260-559E-4DD0-9B32-AF681AAED796}" srcOrd="0" destOrd="2" presId="urn:microsoft.com/office/officeart/2005/8/layout/vList5"/>
    <dgm:cxn modelId="{C7889D87-9673-4756-9296-1E55365EC8EE}" srcId="{9E1C2315-5A04-4B63-A4C9-063DF198C8E6}" destId="{03E256BE-11C4-4909-9532-CFB09B842C6A}" srcOrd="0" destOrd="0" parTransId="{24019B36-95D1-4509-B496-B10F882F4736}" sibTransId="{66D5A315-83B5-4B56-B5EB-CD499D30B9D2}"/>
    <dgm:cxn modelId="{0BFF5B8D-7ACC-4593-8940-AD28480F6099}" srcId="{F1B83956-20B9-4423-A632-BCD5E0AB011E}" destId="{9E1C2315-5A04-4B63-A4C9-063DF198C8E6}" srcOrd="0" destOrd="0" parTransId="{F1332127-1593-443F-B1FA-EB2BDD647E57}" sibTransId="{140E32AA-1400-44F6-B32E-ADD55F514833}"/>
    <dgm:cxn modelId="{452C418D-6A3B-4E37-854C-468CB98A76EE}" type="presOf" srcId="{F8085201-667F-4AF2-B7E1-5B34F5962B05}" destId="{28C33F3B-3126-4976-8827-14AD2AA7EECA}" srcOrd="0" destOrd="2" presId="urn:microsoft.com/office/officeart/2005/8/layout/vList5"/>
    <dgm:cxn modelId="{A38D07A2-C50E-4E8E-A168-81411BE8BBF5}" type="presOf" srcId="{F1B83956-20B9-4423-A632-BCD5E0AB011E}" destId="{5584318C-FFA7-4F55-A0EB-966FA91052D0}" srcOrd="0" destOrd="0" presId="urn:microsoft.com/office/officeart/2005/8/layout/vList5"/>
    <dgm:cxn modelId="{0FDE63A5-C86C-4766-9E24-F0AC1F4F0E69}" srcId="{9E1C2315-5A04-4B63-A4C9-063DF198C8E6}" destId="{19010C68-E0D1-4E1E-B266-79F9E4CE83E8}" srcOrd="1" destOrd="0" parTransId="{F009EC91-B1DD-4626-867F-5AFFCA7CC874}" sibTransId="{EA12759F-0F36-44E6-AD8C-9FD0F8F7F482}"/>
    <dgm:cxn modelId="{B42B76A6-FA25-46ED-A716-AD03BC718776}" type="presOf" srcId="{3C8171A6-18B8-438E-8140-FA0D93C5DE1A}" destId="{28C33F3B-3126-4976-8827-14AD2AA7EECA}" srcOrd="0" destOrd="0" presId="urn:microsoft.com/office/officeart/2005/8/layout/vList5"/>
    <dgm:cxn modelId="{813A61C7-CD3E-4BED-8F2B-689E79E79970}" type="presOf" srcId="{6B3CEDDC-31F8-43C5-87EB-73D6482DE188}" destId="{28C33F3B-3126-4976-8827-14AD2AA7EECA}" srcOrd="0" destOrd="1" presId="urn:microsoft.com/office/officeart/2005/8/layout/vList5"/>
    <dgm:cxn modelId="{18F053E2-F1D9-4258-9A78-390E8E463DD9}" type="presOf" srcId="{19010C68-E0D1-4E1E-B266-79F9E4CE83E8}" destId="{B1B18260-559E-4DD0-9B32-AF681AAED796}" srcOrd="0" destOrd="1" presId="urn:microsoft.com/office/officeart/2005/8/layout/vList5"/>
    <dgm:cxn modelId="{97EE10E3-A528-436F-940D-6E5714C3A738}" srcId="{804C1926-1DB1-4812-A20C-FB3A579F3BB4}" destId="{6B3CEDDC-31F8-43C5-87EB-73D6482DE188}" srcOrd="1" destOrd="0" parTransId="{5CC4969B-F081-46C8-BCE1-746923DB2073}" sibTransId="{6F00067E-64B1-471A-82F4-A3E08346115A}"/>
    <dgm:cxn modelId="{082EAB58-40EA-473C-92FF-DCA4EAA0EE1F}" type="presParOf" srcId="{5584318C-FFA7-4F55-A0EB-966FA91052D0}" destId="{972C3D58-C66F-4440-BA19-069515000714}" srcOrd="0" destOrd="0" presId="urn:microsoft.com/office/officeart/2005/8/layout/vList5"/>
    <dgm:cxn modelId="{2230BD3E-7651-460C-963F-5AFCA09D1F8E}" type="presParOf" srcId="{972C3D58-C66F-4440-BA19-069515000714}" destId="{AB8B9965-32EF-499B-A0F4-BFABDA238C9A}" srcOrd="0" destOrd="0" presId="urn:microsoft.com/office/officeart/2005/8/layout/vList5"/>
    <dgm:cxn modelId="{56B880C6-42EF-44BB-8FBE-5E72065752C3}" type="presParOf" srcId="{972C3D58-C66F-4440-BA19-069515000714}" destId="{B1B18260-559E-4DD0-9B32-AF681AAED796}" srcOrd="1" destOrd="0" presId="urn:microsoft.com/office/officeart/2005/8/layout/vList5"/>
    <dgm:cxn modelId="{F505609B-51A3-4361-AD21-983A31F50E65}" type="presParOf" srcId="{5584318C-FFA7-4F55-A0EB-966FA91052D0}" destId="{5821030C-31E0-4CFA-A669-EE8C9A4B376B}" srcOrd="1" destOrd="0" presId="urn:microsoft.com/office/officeart/2005/8/layout/vList5"/>
    <dgm:cxn modelId="{347801E4-49E7-4DDC-931E-011323BAB369}" type="presParOf" srcId="{5584318C-FFA7-4F55-A0EB-966FA91052D0}" destId="{589A0B9F-8E64-4793-B68D-D33197C20729}" srcOrd="2" destOrd="0" presId="urn:microsoft.com/office/officeart/2005/8/layout/vList5"/>
    <dgm:cxn modelId="{5F8FA4EF-66FF-4A47-83F7-11FA3BAFD17D}" type="presParOf" srcId="{589A0B9F-8E64-4793-B68D-D33197C20729}" destId="{29034CD5-80B4-48C9-91A7-1DCE772F6C3D}" srcOrd="0" destOrd="0" presId="urn:microsoft.com/office/officeart/2005/8/layout/vList5"/>
    <dgm:cxn modelId="{9586393B-3DF9-4DDE-9ED5-048DAF2723C1}" type="presParOf" srcId="{589A0B9F-8E64-4793-B68D-D33197C20729}" destId="{28C33F3B-3126-4976-8827-14AD2AA7EECA}" srcOrd="1" destOrd="0" presId="urn:microsoft.com/office/officeart/2005/8/layout/vList5"/>
  </dgm:cxnLst>
  <dgm:bg/>
  <dgm:whole/>
  <dgm:extLst>
    <a:ext uri="http://schemas.microsoft.com/office/drawing/2008/diagram">
      <dsp:dataModelExt xmlns:dsp="http://schemas.microsoft.com/office/drawing/2008/diagram" relId="rId10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6FF20ADA-09DB-4D70-9A99-48CAD200BFE7}">
      <dsp:nvSpPr>
        <dsp:cNvPr id="0" name=""/>
        <dsp:cNvSpPr/>
      </dsp:nvSpPr>
      <dsp:spPr>
        <a:xfrm>
          <a:off x="0" y="168865"/>
          <a:ext cx="2428750" cy="1457250"/>
        </a:xfrm>
        <a:prstGeom prst="rect">
          <a:avLst/>
        </a:prstGeom>
        <a:solidFill>
          <a:schemeClr val="bg1">
            <a:lumMod val="95000"/>
          </a:schemeClr>
        </a:solid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800" b="1" kern="1200">
              <a:solidFill>
                <a:schemeClr val="tx1">
                  <a:lumMod val="75000"/>
                  <a:lumOff val="25000"/>
                </a:schemeClr>
              </a:solidFill>
              <a:latin typeface="Trebuchet MS" panose="020B0603020202020204" pitchFamily="34" charset="0"/>
              <a:cs typeface="Arial" panose="020B0604020202020204" pitchFamily="34" charset="0"/>
            </a:rPr>
            <a:t>Introduction</a:t>
          </a:r>
        </a:p>
      </dsp:txBody>
      <dsp:txXfrm>
        <a:off x="0" y="168865"/>
        <a:ext cx="2428750" cy="1457250"/>
      </dsp:txXfrm>
    </dsp:sp>
    <dsp:sp modelId="{FCA2284F-B962-44E2-80D3-8A118483F31C}">
      <dsp:nvSpPr>
        <dsp:cNvPr id="0" name=""/>
        <dsp:cNvSpPr/>
      </dsp:nvSpPr>
      <dsp:spPr>
        <a:xfrm>
          <a:off x="2671625" y="168865"/>
          <a:ext cx="2428750" cy="1457250"/>
        </a:xfrm>
        <a:prstGeom prst="rect">
          <a:avLst/>
        </a:prstGeom>
        <a:solidFill>
          <a:prstClr val="white">
            <a:lumMod val="95000"/>
          </a:prstClr>
        </a:solid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800" b="1" kern="1200">
              <a:solidFill>
                <a:prstClr val="black">
                  <a:lumMod val="75000"/>
                  <a:lumOff val="25000"/>
                </a:prstClr>
              </a:solidFill>
              <a:latin typeface="Trebuchet MS" panose="020B0603020202020204" pitchFamily="34" charset="0"/>
              <a:ea typeface="+mn-ea"/>
              <a:cs typeface="Arial" panose="020B0604020202020204" pitchFamily="34" charset="0"/>
            </a:rPr>
            <a:t>Degradation</a:t>
          </a:r>
          <a:r>
            <a:rPr lang="en-GB" sz="1800" b="1" kern="1200">
              <a:solidFill>
                <a:prstClr val="black">
                  <a:lumMod val="75000"/>
                  <a:lumOff val="25000"/>
                </a:prstClr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rPr>
            <a:t> Mechanisms</a:t>
          </a:r>
        </a:p>
      </dsp:txBody>
      <dsp:txXfrm>
        <a:off x="2671625" y="168865"/>
        <a:ext cx="2428750" cy="1457250"/>
      </dsp:txXfrm>
    </dsp:sp>
    <dsp:sp modelId="{019C2E13-C0C3-4C91-93F1-9183B7063534}">
      <dsp:nvSpPr>
        <dsp:cNvPr id="0" name=""/>
        <dsp:cNvSpPr/>
      </dsp:nvSpPr>
      <dsp:spPr>
        <a:xfrm>
          <a:off x="5343251" y="168865"/>
          <a:ext cx="2428750" cy="1457250"/>
        </a:xfrm>
        <a:prstGeom prst="rect">
          <a:avLst/>
        </a:prstGeom>
        <a:solidFill>
          <a:prstClr val="white">
            <a:lumMod val="95000"/>
          </a:prstClr>
        </a:solid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800" b="1" kern="1200">
              <a:solidFill>
                <a:prstClr val="black">
                  <a:lumMod val="75000"/>
                  <a:lumOff val="25000"/>
                </a:prstClr>
              </a:solidFill>
              <a:latin typeface="Trebuchet MS" panose="020B0603020202020204" pitchFamily="34" charset="0"/>
              <a:ea typeface="+mn-ea"/>
              <a:cs typeface="Arial" panose="020B0604020202020204" pitchFamily="34" charset="0"/>
            </a:rPr>
            <a:t>Corrosion Risk Assessment</a:t>
          </a:r>
        </a:p>
      </dsp:txBody>
      <dsp:txXfrm>
        <a:off x="5343251" y="168865"/>
        <a:ext cx="2428750" cy="1457250"/>
      </dsp:txXfrm>
    </dsp:sp>
    <dsp:sp modelId="{4554443C-6B71-4BBE-BEF4-C34C9C9A74D4}">
      <dsp:nvSpPr>
        <dsp:cNvPr id="0" name=""/>
        <dsp:cNvSpPr/>
      </dsp:nvSpPr>
      <dsp:spPr>
        <a:xfrm>
          <a:off x="0" y="1868991"/>
          <a:ext cx="2428750" cy="1457250"/>
        </a:xfrm>
        <a:prstGeom prst="rect">
          <a:avLst/>
        </a:prstGeom>
        <a:solidFill>
          <a:prstClr val="white">
            <a:lumMod val="95000"/>
          </a:prstClr>
        </a:solid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800" b="1" kern="1200">
              <a:solidFill>
                <a:prstClr val="black">
                  <a:lumMod val="75000"/>
                  <a:lumOff val="25000"/>
                </a:prstClr>
              </a:solidFill>
              <a:latin typeface="Trebuchet MS" panose="020B0603020202020204" pitchFamily="34" charset="0"/>
              <a:ea typeface="+mn-ea"/>
              <a:cs typeface="Arial" panose="020B0604020202020204" pitchFamily="34" charset="0"/>
            </a:rPr>
            <a:t>Mitigation Options</a:t>
          </a:r>
        </a:p>
      </dsp:txBody>
      <dsp:txXfrm>
        <a:off x="0" y="1868991"/>
        <a:ext cx="2428750" cy="1457250"/>
      </dsp:txXfrm>
    </dsp:sp>
    <dsp:sp modelId="{16A164E3-3CD7-4D9B-AE96-09A2D3EBD988}">
      <dsp:nvSpPr>
        <dsp:cNvPr id="0" name=""/>
        <dsp:cNvSpPr/>
      </dsp:nvSpPr>
      <dsp:spPr>
        <a:xfrm>
          <a:off x="2671625" y="1868991"/>
          <a:ext cx="2428750" cy="1457250"/>
        </a:xfrm>
        <a:prstGeom prst="rect">
          <a:avLst/>
        </a:prstGeom>
        <a:solidFill>
          <a:prstClr val="white">
            <a:lumMod val="95000"/>
          </a:prstClr>
        </a:solid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800" b="1" kern="1200">
              <a:solidFill>
                <a:prstClr val="black">
                  <a:lumMod val="75000"/>
                  <a:lumOff val="25000"/>
                </a:prstClr>
              </a:solidFill>
              <a:latin typeface="Trebuchet MS" panose="020B0603020202020204" pitchFamily="34" charset="0"/>
              <a:ea typeface="+mn-ea"/>
              <a:cs typeface="Arial" panose="020B0604020202020204" pitchFamily="34" charset="0"/>
            </a:rPr>
            <a:t>Conclusion</a:t>
          </a:r>
        </a:p>
      </dsp:txBody>
      <dsp:txXfrm>
        <a:off x="2671625" y="1868991"/>
        <a:ext cx="2428750" cy="1457250"/>
      </dsp:txXfrm>
    </dsp:sp>
    <dsp:sp modelId="{074F6AAD-10EC-4E75-8D96-B4FD27AE4FDF}">
      <dsp:nvSpPr>
        <dsp:cNvPr id="0" name=""/>
        <dsp:cNvSpPr/>
      </dsp:nvSpPr>
      <dsp:spPr>
        <a:xfrm>
          <a:off x="5343251" y="1868991"/>
          <a:ext cx="2428750" cy="1457250"/>
        </a:xfrm>
        <a:prstGeom prst="rect">
          <a:avLst/>
        </a:prstGeom>
        <a:solidFill>
          <a:prstClr val="white">
            <a:lumMod val="95000"/>
          </a:prstClr>
        </a:solid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800" b="1" kern="1200">
              <a:solidFill>
                <a:prstClr val="black">
                  <a:lumMod val="75000"/>
                  <a:lumOff val="25000"/>
                </a:prstClr>
              </a:solidFill>
              <a:latin typeface="Trebuchet MS" panose="020B0603020202020204" pitchFamily="34" charset="0"/>
              <a:ea typeface="+mn-ea"/>
              <a:cs typeface="Arial" panose="020B0604020202020204" pitchFamily="34" charset="0"/>
            </a:rPr>
            <a:t>QA</a:t>
          </a:r>
        </a:p>
      </dsp:txBody>
      <dsp:txXfrm>
        <a:off x="5343251" y="1868991"/>
        <a:ext cx="2428750" cy="1457250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27B217FB-A739-4E44-9723-865EA84D6FA0}">
      <dsp:nvSpPr>
        <dsp:cNvPr id="0" name=""/>
        <dsp:cNvSpPr/>
      </dsp:nvSpPr>
      <dsp:spPr>
        <a:xfrm>
          <a:off x="6972" y="0"/>
          <a:ext cx="2083984" cy="1052828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2000" b="1" kern="1200">
              <a:latin typeface="Trebuchet MS" panose="020B0603020202020204"/>
            </a:rPr>
            <a:t>Pre-Treatment</a:t>
          </a:r>
          <a:endParaRPr lang="en-GB" sz="2000" b="1" kern="1200"/>
        </a:p>
      </dsp:txBody>
      <dsp:txXfrm>
        <a:off x="37808" y="30836"/>
        <a:ext cx="2022312" cy="991156"/>
      </dsp:txXfrm>
    </dsp:sp>
    <dsp:sp modelId="{C30627FB-8178-4F24-A4FE-DDF93F7FA653}">
      <dsp:nvSpPr>
        <dsp:cNvPr id="0" name=""/>
        <dsp:cNvSpPr/>
      </dsp:nvSpPr>
      <dsp:spPr>
        <a:xfrm>
          <a:off x="2299355" y="267999"/>
          <a:ext cx="441804" cy="516828"/>
        </a:xfrm>
        <a:prstGeom prst="rightArrow">
          <a:avLst>
            <a:gd name="adj1" fmla="val 60000"/>
            <a:gd name="adj2" fmla="val 50000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2300" kern="1200"/>
        </a:p>
      </dsp:txBody>
      <dsp:txXfrm>
        <a:off x="2299355" y="371365"/>
        <a:ext cx="309263" cy="310096"/>
      </dsp:txXfrm>
    </dsp:sp>
    <dsp:sp modelId="{C5433830-466E-4FBE-B0A1-C2A4D265C271}">
      <dsp:nvSpPr>
        <dsp:cNvPr id="0" name=""/>
        <dsp:cNvSpPr/>
      </dsp:nvSpPr>
      <dsp:spPr>
        <a:xfrm>
          <a:off x="2924551" y="0"/>
          <a:ext cx="2083984" cy="1052828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2000" b="1" kern="1200"/>
            <a:t>Desalination</a:t>
          </a:r>
        </a:p>
      </dsp:txBody>
      <dsp:txXfrm>
        <a:off x="2955387" y="30836"/>
        <a:ext cx="2022312" cy="991156"/>
      </dsp:txXfrm>
    </dsp:sp>
    <dsp:sp modelId="{CAC16B22-66AC-4FC7-9F71-89B99FAB6EB7}">
      <dsp:nvSpPr>
        <dsp:cNvPr id="0" name=""/>
        <dsp:cNvSpPr/>
      </dsp:nvSpPr>
      <dsp:spPr>
        <a:xfrm>
          <a:off x="5216934" y="267999"/>
          <a:ext cx="441804" cy="516828"/>
        </a:xfrm>
        <a:prstGeom prst="rightArrow">
          <a:avLst>
            <a:gd name="adj1" fmla="val 60000"/>
            <a:gd name="adj2" fmla="val 50000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2300" kern="1200"/>
        </a:p>
      </dsp:txBody>
      <dsp:txXfrm>
        <a:off x="5216934" y="371365"/>
        <a:ext cx="309263" cy="310096"/>
      </dsp:txXfrm>
    </dsp:sp>
    <dsp:sp modelId="{BFAB91E1-C8E7-4A1A-91E8-88AC8576A475}">
      <dsp:nvSpPr>
        <dsp:cNvPr id="0" name=""/>
        <dsp:cNvSpPr/>
      </dsp:nvSpPr>
      <dsp:spPr>
        <a:xfrm>
          <a:off x="5842129" y="0"/>
          <a:ext cx="2083984" cy="1052828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2000" b="1" kern="1200"/>
            <a:t>Regeneration</a:t>
          </a:r>
        </a:p>
      </dsp:txBody>
      <dsp:txXfrm>
        <a:off x="5872965" y="30836"/>
        <a:ext cx="2022312" cy="991156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drawing5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92C398E-F076-42B6-AF6E-81F9B4DD72FC}">
      <dsp:nvSpPr>
        <dsp:cNvPr id="0" name=""/>
        <dsp:cNvSpPr/>
      </dsp:nvSpPr>
      <dsp:spPr>
        <a:xfrm rot="5400000">
          <a:off x="1986120" y="-713539"/>
          <a:ext cx="564836" cy="2135095"/>
        </a:xfrm>
        <a:prstGeom prst="round2SameRect">
          <a:avLst/>
        </a:prstGeom>
        <a:solidFill>
          <a:schemeClr val="accent1">
            <a:alpha val="90000"/>
            <a:tint val="40000"/>
            <a:hueOff val="0"/>
            <a:satOff val="0"/>
            <a:lumOff val="0"/>
            <a:alphaOff val="0"/>
          </a:schemeClr>
        </a:solidFill>
        <a:ln w="12700" cap="rnd" cmpd="sng" algn="ctr">
          <a:solidFill>
            <a:schemeClr val="accent1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38100" dist="254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extrusionH="12700" prstMaterial="plastic">
          <a:bevelT w="50800" h="50800"/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0960" tIns="30480" rIns="60960" bIns="30480" numCol="1" spcCol="1270" anchor="ctr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None/>
          </a:pPr>
          <a:r>
            <a:rPr lang="en-US" sz="1600" kern="1200" err="1">
              <a:ea typeface="+mn-lt"/>
              <a:cs typeface="+mn-lt"/>
            </a:rPr>
            <a:t>Ti</a:t>
          </a:r>
          <a:r>
            <a:rPr lang="en-US" sz="1600" kern="1200">
              <a:ea typeface="+mn-lt"/>
              <a:cs typeface="+mn-lt"/>
            </a:rPr>
            <a:t>      </a:t>
          </a:r>
          <a:r>
            <a:rPr lang="en-US" sz="1600" kern="1200" err="1">
              <a:ea typeface="+mn-lt"/>
              <a:cs typeface="+mn-lt"/>
            </a:rPr>
            <a:t>Ti</a:t>
          </a:r>
          <a:r>
            <a:rPr lang="en-US" sz="1600" kern="1200">
              <a:ea typeface="+mn-lt"/>
              <a:cs typeface="+mn-lt"/>
            </a:rPr>
            <a:t> </a:t>
          </a:r>
          <a:r>
            <a:rPr lang="en-US" sz="1600" kern="1200" baseline="30000">
              <a:ea typeface="+mn-lt"/>
              <a:cs typeface="+mn-lt"/>
            </a:rPr>
            <a:t>4+</a:t>
          </a:r>
          <a:r>
            <a:rPr lang="en-US" sz="1600" kern="1200">
              <a:ea typeface="+mn-lt"/>
              <a:cs typeface="+mn-lt"/>
            </a:rPr>
            <a:t> + 4e</a:t>
          </a:r>
          <a:r>
            <a:rPr lang="en-US" sz="1600" kern="1200" baseline="30000">
              <a:ea typeface="+mn-lt"/>
              <a:cs typeface="+mn-lt"/>
            </a:rPr>
            <a:t>-</a:t>
          </a:r>
          <a:endParaRPr lang="en-US" sz="1600" kern="1200"/>
        </a:p>
      </dsp:txBody>
      <dsp:txXfrm rot="-5400000">
        <a:off x="1200991" y="99163"/>
        <a:ext cx="2107522" cy="509690"/>
      </dsp:txXfrm>
    </dsp:sp>
    <dsp:sp modelId="{8D1E6D24-8CE8-468F-96A0-9925ADA47286}">
      <dsp:nvSpPr>
        <dsp:cNvPr id="0" name=""/>
        <dsp:cNvSpPr/>
      </dsp:nvSpPr>
      <dsp:spPr>
        <a:xfrm>
          <a:off x="0" y="1069"/>
          <a:ext cx="1200991" cy="706045"/>
        </a:xfrm>
        <a:prstGeom prst="round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tint val="96000"/>
                <a:lumMod val="100000"/>
              </a:schemeClr>
            </a:gs>
            <a:gs pos="78000">
              <a:schemeClr val="accent1">
                <a:hueOff val="0"/>
                <a:satOff val="0"/>
                <a:lumOff val="0"/>
                <a:alphaOff val="0"/>
                <a:shade val="94000"/>
                <a:lumMod val="94000"/>
              </a:schemeClr>
            </a:gs>
          </a:gsLst>
          <a:lin ang="5400000" scaled="0"/>
        </a:gradFill>
        <a:ln>
          <a:noFill/>
        </a:ln>
        <a:effectLst>
          <a:outerShdw blurRad="38100" dist="254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60960" tIns="30480" rIns="60960" bIns="3048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b="1" u="none" kern="1200">
              <a:ea typeface="+mn-lt"/>
              <a:cs typeface="+mn-lt"/>
            </a:rPr>
            <a:t>Metal oxidation</a:t>
          </a:r>
          <a:endParaRPr lang="en-US" sz="1600" u="none" kern="1200"/>
        </a:p>
      </dsp:txBody>
      <dsp:txXfrm>
        <a:off x="34466" y="35535"/>
        <a:ext cx="1132059" cy="637113"/>
      </dsp:txXfrm>
    </dsp:sp>
    <dsp:sp modelId="{221046D9-BFBE-4804-BAEC-A4D4583517D7}">
      <dsp:nvSpPr>
        <dsp:cNvPr id="0" name=""/>
        <dsp:cNvSpPr/>
      </dsp:nvSpPr>
      <dsp:spPr>
        <a:xfrm rot="5400000">
          <a:off x="1986120" y="27892"/>
          <a:ext cx="564836" cy="2135095"/>
        </a:xfrm>
        <a:prstGeom prst="round2SameRect">
          <a:avLst/>
        </a:prstGeom>
        <a:solidFill>
          <a:schemeClr val="accent1">
            <a:alpha val="90000"/>
            <a:tint val="40000"/>
            <a:hueOff val="0"/>
            <a:satOff val="0"/>
            <a:lumOff val="0"/>
            <a:alphaOff val="0"/>
          </a:schemeClr>
        </a:solidFill>
        <a:ln w="12700" cap="rnd" cmpd="sng" algn="ctr">
          <a:solidFill>
            <a:schemeClr val="accent1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38100" dist="254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glow" dir="t">
            <a:rot lat="0" lon="0" rev="4800000"/>
          </a:lightRig>
        </a:scene3d>
        <a:sp3d prstMaterial="matte">
          <a:bevelT w="127000" h="63500"/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0960" tIns="30480" rIns="60960" bIns="30480" numCol="1" spcCol="1270" anchor="ctr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None/>
          </a:pPr>
          <a:r>
            <a:rPr lang="en-US" sz="1600" kern="1200">
              <a:ea typeface="+mn-lt"/>
              <a:cs typeface="+mn-lt"/>
            </a:rPr>
            <a:t>4H</a:t>
          </a:r>
          <a:r>
            <a:rPr lang="en-US" sz="1600" kern="1200" baseline="30000">
              <a:ea typeface="+mn-lt"/>
              <a:cs typeface="+mn-lt"/>
            </a:rPr>
            <a:t>+</a:t>
          </a:r>
          <a:r>
            <a:rPr lang="en-US" sz="1600" kern="1200">
              <a:ea typeface="+mn-lt"/>
              <a:cs typeface="+mn-lt"/>
            </a:rPr>
            <a:t> + 4e</a:t>
          </a:r>
          <a:r>
            <a:rPr lang="en-US" sz="1600" kern="1200" baseline="30000">
              <a:ea typeface="+mn-lt"/>
              <a:cs typeface="+mn-lt"/>
            </a:rPr>
            <a:t>-       </a:t>
          </a:r>
          <a:r>
            <a:rPr lang="en-US" sz="1600" kern="1200">
              <a:ea typeface="+mn-lt"/>
              <a:cs typeface="+mn-lt"/>
            </a:rPr>
            <a:t>2H</a:t>
          </a:r>
          <a:r>
            <a:rPr lang="en-US" sz="1600" kern="1200" baseline="-25000">
              <a:ea typeface="+mn-lt"/>
              <a:cs typeface="+mn-lt"/>
            </a:rPr>
            <a:t>2(g)</a:t>
          </a:r>
          <a:r>
            <a:rPr lang="en-US" sz="1600" kern="1200" baseline="30000">
              <a:ea typeface="+mn-lt"/>
              <a:cs typeface="+mn-lt"/>
            </a:rPr>
            <a:t>↑</a:t>
          </a:r>
          <a:endParaRPr lang="en-US" sz="1600" kern="1200"/>
        </a:p>
      </dsp:txBody>
      <dsp:txXfrm rot="-5400000">
        <a:off x="1200991" y="840595"/>
        <a:ext cx="2107522" cy="509690"/>
      </dsp:txXfrm>
    </dsp:sp>
    <dsp:sp modelId="{1BCA3DBB-33C3-4D54-ACE0-F477C42DCF63}">
      <dsp:nvSpPr>
        <dsp:cNvPr id="0" name=""/>
        <dsp:cNvSpPr/>
      </dsp:nvSpPr>
      <dsp:spPr>
        <a:xfrm>
          <a:off x="0" y="742417"/>
          <a:ext cx="1200991" cy="706045"/>
        </a:xfrm>
        <a:prstGeom prst="round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tint val="96000"/>
                <a:lumMod val="100000"/>
              </a:schemeClr>
            </a:gs>
            <a:gs pos="78000">
              <a:schemeClr val="accent1">
                <a:hueOff val="0"/>
                <a:satOff val="0"/>
                <a:lumOff val="0"/>
                <a:alphaOff val="0"/>
                <a:shade val="94000"/>
                <a:lumMod val="94000"/>
              </a:schemeClr>
            </a:gs>
          </a:gsLst>
          <a:lin ang="5400000" scaled="0"/>
        </a:gradFill>
        <a:ln>
          <a:noFill/>
        </a:ln>
        <a:effectLst>
          <a:outerShdw blurRad="38100" dist="254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60960" tIns="30480" rIns="60960" bIns="3048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b="1" u="none" kern="1200">
              <a:ea typeface="+mn-lt"/>
              <a:cs typeface="+mn-lt"/>
            </a:rPr>
            <a:t>Hydrogen Evolution</a:t>
          </a:r>
          <a:endParaRPr lang="en-US" sz="1600" u="none" kern="1200"/>
        </a:p>
      </dsp:txBody>
      <dsp:txXfrm>
        <a:off x="34466" y="776883"/>
        <a:ext cx="1132059" cy="637113"/>
      </dsp:txXfrm>
    </dsp:sp>
    <dsp:sp modelId="{9F2B054E-3ECA-4825-812C-27396588BD49}">
      <dsp:nvSpPr>
        <dsp:cNvPr id="0" name=""/>
        <dsp:cNvSpPr/>
      </dsp:nvSpPr>
      <dsp:spPr>
        <a:xfrm rot="5400000">
          <a:off x="1986120" y="769240"/>
          <a:ext cx="564836" cy="2135095"/>
        </a:xfrm>
        <a:prstGeom prst="round2SameRect">
          <a:avLst/>
        </a:prstGeom>
        <a:solidFill>
          <a:schemeClr val="accent1">
            <a:alpha val="90000"/>
            <a:tint val="40000"/>
            <a:hueOff val="0"/>
            <a:satOff val="0"/>
            <a:lumOff val="0"/>
            <a:alphaOff val="0"/>
          </a:schemeClr>
        </a:solidFill>
        <a:ln w="12700" cap="rnd" cmpd="sng" algn="ctr">
          <a:solidFill>
            <a:schemeClr val="accent1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38100" dist="254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extrusionH="12700" prstMaterial="plastic">
          <a:bevelT w="50800" h="50800"/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0960" tIns="30480" rIns="60960" bIns="30480" numCol="1" spcCol="1270" anchor="ctr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None/>
          </a:pPr>
          <a:r>
            <a:rPr lang="en-US" sz="1600" kern="1200">
              <a:ea typeface="+mn-lt"/>
              <a:cs typeface="+mn-lt"/>
            </a:rPr>
            <a:t>O</a:t>
          </a:r>
          <a:r>
            <a:rPr lang="en-US" sz="1600" kern="1200" baseline="-25000">
              <a:ea typeface="+mn-lt"/>
              <a:cs typeface="+mn-lt"/>
            </a:rPr>
            <a:t>2 </a:t>
          </a:r>
          <a:r>
            <a:rPr lang="en-US" sz="1600" kern="1200">
              <a:ea typeface="+mn-lt"/>
              <a:cs typeface="+mn-lt"/>
            </a:rPr>
            <a:t>+ 4H</a:t>
          </a:r>
          <a:r>
            <a:rPr lang="en-US" sz="1600" kern="1200" baseline="30000">
              <a:ea typeface="+mn-lt"/>
              <a:cs typeface="+mn-lt"/>
            </a:rPr>
            <a:t>+</a:t>
          </a:r>
          <a:r>
            <a:rPr lang="en-US" sz="1600" kern="1200">
              <a:ea typeface="+mn-lt"/>
              <a:cs typeface="+mn-lt"/>
            </a:rPr>
            <a:t> + 4e</a:t>
          </a:r>
          <a:r>
            <a:rPr lang="en-US" sz="1600" kern="1200" baseline="30000">
              <a:ea typeface="+mn-lt"/>
              <a:cs typeface="+mn-lt"/>
            </a:rPr>
            <a:t>- </a:t>
          </a:r>
          <a:r>
            <a:rPr lang="en-US" sz="1600" kern="1200">
              <a:ea typeface="+mn-lt"/>
              <a:cs typeface="+mn-lt"/>
            </a:rPr>
            <a:t>    2H</a:t>
          </a:r>
          <a:r>
            <a:rPr lang="en-US" sz="1600" kern="1200" baseline="-25000">
              <a:ea typeface="+mn-lt"/>
              <a:cs typeface="+mn-lt"/>
            </a:rPr>
            <a:t>2</a:t>
          </a:r>
          <a:r>
            <a:rPr lang="en-US" sz="1600" kern="1200">
              <a:ea typeface="+mn-lt"/>
              <a:cs typeface="+mn-lt"/>
            </a:rPr>
            <a:t>O</a:t>
          </a:r>
          <a:endParaRPr lang="en-US" sz="1600" kern="1200"/>
        </a:p>
      </dsp:txBody>
      <dsp:txXfrm rot="-5400000">
        <a:off x="1200991" y="1581943"/>
        <a:ext cx="2107522" cy="509690"/>
      </dsp:txXfrm>
    </dsp:sp>
    <dsp:sp modelId="{23743AF9-FFB9-4AF1-96E0-7A30293A8E6E}">
      <dsp:nvSpPr>
        <dsp:cNvPr id="0" name=""/>
        <dsp:cNvSpPr/>
      </dsp:nvSpPr>
      <dsp:spPr>
        <a:xfrm>
          <a:off x="0" y="1483765"/>
          <a:ext cx="1200991" cy="706045"/>
        </a:xfrm>
        <a:prstGeom prst="round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tint val="96000"/>
                <a:lumMod val="100000"/>
              </a:schemeClr>
            </a:gs>
            <a:gs pos="78000">
              <a:schemeClr val="accent1">
                <a:hueOff val="0"/>
                <a:satOff val="0"/>
                <a:lumOff val="0"/>
                <a:alphaOff val="0"/>
                <a:shade val="94000"/>
                <a:lumMod val="94000"/>
              </a:schemeClr>
            </a:gs>
          </a:gsLst>
          <a:lin ang="5400000" scaled="0"/>
        </a:gradFill>
        <a:ln>
          <a:noFill/>
        </a:ln>
        <a:effectLst>
          <a:outerShdw blurRad="38100" dist="254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60960" tIns="30480" rIns="60960" bIns="3048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b="1" u="none" kern="1200">
              <a:ea typeface="+mn-lt"/>
              <a:cs typeface="+mn-lt"/>
            </a:rPr>
            <a:t>Oxygen Reduction</a:t>
          </a:r>
          <a:endParaRPr lang="en-US" sz="1600" b="1" u="none" kern="1200"/>
        </a:p>
      </dsp:txBody>
      <dsp:txXfrm>
        <a:off x="34466" y="1518231"/>
        <a:ext cx="1132059" cy="637113"/>
      </dsp:txXfrm>
    </dsp:sp>
  </dsp:spTree>
</dsp:drawing>
</file>

<file path=ppt/diagrams/drawing6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92C398E-F076-42B6-AF6E-81F9B4DD72FC}">
      <dsp:nvSpPr>
        <dsp:cNvPr id="0" name=""/>
        <dsp:cNvSpPr/>
      </dsp:nvSpPr>
      <dsp:spPr>
        <a:xfrm rot="5400000">
          <a:off x="1986120" y="-713539"/>
          <a:ext cx="564836" cy="2135095"/>
        </a:xfrm>
        <a:prstGeom prst="round2SameRect">
          <a:avLst/>
        </a:prstGeom>
        <a:solidFill>
          <a:schemeClr val="accent2">
            <a:tint val="40000"/>
            <a:alpha val="90000"/>
            <a:hueOff val="0"/>
            <a:satOff val="0"/>
            <a:lumOff val="0"/>
            <a:alphaOff val="0"/>
          </a:schemeClr>
        </a:solidFill>
        <a:ln w="12700" cap="rnd" cmpd="sng" algn="ctr">
          <a:solidFill>
            <a:schemeClr val="accent2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38100" dist="254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extrusionH="12700" prstMaterial="plastic">
          <a:bevelT w="50800" h="50800"/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0960" tIns="30480" rIns="60960" bIns="30480" numCol="1" spcCol="1270" anchor="ctr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None/>
          </a:pPr>
          <a:r>
            <a:rPr lang="en-US" sz="1600" kern="1200" err="1">
              <a:ea typeface="+mn-lt"/>
              <a:cs typeface="+mn-lt"/>
            </a:rPr>
            <a:t>Ti</a:t>
          </a:r>
          <a:r>
            <a:rPr lang="en-US" sz="1600" kern="1200">
              <a:ea typeface="+mn-lt"/>
              <a:cs typeface="+mn-lt"/>
            </a:rPr>
            <a:t>      </a:t>
          </a:r>
          <a:r>
            <a:rPr lang="en-US" sz="1600" kern="1200" err="1">
              <a:ea typeface="+mn-lt"/>
              <a:cs typeface="+mn-lt"/>
            </a:rPr>
            <a:t>Ti</a:t>
          </a:r>
          <a:r>
            <a:rPr lang="en-US" sz="1600" kern="1200">
              <a:ea typeface="+mn-lt"/>
              <a:cs typeface="+mn-lt"/>
            </a:rPr>
            <a:t> </a:t>
          </a:r>
          <a:r>
            <a:rPr lang="en-US" sz="1600" kern="1200" baseline="30000">
              <a:ea typeface="+mn-lt"/>
              <a:cs typeface="+mn-lt"/>
            </a:rPr>
            <a:t>4+</a:t>
          </a:r>
          <a:r>
            <a:rPr lang="en-US" sz="1600" kern="1200">
              <a:ea typeface="+mn-lt"/>
              <a:cs typeface="+mn-lt"/>
            </a:rPr>
            <a:t> + 4e</a:t>
          </a:r>
          <a:r>
            <a:rPr lang="en-US" sz="1600" kern="1200" baseline="30000">
              <a:ea typeface="+mn-lt"/>
              <a:cs typeface="+mn-lt"/>
            </a:rPr>
            <a:t>-</a:t>
          </a:r>
          <a:endParaRPr lang="en-US" sz="1600" kern="1200"/>
        </a:p>
      </dsp:txBody>
      <dsp:txXfrm rot="-5400000">
        <a:off x="1200991" y="99163"/>
        <a:ext cx="2107522" cy="509690"/>
      </dsp:txXfrm>
    </dsp:sp>
    <dsp:sp modelId="{8D1E6D24-8CE8-468F-96A0-9925ADA47286}">
      <dsp:nvSpPr>
        <dsp:cNvPr id="0" name=""/>
        <dsp:cNvSpPr/>
      </dsp:nvSpPr>
      <dsp:spPr>
        <a:xfrm>
          <a:off x="0" y="1069"/>
          <a:ext cx="1200991" cy="706045"/>
        </a:xfrm>
        <a:prstGeom prst="roundRect">
          <a:avLst/>
        </a:prstGeom>
        <a:solidFill>
          <a:srgbClr val="0070C0"/>
        </a:solidFill>
        <a:ln>
          <a:noFill/>
        </a:ln>
        <a:effectLst>
          <a:outerShdw blurRad="38100" dist="254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60960" tIns="30480" rIns="60960" bIns="3048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b="1" u="none" kern="1200">
              <a:ea typeface="+mn-lt"/>
              <a:cs typeface="+mn-lt"/>
            </a:rPr>
            <a:t>Metal oxidation</a:t>
          </a:r>
          <a:endParaRPr lang="en-US" sz="1600" u="none" kern="1200"/>
        </a:p>
      </dsp:txBody>
      <dsp:txXfrm>
        <a:off x="34466" y="35535"/>
        <a:ext cx="1132059" cy="637113"/>
      </dsp:txXfrm>
    </dsp:sp>
    <dsp:sp modelId="{221046D9-BFBE-4804-BAEC-A4D4583517D7}">
      <dsp:nvSpPr>
        <dsp:cNvPr id="0" name=""/>
        <dsp:cNvSpPr/>
      </dsp:nvSpPr>
      <dsp:spPr>
        <a:xfrm rot="5400000">
          <a:off x="1981209" y="27892"/>
          <a:ext cx="574659" cy="2135095"/>
        </a:xfrm>
        <a:prstGeom prst="round2SameRect">
          <a:avLst/>
        </a:prstGeom>
        <a:solidFill>
          <a:schemeClr val="accent4">
            <a:lumMod val="60000"/>
            <a:lumOff val="40000"/>
            <a:alpha val="90000"/>
          </a:schemeClr>
        </a:solidFill>
        <a:ln w="12700" cap="rnd" cmpd="sng" algn="ctr">
          <a:noFill/>
          <a:prstDash val="solid"/>
        </a:ln>
        <a:effectLst>
          <a:outerShdw blurRad="190500" dist="228600" dir="2700000" algn="ctr" rotWithShape="0">
            <a:srgbClr val="000000">
              <a:alpha val="30000"/>
            </a:srgbClr>
          </a:outerShdw>
        </a:effectLst>
        <a:scene3d>
          <a:camera prst="orthographicFront">
            <a:rot lat="0" lon="0" rev="0"/>
          </a:camera>
          <a:lightRig rig="glow" dir="t">
            <a:rot lat="0" lon="0" rev="4800000"/>
          </a:lightRig>
        </a:scene3d>
        <a:sp3d prstMaterial="matte">
          <a:bevelT w="127000" h="63500"/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0960" tIns="30480" rIns="60960" bIns="30480" numCol="1" spcCol="1270" anchor="ctr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None/>
          </a:pPr>
          <a:r>
            <a:rPr lang="en-US" sz="1600" kern="1200">
              <a:ea typeface="+mn-lt"/>
              <a:cs typeface="+mn-lt"/>
            </a:rPr>
            <a:t>4H</a:t>
          </a:r>
          <a:r>
            <a:rPr lang="en-US" sz="1600" kern="1200" baseline="30000">
              <a:ea typeface="+mn-lt"/>
              <a:cs typeface="+mn-lt"/>
            </a:rPr>
            <a:t>+</a:t>
          </a:r>
          <a:r>
            <a:rPr lang="en-US" sz="1600" kern="1200">
              <a:ea typeface="+mn-lt"/>
              <a:cs typeface="+mn-lt"/>
            </a:rPr>
            <a:t> + 4e</a:t>
          </a:r>
          <a:r>
            <a:rPr lang="en-US" sz="1600" kern="1200" baseline="30000">
              <a:ea typeface="+mn-lt"/>
              <a:cs typeface="+mn-lt"/>
            </a:rPr>
            <a:t>-       </a:t>
          </a:r>
          <a:r>
            <a:rPr lang="en-US" sz="1600" kern="1200">
              <a:ea typeface="+mn-lt"/>
              <a:cs typeface="+mn-lt"/>
            </a:rPr>
            <a:t>2H</a:t>
          </a:r>
          <a:r>
            <a:rPr lang="en-US" sz="1600" kern="1200" baseline="-25000">
              <a:ea typeface="+mn-lt"/>
              <a:cs typeface="+mn-lt"/>
            </a:rPr>
            <a:t>2(g)</a:t>
          </a:r>
          <a:r>
            <a:rPr lang="en-US" sz="1600" kern="1200" baseline="30000">
              <a:ea typeface="+mn-lt"/>
              <a:cs typeface="+mn-lt"/>
            </a:rPr>
            <a:t>↑</a:t>
          </a:r>
          <a:endParaRPr lang="en-US" sz="1600" kern="1200"/>
        </a:p>
      </dsp:txBody>
      <dsp:txXfrm rot="-5400000">
        <a:off x="1200992" y="836163"/>
        <a:ext cx="2107042" cy="518553"/>
      </dsp:txXfrm>
    </dsp:sp>
    <dsp:sp modelId="{1BCA3DBB-33C3-4D54-ACE0-F477C42DCF63}">
      <dsp:nvSpPr>
        <dsp:cNvPr id="0" name=""/>
        <dsp:cNvSpPr/>
      </dsp:nvSpPr>
      <dsp:spPr>
        <a:xfrm>
          <a:off x="0" y="742417"/>
          <a:ext cx="1200991" cy="706045"/>
        </a:xfrm>
        <a:prstGeom prst="roundRect">
          <a:avLst/>
        </a:prstGeom>
        <a:solidFill>
          <a:schemeClr val="accent4">
            <a:lumMod val="60000"/>
            <a:lumOff val="40000"/>
          </a:schemeClr>
        </a:solidFill>
        <a:ln>
          <a:noFill/>
        </a:ln>
        <a:effectLst>
          <a:outerShdw blurRad="38100" dist="254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60960" tIns="30480" rIns="60960" bIns="3048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b="1" u="none" kern="1200">
              <a:ea typeface="+mn-lt"/>
              <a:cs typeface="+mn-lt"/>
            </a:rPr>
            <a:t>Hydrogen Evolution</a:t>
          </a:r>
          <a:endParaRPr lang="en-US" sz="1600" u="none" kern="1200"/>
        </a:p>
      </dsp:txBody>
      <dsp:txXfrm>
        <a:off x="34466" y="776883"/>
        <a:ext cx="1132059" cy="637113"/>
      </dsp:txXfrm>
    </dsp:sp>
    <dsp:sp modelId="{9F2B054E-3ECA-4825-812C-27396588BD49}">
      <dsp:nvSpPr>
        <dsp:cNvPr id="0" name=""/>
        <dsp:cNvSpPr/>
      </dsp:nvSpPr>
      <dsp:spPr>
        <a:xfrm rot="5400000">
          <a:off x="1986120" y="769240"/>
          <a:ext cx="564836" cy="2135095"/>
        </a:xfrm>
        <a:prstGeom prst="round2SameRect">
          <a:avLst/>
        </a:prstGeom>
        <a:solidFill>
          <a:srgbClr val="009DD9">
            <a:tint val="40000"/>
            <a:alpha val="90000"/>
            <a:hueOff val="0"/>
            <a:satOff val="0"/>
            <a:lumOff val="0"/>
            <a:alphaOff val="0"/>
          </a:srgbClr>
        </a:solidFill>
        <a:ln w="12700" cap="rnd" cmpd="sng" algn="ctr">
          <a:solidFill>
            <a:srgbClr val="009DD9">
              <a:tint val="40000"/>
              <a:alpha val="90000"/>
              <a:hueOff val="0"/>
              <a:satOff val="0"/>
              <a:lumOff val="0"/>
              <a:alphaOff val="0"/>
            </a:srgbClr>
          </a:solidFill>
          <a:prstDash val="solid"/>
        </a:ln>
        <a:effectLst>
          <a:outerShdw blurRad="38100" dist="254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extrusionH="12700" prstMaterial="plastic">
          <a:bevelT w="50800" h="50800"/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0960" tIns="30480" rIns="60960" bIns="30480" numCol="1" spcCol="1270" anchor="ctr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None/>
          </a:pPr>
          <a:r>
            <a:rPr lang="en-US" sz="1600" kern="1200">
              <a:ea typeface="+mn-lt"/>
              <a:cs typeface="+mn-lt"/>
            </a:rPr>
            <a:t>O</a:t>
          </a:r>
          <a:r>
            <a:rPr lang="en-US" sz="1600" kern="1200" baseline="-25000">
              <a:ea typeface="+mn-lt"/>
              <a:cs typeface="+mn-lt"/>
            </a:rPr>
            <a:t>2 </a:t>
          </a:r>
          <a:r>
            <a:rPr lang="en-US" sz="1600" kern="1200">
              <a:ea typeface="+mn-lt"/>
              <a:cs typeface="+mn-lt"/>
            </a:rPr>
            <a:t>+ 4H</a:t>
          </a:r>
          <a:r>
            <a:rPr lang="en-US" sz="1600" kern="1200" baseline="30000">
              <a:ea typeface="+mn-lt"/>
              <a:cs typeface="+mn-lt"/>
            </a:rPr>
            <a:t>+</a:t>
          </a:r>
          <a:r>
            <a:rPr lang="en-US" sz="1600" kern="1200">
              <a:ea typeface="+mn-lt"/>
              <a:cs typeface="+mn-lt"/>
            </a:rPr>
            <a:t> + 4e</a:t>
          </a:r>
          <a:r>
            <a:rPr lang="en-US" sz="1600" kern="1200" baseline="30000">
              <a:ea typeface="+mn-lt"/>
              <a:cs typeface="+mn-lt"/>
            </a:rPr>
            <a:t>- </a:t>
          </a:r>
          <a:r>
            <a:rPr lang="en-US" sz="1600" kern="1200">
              <a:ea typeface="+mn-lt"/>
              <a:cs typeface="+mn-lt"/>
            </a:rPr>
            <a:t>    2H</a:t>
          </a:r>
          <a:r>
            <a:rPr lang="en-US" sz="1600" kern="1200" baseline="-25000">
              <a:ea typeface="+mn-lt"/>
              <a:cs typeface="+mn-lt"/>
            </a:rPr>
            <a:t>2</a:t>
          </a:r>
          <a:r>
            <a:rPr lang="en-US" sz="1600" kern="1200">
              <a:ea typeface="+mn-lt"/>
              <a:cs typeface="+mn-lt"/>
            </a:rPr>
            <a:t>O</a:t>
          </a:r>
          <a:endParaRPr lang="en-US" sz="1600" kern="1200"/>
        </a:p>
      </dsp:txBody>
      <dsp:txXfrm rot="-5400000">
        <a:off x="1200991" y="1581943"/>
        <a:ext cx="2107522" cy="509690"/>
      </dsp:txXfrm>
    </dsp:sp>
    <dsp:sp modelId="{23743AF9-FFB9-4AF1-96E0-7A30293A8E6E}">
      <dsp:nvSpPr>
        <dsp:cNvPr id="0" name=""/>
        <dsp:cNvSpPr/>
      </dsp:nvSpPr>
      <dsp:spPr>
        <a:xfrm>
          <a:off x="0" y="1483765"/>
          <a:ext cx="1200991" cy="706045"/>
        </a:xfrm>
        <a:prstGeom prst="roundRect">
          <a:avLst/>
        </a:prstGeom>
        <a:solidFill>
          <a:srgbClr val="0070C0"/>
        </a:solidFill>
        <a:ln>
          <a:noFill/>
        </a:ln>
        <a:effectLst>
          <a:outerShdw blurRad="38100" dist="254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60960" tIns="30480" rIns="60960" bIns="3048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b="1" u="none" kern="1200">
              <a:ea typeface="+mn-lt"/>
              <a:cs typeface="+mn-lt"/>
            </a:rPr>
            <a:t>Oxygen Reduction</a:t>
          </a:r>
          <a:endParaRPr lang="en-US" sz="1600" b="1" u="none" kern="1200"/>
        </a:p>
      </dsp:txBody>
      <dsp:txXfrm>
        <a:off x="34466" y="1518231"/>
        <a:ext cx="1132059" cy="637113"/>
      </dsp:txXfrm>
    </dsp:sp>
  </dsp:spTree>
</dsp:drawing>
</file>

<file path=ppt/diagrams/drawing7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1A2F1D47-B698-4F3B-828F-E3B549713116}">
      <dsp:nvSpPr>
        <dsp:cNvPr id="0" name=""/>
        <dsp:cNvSpPr/>
      </dsp:nvSpPr>
      <dsp:spPr>
        <a:xfrm>
          <a:off x="2569003" y="0"/>
          <a:ext cx="2989993" cy="1046816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800" b="1" kern="1200"/>
            <a:t>Coarse structure in HAZ</a:t>
          </a:r>
        </a:p>
      </dsp:txBody>
      <dsp:txXfrm>
        <a:off x="2599663" y="30660"/>
        <a:ext cx="2928673" cy="985496"/>
      </dsp:txXfrm>
    </dsp:sp>
    <dsp:sp modelId="{4EDF728B-8917-4609-B944-10253D90177E}">
      <dsp:nvSpPr>
        <dsp:cNvPr id="0" name=""/>
        <dsp:cNvSpPr/>
      </dsp:nvSpPr>
      <dsp:spPr>
        <a:xfrm rot="5400000">
          <a:off x="3867721" y="1072987"/>
          <a:ext cx="392556" cy="471067"/>
        </a:xfrm>
        <a:prstGeom prst="rightArrow">
          <a:avLst>
            <a:gd name="adj1" fmla="val 60000"/>
            <a:gd name="adj2" fmla="val 50000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2000" kern="1200"/>
        </a:p>
      </dsp:txBody>
      <dsp:txXfrm rot="-5400000">
        <a:off x="3922679" y="1112243"/>
        <a:ext cx="282641" cy="274789"/>
      </dsp:txXfrm>
    </dsp:sp>
    <dsp:sp modelId="{87BB2F80-D863-42C2-A02F-CBA0A30503D3}">
      <dsp:nvSpPr>
        <dsp:cNvPr id="0" name=""/>
        <dsp:cNvSpPr/>
      </dsp:nvSpPr>
      <dsp:spPr>
        <a:xfrm>
          <a:off x="2569003" y="1570225"/>
          <a:ext cx="2989993" cy="1046816"/>
        </a:xfrm>
        <a:prstGeom prst="roundRect">
          <a:avLst>
            <a:gd name="adj" fmla="val 10000"/>
          </a:avLst>
        </a:prstGeom>
        <a:solidFill>
          <a:srgbClr val="0F6FC6"/>
        </a:solidFill>
        <a:ln w="19050" cap="rnd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800" b="1" kern="1200"/>
            <a:t>Brittle structure</a:t>
          </a:r>
        </a:p>
      </dsp:txBody>
      <dsp:txXfrm>
        <a:off x="2599663" y="1600885"/>
        <a:ext cx="2928673" cy="985496"/>
      </dsp:txXfrm>
    </dsp:sp>
    <dsp:sp modelId="{AFA64F33-0861-474D-8BAE-F1C59413F513}">
      <dsp:nvSpPr>
        <dsp:cNvPr id="0" name=""/>
        <dsp:cNvSpPr/>
      </dsp:nvSpPr>
      <dsp:spPr>
        <a:xfrm rot="5400000">
          <a:off x="3867721" y="2643212"/>
          <a:ext cx="392556" cy="471067"/>
        </a:xfrm>
        <a:prstGeom prst="rightArrow">
          <a:avLst>
            <a:gd name="adj1" fmla="val 60000"/>
            <a:gd name="adj2" fmla="val 50000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2000" kern="1200"/>
        </a:p>
      </dsp:txBody>
      <dsp:txXfrm rot="-5400000">
        <a:off x="3922679" y="2682468"/>
        <a:ext cx="282641" cy="274789"/>
      </dsp:txXfrm>
    </dsp:sp>
    <dsp:sp modelId="{350862FE-0552-4B6B-84D2-EE35C6473320}">
      <dsp:nvSpPr>
        <dsp:cNvPr id="0" name=""/>
        <dsp:cNvSpPr/>
      </dsp:nvSpPr>
      <dsp:spPr>
        <a:xfrm>
          <a:off x="2569003" y="3140450"/>
          <a:ext cx="2989993" cy="1046816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800" b="1" kern="1200"/>
            <a:t>Critical location for Hydrogen Embrittlement</a:t>
          </a:r>
        </a:p>
      </dsp:txBody>
      <dsp:txXfrm>
        <a:off x="2599663" y="3171110"/>
        <a:ext cx="2928673" cy="985496"/>
      </dsp:txXfrm>
    </dsp:sp>
  </dsp:spTree>
</dsp:drawing>
</file>

<file path=ppt/diagrams/drawing8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0D131E2F-F894-4936-B6D2-05CD6CD95DED}">
      <dsp:nvSpPr>
        <dsp:cNvPr id="0" name=""/>
        <dsp:cNvSpPr/>
      </dsp:nvSpPr>
      <dsp:spPr>
        <a:xfrm>
          <a:off x="0" y="3788"/>
          <a:ext cx="5077666" cy="704338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2000" kern="1200"/>
            <a:t>Thermal history at failure location</a:t>
          </a:r>
        </a:p>
      </dsp:txBody>
      <dsp:txXfrm>
        <a:off x="20629" y="24417"/>
        <a:ext cx="5036408" cy="663080"/>
      </dsp:txXfrm>
    </dsp:sp>
    <dsp:sp modelId="{DD052C06-49EF-49E4-BE52-B905B7790226}">
      <dsp:nvSpPr>
        <dsp:cNvPr id="0" name=""/>
        <dsp:cNvSpPr/>
      </dsp:nvSpPr>
      <dsp:spPr>
        <a:xfrm rot="5400000">
          <a:off x="2406769" y="725735"/>
          <a:ext cx="264126" cy="316952"/>
        </a:xfrm>
        <a:prstGeom prst="rightArrow">
          <a:avLst>
            <a:gd name="adj1" fmla="val 60000"/>
            <a:gd name="adj2" fmla="val 50000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2000" kern="1200"/>
        </a:p>
      </dsp:txBody>
      <dsp:txXfrm rot="-5400000">
        <a:off x="2443746" y="752148"/>
        <a:ext cx="190172" cy="184888"/>
      </dsp:txXfrm>
    </dsp:sp>
    <dsp:sp modelId="{CE266A8F-17F4-4175-BDBA-F67D53C35429}">
      <dsp:nvSpPr>
        <dsp:cNvPr id="0" name=""/>
        <dsp:cNvSpPr/>
      </dsp:nvSpPr>
      <dsp:spPr>
        <a:xfrm>
          <a:off x="0" y="1060295"/>
          <a:ext cx="5077666" cy="704338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2000" kern="1200"/>
            <a:t>Precipitation Ti2Ni intermetallic at</a:t>
          </a:r>
        </a:p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2000" kern="1200"/>
            <a:t>α/β phase boundaries </a:t>
          </a:r>
        </a:p>
      </dsp:txBody>
      <dsp:txXfrm>
        <a:off x="20629" y="1080924"/>
        <a:ext cx="5036408" cy="663080"/>
      </dsp:txXfrm>
    </dsp:sp>
    <dsp:sp modelId="{E013D3DE-FCD1-4642-9D8E-290CC28D1D81}">
      <dsp:nvSpPr>
        <dsp:cNvPr id="0" name=""/>
        <dsp:cNvSpPr/>
      </dsp:nvSpPr>
      <dsp:spPr>
        <a:xfrm rot="5400000">
          <a:off x="2406769" y="1782242"/>
          <a:ext cx="264126" cy="316952"/>
        </a:xfrm>
        <a:prstGeom prst="rightArrow">
          <a:avLst>
            <a:gd name="adj1" fmla="val 60000"/>
            <a:gd name="adj2" fmla="val 50000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2000" kern="1200"/>
        </a:p>
      </dsp:txBody>
      <dsp:txXfrm rot="-5400000">
        <a:off x="2443746" y="1808655"/>
        <a:ext cx="190172" cy="184888"/>
      </dsp:txXfrm>
    </dsp:sp>
    <dsp:sp modelId="{A15E6B0D-839B-4B40-8308-2555D9D8306B}">
      <dsp:nvSpPr>
        <dsp:cNvPr id="0" name=""/>
        <dsp:cNvSpPr/>
      </dsp:nvSpPr>
      <dsp:spPr>
        <a:xfrm>
          <a:off x="0" y="2116803"/>
          <a:ext cx="5077666" cy="704338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2000" kern="1200"/>
            <a:t>Grain boundaries weakened by </a:t>
          </a:r>
        </a:p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2000" kern="1200"/>
            <a:t>Ni depletion</a:t>
          </a:r>
        </a:p>
      </dsp:txBody>
      <dsp:txXfrm>
        <a:off x="20629" y="2137432"/>
        <a:ext cx="5036408" cy="663080"/>
      </dsp:txXfrm>
    </dsp:sp>
    <dsp:sp modelId="{B6E0D83C-E029-48E7-9FB6-2EAC9CC46558}">
      <dsp:nvSpPr>
        <dsp:cNvPr id="0" name=""/>
        <dsp:cNvSpPr/>
      </dsp:nvSpPr>
      <dsp:spPr>
        <a:xfrm rot="5400000">
          <a:off x="2406769" y="2838749"/>
          <a:ext cx="264126" cy="316952"/>
        </a:xfrm>
        <a:prstGeom prst="rightArrow">
          <a:avLst>
            <a:gd name="adj1" fmla="val 60000"/>
            <a:gd name="adj2" fmla="val 50000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2000" kern="1200"/>
        </a:p>
      </dsp:txBody>
      <dsp:txXfrm rot="-5400000">
        <a:off x="2443746" y="2865162"/>
        <a:ext cx="190172" cy="184888"/>
      </dsp:txXfrm>
    </dsp:sp>
    <dsp:sp modelId="{25B40541-F16D-4B0E-A70B-51CF28DA1834}">
      <dsp:nvSpPr>
        <dsp:cNvPr id="0" name=""/>
        <dsp:cNvSpPr/>
      </dsp:nvSpPr>
      <dsp:spPr>
        <a:xfrm>
          <a:off x="0" y="3173310"/>
          <a:ext cx="5077666" cy="704338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2000" kern="1200"/>
            <a:t>Preferential corrosion sites</a:t>
          </a:r>
        </a:p>
      </dsp:txBody>
      <dsp:txXfrm>
        <a:off x="20629" y="3193939"/>
        <a:ext cx="5036408" cy="663080"/>
      </dsp:txXfrm>
    </dsp:sp>
  </dsp:spTree>
</dsp:drawing>
</file>

<file path=ppt/diagrams/drawing9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2D177ADA-5818-4B4D-9162-8B89F855EB48}">
      <dsp:nvSpPr>
        <dsp:cNvPr id="0" name=""/>
        <dsp:cNvSpPr/>
      </dsp:nvSpPr>
      <dsp:spPr>
        <a:xfrm>
          <a:off x="3802300" y="429137"/>
          <a:ext cx="2416043" cy="839060"/>
        </a:xfrm>
        <a:prstGeom prst="ellipse">
          <a:avLst/>
        </a:prstGeom>
        <a:solidFill>
          <a:schemeClr val="accent1">
            <a:tint val="50000"/>
            <a:alpha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95DEEA71-A3E9-4124-8001-7E3D6AD6CF1F}">
      <dsp:nvSpPr>
        <dsp:cNvPr id="0" name=""/>
        <dsp:cNvSpPr/>
      </dsp:nvSpPr>
      <dsp:spPr>
        <a:xfrm>
          <a:off x="4779955" y="2483710"/>
          <a:ext cx="468225" cy="299664"/>
        </a:xfrm>
        <a:prstGeom prst="downArrow">
          <a:avLst/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9CEB6998-AAEF-41B3-9AFB-FA33DCE6E527}">
      <dsp:nvSpPr>
        <dsp:cNvPr id="0" name=""/>
        <dsp:cNvSpPr/>
      </dsp:nvSpPr>
      <dsp:spPr>
        <a:xfrm>
          <a:off x="3240040" y="2888744"/>
          <a:ext cx="3548055" cy="231265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42240" tIns="142240" rIns="142240" bIns="14224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2000" b="1" kern="1200"/>
        </a:p>
      </dsp:txBody>
      <dsp:txXfrm>
        <a:off x="3240040" y="2888744"/>
        <a:ext cx="3548055" cy="231265"/>
      </dsp:txXfrm>
    </dsp:sp>
    <dsp:sp modelId="{85AF0FBE-6EC7-4E59-93CA-E40391C15DB2}">
      <dsp:nvSpPr>
        <dsp:cNvPr id="0" name=""/>
        <dsp:cNvSpPr/>
      </dsp:nvSpPr>
      <dsp:spPr>
        <a:xfrm>
          <a:off x="1365966" y="-34426"/>
          <a:ext cx="7296203" cy="2996640"/>
        </a:xfrm>
        <a:prstGeom prst="funnel">
          <a:avLst/>
        </a:prstGeom>
        <a:solidFill>
          <a:schemeClr val="lt1">
            <a:alpha val="40000"/>
            <a:hueOff val="0"/>
            <a:satOff val="0"/>
            <a:lumOff val="0"/>
            <a:alphaOff val="0"/>
          </a:schemeClr>
        </a:solidFill>
        <a:ln w="12700" cap="rnd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drawing10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1E412584-E796-4979-AEDC-1D49895A8A36}">
      <dsp:nvSpPr>
        <dsp:cNvPr id="0" name=""/>
        <dsp:cNvSpPr/>
      </dsp:nvSpPr>
      <dsp:spPr>
        <a:xfrm>
          <a:off x="0" y="0"/>
          <a:ext cx="2788570" cy="5178905"/>
        </a:xfrm>
        <a:prstGeom prst="roundRect">
          <a:avLst>
            <a:gd name="adj" fmla="val 10000"/>
          </a:avLst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2000" kern="1200"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a:endParaRPr>
        </a:p>
      </dsp:txBody>
      <dsp:txXfrm>
        <a:off x="0" y="0"/>
        <a:ext cx="2788570" cy="1553671"/>
      </dsp:txXfrm>
    </dsp:sp>
  </dsp:spTree>
</dsp:drawing>
</file>

<file path=ppt/diagrams/drawing1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1E412584-E796-4979-AEDC-1D49895A8A36}">
      <dsp:nvSpPr>
        <dsp:cNvPr id="0" name=""/>
        <dsp:cNvSpPr/>
      </dsp:nvSpPr>
      <dsp:spPr>
        <a:xfrm>
          <a:off x="0" y="0"/>
          <a:ext cx="2788570" cy="5178908"/>
        </a:xfrm>
        <a:prstGeom prst="roundRect">
          <a:avLst>
            <a:gd name="adj" fmla="val 10000"/>
          </a:avLst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2000" kern="1200"/>
        </a:p>
      </dsp:txBody>
      <dsp:txXfrm>
        <a:off x="0" y="0"/>
        <a:ext cx="2788570" cy="1553672"/>
      </dsp:txXfrm>
    </dsp:sp>
  </dsp:spTree>
</dsp:drawing>
</file>

<file path=ppt/diagrams/drawing1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1E412584-E796-4979-AEDC-1D49895A8A36}">
      <dsp:nvSpPr>
        <dsp:cNvPr id="0" name=""/>
        <dsp:cNvSpPr/>
      </dsp:nvSpPr>
      <dsp:spPr>
        <a:xfrm>
          <a:off x="0" y="0"/>
          <a:ext cx="2788570" cy="5178908"/>
        </a:xfrm>
        <a:prstGeom prst="roundRect">
          <a:avLst>
            <a:gd name="adj" fmla="val 10000"/>
          </a:avLst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2000" kern="1200"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a:endParaRPr>
        </a:p>
      </dsp:txBody>
      <dsp:txXfrm>
        <a:off x="0" y="0"/>
        <a:ext cx="2788570" cy="1553672"/>
      </dsp:txXfrm>
    </dsp:sp>
  </dsp:spTree>
</dsp:drawing>
</file>

<file path=ppt/diagrams/drawing1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1E412584-E796-4979-AEDC-1D49895A8A36}">
      <dsp:nvSpPr>
        <dsp:cNvPr id="0" name=""/>
        <dsp:cNvSpPr/>
      </dsp:nvSpPr>
      <dsp:spPr>
        <a:xfrm>
          <a:off x="0" y="0"/>
          <a:ext cx="2788570" cy="5173162"/>
        </a:xfrm>
        <a:prstGeom prst="roundRect">
          <a:avLst>
            <a:gd name="adj" fmla="val 10000"/>
          </a:avLst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2000" kern="1200"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a:endParaRPr>
        </a:p>
      </dsp:txBody>
      <dsp:txXfrm>
        <a:off x="0" y="0"/>
        <a:ext cx="2788570" cy="1551948"/>
      </dsp:txXfrm>
    </dsp:sp>
  </dsp:spTree>
</dsp:drawing>
</file>

<file path=ppt/diagrams/drawing1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B1B18260-559E-4DD0-9B32-AF681AAED796}">
      <dsp:nvSpPr>
        <dsp:cNvPr id="0" name=""/>
        <dsp:cNvSpPr/>
      </dsp:nvSpPr>
      <dsp:spPr>
        <a:xfrm rot="5400000">
          <a:off x="3444036" y="-1206982"/>
          <a:ext cx="1424811" cy="4195068"/>
        </a:xfrm>
        <a:prstGeom prst="round2SameRect">
          <a:avLst/>
        </a:prstGeom>
        <a:solidFill>
          <a:schemeClr val="accent1">
            <a:alpha val="90000"/>
            <a:tint val="40000"/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accent1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76200" tIns="38100" rIns="76200" bIns="38100" numCol="1" spcCol="1270" anchor="ctr" anchorCtr="0">
          <a:noAutofit/>
        </a:bodyPr>
        <a:lstStyle/>
        <a:p>
          <a:pPr marL="228600" lvl="1" indent="-228600" algn="l" defTabSz="8890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GB" sz="2000" kern="1200"/>
            <a:t>Poor gas shielding</a:t>
          </a:r>
        </a:p>
        <a:p>
          <a:pPr marL="228600" lvl="1" indent="-228600" algn="l" defTabSz="8890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GB" sz="2000" kern="1200"/>
            <a:t>Titanium is very reactive with O, H, and N above 500⁰C</a:t>
          </a:r>
        </a:p>
        <a:p>
          <a:pPr marL="228600" lvl="1" indent="-228600" algn="l" defTabSz="8890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GB" sz="2000" kern="1200"/>
            <a:t>Brittle structure</a:t>
          </a:r>
        </a:p>
      </dsp:txBody>
      <dsp:txXfrm rot="-5400000">
        <a:off x="2058908" y="247700"/>
        <a:ext cx="4125514" cy="1285703"/>
      </dsp:txXfrm>
    </dsp:sp>
    <dsp:sp modelId="{AB8B9965-32EF-499B-A0F4-BFABDA238C9A}">
      <dsp:nvSpPr>
        <dsp:cNvPr id="0" name=""/>
        <dsp:cNvSpPr/>
      </dsp:nvSpPr>
      <dsp:spPr>
        <a:xfrm>
          <a:off x="300817" y="44"/>
          <a:ext cx="1758090" cy="1781014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4770" tIns="32385" rIns="64770" bIns="32385" numCol="1" spcCol="1270" anchor="ctr" anchorCtr="0">
          <a:noAutofit/>
        </a:bodyPr>
        <a:lstStyle/>
        <a:p>
          <a:pPr marL="0" lvl="0" indent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700" kern="1200"/>
            <a:t>Contamination  O, H, N </a:t>
          </a:r>
        </a:p>
        <a:p>
          <a:pPr marL="0" lvl="0" indent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700" kern="1200"/>
            <a:t>from air</a:t>
          </a:r>
        </a:p>
      </dsp:txBody>
      <dsp:txXfrm>
        <a:off x="386640" y="85867"/>
        <a:ext cx="1586444" cy="1609368"/>
      </dsp:txXfrm>
    </dsp:sp>
    <dsp:sp modelId="{28C33F3B-3126-4976-8827-14AD2AA7EECA}">
      <dsp:nvSpPr>
        <dsp:cNvPr id="0" name=""/>
        <dsp:cNvSpPr/>
      </dsp:nvSpPr>
      <dsp:spPr>
        <a:xfrm rot="5400000">
          <a:off x="3444036" y="663082"/>
          <a:ext cx="1424811" cy="4195068"/>
        </a:xfrm>
        <a:prstGeom prst="round2SameRect">
          <a:avLst/>
        </a:prstGeom>
        <a:solidFill>
          <a:schemeClr val="accent1">
            <a:alpha val="90000"/>
            <a:tint val="40000"/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accent1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76200" tIns="38100" rIns="76200" bIns="38100" numCol="1" spcCol="1270" anchor="ctr" anchorCtr="0">
          <a:noAutofit/>
        </a:bodyPr>
        <a:lstStyle/>
        <a:p>
          <a:pPr marL="228600" lvl="1" indent="-228600" algn="l" defTabSz="8890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GB" sz="2000" kern="1200"/>
            <a:t>Poor bevel cleaning, presence of dust containing iron</a:t>
          </a:r>
        </a:p>
        <a:p>
          <a:pPr marL="228600" lvl="1" indent="-228600" algn="l" defTabSz="8890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GB" sz="2000" kern="1200"/>
            <a:t>Formation of Fe eutectic in HAZ</a:t>
          </a:r>
        </a:p>
        <a:p>
          <a:pPr marL="228600" lvl="1" indent="-228600" algn="l" defTabSz="8890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GB" sz="2000" kern="1200"/>
            <a:t>Preferential corrosion sites</a:t>
          </a:r>
        </a:p>
      </dsp:txBody>
      <dsp:txXfrm rot="-5400000">
        <a:off x="2058908" y="2117764"/>
        <a:ext cx="4125514" cy="1285703"/>
      </dsp:txXfrm>
    </dsp:sp>
    <dsp:sp modelId="{29034CD5-80B4-48C9-91A7-1DCE772F6C3D}">
      <dsp:nvSpPr>
        <dsp:cNvPr id="0" name=""/>
        <dsp:cNvSpPr/>
      </dsp:nvSpPr>
      <dsp:spPr>
        <a:xfrm>
          <a:off x="300817" y="1870109"/>
          <a:ext cx="1758090" cy="1781014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4770" tIns="32385" rIns="64770" bIns="32385" numCol="1" spcCol="1270" anchor="ctr" anchorCtr="0">
          <a:noAutofit/>
        </a:bodyPr>
        <a:lstStyle/>
        <a:p>
          <a:pPr marL="0" lvl="0" indent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700" kern="1200"/>
            <a:t>Contamination F</a:t>
          </a:r>
          <a:r>
            <a:rPr lang="en-GB" sz="1700" kern="1200" baseline="-25000"/>
            <a:t>e </a:t>
          </a:r>
          <a:r>
            <a:rPr lang="en-GB" sz="1700" kern="1200" baseline="0"/>
            <a:t>from dust</a:t>
          </a:r>
        </a:p>
      </dsp:txBody>
      <dsp:txXfrm>
        <a:off x="386640" y="1955932"/>
        <a:ext cx="1586444" cy="1609368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default">
  <dgm:title val=""/>
  <dgm:desc val=""/>
  <dgm:catLst>
    <dgm:cat type="list" pri="4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diagram">
    <dgm:varLst>
      <dgm:dir/>
      <dgm:resizeHandles val="exact"/>
    </dgm:varLst>
    <dgm:choose name="Name0">
      <dgm:if name="Name1" func="var" arg="dir" op="equ" val="norm">
        <dgm:alg type="snake">
          <dgm:param type="grDir" val="tL"/>
          <dgm:param type="flowDir" val="row"/>
          <dgm:param type="contDir" val="sameDir"/>
          <dgm:param type="off" val="ctr"/>
        </dgm:alg>
      </dgm:if>
      <dgm:else name="Name2">
        <dgm:alg type="snake">
          <dgm:param type="grDir" val="tR"/>
          <dgm:param type="flowDir" val="row"/>
          <dgm:param type="contDir" val="sameDir"/>
          <dgm:param type="off" val="ct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node" refType="w"/>
      <dgm:constr type="h" for="ch" forName="node" refType="w" refFor="ch" refForName="node" fact="0.6"/>
      <dgm:constr type="w" for="ch" forName="sibTrans" refType="w" refFor="ch" refForName="node" fact="0.1"/>
      <dgm:constr type="sp" refType="w" refFor="ch" refForName="sibTrans"/>
      <dgm:constr type="primFontSz" for="ch" forName="node" op="equ" val="65"/>
    </dgm:constrLst>
    <dgm:ruleLst/>
    <dgm:forEach name="Name3" axis="ch" ptType="node">
      <dgm:layoutNode name="node">
        <dgm:varLst>
          <dgm:bulletEnabled val="1"/>
        </dgm:varLst>
        <dgm:alg type="tx"/>
        <dgm:shape xmlns:r="http://schemas.openxmlformats.org/officeDocument/2006/relationships" type="rect" r:blip="">
          <dgm:adjLst/>
        </dgm:shape>
        <dgm:presOf axis="desOrSelf" ptType="node"/>
        <dgm:constrLst>
          <dgm:constr type="lMarg" refType="primFontSz" fact="0.3"/>
          <dgm:constr type="rMarg" refType="primFontSz" fact="0.3"/>
          <dgm:constr type="tMarg" refType="primFontSz" fact="0.3"/>
          <dgm:constr type="bMarg" refType="primFontSz" fact="0.3"/>
        </dgm:constrLst>
        <dgm:ruleLst>
          <dgm:rule type="primFontSz" val="5" fact="NaN" max="NaN"/>
        </dgm:ruleLst>
      </dgm:layoutNode>
      <dgm:forEach name="Name4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process1">
  <dgm:title val=""/>
  <dgm:desc val=""/>
  <dgm:catLst>
    <dgm:cat type="process" pri="1000"/>
    <dgm:cat type="convert" pri="15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ch" ptType="node" refType="w"/>
      <dgm:constr type="h" for="ch" ptType="node" op="equ"/>
      <dgm:constr type="primFontSz" for="ch" ptType="node" op="equ" val="65"/>
      <dgm:constr type="w" for="ch" ptType="sibTrans" refType="w" refFor="ch" refPtType="node" op="equ" fact="0.4"/>
      <dgm:constr type="h" for="ch" ptType="sibTrans" op="equ"/>
      <dgm:constr type="primFontSz" for="des" forName="connectorText" op="equ" val="55"/>
      <dgm:constr type="primFontSz" for="des" forName="connectorText" refType="primFontSz" refFor="ch" refPtType="node" op="lte" fact="0.8"/>
    </dgm:constrLst>
    <dgm:ruleLst/>
    <dgm:forEach name="nodesForEach" axis="ch" ptType="node">
      <dgm:layoutNode name="node">
        <dgm:varLst>
          <dgm:bulletEnabled val="1"/>
        </dgm:varLst>
        <dgm:alg type="tx"/>
        <dgm:shape xmlns:r="http://schemas.openxmlformats.org/officeDocument/2006/relationships" type="roundRect" r:blip="">
          <dgm:adjLst>
            <dgm:adj idx="1" val="0.1"/>
          </dgm:adjLst>
        </dgm:shape>
        <dgm:presOf axis="desOrSelf" ptType="node"/>
        <dgm:constrLst>
          <dgm:constr type="h" refType="w" fact="0.6"/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primFontSz" val="18" fact="NaN" max="NaN"/>
          <dgm:rule type="h" val="NaN" fact="1.5" max="NaN"/>
          <dgm:rule type="primFontSz" val="5" fact="NaN" max="NaN"/>
          <dgm:rule type="h" val="INF" fact="NaN" max="NaN"/>
        </dgm:ruleLst>
      </dgm:layoutNode>
      <dgm:forEach name="sibTransForEach" axis="followSib" ptType="sibTrans" cnt="1">
        <dgm:layoutNode name="sibTrans">
          <dgm:alg type="conn">
            <dgm:param type="begPts" val="auto"/>
            <dgm:param type="endPts" val="auto"/>
          </dgm:alg>
          <dgm:shape xmlns:r="http://schemas.openxmlformats.org/officeDocument/2006/relationships" type="conn" r:blip="">
            <dgm:adjLst/>
          </dgm:shape>
          <dgm:presOf axis="self"/>
          <dgm:constrLst>
            <dgm:constr type="h" refType="w" fact="0.62"/>
            <dgm:constr type="connDist"/>
            <dgm:constr type="begPad" refType="connDist" fact="0.25"/>
            <dgm:constr type="endPad" refType="connDist" fact="0.22"/>
          </dgm:constrLst>
          <dgm:ruleLst/>
          <dgm:layoutNode name="connectorText">
            <dgm:alg type="tx">
              <dgm:param type="autoTxRot" val="grav"/>
            </dgm:alg>
            <dgm:shape xmlns:r="http://schemas.openxmlformats.org/officeDocument/2006/relationships" type="conn" r:blip="" hideGeom="1">
              <dgm:adjLst/>
            </dgm:shape>
            <dgm:presOf axis="self"/>
            <dgm:constrLst>
              <dgm:constr type="lMarg"/>
              <dgm:constr type="rMarg"/>
              <dgm:constr type="tMarg"/>
              <dgm:constr type="bMarg"/>
            </dgm:constrLst>
            <dgm:ruleLst>
              <dgm:rule type="primFontSz" val="5" fact="NaN" max="NaN"/>
            </dgm:ruleLst>
          </dgm:layoutNode>
        </dgm:layoutNode>
      </dgm:forEach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process4">
  <dgm:title val=""/>
  <dgm:desc val=""/>
  <dgm:catLst>
    <dgm:cat type="process" pri="16000"/>
    <dgm:cat type="list" pri="20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Name0">
    <dgm:varLst>
      <dgm:dir/>
      <dgm:animLvl val="lvl"/>
      <dgm:resizeHandles val="exact"/>
    </dgm:varLst>
    <dgm:alg type="lin">
      <dgm:param type="linDir" val="fromB"/>
    </dgm:alg>
    <dgm:shape xmlns:r="http://schemas.openxmlformats.org/officeDocument/2006/relationships" r:blip="">
      <dgm:adjLst/>
    </dgm:shape>
    <dgm:presOf/>
    <dgm:constrLst>
      <dgm:constr type="h" for="ch" forName="boxAndChildren" refType="h"/>
      <dgm:constr type="h" for="ch" forName="arrowAndChildren" refType="h" refFor="ch" refForName="boxAndChildren" op="equ" fact="1.538"/>
      <dgm:constr type="w" for="ch" forName="arrowAndChildren" refType="w"/>
      <dgm:constr type="w" for="ch" forName="boxAndChildren" refType="w"/>
      <dgm:constr type="h" for="ch" forName="sp" refType="h" fact="-0.015"/>
      <dgm:constr type="primFontSz" for="des" forName="parentTextBox" val="65"/>
      <dgm:constr type="primFontSz" for="des" forName="parentTextArrow" refType="primFontSz" refFor="des" refForName="parentTextBox" op="equ"/>
      <dgm:constr type="primFontSz" for="des" forName="childTextArrow" val="65"/>
      <dgm:constr type="primFontSz" for="des" forName="childTextBox" refType="primFontSz" refFor="des" refForName="childTextArrow" op="equ"/>
    </dgm:constrLst>
    <dgm:ruleLst/>
    <dgm:forEach name="Name1" axis="ch" ptType="node" st="-1" step="-1">
      <dgm:choose name="Name2">
        <dgm:if name="Name3" axis="self" ptType="node" func="revPos" op="equ" val="1">
          <dgm:layoutNode name="boxAndChildren">
            <dgm:alg type="composite"/>
            <dgm:shape xmlns:r="http://schemas.openxmlformats.org/officeDocument/2006/relationships" r:blip="">
              <dgm:adjLst/>
            </dgm:shape>
            <dgm:presOf/>
            <dgm:choose name="Name4">
              <dgm:if name="Name5" axis="ch" ptType="node" func="cnt" op="gte" val="1">
                <dgm:constrLst>
                  <dgm:constr type="w" for="ch" forName="parentTextBox" refType="w"/>
                  <dgm:constr type="h" for="ch" forName="parentTextBox" refType="h" fact="0.54"/>
                  <dgm:constr type="t" for="ch" forName="parentTextBox"/>
                  <dgm:constr type="w" for="ch" forName="entireBox" refType="w"/>
                  <dgm:constr type="h" for="ch" forName="entireBox" refType="h"/>
                  <dgm:constr type="w" for="ch" forName="descendantBox" refType="w"/>
                  <dgm:constr type="b" for="ch" forName="descendantBox" refType="h" fact="0.98"/>
                  <dgm:constr type="h" for="ch" forName="descendantBox" refType="h" fact="0.46"/>
                </dgm:constrLst>
              </dgm:if>
              <dgm:else name="Name6">
                <dgm:constrLst>
                  <dgm:constr type="w" for="ch" forName="parentTextBox" refType="w"/>
                  <dgm:constr type="h" for="ch" forName="parentTextBox" refType="h"/>
                </dgm:constrLst>
              </dgm:else>
            </dgm:choose>
            <dgm:ruleLst/>
            <dgm:layoutNode name="parentTextBox">
              <dgm:alg type="tx"/>
              <dgm:choose name="Name7">
                <dgm:if name="Name8" axis="ch" ptType="node" func="cnt" op="gte" val="1">
                  <dgm:shape xmlns:r="http://schemas.openxmlformats.org/officeDocument/2006/relationships" type="rect" r:blip="" zOrderOff="1" hideGeom="1">
                    <dgm:adjLst/>
                  </dgm:shape>
                </dgm:if>
                <dgm:else name="Name9">
                  <dgm:shape xmlns:r="http://schemas.openxmlformats.org/officeDocument/2006/relationships" type="rect" r:blip="">
                    <dgm:adjLst/>
                  </dgm:shape>
                </dgm:else>
              </dgm:choose>
              <dgm:presOf axis="self"/>
              <dgm:constrLst/>
              <dgm:ruleLst>
                <dgm:rule type="primFontSz" val="5" fact="NaN" max="NaN"/>
              </dgm:ruleLst>
            </dgm:layoutNode>
            <dgm:choose name="Name10">
              <dgm:if name="Name11" axis="ch" ptType="node" func="cnt" op="gte" val="1">
                <dgm:layoutNode name="entireBox">
                  <dgm:alg type="sp"/>
                  <dgm:shape xmlns:r="http://schemas.openxmlformats.org/officeDocument/2006/relationships" type="rect" r:blip="">
                    <dgm:adjLst/>
                  </dgm:shape>
                  <dgm:presOf axis="self"/>
                  <dgm:constrLst/>
                  <dgm:ruleLst/>
                </dgm:layoutNode>
                <dgm:layoutNode name="descendantBox" styleLbl="fgAccFollowNode1">
                  <dgm:choose name="Name12">
                    <dgm:if name="Name13" func="var" arg="dir" op="equ" val="norm">
                      <dgm:alg type="lin"/>
                    </dgm:if>
                    <dgm:else name="Name14">
                      <dgm:alg type="lin">
                        <dgm:param type="linDir" val="fromR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>
                    <dgm:constr type="w" for="ch" forName="childTextBox" refType="w"/>
                    <dgm:constr type="h" for="ch" forName="childTextBox" refType="h"/>
                  </dgm:constrLst>
                  <dgm:ruleLst/>
                  <dgm:forEach name="Name15" axis="ch" ptType="node">
                    <dgm:layoutNode name="childTextBox" styleLbl="fgAccFollowNode1">
                      <dgm:varLst>
                        <dgm:bulletEnabled val="1"/>
                      </dgm:varLst>
                      <dgm:alg type="tx"/>
                      <dgm:shape xmlns:r="http://schemas.openxmlformats.org/officeDocument/2006/relationships" type="rect" r:blip="">
                        <dgm:adjLst/>
                      </dgm:shape>
                      <dgm:presOf axis="desOrSelf" ptType="node"/>
                      <dgm:constrLst>
                        <dgm:constr type="tMarg" refType="primFontSz" fact="0.1"/>
                        <dgm:constr type="bMarg" refType="primFontSz" fact="0.1"/>
                      </dgm:constrLst>
                      <dgm:ruleLst>
                        <dgm:rule type="primFontSz" val="5" fact="NaN" max="NaN"/>
                      </dgm:ruleLst>
                    </dgm:layoutNode>
                  </dgm:forEach>
                </dgm:layoutNode>
              </dgm:if>
              <dgm:else name="Name16"/>
            </dgm:choose>
          </dgm:layoutNode>
        </dgm:if>
        <dgm:else name="Name17">
          <dgm:layoutNode name="arrowAndChildren">
            <dgm:alg type="composite"/>
            <dgm:shape xmlns:r="http://schemas.openxmlformats.org/officeDocument/2006/relationships" r:blip="">
              <dgm:adjLst/>
            </dgm:shape>
            <dgm:presOf/>
            <dgm:choose name="Name18">
              <dgm:if name="Name19" axis="ch" ptType="node" func="cnt" op="gte" val="1">
                <dgm:constrLst>
                  <dgm:constr type="w" for="ch" forName="parentTextArrow" refType="w"/>
                  <dgm:constr type="t" for="ch" forName="parentTextArrow"/>
                  <dgm:constr type="h" for="ch" forName="parentTextArrow" refType="h" fact="0.351"/>
                  <dgm:constr type="w" for="ch" forName="arrow" refType="w"/>
                  <dgm:constr type="h" for="ch" forName="arrow" refType="h"/>
                  <dgm:constr type="w" for="ch" forName="descendantArrow" refType="w"/>
                  <dgm:constr type="b" for="ch" forName="descendantArrow" refType="h" fact="0.65"/>
                  <dgm:constr type="h" for="ch" forName="descendantArrow" refType="h" fact="0.299"/>
                </dgm:constrLst>
              </dgm:if>
              <dgm:else name="Name20">
                <dgm:constrLst>
                  <dgm:constr type="w" for="ch" forName="parentTextArrow" refType="w"/>
                  <dgm:constr type="h" for="ch" forName="parentTextArrow" refType="h"/>
                </dgm:constrLst>
              </dgm:else>
            </dgm:choose>
            <dgm:ruleLst/>
            <dgm:layoutNode name="parentTextArrow">
              <dgm:alg type="tx"/>
              <dgm:choose name="Name21">
                <dgm:if name="Name22" axis="ch" ptType="node" func="cnt" op="gte" val="1">
                  <dgm:shape xmlns:r="http://schemas.openxmlformats.org/officeDocument/2006/relationships" type="rect" r:blip="" zOrderOff="1" hideGeom="1">
                    <dgm:adjLst/>
                  </dgm:shape>
                </dgm:if>
                <dgm:else name="Name23">
                  <dgm:shape xmlns:r="http://schemas.openxmlformats.org/officeDocument/2006/relationships" rot="180" type="upArrowCallout" r:blip="">
                    <dgm:adjLst/>
                  </dgm:shape>
                </dgm:else>
              </dgm:choose>
              <dgm:presOf axis="self"/>
              <dgm:constrLst/>
              <dgm:ruleLst>
                <dgm:rule type="primFontSz" val="5" fact="NaN" max="NaN"/>
              </dgm:ruleLst>
            </dgm:layoutNode>
            <dgm:choose name="Name24">
              <dgm:if name="Name25" axis="ch" ptType="node" func="cnt" op="gte" val="1">
                <dgm:layoutNode name="arrow">
                  <dgm:alg type="sp"/>
                  <dgm:shape xmlns:r="http://schemas.openxmlformats.org/officeDocument/2006/relationships" rot="180" type="upArrowCallout" r:blip="">
                    <dgm:adjLst/>
                  </dgm:shape>
                  <dgm:presOf axis="self"/>
                  <dgm:constrLst/>
                  <dgm:ruleLst/>
                </dgm:layoutNode>
                <dgm:layoutNode name="descendantArrow">
                  <dgm:choose name="Name26">
                    <dgm:if name="Name27" func="var" arg="dir" op="equ" val="norm">
                      <dgm:alg type="lin"/>
                    </dgm:if>
                    <dgm:else name="Name28">
                      <dgm:alg type="lin">
                        <dgm:param type="linDir" val="fromR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>
                    <dgm:constr type="w" for="ch" forName="childTextArrow" refType="w"/>
                    <dgm:constr type="h" for="ch" forName="childTextArrow" refType="h"/>
                  </dgm:constrLst>
                  <dgm:ruleLst/>
                  <dgm:forEach name="Name29" axis="ch" ptType="node">
                    <dgm:layoutNode name="childTextArrow" styleLbl="fgAccFollowNode1">
                      <dgm:varLst>
                        <dgm:bulletEnabled val="1"/>
                      </dgm:varLst>
                      <dgm:alg type="tx"/>
                      <dgm:shape xmlns:r="http://schemas.openxmlformats.org/officeDocument/2006/relationships" type="rect" r:blip="">
                        <dgm:adjLst/>
                      </dgm:shape>
                      <dgm:presOf axis="desOrSelf" ptType="node"/>
                      <dgm:constrLst>
                        <dgm:constr type="tMarg" refType="primFontSz" fact="0.1"/>
                        <dgm:constr type="bMarg" refType="primFontSz" fact="0.1"/>
                      </dgm:constrLst>
                      <dgm:ruleLst>
                        <dgm:rule type="primFontSz" val="5" fact="NaN" max="NaN"/>
                      </dgm:ruleLst>
                    </dgm:layoutNode>
                  </dgm:forEach>
                </dgm:layoutNode>
              </dgm:if>
              <dgm:else name="Name30"/>
            </dgm:choose>
          </dgm:layoutNode>
        </dgm:else>
      </dgm:choose>
      <dgm:forEach name="Name31" axis="precedSib" ptType="sibTrans" st="-1" cnt="1">
        <dgm:layoutNode name="sp">
          <dgm:alg type="sp"/>
          <dgm:shape xmlns:r="http://schemas.openxmlformats.org/officeDocument/2006/relationships" r:blip="">
            <dgm:adjLst/>
          </dgm:shape>
          <dgm:presOf axis="self"/>
          <dgm:constrLst/>
          <dgm:ruleLst/>
        </dgm:layoutNode>
      </dgm:forEach>
    </dgm:forEach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5/8/layout/process4">
  <dgm:title val=""/>
  <dgm:desc val=""/>
  <dgm:catLst>
    <dgm:cat type="process" pri="16000"/>
    <dgm:cat type="list" pri="20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Name0">
    <dgm:varLst>
      <dgm:dir/>
      <dgm:animLvl val="lvl"/>
      <dgm:resizeHandles val="exact"/>
    </dgm:varLst>
    <dgm:alg type="lin">
      <dgm:param type="linDir" val="fromB"/>
    </dgm:alg>
    <dgm:shape xmlns:r="http://schemas.openxmlformats.org/officeDocument/2006/relationships" r:blip="">
      <dgm:adjLst/>
    </dgm:shape>
    <dgm:presOf/>
    <dgm:constrLst>
      <dgm:constr type="h" for="ch" forName="boxAndChildren" refType="h"/>
      <dgm:constr type="h" for="ch" forName="arrowAndChildren" refType="h" refFor="ch" refForName="boxAndChildren" op="equ" fact="1.538"/>
      <dgm:constr type="w" for="ch" forName="arrowAndChildren" refType="w"/>
      <dgm:constr type="w" for="ch" forName="boxAndChildren" refType="w"/>
      <dgm:constr type="h" for="ch" forName="sp" refType="h" fact="-0.015"/>
      <dgm:constr type="primFontSz" for="des" forName="parentTextBox" val="65"/>
      <dgm:constr type="primFontSz" for="des" forName="parentTextArrow" refType="primFontSz" refFor="des" refForName="parentTextBox" op="equ"/>
      <dgm:constr type="primFontSz" for="des" forName="childTextArrow" val="65"/>
      <dgm:constr type="primFontSz" for="des" forName="childTextBox" refType="primFontSz" refFor="des" refForName="childTextArrow" op="equ"/>
    </dgm:constrLst>
    <dgm:ruleLst/>
    <dgm:forEach name="Name1" axis="ch" ptType="node" st="-1" step="-1">
      <dgm:choose name="Name2">
        <dgm:if name="Name3" axis="self" ptType="node" func="revPos" op="equ" val="1">
          <dgm:layoutNode name="boxAndChildren">
            <dgm:alg type="composite"/>
            <dgm:shape xmlns:r="http://schemas.openxmlformats.org/officeDocument/2006/relationships" r:blip="">
              <dgm:adjLst/>
            </dgm:shape>
            <dgm:presOf/>
            <dgm:choose name="Name4">
              <dgm:if name="Name5" axis="ch" ptType="node" func="cnt" op="gte" val="1">
                <dgm:constrLst>
                  <dgm:constr type="w" for="ch" forName="parentTextBox" refType="w"/>
                  <dgm:constr type="h" for="ch" forName="parentTextBox" refType="h" fact="0.54"/>
                  <dgm:constr type="t" for="ch" forName="parentTextBox"/>
                  <dgm:constr type="w" for="ch" forName="entireBox" refType="w"/>
                  <dgm:constr type="h" for="ch" forName="entireBox" refType="h"/>
                  <dgm:constr type="w" for="ch" forName="descendantBox" refType="w"/>
                  <dgm:constr type="b" for="ch" forName="descendantBox" refType="h" fact="0.98"/>
                  <dgm:constr type="h" for="ch" forName="descendantBox" refType="h" fact="0.46"/>
                </dgm:constrLst>
              </dgm:if>
              <dgm:else name="Name6">
                <dgm:constrLst>
                  <dgm:constr type="w" for="ch" forName="parentTextBox" refType="w"/>
                  <dgm:constr type="h" for="ch" forName="parentTextBox" refType="h"/>
                </dgm:constrLst>
              </dgm:else>
            </dgm:choose>
            <dgm:ruleLst/>
            <dgm:layoutNode name="parentTextBox">
              <dgm:alg type="tx"/>
              <dgm:choose name="Name7">
                <dgm:if name="Name8" axis="ch" ptType="node" func="cnt" op="gte" val="1">
                  <dgm:shape xmlns:r="http://schemas.openxmlformats.org/officeDocument/2006/relationships" type="rect" r:blip="" zOrderOff="1" hideGeom="1">
                    <dgm:adjLst/>
                  </dgm:shape>
                </dgm:if>
                <dgm:else name="Name9">
                  <dgm:shape xmlns:r="http://schemas.openxmlformats.org/officeDocument/2006/relationships" type="rect" r:blip="">
                    <dgm:adjLst/>
                  </dgm:shape>
                </dgm:else>
              </dgm:choose>
              <dgm:presOf axis="self"/>
              <dgm:constrLst/>
              <dgm:ruleLst>
                <dgm:rule type="primFontSz" val="5" fact="NaN" max="NaN"/>
              </dgm:ruleLst>
            </dgm:layoutNode>
            <dgm:choose name="Name10">
              <dgm:if name="Name11" axis="ch" ptType="node" func="cnt" op="gte" val="1">
                <dgm:layoutNode name="entireBox">
                  <dgm:alg type="sp"/>
                  <dgm:shape xmlns:r="http://schemas.openxmlformats.org/officeDocument/2006/relationships" type="rect" r:blip="">
                    <dgm:adjLst/>
                  </dgm:shape>
                  <dgm:presOf axis="self"/>
                  <dgm:constrLst/>
                  <dgm:ruleLst/>
                </dgm:layoutNode>
                <dgm:layoutNode name="descendantBox" styleLbl="fgAccFollowNode1">
                  <dgm:choose name="Name12">
                    <dgm:if name="Name13" func="var" arg="dir" op="equ" val="norm">
                      <dgm:alg type="lin"/>
                    </dgm:if>
                    <dgm:else name="Name14">
                      <dgm:alg type="lin">
                        <dgm:param type="linDir" val="fromR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>
                    <dgm:constr type="w" for="ch" forName="childTextBox" refType="w"/>
                    <dgm:constr type="h" for="ch" forName="childTextBox" refType="h"/>
                  </dgm:constrLst>
                  <dgm:ruleLst/>
                  <dgm:forEach name="Name15" axis="ch" ptType="node">
                    <dgm:layoutNode name="childTextBox" styleLbl="fgAccFollowNode1">
                      <dgm:varLst>
                        <dgm:bulletEnabled val="1"/>
                      </dgm:varLst>
                      <dgm:alg type="tx"/>
                      <dgm:shape xmlns:r="http://schemas.openxmlformats.org/officeDocument/2006/relationships" type="rect" r:blip="">
                        <dgm:adjLst/>
                      </dgm:shape>
                      <dgm:presOf axis="desOrSelf" ptType="node"/>
                      <dgm:constrLst>
                        <dgm:constr type="tMarg" refType="primFontSz" fact="0.1"/>
                        <dgm:constr type="bMarg" refType="primFontSz" fact="0.1"/>
                      </dgm:constrLst>
                      <dgm:ruleLst>
                        <dgm:rule type="primFontSz" val="5" fact="NaN" max="NaN"/>
                      </dgm:ruleLst>
                    </dgm:layoutNode>
                  </dgm:forEach>
                </dgm:layoutNode>
              </dgm:if>
              <dgm:else name="Name16"/>
            </dgm:choose>
          </dgm:layoutNode>
        </dgm:if>
        <dgm:else name="Name17">
          <dgm:layoutNode name="arrowAndChildren">
            <dgm:alg type="composite"/>
            <dgm:shape xmlns:r="http://schemas.openxmlformats.org/officeDocument/2006/relationships" r:blip="">
              <dgm:adjLst/>
            </dgm:shape>
            <dgm:presOf/>
            <dgm:choose name="Name18">
              <dgm:if name="Name19" axis="ch" ptType="node" func="cnt" op="gte" val="1">
                <dgm:constrLst>
                  <dgm:constr type="w" for="ch" forName="parentTextArrow" refType="w"/>
                  <dgm:constr type="t" for="ch" forName="parentTextArrow"/>
                  <dgm:constr type="h" for="ch" forName="parentTextArrow" refType="h" fact="0.351"/>
                  <dgm:constr type="w" for="ch" forName="arrow" refType="w"/>
                  <dgm:constr type="h" for="ch" forName="arrow" refType="h"/>
                  <dgm:constr type="w" for="ch" forName="descendantArrow" refType="w"/>
                  <dgm:constr type="b" for="ch" forName="descendantArrow" refType="h" fact="0.65"/>
                  <dgm:constr type="h" for="ch" forName="descendantArrow" refType="h" fact="0.299"/>
                </dgm:constrLst>
              </dgm:if>
              <dgm:else name="Name20">
                <dgm:constrLst>
                  <dgm:constr type="w" for="ch" forName="parentTextArrow" refType="w"/>
                  <dgm:constr type="h" for="ch" forName="parentTextArrow" refType="h"/>
                </dgm:constrLst>
              </dgm:else>
            </dgm:choose>
            <dgm:ruleLst/>
            <dgm:layoutNode name="parentTextArrow">
              <dgm:alg type="tx"/>
              <dgm:choose name="Name21">
                <dgm:if name="Name22" axis="ch" ptType="node" func="cnt" op="gte" val="1">
                  <dgm:shape xmlns:r="http://schemas.openxmlformats.org/officeDocument/2006/relationships" type="rect" r:blip="" zOrderOff="1" hideGeom="1">
                    <dgm:adjLst/>
                  </dgm:shape>
                </dgm:if>
                <dgm:else name="Name23">
                  <dgm:shape xmlns:r="http://schemas.openxmlformats.org/officeDocument/2006/relationships" rot="180" type="upArrowCallout" r:blip="">
                    <dgm:adjLst/>
                  </dgm:shape>
                </dgm:else>
              </dgm:choose>
              <dgm:presOf axis="self"/>
              <dgm:constrLst/>
              <dgm:ruleLst>
                <dgm:rule type="primFontSz" val="5" fact="NaN" max="NaN"/>
              </dgm:ruleLst>
            </dgm:layoutNode>
            <dgm:choose name="Name24">
              <dgm:if name="Name25" axis="ch" ptType="node" func="cnt" op="gte" val="1">
                <dgm:layoutNode name="arrow">
                  <dgm:alg type="sp"/>
                  <dgm:shape xmlns:r="http://schemas.openxmlformats.org/officeDocument/2006/relationships" rot="180" type="upArrowCallout" r:blip="">
                    <dgm:adjLst/>
                  </dgm:shape>
                  <dgm:presOf axis="self"/>
                  <dgm:constrLst/>
                  <dgm:ruleLst/>
                </dgm:layoutNode>
                <dgm:layoutNode name="descendantArrow">
                  <dgm:choose name="Name26">
                    <dgm:if name="Name27" func="var" arg="dir" op="equ" val="norm">
                      <dgm:alg type="lin"/>
                    </dgm:if>
                    <dgm:else name="Name28">
                      <dgm:alg type="lin">
                        <dgm:param type="linDir" val="fromR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>
                    <dgm:constr type="w" for="ch" forName="childTextArrow" refType="w"/>
                    <dgm:constr type="h" for="ch" forName="childTextArrow" refType="h"/>
                  </dgm:constrLst>
                  <dgm:ruleLst/>
                  <dgm:forEach name="Name29" axis="ch" ptType="node">
                    <dgm:layoutNode name="childTextArrow" styleLbl="fgAccFollowNode1">
                      <dgm:varLst>
                        <dgm:bulletEnabled val="1"/>
                      </dgm:varLst>
                      <dgm:alg type="tx"/>
                      <dgm:shape xmlns:r="http://schemas.openxmlformats.org/officeDocument/2006/relationships" type="rect" r:blip="">
                        <dgm:adjLst/>
                      </dgm:shape>
                      <dgm:presOf axis="desOrSelf" ptType="node"/>
                      <dgm:constrLst>
                        <dgm:constr type="tMarg" refType="primFontSz" fact="0.1"/>
                        <dgm:constr type="bMarg" refType="primFontSz" fact="0.1"/>
                      </dgm:constrLst>
                      <dgm:ruleLst>
                        <dgm:rule type="primFontSz" val="5" fact="NaN" max="NaN"/>
                      </dgm:ruleLst>
                    </dgm:layoutNode>
                  </dgm:forEach>
                </dgm:layoutNode>
              </dgm:if>
              <dgm:else name="Name30"/>
            </dgm:choose>
          </dgm:layoutNode>
        </dgm:else>
      </dgm:choose>
      <dgm:forEach name="Name31" axis="precedSib" ptType="sibTrans" st="-1" cnt="1">
        <dgm:layoutNode name="sp">
          <dgm:alg type="sp"/>
          <dgm:shape xmlns:r="http://schemas.openxmlformats.org/officeDocument/2006/relationships" r:blip="">
            <dgm:adjLst/>
          </dgm:shape>
          <dgm:presOf axis="self"/>
          <dgm:constrLst/>
          <dgm:ruleLst/>
        </dgm:layoutNode>
      </dgm:forEach>
    </dgm:forEach>
  </dgm:layoutNode>
</dgm:layoutDef>
</file>

<file path=ppt/diagrams/layout5.xml><?xml version="1.0" encoding="utf-8"?>
<dgm:layoutDef xmlns:dgm="http://schemas.openxmlformats.org/drawingml/2006/diagram" xmlns:a="http://schemas.openxmlformats.org/drawingml/2006/main" uniqueId="urn:microsoft.com/office/officeart/2005/8/layout/vList5">
  <dgm:title val=""/>
  <dgm:desc val=""/>
  <dgm:catLst>
    <dgm:cat type="list" pri="15000"/>
    <dgm:cat type="convert" pri="2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>
          <dgm:param type="linDir" val="fromT"/>
          <dgm:param type="nodeHorzAlign" val="l"/>
        </dgm:alg>
      </dgm:if>
      <dgm:else name="Name3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linNode" refType="h"/>
      <dgm:constr type="w" for="ch" forName="linNode" refType="w"/>
      <dgm:constr type="h" for="ch" forName="sp" refType="h" fact="0.05"/>
      <dgm:constr type="primFontSz" for="des" forName="parentText" op="equ" val="65"/>
      <dgm:constr type="secFontSz" for="des" forName="descendantText" op="equ"/>
    </dgm:constrLst>
    <dgm:ruleLst/>
    <dgm:forEach name="Name4" axis="ch" ptType="node">
      <dgm:layoutNode name="linNode">
        <dgm:choose name="Name5">
          <dgm:if name="Name6" func="var" arg="dir" op="equ" val="norm">
            <dgm:alg type="lin">
              <dgm:param type="linDir" val="fromL"/>
            </dgm:alg>
          </dgm:if>
          <dgm:else name="Name7">
            <dgm:alg type="lin">
              <dgm:param type="linDir" val="fromR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forName="parentText" refType="w" fact="0.36"/>
          <dgm:constr type="w" for="ch" forName="descendantText" refType="w" fact="0.64"/>
          <dgm:constr type="h" for="ch" forName="parentText" refType="h"/>
          <dgm:constr type="h" for="ch" forName="descendantText" refType="h" refFor="ch" refForName="parentText" fact="0.8"/>
        </dgm:constrLst>
        <dgm:ruleLst/>
        <dgm:layoutNode name="parentText">
          <dgm:varLst>
            <dgm:chMax val="1"/>
            <dgm:bulletEnabled val="1"/>
          </dgm:varLst>
          <dgm:alg type="tx"/>
          <dgm:shape xmlns:r="http://schemas.openxmlformats.org/officeDocument/2006/relationships" type="roundRect" r:blip="" zOrderOff="3">
            <dgm:adjLst/>
          </dgm:shape>
          <dgm:presOf axis="self" ptType="node"/>
          <dgm:constrLst>
            <dgm:constr type="tMarg" refType="primFontSz" fact="0.15"/>
            <dgm:constr type="bMarg" refType="primFontSz" fact="0.15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choose name="Name8">
          <dgm:if name="Name9" axis="ch" ptType="node" func="cnt" op="gte" val="1">
            <dgm:layoutNode name="descendantText" styleLbl="alignAccFollowNode1">
              <dgm:varLst>
                <dgm:bulletEnabled val="1"/>
              </dgm:varLst>
              <dgm:alg type="tx">
                <dgm:param type="stBulletLvl" val="1"/>
                <dgm:param type="txAnchorVertCh" val="mid"/>
              </dgm:alg>
              <dgm:choose name="Name10">
                <dgm:if name="Name11" func="var" arg="dir" op="equ" val="norm">
                  <dgm:shape xmlns:r="http://schemas.openxmlformats.org/officeDocument/2006/relationships" rot="90" type="round2SameRect" r:blip="">
                    <dgm:adjLst/>
                  </dgm:shape>
                </dgm:if>
                <dgm:else name="Name12">
                  <dgm:shape xmlns:r="http://schemas.openxmlformats.org/officeDocument/2006/relationships" rot="-90" type="round2SameRect" r:blip="">
                    <dgm:adjLst/>
                  </dgm:shape>
                </dgm:else>
              </dgm:choose>
              <dgm:presOf axis="des" ptType="node"/>
              <dgm:constrLst>
                <dgm:constr type="secFontSz" val="65"/>
                <dgm:constr type="primFontSz" refType="secFontSz"/>
                <dgm:constr type="lMarg" refType="secFontSz" fact="0.3"/>
                <dgm:constr type="rMarg" refType="secFontSz" fact="0.3"/>
                <dgm:constr type="tMarg" refType="secFontSz" fact="0.15"/>
                <dgm:constr type="bMarg" refType="secFontSz" fact="0.15"/>
              </dgm:constrLst>
              <dgm:ruleLst>
                <dgm:rule type="secFontSz" val="5" fact="NaN" max="NaN"/>
              </dgm:ruleLst>
            </dgm:layoutNode>
          </dgm:if>
          <dgm:else name="Name13"/>
        </dgm:choose>
      </dgm:layoutNode>
      <dgm:forEach name="Name14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6.xml><?xml version="1.0" encoding="utf-8"?>
<dgm:layoutDef xmlns:dgm="http://schemas.openxmlformats.org/drawingml/2006/diagram" xmlns:a="http://schemas.openxmlformats.org/drawingml/2006/main" uniqueId="urn:microsoft.com/office/officeart/2005/8/layout/vList5">
  <dgm:title val=""/>
  <dgm:desc val=""/>
  <dgm:catLst>
    <dgm:cat type="list" pri="15000"/>
    <dgm:cat type="convert" pri="2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>
          <dgm:param type="linDir" val="fromT"/>
          <dgm:param type="nodeHorzAlign" val="l"/>
        </dgm:alg>
      </dgm:if>
      <dgm:else name="Name3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linNode" refType="h"/>
      <dgm:constr type="w" for="ch" forName="linNode" refType="w"/>
      <dgm:constr type="h" for="ch" forName="sp" refType="h" fact="0.05"/>
      <dgm:constr type="primFontSz" for="des" forName="parentText" op="equ" val="65"/>
      <dgm:constr type="secFontSz" for="des" forName="descendantText" op="equ"/>
    </dgm:constrLst>
    <dgm:ruleLst/>
    <dgm:forEach name="Name4" axis="ch" ptType="node">
      <dgm:layoutNode name="linNode">
        <dgm:choose name="Name5">
          <dgm:if name="Name6" func="var" arg="dir" op="equ" val="norm">
            <dgm:alg type="lin">
              <dgm:param type="linDir" val="fromL"/>
            </dgm:alg>
          </dgm:if>
          <dgm:else name="Name7">
            <dgm:alg type="lin">
              <dgm:param type="linDir" val="fromR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forName="parentText" refType="w" fact="0.36"/>
          <dgm:constr type="w" for="ch" forName="descendantText" refType="w" fact="0.64"/>
          <dgm:constr type="h" for="ch" forName="parentText" refType="h"/>
          <dgm:constr type="h" for="ch" forName="descendantText" refType="h" refFor="ch" refForName="parentText" fact="0.8"/>
        </dgm:constrLst>
        <dgm:ruleLst/>
        <dgm:layoutNode name="parentText">
          <dgm:varLst>
            <dgm:chMax val="1"/>
            <dgm:bulletEnabled val="1"/>
          </dgm:varLst>
          <dgm:alg type="tx"/>
          <dgm:shape xmlns:r="http://schemas.openxmlformats.org/officeDocument/2006/relationships" type="roundRect" r:blip="" zOrderOff="3">
            <dgm:adjLst/>
          </dgm:shape>
          <dgm:presOf axis="self" ptType="node"/>
          <dgm:constrLst>
            <dgm:constr type="tMarg" refType="primFontSz" fact="0.15"/>
            <dgm:constr type="bMarg" refType="primFontSz" fact="0.15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choose name="Name8">
          <dgm:if name="Name9" axis="ch" ptType="node" func="cnt" op="gte" val="1">
            <dgm:layoutNode name="descendantText" styleLbl="alignAccFollowNode1">
              <dgm:varLst>
                <dgm:bulletEnabled val="1"/>
              </dgm:varLst>
              <dgm:alg type="tx">
                <dgm:param type="stBulletLvl" val="1"/>
                <dgm:param type="txAnchorVertCh" val="mid"/>
              </dgm:alg>
              <dgm:choose name="Name10">
                <dgm:if name="Name11" func="var" arg="dir" op="equ" val="norm">
                  <dgm:shape xmlns:r="http://schemas.openxmlformats.org/officeDocument/2006/relationships" rot="90" type="round2SameRect" r:blip="">
                    <dgm:adjLst/>
                  </dgm:shape>
                </dgm:if>
                <dgm:else name="Name12">
                  <dgm:shape xmlns:r="http://schemas.openxmlformats.org/officeDocument/2006/relationships" rot="-90" type="round2SameRect" r:blip="">
                    <dgm:adjLst/>
                  </dgm:shape>
                </dgm:else>
              </dgm:choose>
              <dgm:presOf axis="des" ptType="node"/>
              <dgm:constrLst>
                <dgm:constr type="secFontSz" val="65"/>
                <dgm:constr type="primFontSz" refType="secFontSz"/>
                <dgm:constr type="lMarg" refType="secFontSz" fact="0.3"/>
                <dgm:constr type="rMarg" refType="secFontSz" fact="0.3"/>
                <dgm:constr type="tMarg" refType="secFontSz" fact="0.15"/>
                <dgm:constr type="bMarg" refType="secFontSz" fact="0.15"/>
              </dgm:constrLst>
              <dgm:ruleLst>
                <dgm:rule type="secFontSz" val="5" fact="NaN" max="NaN"/>
              </dgm:ruleLst>
            </dgm:layoutNode>
          </dgm:if>
          <dgm:else name="Name13"/>
        </dgm:choose>
      </dgm:layoutNode>
      <dgm:forEach name="Name14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7.xml><?xml version="1.0" encoding="utf-8"?>
<dgm:layoutDef xmlns:dgm="http://schemas.openxmlformats.org/drawingml/2006/diagram" xmlns:a="http://schemas.openxmlformats.org/drawingml/2006/main" uniqueId="urn:microsoft.com/office/officeart/2005/8/layout/process2">
  <dgm:title val=""/>
  <dgm:desc val=""/>
  <dgm:catLst>
    <dgm:cat type="process" pri="13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Flow">
    <dgm:varLst>
      <dgm:resizeHandles val="exact"/>
    </dgm:varLst>
    <dgm:alg type="lin">
      <dgm:param type="linDir" val="fromT"/>
    </dgm:alg>
    <dgm:shape xmlns:r="http://schemas.openxmlformats.org/officeDocument/2006/relationships" r:blip="">
      <dgm:adjLst/>
    </dgm:shape>
    <dgm:presOf/>
    <dgm:constrLst>
      <dgm:constr type="h" for="ch" ptType="node" refType="h"/>
      <dgm:constr type="h" for="ch" ptType="sibTrans" refType="h" refFor="ch" refPtType="node" fact="0.5"/>
      <dgm:constr type="w" for="ch" ptType="node" op="equ"/>
      <dgm:constr type="primFontSz" for="ch" ptType="node" op="equ" val="65"/>
      <dgm:constr type="primFontSz" for="des" forName="connectorText" op="equ" val="55"/>
      <dgm:constr type="primFontSz" for="des" forName="connectorText" refType="primFontSz" refFor="ch" refPtType="node" op="lte" fact="0.8"/>
    </dgm:constrLst>
    <dgm:ruleLst/>
    <dgm:forEach name="nodesForEach" axis="ch" ptType="node">
      <dgm:layoutNode name="node">
        <dgm:varLst>
          <dgm:bulletEnabled val="1"/>
        </dgm:varLst>
        <dgm:choose name="Name0">
          <dgm:if name="Name1" axis="root des" ptType="all node" func="maxDepth" op="gt" val="1">
            <dgm:alg type="tx">
              <dgm:param type="parTxLTRAlign" val="l"/>
              <dgm:param type="parTxRTLAlign" val="r"/>
              <dgm:param type="txAnchorVertCh" val="mid"/>
            </dgm:alg>
          </dgm:if>
          <dgm:else name="Name2">
            <dgm:alg type="tx"/>
          </dgm:else>
        </dgm:choose>
        <dgm:shape xmlns:r="http://schemas.openxmlformats.org/officeDocument/2006/relationships" type="roundRect" r:blip="">
          <dgm:adjLst>
            <dgm:adj idx="1" val="0.1"/>
          </dgm:adjLst>
        </dgm:shape>
        <dgm:presOf axis="desOrSelf" ptType="node"/>
        <dgm:constrLst>
          <dgm:constr type="w" refType="h" fact="1.8"/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primFontSz" val="18" fact="NaN" max="NaN"/>
          <dgm:rule type="w" val="NaN" fact="4" max="NaN"/>
          <dgm:rule type="primFontSz" val="5" fact="NaN" max="NaN"/>
        </dgm:ruleLst>
      </dgm:layoutNode>
      <dgm:forEach name="sibTransForEach" axis="followSib" ptType="sibTrans" cnt="1">
        <dgm:layoutNode name="sibTrans">
          <dgm:alg type="conn">
            <dgm:param type="begPts" val="auto"/>
            <dgm:param type="endPts" val="auto"/>
          </dgm:alg>
          <dgm:shape xmlns:r="http://schemas.openxmlformats.org/officeDocument/2006/relationships" type="conn" r:blip="">
            <dgm:adjLst/>
          </dgm:shape>
          <dgm:presOf axis="self"/>
          <dgm:constrLst>
            <dgm:constr type="w" refType="h" fact="0.9"/>
            <dgm:constr type="connDist"/>
            <dgm:constr type="wArH" refType="w" fact="0.5"/>
            <dgm:constr type="hArH" refType="w"/>
            <dgm:constr type="stemThick" refType="w" fact="0.6"/>
            <dgm:constr type="begPad" refType="connDist" fact="0.125"/>
            <dgm:constr type="endPad" refType="connDist" fact="0.125"/>
          </dgm:constrLst>
          <dgm:ruleLst/>
          <dgm:layoutNode name="connectorText">
            <dgm:alg type="tx">
              <dgm:param type="autoTxRot" val="upr"/>
            </dgm:alg>
            <dgm:shape xmlns:r="http://schemas.openxmlformats.org/officeDocument/2006/relationships" type="conn" r:blip="" hideGeom="1">
              <dgm:adjLst/>
            </dgm:shape>
            <dgm:presOf axis="self"/>
            <dgm:constrLst>
              <dgm:constr type="lMarg"/>
              <dgm:constr type="rMarg"/>
              <dgm:constr type="tMarg"/>
              <dgm:constr type="bMarg"/>
            </dgm:constrLst>
            <dgm:ruleLst>
              <dgm:rule type="primFontSz" val="5" fact="NaN" max="NaN"/>
            </dgm:ruleLst>
          </dgm:layoutNode>
        </dgm:layoutNode>
      </dgm:forEach>
    </dgm:forEach>
  </dgm:layoutNode>
</dgm:layoutDef>
</file>

<file path=ppt/diagrams/layout8.xml><?xml version="1.0" encoding="utf-8"?>
<dgm:layoutDef xmlns:dgm="http://schemas.openxmlformats.org/drawingml/2006/diagram" xmlns:a="http://schemas.openxmlformats.org/drawingml/2006/main" uniqueId="urn:microsoft.com/office/officeart/2005/8/layout/process2">
  <dgm:title val=""/>
  <dgm:desc val=""/>
  <dgm:catLst>
    <dgm:cat type="process" pri="13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Flow">
    <dgm:varLst>
      <dgm:resizeHandles val="exact"/>
    </dgm:varLst>
    <dgm:alg type="lin">
      <dgm:param type="linDir" val="fromT"/>
    </dgm:alg>
    <dgm:shape xmlns:r="http://schemas.openxmlformats.org/officeDocument/2006/relationships" r:blip="">
      <dgm:adjLst/>
    </dgm:shape>
    <dgm:presOf/>
    <dgm:constrLst>
      <dgm:constr type="h" for="ch" ptType="node" refType="h"/>
      <dgm:constr type="h" for="ch" ptType="sibTrans" refType="h" refFor="ch" refPtType="node" fact="0.5"/>
      <dgm:constr type="w" for="ch" ptType="node" op="equ"/>
      <dgm:constr type="primFontSz" for="ch" ptType="node" op="equ" val="65"/>
      <dgm:constr type="primFontSz" for="des" forName="connectorText" op="equ" val="55"/>
      <dgm:constr type="primFontSz" for="des" forName="connectorText" refType="primFontSz" refFor="ch" refPtType="node" op="lte" fact="0.8"/>
    </dgm:constrLst>
    <dgm:ruleLst/>
    <dgm:forEach name="nodesForEach" axis="ch" ptType="node">
      <dgm:layoutNode name="node">
        <dgm:varLst>
          <dgm:bulletEnabled val="1"/>
        </dgm:varLst>
        <dgm:choose name="Name0">
          <dgm:if name="Name1" axis="root des" ptType="all node" func="maxDepth" op="gt" val="1">
            <dgm:alg type="tx">
              <dgm:param type="parTxLTRAlign" val="l"/>
              <dgm:param type="parTxRTLAlign" val="r"/>
              <dgm:param type="txAnchorVertCh" val="mid"/>
            </dgm:alg>
          </dgm:if>
          <dgm:else name="Name2">
            <dgm:alg type="tx"/>
          </dgm:else>
        </dgm:choose>
        <dgm:shape xmlns:r="http://schemas.openxmlformats.org/officeDocument/2006/relationships" type="roundRect" r:blip="">
          <dgm:adjLst>
            <dgm:adj idx="1" val="0.1"/>
          </dgm:adjLst>
        </dgm:shape>
        <dgm:presOf axis="desOrSelf" ptType="node"/>
        <dgm:constrLst>
          <dgm:constr type="w" refType="h" fact="1.8"/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primFontSz" val="18" fact="NaN" max="NaN"/>
          <dgm:rule type="w" val="NaN" fact="4" max="NaN"/>
          <dgm:rule type="primFontSz" val="5" fact="NaN" max="NaN"/>
        </dgm:ruleLst>
      </dgm:layoutNode>
      <dgm:forEach name="sibTransForEach" axis="followSib" ptType="sibTrans" cnt="1">
        <dgm:layoutNode name="sibTrans">
          <dgm:alg type="conn">
            <dgm:param type="begPts" val="auto"/>
            <dgm:param type="endPts" val="auto"/>
          </dgm:alg>
          <dgm:shape xmlns:r="http://schemas.openxmlformats.org/officeDocument/2006/relationships" type="conn" r:blip="">
            <dgm:adjLst/>
          </dgm:shape>
          <dgm:presOf axis="self"/>
          <dgm:constrLst>
            <dgm:constr type="w" refType="h" fact="0.9"/>
            <dgm:constr type="connDist"/>
            <dgm:constr type="wArH" refType="w" fact="0.5"/>
            <dgm:constr type="hArH" refType="w"/>
            <dgm:constr type="stemThick" refType="w" fact="0.6"/>
            <dgm:constr type="begPad" refType="connDist" fact="0.125"/>
            <dgm:constr type="endPad" refType="connDist" fact="0.125"/>
          </dgm:constrLst>
          <dgm:ruleLst/>
          <dgm:layoutNode name="connectorText">
            <dgm:alg type="tx">
              <dgm:param type="autoTxRot" val="upr"/>
            </dgm:alg>
            <dgm:shape xmlns:r="http://schemas.openxmlformats.org/officeDocument/2006/relationships" type="conn" r:blip="" hideGeom="1">
              <dgm:adjLst/>
            </dgm:shape>
            <dgm:presOf axis="self"/>
            <dgm:constrLst>
              <dgm:constr type="lMarg"/>
              <dgm:constr type="rMarg"/>
              <dgm:constr type="tMarg"/>
              <dgm:constr type="bMarg"/>
            </dgm:constrLst>
            <dgm:ruleLst>
              <dgm:rule type="primFontSz" val="5" fact="NaN" max="NaN"/>
            </dgm:ruleLst>
          </dgm:layoutNode>
        </dgm:layoutNode>
      </dgm:forEach>
    </dgm:forEach>
  </dgm:layoutNode>
</dgm:layoutDef>
</file>

<file path=ppt/diagrams/layout9.xml><?xml version="1.0" encoding="utf-8"?>
<dgm:layoutDef xmlns:dgm="http://schemas.openxmlformats.org/drawingml/2006/diagram" xmlns:a="http://schemas.openxmlformats.org/drawingml/2006/main" uniqueId="urn:microsoft.com/office/officeart/2005/8/layout/funnel1">
  <dgm:title val=""/>
  <dgm:desc val=""/>
  <dgm:catLst>
    <dgm:cat type="relationship" pri="2000"/>
    <dgm:cat type="process" pri="27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chMax val="4"/>
      <dgm:resizeHandles val="exact"/>
    </dgm:varLst>
    <dgm:alg type="composite">
      <dgm:param type="ar" val="1.25"/>
    </dgm:alg>
    <dgm:shape xmlns:r="http://schemas.openxmlformats.org/officeDocument/2006/relationships" r:blip="">
      <dgm:adjLst/>
    </dgm:shape>
    <dgm:presOf/>
    <dgm:choose name="Name1">
      <dgm:if name="Name2" axis="ch" ptType="node" func="cnt" op="equ" val="2">
        <dgm:constrLst>
          <dgm:constr type="w" for="ch" forName="ellipse" refType="w" fact="0.645"/>
          <dgm:constr type="h" for="ch" forName="ellipse" refType="h" fact="0.28"/>
          <dgm:constr type="t" for="ch" forName="ellipse" refType="w" fact="0.0275"/>
          <dgm:constr type="l" for="ch" forName="ellipse" refType="w" fact="0.0265"/>
          <dgm:constr type="w" for="ch" forName="arrow1" refType="w" fact="0.125"/>
          <dgm:constr type="h" for="ch" forName="arrow1" refType="h" fact="0.1"/>
          <dgm:constr type="t" for="ch" forName="arrow1" refType="h" fact="0.72"/>
          <dgm:constr type="l" for="ch" forName="arrow1" refType="w" fact="0.2875"/>
          <dgm:constr type="w" for="ch" forName="rectangle" refType="w" fact="0.6"/>
          <dgm:constr type="h" for="ch" forName="rectangle" refType="w" refFor="ch" refForName="rectangle" fact="0.25"/>
          <dgm:constr type="t" for="ch" forName="rectangle" refType="h" fact="0.8"/>
          <dgm:constr type="l" for="ch" forName="rectangle" refType="w" fact="0.05"/>
          <dgm:constr type="w" for="ch" forName="item1" refType="w" fact="0.35"/>
          <dgm:constr type="h" for="ch" forName="item1" refType="w" fact="0.35"/>
          <dgm:constr type="t" for="ch" forName="item1" refType="h" fact="0.05"/>
          <dgm:constr type="l" for="ch" forName="item1" refType="w" fact="0.125"/>
          <dgm:constr type="primFontSz" for="ch" forName="item1" op="equ" val="65"/>
          <dgm:constr type="w" for="ch" forName="funnel" refType="w" fact="0.7"/>
          <dgm:constr type="h" for="ch" forName="funnel" refType="h" fact="0.7"/>
          <dgm:constr type="t" for="ch" forName="funnel"/>
          <dgm:constr type="l" for="ch" forName="funnel"/>
        </dgm:constrLst>
      </dgm:if>
      <dgm:else name="Name3">
        <dgm:constrLst>
          <dgm:constr type="w" for="ch" forName="ellipse" refType="w" fact="0.645"/>
          <dgm:constr type="h" for="ch" forName="ellipse" refType="h" fact="0.28"/>
          <dgm:constr type="t" for="ch" forName="ellipse" refType="w" fact="0.0275"/>
          <dgm:constr type="l" for="ch" forName="ellipse" refType="w" fact="0.0265"/>
          <dgm:constr type="w" for="ch" forName="arrow1" refType="w" fact="0.125"/>
          <dgm:constr type="h" for="ch" forName="arrow1" refType="h" fact="0.1"/>
          <dgm:constr type="t" for="ch" forName="arrow1" refType="h" fact="0.72"/>
          <dgm:constr type="l" for="ch" forName="arrow1" refType="w" fact="0.2875"/>
          <dgm:constr type="w" for="ch" forName="rectangle" refType="w" fact="0.6"/>
          <dgm:constr type="h" for="ch" forName="rectangle" refType="w" refFor="ch" refForName="rectangle" fact="0.25"/>
          <dgm:constr type="t" for="ch" forName="rectangle" refType="h" fact="0.8"/>
          <dgm:constr type="l" for="ch" forName="rectangle" refType="w" fact="0.05"/>
          <dgm:constr type="primFontSz" for="ch" forName="rectangle" val="65"/>
          <dgm:constr type="w" for="ch" forName="item1" refType="w" fact="0.225"/>
          <dgm:constr type="h" for="ch" forName="item1" refType="w" fact="0.225"/>
          <dgm:constr type="t" for="ch" forName="item1" refType="h" fact="0.336"/>
          <dgm:constr type="l" for="ch" forName="item1" refType="w" fact="0.261"/>
          <dgm:constr type="primFontSz" for="ch" forName="item1" val="65"/>
          <dgm:constr type="w" for="ch" forName="item2" refType="w" fact="0.225"/>
          <dgm:constr type="h" for="ch" forName="item2" refType="w" fact="0.225"/>
          <dgm:constr type="t" for="ch" forName="item2" refType="h" fact="0.125"/>
          <dgm:constr type="l" for="ch" forName="item2" refType="w" fact="0.1"/>
          <dgm:constr type="primFontSz" for="ch" forName="item2" refType="primFontSz" refFor="ch" refForName="item1" op="equ"/>
          <dgm:constr type="w" for="ch" forName="item3" refType="w" fact="0.225"/>
          <dgm:constr type="h" for="ch" forName="item3" refType="w" fact="0.225"/>
          <dgm:constr type="t" for="ch" forName="item3" refType="h" fact="0.057"/>
          <dgm:constr type="l" for="ch" forName="item3" refType="w" fact="0.33"/>
          <dgm:constr type="primFontSz" for="ch" forName="item3" refType="primFontSz" refFor="ch" refForName="item1" op="equ"/>
          <dgm:constr type="w" for="ch" forName="funnel" refType="w" fact="0.7"/>
          <dgm:constr type="h" for="ch" forName="funnel" refType="h" fact="0.7"/>
          <dgm:constr type="t" for="ch" forName="funnel"/>
          <dgm:constr type="l" for="ch" forName="funnel"/>
        </dgm:constrLst>
      </dgm:else>
    </dgm:choose>
    <dgm:ruleLst/>
    <dgm:choose name="Name4">
      <dgm:if name="Name5" axis="ch" ptType="node" func="cnt" op="gte" val="1">
        <dgm:layoutNode name="ellipse" styleLbl="trBgShp">
          <dgm:alg type="sp"/>
          <dgm:shape xmlns:r="http://schemas.openxmlformats.org/officeDocument/2006/relationships" type="ellipse" r:blip="">
            <dgm:adjLst/>
          </dgm:shape>
          <dgm:presOf/>
          <dgm:constrLst/>
          <dgm:ruleLst/>
        </dgm:layoutNode>
        <dgm:layoutNode name="arrow1" styleLbl="fgShp">
          <dgm:alg type="sp"/>
          <dgm:shape xmlns:r="http://schemas.openxmlformats.org/officeDocument/2006/relationships" type="downArrow" r:blip="">
            <dgm:adjLst/>
          </dgm:shape>
          <dgm:presOf/>
          <dgm:constrLst/>
          <dgm:ruleLst/>
        </dgm:layoutNode>
        <dgm:layoutNode name="rectangle" styleLbl="revTx">
          <dgm:varLst>
            <dgm:bulletEnabled val="1"/>
          </dgm:varLst>
          <dgm:alg type="tx">
            <dgm:param type="txAnchorHorzCh" val="ctr"/>
          </dgm:alg>
          <dgm:shape xmlns:r="http://schemas.openxmlformats.org/officeDocument/2006/relationships" type="rect" r:blip="">
            <dgm:adjLst/>
          </dgm:shape>
          <dgm:choose name="Name6">
            <dgm:if name="Name7" axis="ch" ptType="node" func="cnt" op="equ" val="1">
              <dgm:presOf axis="ch desOrSelf" ptType="node node" st="1 1" cnt="1 0"/>
            </dgm:if>
            <dgm:if name="Name8" axis="ch" ptType="node" func="cnt" op="equ" val="2">
              <dgm:presOf axis="ch desOrSelf" ptType="node node" st="2 1" cnt="1 0"/>
            </dgm:if>
            <dgm:if name="Name9" axis="ch" ptType="node" func="cnt" op="equ" val="3">
              <dgm:presOf axis="ch desOrSelf" ptType="node node" st="3 1" cnt="1 0"/>
            </dgm:if>
            <dgm:else name="Name10">
              <dgm:presOf axis="ch desOrSelf" ptType="node node" st="4 1" cnt="1 0"/>
            </dgm:else>
          </dgm:choose>
          <dgm:constrLst/>
          <dgm:ruleLst>
            <dgm:rule type="primFontSz" val="5" fact="NaN" max="NaN"/>
          </dgm:ruleLst>
        </dgm:layoutNode>
        <dgm:forEach name="Name11" axis="ch" ptType="node" st="2" cnt="1">
          <dgm:layoutNode name="item1" styleLbl="node1">
            <dgm:varLst>
              <dgm:bulletEnabled val="1"/>
            </dgm:varLst>
            <dgm:alg type="tx"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choose name="Name12">
              <dgm:if name="Name13" axis="root ch" ptType="all node" func="cnt" op="equ" val="1">
                <dgm:presOf/>
              </dgm:if>
              <dgm:if name="Name14" axis="root ch" ptType="all node" func="cnt" op="equ" val="2">
                <dgm:presOf axis="root ch desOrSelf" ptType="all node node" st="1 1 1" cnt="0 1 0"/>
              </dgm:if>
              <dgm:if name="Name15" axis="root ch" ptType="all node" func="cnt" op="equ" val="3">
                <dgm:presOf axis="root ch desOrSelf" ptType="all node node" st="1 2 1" cnt="0 1 0"/>
              </dgm:if>
              <dgm:else name="Name16">
                <dgm:presOf axis="root ch desOrSelf" ptType="all node node" st="1 3 1" cnt="0 1 0"/>
              </dgm:else>
            </dgm:choose>
            <dgm:constrLst>
              <dgm:constr type="tMarg" refType="primFontSz" fact="0.1"/>
              <dgm:constr type="bMarg" refType="primFontSz" fact="0.1"/>
              <dgm:constr type="lMarg" refType="primFontSz" fact="0.1"/>
              <dgm:constr type="rMarg" refType="primFontSz" fact="0.1"/>
            </dgm:constrLst>
            <dgm:ruleLst>
              <dgm:rule type="primFontSz" val="5" fact="NaN" max="NaN"/>
            </dgm:ruleLst>
          </dgm:layoutNode>
        </dgm:forEach>
        <dgm:forEach name="Name17" axis="ch" ptType="node" st="3" cnt="1">
          <dgm:layoutNode name="item2" styleLbl="node1">
            <dgm:varLst>
              <dgm:bulletEnabled val="1"/>
            </dgm:varLst>
            <dgm:alg type="tx"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choose name="Name18">
              <dgm:if name="Name19" axis="root ch" ptType="all node" func="cnt" op="equ" val="1">
                <dgm:presOf/>
              </dgm:if>
              <dgm:if name="Name20" axis="root ch" ptType="all node" func="cnt" op="equ" val="2">
                <dgm:presOf/>
              </dgm:if>
              <dgm:if name="Name21" axis="root ch" ptType="all node" func="cnt" op="equ" val="3">
                <dgm:presOf axis="root ch desOrSelf" ptType="all node node" st="1 1 1" cnt="0 1 0"/>
              </dgm:if>
              <dgm:else name="Name22">
                <dgm:presOf axis="root ch desOrSelf" ptType="all node node" st="1 2 1" cnt="0 1 0"/>
              </dgm:else>
            </dgm:choose>
            <dgm:constrLst>
              <dgm:constr type="tMarg" refType="primFontSz" fact="0.1"/>
              <dgm:constr type="bMarg" refType="primFontSz" fact="0.1"/>
              <dgm:constr type="lMarg" refType="primFontSz" fact="0.1"/>
              <dgm:constr type="rMarg" refType="primFontSz" fact="0.1"/>
            </dgm:constrLst>
            <dgm:ruleLst>
              <dgm:rule type="primFontSz" val="5" fact="NaN" max="NaN"/>
            </dgm:ruleLst>
          </dgm:layoutNode>
        </dgm:forEach>
        <dgm:forEach name="Name23" axis="ch" ptType="node" st="4" cnt="1">
          <dgm:layoutNode name="item3" styleLbl="node1">
            <dgm:varLst>
              <dgm:bulletEnabled val="1"/>
            </dgm:varLst>
            <dgm:alg type="tx"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choose name="Name24">
              <dgm:if name="Name25" axis="root ch" ptType="all node" func="cnt" op="equ" val="1">
                <dgm:presOf/>
              </dgm:if>
              <dgm:if name="Name26" axis="root ch" ptType="all node" func="cnt" op="equ" val="2">
                <dgm:presOf/>
              </dgm:if>
              <dgm:if name="Name27" axis="root ch" ptType="all node" func="cnt" op="equ" val="3">
                <dgm:presOf/>
              </dgm:if>
              <dgm:else name="Name28">
                <dgm:presOf axis="root ch desOrSelf" ptType="all node node" st="1 1 1" cnt="0 1 0"/>
              </dgm:else>
            </dgm:choose>
            <dgm:constrLst>
              <dgm:constr type="tMarg" refType="primFontSz" fact="0.1"/>
              <dgm:constr type="bMarg" refType="primFontSz" fact="0.1"/>
              <dgm:constr type="lMarg" refType="primFontSz" fact="0.1"/>
              <dgm:constr type="rMarg" refType="primFontSz" fact="0.1"/>
            </dgm:constrLst>
            <dgm:ruleLst>
              <dgm:rule type="primFontSz" val="5" fact="NaN" max="NaN"/>
            </dgm:ruleLst>
          </dgm:layoutNode>
        </dgm:forEach>
        <dgm:layoutNode name="funnel" styleLbl="trAlignAcc1">
          <dgm:alg type="sp"/>
          <dgm:shape xmlns:r="http://schemas.openxmlformats.org/officeDocument/2006/relationships" type="funnel" r:blip="">
            <dgm:adjLst/>
          </dgm:shape>
          <dgm:presOf/>
          <dgm:constrLst/>
          <dgm:ruleLst/>
        </dgm:layoutNode>
      </dgm:if>
      <dgm:else name="Name29"/>
    </dgm:choose>
  </dgm:layoutNode>
</dgm:layoutDef>
</file>

<file path=ppt/diagrams/layout10.xml><?xml version="1.0" encoding="utf-8"?>
<dgm:layoutDef xmlns:dgm="http://schemas.openxmlformats.org/drawingml/2006/diagram" xmlns:a="http://schemas.openxmlformats.org/drawingml/2006/main" uniqueId="urn:microsoft.com/office/officeart/2005/8/layout/lProcess2">
  <dgm:title val=""/>
  <dgm:desc val=""/>
  <dgm:catLst>
    <dgm:cat type="list" pri="10000"/>
    <dgm:cat type="relationship" pri="13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14" srcId="1" destId="12" srcOrd="0" destOrd="0"/>
        <dgm:cxn modelId="23" srcId="2" destId="21" srcOrd="0" destOrd="0"/>
        <dgm:cxn modelId="24" srcId="2" destId="22" srcOrd="0" destOrd="0"/>
        <dgm:cxn modelId="33" srcId="3" destId="31" srcOrd="0" destOrd="0"/>
        <dgm:cxn modelId="34" srcId="3" destId="32" srcOrd="0" destOrd="0"/>
      </dgm:cxnLst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theList">
    <dgm:varLst>
      <dgm:dir/>
      <dgm:animLvl val="lvl"/>
      <dgm:resizeHandles val="exact"/>
    </dgm:varLst>
    <dgm:choose name="Name0">
      <dgm:if name="Name1" func="var" arg="dir" op="equ" val="norm">
        <dgm:alg type="lin"/>
      </dgm:if>
      <dgm:else name="Name2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compNode" refType="w"/>
      <dgm:constr type="h" for="ch" forName="compNode" refType="h"/>
      <dgm:constr type="w" for="ch" forName="aSpace" refType="w" fact="0.075"/>
      <dgm:constr type="h" for="des" forName="aSpace2" refType="h" fact="0.1"/>
      <dgm:constr type="primFontSz" for="des" forName="textNode" op="equ"/>
      <dgm:constr type="primFontSz" for="des" forName="childNode" op="equ"/>
    </dgm:constrLst>
    <dgm:ruleLst/>
    <dgm:forEach name="aNodeForEach" axis="ch" ptType="node">
      <dgm:layoutNode name="compNode">
        <dgm:alg type="composite"/>
        <dgm:shape xmlns:r="http://schemas.openxmlformats.org/officeDocument/2006/relationships" r:blip="">
          <dgm:adjLst/>
        </dgm:shape>
        <dgm:presOf/>
        <dgm:constrLst>
          <dgm:constr type="w" for="ch" forName="aNode" refType="w"/>
          <dgm:constr type="h" for="ch" forName="aNode" refType="h"/>
          <dgm:constr type="w" for="ch" forName="textNode" refType="w"/>
          <dgm:constr type="h" for="ch" forName="textNode" refType="h" fact="0.3"/>
          <dgm:constr type="ctrX" for="ch" forName="textNode" refType="w" fact="0.5"/>
          <dgm:constr type="w" for="ch" forName="compChildNode" refType="w" fact="0.8"/>
          <dgm:constr type="h" for="ch" forName="compChildNode" refType="h" fact="0.65"/>
          <dgm:constr type="t" for="ch" forName="compChildNode" refType="h" fact="0.3"/>
          <dgm:constr type="ctrX" for="ch" forName="compChildNode" refType="w" fact="0.5"/>
        </dgm:constrLst>
        <dgm:ruleLst/>
        <dgm:layoutNode name="aNode" styleLbl="bgShp">
          <dgm:alg type="sp"/>
          <dgm:shape xmlns:r="http://schemas.openxmlformats.org/officeDocument/2006/relationships" type="roundRect" r:blip="">
            <dgm:adjLst>
              <dgm:adj idx="1" val="0.1"/>
            </dgm:adjLst>
          </dgm:shape>
          <dgm:presOf axis="self"/>
          <dgm:constrLst/>
          <dgm:ruleLst/>
        </dgm:layoutNode>
        <dgm:layoutNode name="textNode" styleLbl="bgShp">
          <dgm:alg type="tx"/>
          <dgm:shape xmlns:r="http://schemas.openxmlformats.org/officeDocument/2006/relationships" type="rect" r:blip="" hideGeom="1">
            <dgm:adjLst>
              <dgm:adj idx="1" val="0.1"/>
            </dgm:adjLst>
          </dgm:shape>
          <dgm:presOf axis="self"/>
          <dgm:constrLst>
            <dgm:constr type="primFontSz" val="65"/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layoutNode name="compChildNode">
          <dgm:alg type="composite"/>
          <dgm:shape xmlns:r="http://schemas.openxmlformats.org/officeDocument/2006/relationships" r:blip="">
            <dgm:adjLst/>
          </dgm:shape>
          <dgm:presOf/>
          <dgm:constrLst>
            <dgm:constr type="w" for="des" forName="childNode" refType="w"/>
            <dgm:constr type="h" for="des" forName="childNode" refType="h"/>
          </dgm:constrLst>
          <dgm:ruleLst/>
          <dgm:layoutNode name="theInnerList">
            <dgm:alg type="lin">
              <dgm:param type="linDir" val="fromT"/>
            </dgm:alg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childNodeForEach" axis="ch" ptType="node">
              <dgm:layoutNode name="childNode" styleLbl="node1">
                <dgm:varLst>
                  <dgm:bulletEnabled val="1"/>
                </dgm:varLst>
                <dgm:alg type="tx"/>
                <dgm:shape xmlns:r="http://schemas.openxmlformats.org/officeDocument/2006/relationships" type="roundRect" r:blip="">
                  <dgm:adjLst>
                    <dgm:adj idx="1" val="0.1"/>
                  </dgm:adjLst>
                </dgm:shape>
                <dgm:presOf axis="desOrSelf" ptType="node"/>
                <dgm:constrLst>
                  <dgm:constr type="primFontSz" val="65"/>
                  <dgm:constr type="tMarg" refType="primFontSz" fact="0.15"/>
                  <dgm:constr type="bMarg" refType="primFontSz" fact="0.15"/>
                  <dgm:constr type="lMarg" refType="primFontSz" fact="0.2"/>
                  <dgm:constr type="rMarg" refType="primFontSz" fact="0.2"/>
                </dgm:constrLst>
                <dgm:ruleLst>
                  <dgm:rule type="primFontSz" val="5" fact="NaN" max="NaN"/>
                </dgm:ruleLst>
              </dgm:layoutNode>
              <dgm:choose name="Name3">
                <dgm:if name="Name4" axis="self" ptType="node" func="revPos" op="equ" val="1"/>
                <dgm:else name="Name5">
                  <dgm:layoutNode name="aSpace2">
                    <dgm:alg type="sp"/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</dgm:layoutNode>
                </dgm:else>
              </dgm:choose>
            </dgm:forEach>
          </dgm:layoutNode>
        </dgm:layoutNode>
      </dgm:layoutNode>
      <dgm:choose name="Name6">
        <dgm:if name="Name7" axis="self" ptType="node" func="revPos" op="equ" val="1"/>
        <dgm:else name="Name8">
          <dgm:layoutNode name="aSpace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else>
      </dgm:choose>
    </dgm:forEach>
  </dgm:layoutNode>
</dgm:layoutDef>
</file>

<file path=ppt/diagrams/layout11.xml><?xml version="1.0" encoding="utf-8"?>
<dgm:layoutDef xmlns:dgm="http://schemas.openxmlformats.org/drawingml/2006/diagram" xmlns:a="http://schemas.openxmlformats.org/drawingml/2006/main" uniqueId="urn:microsoft.com/office/officeart/2005/8/layout/lProcess2">
  <dgm:title val=""/>
  <dgm:desc val=""/>
  <dgm:catLst>
    <dgm:cat type="list" pri="10000"/>
    <dgm:cat type="relationship" pri="13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14" srcId="1" destId="12" srcOrd="0" destOrd="0"/>
        <dgm:cxn modelId="23" srcId="2" destId="21" srcOrd="0" destOrd="0"/>
        <dgm:cxn modelId="24" srcId="2" destId="22" srcOrd="0" destOrd="0"/>
        <dgm:cxn modelId="33" srcId="3" destId="31" srcOrd="0" destOrd="0"/>
        <dgm:cxn modelId="34" srcId="3" destId="32" srcOrd="0" destOrd="0"/>
      </dgm:cxnLst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theList">
    <dgm:varLst>
      <dgm:dir/>
      <dgm:animLvl val="lvl"/>
      <dgm:resizeHandles val="exact"/>
    </dgm:varLst>
    <dgm:choose name="Name0">
      <dgm:if name="Name1" func="var" arg="dir" op="equ" val="norm">
        <dgm:alg type="lin"/>
      </dgm:if>
      <dgm:else name="Name2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compNode" refType="w"/>
      <dgm:constr type="h" for="ch" forName="compNode" refType="h"/>
      <dgm:constr type="w" for="ch" forName="aSpace" refType="w" fact="0.075"/>
      <dgm:constr type="h" for="des" forName="aSpace2" refType="h" fact="0.1"/>
      <dgm:constr type="primFontSz" for="des" forName="textNode" op="equ"/>
      <dgm:constr type="primFontSz" for="des" forName="childNode" op="equ"/>
    </dgm:constrLst>
    <dgm:ruleLst/>
    <dgm:forEach name="aNodeForEach" axis="ch" ptType="node">
      <dgm:layoutNode name="compNode">
        <dgm:alg type="composite"/>
        <dgm:shape xmlns:r="http://schemas.openxmlformats.org/officeDocument/2006/relationships" r:blip="">
          <dgm:adjLst/>
        </dgm:shape>
        <dgm:presOf/>
        <dgm:constrLst>
          <dgm:constr type="w" for="ch" forName="aNode" refType="w"/>
          <dgm:constr type="h" for="ch" forName="aNode" refType="h"/>
          <dgm:constr type="w" for="ch" forName="textNode" refType="w"/>
          <dgm:constr type="h" for="ch" forName="textNode" refType="h" fact="0.3"/>
          <dgm:constr type="ctrX" for="ch" forName="textNode" refType="w" fact="0.5"/>
          <dgm:constr type="w" for="ch" forName="compChildNode" refType="w" fact="0.8"/>
          <dgm:constr type="h" for="ch" forName="compChildNode" refType="h" fact="0.65"/>
          <dgm:constr type="t" for="ch" forName="compChildNode" refType="h" fact="0.3"/>
          <dgm:constr type="ctrX" for="ch" forName="compChildNode" refType="w" fact="0.5"/>
        </dgm:constrLst>
        <dgm:ruleLst/>
        <dgm:layoutNode name="aNode" styleLbl="bgShp">
          <dgm:alg type="sp"/>
          <dgm:shape xmlns:r="http://schemas.openxmlformats.org/officeDocument/2006/relationships" type="roundRect" r:blip="">
            <dgm:adjLst>
              <dgm:adj idx="1" val="0.1"/>
            </dgm:adjLst>
          </dgm:shape>
          <dgm:presOf axis="self"/>
          <dgm:constrLst/>
          <dgm:ruleLst/>
        </dgm:layoutNode>
        <dgm:layoutNode name="textNode" styleLbl="bgShp">
          <dgm:alg type="tx"/>
          <dgm:shape xmlns:r="http://schemas.openxmlformats.org/officeDocument/2006/relationships" type="rect" r:blip="" hideGeom="1">
            <dgm:adjLst>
              <dgm:adj idx="1" val="0.1"/>
            </dgm:adjLst>
          </dgm:shape>
          <dgm:presOf axis="self"/>
          <dgm:constrLst>
            <dgm:constr type="primFontSz" val="65"/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layoutNode name="compChildNode">
          <dgm:alg type="composite"/>
          <dgm:shape xmlns:r="http://schemas.openxmlformats.org/officeDocument/2006/relationships" r:blip="">
            <dgm:adjLst/>
          </dgm:shape>
          <dgm:presOf/>
          <dgm:constrLst>
            <dgm:constr type="w" for="des" forName="childNode" refType="w"/>
            <dgm:constr type="h" for="des" forName="childNode" refType="h"/>
          </dgm:constrLst>
          <dgm:ruleLst/>
          <dgm:layoutNode name="theInnerList">
            <dgm:alg type="lin">
              <dgm:param type="linDir" val="fromT"/>
            </dgm:alg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childNodeForEach" axis="ch" ptType="node">
              <dgm:layoutNode name="childNode" styleLbl="node1">
                <dgm:varLst>
                  <dgm:bulletEnabled val="1"/>
                </dgm:varLst>
                <dgm:alg type="tx"/>
                <dgm:shape xmlns:r="http://schemas.openxmlformats.org/officeDocument/2006/relationships" type="roundRect" r:blip="">
                  <dgm:adjLst>
                    <dgm:adj idx="1" val="0.1"/>
                  </dgm:adjLst>
                </dgm:shape>
                <dgm:presOf axis="desOrSelf" ptType="node"/>
                <dgm:constrLst>
                  <dgm:constr type="primFontSz" val="65"/>
                  <dgm:constr type="tMarg" refType="primFontSz" fact="0.15"/>
                  <dgm:constr type="bMarg" refType="primFontSz" fact="0.15"/>
                  <dgm:constr type="lMarg" refType="primFontSz" fact="0.2"/>
                  <dgm:constr type="rMarg" refType="primFontSz" fact="0.2"/>
                </dgm:constrLst>
                <dgm:ruleLst>
                  <dgm:rule type="primFontSz" val="5" fact="NaN" max="NaN"/>
                </dgm:ruleLst>
              </dgm:layoutNode>
              <dgm:choose name="Name3">
                <dgm:if name="Name4" axis="self" ptType="node" func="revPos" op="equ" val="1"/>
                <dgm:else name="Name5">
                  <dgm:layoutNode name="aSpace2">
                    <dgm:alg type="sp"/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</dgm:layoutNode>
                </dgm:else>
              </dgm:choose>
            </dgm:forEach>
          </dgm:layoutNode>
        </dgm:layoutNode>
      </dgm:layoutNode>
      <dgm:choose name="Name6">
        <dgm:if name="Name7" axis="self" ptType="node" func="revPos" op="equ" val="1"/>
        <dgm:else name="Name8">
          <dgm:layoutNode name="aSpace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else>
      </dgm:choose>
    </dgm:forEach>
  </dgm:layoutNode>
</dgm:layoutDef>
</file>

<file path=ppt/diagrams/layout12.xml><?xml version="1.0" encoding="utf-8"?>
<dgm:layoutDef xmlns:dgm="http://schemas.openxmlformats.org/drawingml/2006/diagram" xmlns:a="http://schemas.openxmlformats.org/drawingml/2006/main" uniqueId="urn:microsoft.com/office/officeart/2005/8/layout/lProcess2">
  <dgm:title val=""/>
  <dgm:desc val=""/>
  <dgm:catLst>
    <dgm:cat type="list" pri="10000"/>
    <dgm:cat type="relationship" pri="13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14" srcId="1" destId="12" srcOrd="0" destOrd="0"/>
        <dgm:cxn modelId="23" srcId="2" destId="21" srcOrd="0" destOrd="0"/>
        <dgm:cxn modelId="24" srcId="2" destId="22" srcOrd="0" destOrd="0"/>
        <dgm:cxn modelId="33" srcId="3" destId="31" srcOrd="0" destOrd="0"/>
        <dgm:cxn modelId="34" srcId="3" destId="32" srcOrd="0" destOrd="0"/>
      </dgm:cxnLst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theList">
    <dgm:varLst>
      <dgm:dir/>
      <dgm:animLvl val="lvl"/>
      <dgm:resizeHandles val="exact"/>
    </dgm:varLst>
    <dgm:choose name="Name0">
      <dgm:if name="Name1" func="var" arg="dir" op="equ" val="norm">
        <dgm:alg type="lin"/>
      </dgm:if>
      <dgm:else name="Name2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compNode" refType="w"/>
      <dgm:constr type="h" for="ch" forName="compNode" refType="h"/>
      <dgm:constr type="w" for="ch" forName="aSpace" refType="w" fact="0.075"/>
      <dgm:constr type="h" for="des" forName="aSpace2" refType="h" fact="0.1"/>
      <dgm:constr type="primFontSz" for="des" forName="textNode" op="equ"/>
      <dgm:constr type="primFontSz" for="des" forName="childNode" op="equ"/>
    </dgm:constrLst>
    <dgm:ruleLst/>
    <dgm:forEach name="aNodeForEach" axis="ch" ptType="node">
      <dgm:layoutNode name="compNode">
        <dgm:alg type="composite"/>
        <dgm:shape xmlns:r="http://schemas.openxmlformats.org/officeDocument/2006/relationships" r:blip="">
          <dgm:adjLst/>
        </dgm:shape>
        <dgm:presOf/>
        <dgm:constrLst>
          <dgm:constr type="w" for="ch" forName="aNode" refType="w"/>
          <dgm:constr type="h" for="ch" forName="aNode" refType="h"/>
          <dgm:constr type="w" for="ch" forName="textNode" refType="w"/>
          <dgm:constr type="h" for="ch" forName="textNode" refType="h" fact="0.3"/>
          <dgm:constr type="ctrX" for="ch" forName="textNode" refType="w" fact="0.5"/>
          <dgm:constr type="w" for="ch" forName="compChildNode" refType="w" fact="0.8"/>
          <dgm:constr type="h" for="ch" forName="compChildNode" refType="h" fact="0.65"/>
          <dgm:constr type="t" for="ch" forName="compChildNode" refType="h" fact="0.3"/>
          <dgm:constr type="ctrX" for="ch" forName="compChildNode" refType="w" fact="0.5"/>
        </dgm:constrLst>
        <dgm:ruleLst/>
        <dgm:layoutNode name="aNode" styleLbl="bgShp">
          <dgm:alg type="sp"/>
          <dgm:shape xmlns:r="http://schemas.openxmlformats.org/officeDocument/2006/relationships" type="roundRect" r:blip="">
            <dgm:adjLst>
              <dgm:adj idx="1" val="0.1"/>
            </dgm:adjLst>
          </dgm:shape>
          <dgm:presOf axis="self"/>
          <dgm:constrLst/>
          <dgm:ruleLst/>
        </dgm:layoutNode>
        <dgm:layoutNode name="textNode" styleLbl="bgShp">
          <dgm:alg type="tx"/>
          <dgm:shape xmlns:r="http://schemas.openxmlformats.org/officeDocument/2006/relationships" type="rect" r:blip="" hideGeom="1">
            <dgm:adjLst>
              <dgm:adj idx="1" val="0.1"/>
            </dgm:adjLst>
          </dgm:shape>
          <dgm:presOf axis="self"/>
          <dgm:constrLst>
            <dgm:constr type="primFontSz" val="65"/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layoutNode name="compChildNode">
          <dgm:alg type="composite"/>
          <dgm:shape xmlns:r="http://schemas.openxmlformats.org/officeDocument/2006/relationships" r:blip="">
            <dgm:adjLst/>
          </dgm:shape>
          <dgm:presOf/>
          <dgm:constrLst>
            <dgm:constr type="w" for="des" forName="childNode" refType="w"/>
            <dgm:constr type="h" for="des" forName="childNode" refType="h"/>
          </dgm:constrLst>
          <dgm:ruleLst/>
          <dgm:layoutNode name="theInnerList">
            <dgm:alg type="lin">
              <dgm:param type="linDir" val="fromT"/>
            </dgm:alg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childNodeForEach" axis="ch" ptType="node">
              <dgm:layoutNode name="childNode" styleLbl="node1">
                <dgm:varLst>
                  <dgm:bulletEnabled val="1"/>
                </dgm:varLst>
                <dgm:alg type="tx"/>
                <dgm:shape xmlns:r="http://schemas.openxmlformats.org/officeDocument/2006/relationships" type="roundRect" r:blip="">
                  <dgm:adjLst>
                    <dgm:adj idx="1" val="0.1"/>
                  </dgm:adjLst>
                </dgm:shape>
                <dgm:presOf axis="desOrSelf" ptType="node"/>
                <dgm:constrLst>
                  <dgm:constr type="primFontSz" val="65"/>
                  <dgm:constr type="tMarg" refType="primFontSz" fact="0.15"/>
                  <dgm:constr type="bMarg" refType="primFontSz" fact="0.15"/>
                  <dgm:constr type="lMarg" refType="primFontSz" fact="0.2"/>
                  <dgm:constr type="rMarg" refType="primFontSz" fact="0.2"/>
                </dgm:constrLst>
                <dgm:ruleLst>
                  <dgm:rule type="primFontSz" val="5" fact="NaN" max="NaN"/>
                </dgm:ruleLst>
              </dgm:layoutNode>
              <dgm:choose name="Name3">
                <dgm:if name="Name4" axis="self" ptType="node" func="revPos" op="equ" val="1"/>
                <dgm:else name="Name5">
                  <dgm:layoutNode name="aSpace2">
                    <dgm:alg type="sp"/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</dgm:layoutNode>
                </dgm:else>
              </dgm:choose>
            </dgm:forEach>
          </dgm:layoutNode>
        </dgm:layoutNode>
      </dgm:layoutNode>
      <dgm:choose name="Name6">
        <dgm:if name="Name7" axis="self" ptType="node" func="revPos" op="equ" val="1"/>
        <dgm:else name="Name8">
          <dgm:layoutNode name="aSpace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else>
      </dgm:choose>
    </dgm:forEach>
  </dgm:layoutNode>
</dgm:layoutDef>
</file>

<file path=ppt/diagrams/layout13.xml><?xml version="1.0" encoding="utf-8"?>
<dgm:layoutDef xmlns:dgm="http://schemas.openxmlformats.org/drawingml/2006/diagram" xmlns:a="http://schemas.openxmlformats.org/drawingml/2006/main" uniqueId="urn:microsoft.com/office/officeart/2005/8/layout/lProcess2">
  <dgm:title val=""/>
  <dgm:desc val=""/>
  <dgm:catLst>
    <dgm:cat type="list" pri="10000"/>
    <dgm:cat type="relationship" pri="13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14" srcId="1" destId="12" srcOrd="0" destOrd="0"/>
        <dgm:cxn modelId="23" srcId="2" destId="21" srcOrd="0" destOrd="0"/>
        <dgm:cxn modelId="24" srcId="2" destId="22" srcOrd="0" destOrd="0"/>
        <dgm:cxn modelId="33" srcId="3" destId="31" srcOrd="0" destOrd="0"/>
        <dgm:cxn modelId="34" srcId="3" destId="32" srcOrd="0" destOrd="0"/>
      </dgm:cxnLst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theList">
    <dgm:varLst>
      <dgm:dir/>
      <dgm:animLvl val="lvl"/>
      <dgm:resizeHandles val="exact"/>
    </dgm:varLst>
    <dgm:choose name="Name0">
      <dgm:if name="Name1" func="var" arg="dir" op="equ" val="norm">
        <dgm:alg type="lin"/>
      </dgm:if>
      <dgm:else name="Name2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compNode" refType="w"/>
      <dgm:constr type="h" for="ch" forName="compNode" refType="h"/>
      <dgm:constr type="w" for="ch" forName="aSpace" refType="w" fact="0.075"/>
      <dgm:constr type="h" for="des" forName="aSpace2" refType="h" fact="0.1"/>
      <dgm:constr type="primFontSz" for="des" forName="textNode" op="equ"/>
      <dgm:constr type="primFontSz" for="des" forName="childNode" op="equ"/>
    </dgm:constrLst>
    <dgm:ruleLst/>
    <dgm:forEach name="aNodeForEach" axis="ch" ptType="node">
      <dgm:layoutNode name="compNode">
        <dgm:alg type="composite"/>
        <dgm:shape xmlns:r="http://schemas.openxmlformats.org/officeDocument/2006/relationships" r:blip="">
          <dgm:adjLst/>
        </dgm:shape>
        <dgm:presOf/>
        <dgm:constrLst>
          <dgm:constr type="w" for="ch" forName="aNode" refType="w"/>
          <dgm:constr type="h" for="ch" forName="aNode" refType="h"/>
          <dgm:constr type="w" for="ch" forName="textNode" refType="w"/>
          <dgm:constr type="h" for="ch" forName="textNode" refType="h" fact="0.3"/>
          <dgm:constr type="ctrX" for="ch" forName="textNode" refType="w" fact="0.5"/>
          <dgm:constr type="w" for="ch" forName="compChildNode" refType="w" fact="0.8"/>
          <dgm:constr type="h" for="ch" forName="compChildNode" refType="h" fact="0.65"/>
          <dgm:constr type="t" for="ch" forName="compChildNode" refType="h" fact="0.3"/>
          <dgm:constr type="ctrX" for="ch" forName="compChildNode" refType="w" fact="0.5"/>
        </dgm:constrLst>
        <dgm:ruleLst/>
        <dgm:layoutNode name="aNode" styleLbl="bgShp">
          <dgm:alg type="sp"/>
          <dgm:shape xmlns:r="http://schemas.openxmlformats.org/officeDocument/2006/relationships" type="roundRect" r:blip="">
            <dgm:adjLst>
              <dgm:adj idx="1" val="0.1"/>
            </dgm:adjLst>
          </dgm:shape>
          <dgm:presOf axis="self"/>
          <dgm:constrLst/>
          <dgm:ruleLst/>
        </dgm:layoutNode>
        <dgm:layoutNode name="textNode" styleLbl="bgShp">
          <dgm:alg type="tx"/>
          <dgm:shape xmlns:r="http://schemas.openxmlformats.org/officeDocument/2006/relationships" type="rect" r:blip="" hideGeom="1">
            <dgm:adjLst>
              <dgm:adj idx="1" val="0.1"/>
            </dgm:adjLst>
          </dgm:shape>
          <dgm:presOf axis="self"/>
          <dgm:constrLst>
            <dgm:constr type="primFontSz" val="65"/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layoutNode name="compChildNode">
          <dgm:alg type="composite"/>
          <dgm:shape xmlns:r="http://schemas.openxmlformats.org/officeDocument/2006/relationships" r:blip="">
            <dgm:adjLst/>
          </dgm:shape>
          <dgm:presOf/>
          <dgm:constrLst>
            <dgm:constr type="w" for="des" forName="childNode" refType="w"/>
            <dgm:constr type="h" for="des" forName="childNode" refType="h"/>
          </dgm:constrLst>
          <dgm:ruleLst/>
          <dgm:layoutNode name="theInnerList">
            <dgm:alg type="lin">
              <dgm:param type="linDir" val="fromT"/>
            </dgm:alg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childNodeForEach" axis="ch" ptType="node">
              <dgm:layoutNode name="childNode" styleLbl="node1">
                <dgm:varLst>
                  <dgm:bulletEnabled val="1"/>
                </dgm:varLst>
                <dgm:alg type="tx"/>
                <dgm:shape xmlns:r="http://schemas.openxmlformats.org/officeDocument/2006/relationships" type="roundRect" r:blip="">
                  <dgm:adjLst>
                    <dgm:adj idx="1" val="0.1"/>
                  </dgm:adjLst>
                </dgm:shape>
                <dgm:presOf axis="desOrSelf" ptType="node"/>
                <dgm:constrLst>
                  <dgm:constr type="primFontSz" val="65"/>
                  <dgm:constr type="tMarg" refType="primFontSz" fact="0.15"/>
                  <dgm:constr type="bMarg" refType="primFontSz" fact="0.15"/>
                  <dgm:constr type="lMarg" refType="primFontSz" fact="0.2"/>
                  <dgm:constr type="rMarg" refType="primFontSz" fact="0.2"/>
                </dgm:constrLst>
                <dgm:ruleLst>
                  <dgm:rule type="primFontSz" val="5" fact="NaN" max="NaN"/>
                </dgm:ruleLst>
              </dgm:layoutNode>
              <dgm:choose name="Name3">
                <dgm:if name="Name4" axis="self" ptType="node" func="revPos" op="equ" val="1"/>
                <dgm:else name="Name5">
                  <dgm:layoutNode name="aSpace2">
                    <dgm:alg type="sp"/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</dgm:layoutNode>
                </dgm:else>
              </dgm:choose>
            </dgm:forEach>
          </dgm:layoutNode>
        </dgm:layoutNode>
      </dgm:layoutNode>
      <dgm:choose name="Name6">
        <dgm:if name="Name7" axis="self" ptType="node" func="revPos" op="equ" val="1"/>
        <dgm:else name="Name8">
          <dgm:layoutNode name="aSpace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else>
      </dgm:choose>
    </dgm:forEach>
  </dgm:layoutNode>
</dgm:layoutDef>
</file>

<file path=ppt/diagrams/layout14.xml><?xml version="1.0" encoding="utf-8"?>
<dgm:layoutDef xmlns:dgm="http://schemas.openxmlformats.org/drawingml/2006/diagram" xmlns:a="http://schemas.openxmlformats.org/drawingml/2006/main" uniqueId="urn:microsoft.com/office/officeart/2005/8/layout/vList5">
  <dgm:title val=""/>
  <dgm:desc val=""/>
  <dgm:catLst>
    <dgm:cat type="list" pri="15000"/>
    <dgm:cat type="convert" pri="2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>
          <dgm:param type="linDir" val="fromT"/>
          <dgm:param type="nodeHorzAlign" val="l"/>
        </dgm:alg>
      </dgm:if>
      <dgm:else name="Name3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linNode" refType="h"/>
      <dgm:constr type="w" for="ch" forName="linNode" refType="w"/>
      <dgm:constr type="h" for="ch" forName="sp" refType="h" fact="0.05"/>
      <dgm:constr type="primFontSz" for="des" forName="parentText" op="equ" val="65"/>
      <dgm:constr type="secFontSz" for="des" forName="descendantText" op="equ"/>
    </dgm:constrLst>
    <dgm:ruleLst/>
    <dgm:forEach name="Name4" axis="ch" ptType="node">
      <dgm:layoutNode name="linNode">
        <dgm:choose name="Name5">
          <dgm:if name="Name6" func="var" arg="dir" op="equ" val="norm">
            <dgm:alg type="lin">
              <dgm:param type="linDir" val="fromL"/>
            </dgm:alg>
          </dgm:if>
          <dgm:else name="Name7">
            <dgm:alg type="lin">
              <dgm:param type="linDir" val="fromR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forName="parentText" refType="w" fact="0.36"/>
          <dgm:constr type="w" for="ch" forName="descendantText" refType="w" fact="0.64"/>
          <dgm:constr type="h" for="ch" forName="parentText" refType="h"/>
          <dgm:constr type="h" for="ch" forName="descendantText" refType="h" refFor="ch" refForName="parentText" fact="0.8"/>
        </dgm:constrLst>
        <dgm:ruleLst/>
        <dgm:layoutNode name="parentText">
          <dgm:varLst>
            <dgm:chMax val="1"/>
            <dgm:bulletEnabled val="1"/>
          </dgm:varLst>
          <dgm:alg type="tx"/>
          <dgm:shape xmlns:r="http://schemas.openxmlformats.org/officeDocument/2006/relationships" type="roundRect" r:blip="" zOrderOff="3">
            <dgm:adjLst/>
          </dgm:shape>
          <dgm:presOf axis="self" ptType="node"/>
          <dgm:constrLst>
            <dgm:constr type="tMarg" refType="primFontSz" fact="0.15"/>
            <dgm:constr type="bMarg" refType="primFontSz" fact="0.15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choose name="Name8">
          <dgm:if name="Name9" axis="ch" ptType="node" func="cnt" op="gte" val="1">
            <dgm:layoutNode name="descendantText" styleLbl="alignAccFollowNode1">
              <dgm:varLst>
                <dgm:bulletEnabled val="1"/>
              </dgm:varLst>
              <dgm:alg type="tx">
                <dgm:param type="stBulletLvl" val="1"/>
                <dgm:param type="txAnchorVertCh" val="mid"/>
              </dgm:alg>
              <dgm:choose name="Name10">
                <dgm:if name="Name11" func="var" arg="dir" op="equ" val="norm">
                  <dgm:shape xmlns:r="http://schemas.openxmlformats.org/officeDocument/2006/relationships" rot="90" type="round2SameRect" r:blip="">
                    <dgm:adjLst/>
                  </dgm:shape>
                </dgm:if>
                <dgm:else name="Name12">
                  <dgm:shape xmlns:r="http://schemas.openxmlformats.org/officeDocument/2006/relationships" rot="-90" type="round2SameRect" r:blip="">
                    <dgm:adjLst/>
                  </dgm:shape>
                </dgm:else>
              </dgm:choose>
              <dgm:presOf axis="des" ptType="node"/>
              <dgm:constrLst>
                <dgm:constr type="secFontSz" val="65"/>
                <dgm:constr type="primFontSz" refType="secFontSz"/>
                <dgm:constr type="lMarg" refType="secFontSz" fact="0.3"/>
                <dgm:constr type="rMarg" refType="secFontSz" fact="0.3"/>
                <dgm:constr type="tMarg" refType="secFontSz" fact="0.15"/>
                <dgm:constr type="bMarg" refType="secFontSz" fact="0.15"/>
              </dgm:constrLst>
              <dgm:ruleLst>
                <dgm:rule type="secFontSz" val="5" fact="NaN" max="NaN"/>
              </dgm:ruleLst>
            </dgm:layoutNode>
          </dgm:if>
          <dgm:else name="Name13"/>
        </dgm:choose>
      </dgm:layoutNode>
      <dgm:forEach name="Name14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5">
  <dgm:title val=""/>
  <dgm:desc val=""/>
  <dgm:catLst>
    <dgm:cat type="simple" pri="105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3d2">
  <dgm:title val=""/>
  <dgm:desc val=""/>
  <dgm:catLst>
    <dgm:cat type="3D" pri="11200"/>
  </dgm:catLst>
  <dgm:scene3d>
    <a:camera prst="orthographicFront"/>
    <a:lightRig rig="threePt" dir="t"/>
  </dgm:scene3d>
  <dgm:styleLbl name="node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tx1"/>
      </a:fontRef>
    </dgm:style>
  </dgm:styleLbl>
  <dgm:styleLbl name="aling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>
        <a:rot lat="0" lon="0" rev="7500000"/>
      </a:lightRig>
    </dgm:scene3d>
    <dgm:sp3d z="2540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>
        <a:rot lat="0" lon="0" rev="7500000"/>
      </a:lightRig>
    </dgm:scene3d>
    <dgm:sp3d z="-1524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>
        <a:rot lat="0" lon="0" rev="7500000"/>
      </a:lightRig>
    </dgm:scene3d>
    <dgm:sp3d z="-700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>
        <a:rot lat="0" lon="0" rev="7500000"/>
      </a:lightRig>
    </dgm:scene3d>
    <dgm:sp3d z="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>
        <a:rot lat="0" lon="0" rev="7500000"/>
      </a:lightRig>
    </dgm:scene3d>
    <dgm:sp3d z="-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>
        <a:rot lat="0" lon="0" rev="7500000"/>
      </a:lightRig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>
        <a:rot lat="0" lon="0" rev="7500000"/>
      </a:lightRig>
    </dgm:scene3d>
    <dgm:sp3d extrusionH="190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>
        <a:rot lat="0" lon="0" rev="7500000"/>
      </a:lightRig>
    </dgm:scene3d>
    <dgm:sp3d prstMaterial="plastic">
      <a:bevelT w="127000" h="354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2445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0800" h="190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bevelB w="120650" h="571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>
        <a:rot lat="0" lon="0" rev="7500000"/>
      </a:lightRig>
    </dgm:scene3d>
    <dgm:sp3d z="-152400" extrusionH="63500" prstMaterial="matte">
      <a:bevelT w="144450" h="6350" prst="relaxedInset"/>
      <a:contourClr>
        <a:schemeClr val="bg1"/>
      </a:contourClr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  <a:bevelB w="88900" h="121750" prst="angle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trBgShp">
    <dgm:scene3d>
      <a:camera prst="orthographicFront"/>
      <a:lightRig rig="threePt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5.xml><?xml version="1.0" encoding="utf-8"?>
<dgm:styleDef xmlns:dgm="http://schemas.openxmlformats.org/drawingml/2006/diagram" xmlns:a="http://schemas.openxmlformats.org/drawingml/2006/main" uniqueId="urn:microsoft.com/office/officeart/2005/8/quickstyle/3d1">
  <dgm:title val=""/>
  <dgm:desc val=""/>
  <dgm:catLst>
    <dgm:cat type="3D" pri="111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flat" dir="t"/>
    </dgm:scene3d>
    <dgm:sp3d z="1270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flat" dir="t"/>
    </dgm:scene3d>
    <dgm:sp3d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flat" dir="t"/>
    </dgm:scene3d>
    <dgm:sp3d z="-1905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flat" dir="t"/>
    </dgm:scene3d>
    <dgm:sp3d z="-80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flat" dir="t"/>
    </dgm:scene3d>
    <dgm:sp3d z="127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flat" dir="t"/>
    </dgm:scene3d>
    <dgm:sp3d z="-1905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flat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flat" dir="t"/>
    </dgm:scene3d>
    <dgm:sp3d z="-10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FollowNode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flat" dir="t"/>
    </dgm:scene3d>
    <dgm:sp3d z="-190500" extrusionH="127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z="190500"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6.xml><?xml version="1.0" encoding="utf-8"?>
<dgm:styleDef xmlns:dgm="http://schemas.openxmlformats.org/drawingml/2006/diagram" xmlns:a="http://schemas.openxmlformats.org/drawingml/2006/main" uniqueId="urn:microsoft.com/office/officeart/2005/8/quickstyle/3d1">
  <dgm:title val=""/>
  <dgm:desc val=""/>
  <dgm:catLst>
    <dgm:cat type="3D" pri="111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flat" dir="t"/>
    </dgm:scene3d>
    <dgm:sp3d z="1270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flat" dir="t"/>
    </dgm:scene3d>
    <dgm:sp3d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flat" dir="t"/>
    </dgm:scene3d>
    <dgm:sp3d z="-1905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flat" dir="t"/>
    </dgm:scene3d>
    <dgm:sp3d z="-80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flat" dir="t"/>
    </dgm:scene3d>
    <dgm:sp3d z="127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flat" dir="t"/>
    </dgm:scene3d>
    <dgm:sp3d z="-1905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flat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flat" dir="t"/>
    </dgm:scene3d>
    <dgm:sp3d z="-10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FollowNode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flat" dir="t"/>
    </dgm:scene3d>
    <dgm:sp3d z="-190500" extrusionH="127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z="190500"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7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8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9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0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4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9.png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92C31E4A-DA40-45DE-847D-7A51E6401A31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B6025061-B970-4E91-8ECD-AEA19DE87B5A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7A8C792-BCC8-40F0-91AD-3C8446F617FC}" type="datetimeFigureOut">
              <a:rPr lang="en-GB" smtClean="0"/>
              <a:t>11/11/2020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1C499BD9-8995-4CE1-BD3C-C27C28094710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A8C1E4A9-73CD-470F-A601-A64DD826F8CA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0362DAD-E045-4269-A206-6EABF570801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46951468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94BCFD2-5B9D-4BB3-BD6F-77F1B02B7F9C}" type="datetimeFigureOut">
              <a:rPr lang="en-US" smtClean="0"/>
              <a:t>11/11/2020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0BEF6C1-D9FB-45B2-A83F-3F07104D653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9174301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0BEF6C1-D9FB-45B2-A83F-3F07104D653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82330625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0BEF6C1-D9FB-45B2-A83F-3F07104D653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753406999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  <a:p>
            <a:endParaRPr lang="en-GB"/>
          </a:p>
          <a:p>
            <a:endParaRPr lang="en-GB"/>
          </a:p>
          <a:p>
            <a:endParaRPr lang="en-GB"/>
          </a:p>
          <a:p>
            <a:r>
              <a:rPr lang="en-GB"/>
              <a:t> </a:t>
            </a:r>
          </a:p>
          <a:p>
            <a:endParaRPr lang="en-GB"/>
          </a:p>
          <a:p>
            <a:endParaRPr lang="en-GB"/>
          </a:p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0BEF6C1-D9FB-45B2-A83F-3F07104D653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50653508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0BEF6C1-D9FB-45B2-A83F-3F07104D653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7043422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0BEF6C1-D9FB-45B2-A83F-3F07104D653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468642958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>
              <a:cs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63810026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>
              <a:cs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9509457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>
              <a:cs typeface="Calibri" panose="020F0502020204030204"/>
            </a:endParaRPr>
          </a:p>
          <a:p>
            <a:endParaRPr lang="en-US">
              <a:cs typeface="Calibri" panose="020F0502020204030204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18269996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>
              <a:cs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53957025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>
              <a:cs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84565781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55228784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25575166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2232426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99883273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24731393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94261570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7100689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22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1104393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23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24204156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29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2449016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31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8707277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32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11102538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41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76366957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GB" b="0" i="0">
                <a:solidFill>
                  <a:srgbClr val="363636"/>
                </a:solidFill>
                <a:effectLst/>
                <a:latin typeface="Open Sans" panose="020B0606030504020204" pitchFamily="34" charset="0"/>
              </a:rPr>
              <a:t>The maximum tolerable limits in weld metal have been estimated as 0.3% oxygen, 0.15% nitrogen and 150ppm hydrogen so scrupulous cleanliness is essential for both parent metals and filler wires.</a:t>
            </a:r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44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03960960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45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62140307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0BEF6C1-D9FB-45B2-A83F-3F07104D6530}" type="slidenum">
              <a:rPr lang="en-US" smtClean="0"/>
              <a:t>46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6333134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6" name="Group 15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sp>
          <p:nvSpPr>
            <p:cNvPr id="15" name="Freeform 14"/>
            <p:cNvSpPr/>
            <p:nvPr/>
          </p:nvSpPr>
          <p:spPr>
            <a:xfrm>
              <a:off x="0" y="-7862"/>
              <a:ext cx="863600" cy="5698067"/>
            </a:xfrm>
            <a:custGeom>
              <a:avLst/>
              <a:gdLst/>
              <a:ahLst/>
              <a:cxnLst/>
              <a:rect l="l" t="t" r="r" b="b"/>
              <a:pathLst>
                <a:path w="863600" h="5698067">
                  <a:moveTo>
                    <a:pt x="0" y="8467"/>
                  </a:moveTo>
                  <a:lnTo>
                    <a:pt x="863600" y="0"/>
                  </a:lnTo>
                  <a:lnTo>
                    <a:pt x="863600" y="16934"/>
                  </a:lnTo>
                  <a:lnTo>
                    <a:pt x="0" y="5698067"/>
                  </a:lnTo>
                  <a:lnTo>
                    <a:pt x="0" y="8467"/>
                  </a:lnTo>
                  <a:close/>
                </a:path>
              </a:pathLst>
            </a:custGeom>
            <a:solidFill>
              <a:schemeClr val="accent1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cxnSp>
          <p:nvCxnSpPr>
            <p:cNvPr id="19" name="Straight Connector 18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Straight Connector 19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1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2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Isosceles Triangle 22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2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11/11/2020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2116841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dirty="0"/>
              <a:t>11/11/2020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5220341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11/11/2020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4610289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dirty="0"/>
              <a:t>11/11/2020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208192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11/11/2020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4826028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11/11/2020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9208579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11/11/2020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807334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dirty="0"/>
              <a:t>11/11/2020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5130176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11/11/2020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8057957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11/11/2020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300911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11/11/2020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684297723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11/11/2020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7112717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11/11/2020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76422727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11/11/2020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511625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dirty="0"/>
              <a:t>11/11/2020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0284092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11/11/2020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28273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10D70E-A145-4B8C-B2CD-E6BBBBF566E9}" type="datetimeFigureOut">
              <a:rPr lang="en-GB" smtClean="0"/>
              <a:t>11/11/2020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2430A9-A975-47EE-BCF7-9751B968063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066127066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10D70E-A145-4B8C-B2CD-E6BBBBF566E9}" type="datetimeFigureOut">
              <a:rPr lang="en-GB" smtClean="0"/>
              <a:t>11/11/2020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2430A9-A975-47EE-BCF7-9751B968063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997193262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10D70E-A145-4B8C-B2CD-E6BBBBF566E9}" type="datetimeFigureOut">
              <a:rPr lang="en-GB" smtClean="0"/>
              <a:t>11/11/2020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2430A9-A975-47EE-BCF7-9751B968063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878488068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10D70E-A145-4B8C-B2CD-E6BBBBF566E9}" type="datetimeFigureOut">
              <a:rPr lang="en-GB" smtClean="0"/>
              <a:t>11/11/2020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2430A9-A975-47EE-BCF7-9751B968063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581540052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10D70E-A145-4B8C-B2CD-E6BBBBF566E9}" type="datetimeFigureOut">
              <a:rPr lang="en-GB" smtClean="0"/>
              <a:t>11/11/2020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2430A9-A975-47EE-BCF7-9751B968063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579659947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10D70E-A145-4B8C-B2CD-E6BBBBF566E9}" type="datetimeFigureOut">
              <a:rPr lang="en-GB" smtClean="0"/>
              <a:t>11/11/2020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2430A9-A975-47EE-BCF7-9751B968063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395129132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10D70E-A145-4B8C-B2CD-E6BBBBF566E9}" type="datetimeFigureOut">
              <a:rPr lang="en-GB" smtClean="0"/>
              <a:t>11/11/2020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2430A9-A975-47EE-BCF7-9751B968063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447680364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10D70E-A145-4B8C-B2CD-E6BBBBF566E9}" type="datetimeFigureOut">
              <a:rPr lang="en-GB" smtClean="0"/>
              <a:t>11/11/2020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2430A9-A975-47EE-BCF7-9751B968063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61192388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10D70E-A145-4B8C-B2CD-E6BBBBF566E9}" type="datetimeFigureOut">
              <a:rPr lang="en-GB" smtClean="0"/>
              <a:t>11/11/2020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2430A9-A975-47EE-BCF7-9751B968063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689062891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10D70E-A145-4B8C-B2CD-E6BBBBF566E9}" type="datetimeFigureOut">
              <a:rPr lang="en-GB" smtClean="0"/>
              <a:t>11/11/2020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2430A9-A975-47EE-BCF7-9751B968063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188665402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10D70E-A145-4B8C-B2CD-E6BBBBF566E9}" type="datetimeFigureOut">
              <a:rPr lang="en-GB" smtClean="0"/>
              <a:t>11/11/2020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2430A9-A975-47EE-BCF7-9751B968063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56604233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4.xml"/><Relationship Id="rId3" Type="http://schemas.openxmlformats.org/officeDocument/2006/relationships/slideLayout" Target="../slideLayouts/slideLayout19.xml"/><Relationship Id="rId7" Type="http://schemas.openxmlformats.org/officeDocument/2006/relationships/slideLayout" Target="../slideLayouts/slideLayout23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8.xml"/><Relationship Id="rId1" Type="http://schemas.openxmlformats.org/officeDocument/2006/relationships/slideLayout" Target="../slideLayouts/slideLayout17.xml"/><Relationship Id="rId6" Type="http://schemas.openxmlformats.org/officeDocument/2006/relationships/slideLayout" Target="../slideLayouts/slideLayout22.xml"/><Relationship Id="rId11" Type="http://schemas.openxmlformats.org/officeDocument/2006/relationships/slideLayout" Target="../slideLayouts/slideLayout27.xml"/><Relationship Id="rId5" Type="http://schemas.openxmlformats.org/officeDocument/2006/relationships/slideLayout" Target="../slideLayouts/slideLayout21.xml"/><Relationship Id="rId10" Type="http://schemas.openxmlformats.org/officeDocument/2006/relationships/slideLayout" Target="../slideLayouts/slideLayout26.xml"/><Relationship Id="rId4" Type="http://schemas.openxmlformats.org/officeDocument/2006/relationships/slideLayout" Target="../slideLayouts/slideLayout20.xml"/><Relationship Id="rId9" Type="http://schemas.openxmlformats.org/officeDocument/2006/relationships/slideLayout" Target="../slideLayouts/slideLayout2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4" name="Group 43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2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1BEF0D-F0BB-DE4B-95CE-6DB70DBA9567}" type="datetimeFigureOut">
              <a:rPr lang="en-US" dirty="0"/>
              <a:pPr/>
              <a:t>11/11/2020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937050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98" r:id="rId1"/>
    <p:sldLayoutId id="2147483799" r:id="rId2"/>
    <p:sldLayoutId id="2147483800" r:id="rId3"/>
    <p:sldLayoutId id="2147483801" r:id="rId4"/>
    <p:sldLayoutId id="2147483802" r:id="rId5"/>
    <p:sldLayoutId id="2147483803" r:id="rId6"/>
    <p:sldLayoutId id="2147483804" r:id="rId7"/>
    <p:sldLayoutId id="2147483805" r:id="rId8"/>
    <p:sldLayoutId id="2147483806" r:id="rId9"/>
    <p:sldLayoutId id="2147483807" r:id="rId10"/>
    <p:sldLayoutId id="2147483808" r:id="rId11"/>
    <p:sldLayoutId id="2147483809" r:id="rId12"/>
    <p:sldLayoutId id="2147483810" r:id="rId13"/>
    <p:sldLayoutId id="2147483811" r:id="rId14"/>
    <p:sldLayoutId id="2147483812" r:id="rId15"/>
    <p:sldLayoutId id="2147483813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210D70E-A145-4B8C-B2CD-E6BBBBF566E9}" type="datetimeFigureOut">
              <a:rPr lang="en-GB" smtClean="0"/>
              <a:t>11/11/2020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32430A9-A975-47EE-BCF7-9751B968063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29143043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15" r:id="rId1"/>
    <p:sldLayoutId id="2147483816" r:id="rId2"/>
    <p:sldLayoutId id="2147483817" r:id="rId3"/>
    <p:sldLayoutId id="2147483818" r:id="rId4"/>
    <p:sldLayoutId id="2147483819" r:id="rId5"/>
    <p:sldLayoutId id="2147483820" r:id="rId6"/>
    <p:sldLayoutId id="2147483821" r:id="rId7"/>
    <p:sldLayoutId id="2147483822" r:id="rId8"/>
    <p:sldLayoutId id="2147483823" r:id="rId9"/>
    <p:sldLayoutId id="2147483824" r:id="rId10"/>
    <p:sldLayoutId id="2147483825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3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3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3.xml"/><Relationship Id="rId4" Type="http://schemas.openxmlformats.org/officeDocument/2006/relationships/image" Target="../media/image3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3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3.xm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png"/><Relationship Id="rId3" Type="http://schemas.openxmlformats.org/officeDocument/2006/relationships/image" Target="../media/image6.jpeg"/><Relationship Id="rId7" Type="http://schemas.openxmlformats.org/officeDocument/2006/relationships/image" Target="../media/image10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3.xml"/><Relationship Id="rId6" Type="http://schemas.openxmlformats.org/officeDocument/2006/relationships/image" Target="../media/image9.jpeg"/><Relationship Id="rId5" Type="http://schemas.openxmlformats.org/officeDocument/2006/relationships/image" Target="../media/image8.jpeg"/><Relationship Id="rId4" Type="http://schemas.openxmlformats.org/officeDocument/2006/relationships/image" Target="../media/image7.jpeg"/><Relationship Id="rId9" Type="http://schemas.microsoft.com/office/2007/relationships/hdphoto" Target="../media/hdphoto1.wdp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diagramColors" Target="../diagrams/colors1.xml"/><Relationship Id="rId3" Type="http://schemas.openxmlformats.org/officeDocument/2006/relationships/image" Target="../media/image12.png"/><Relationship Id="rId7" Type="http://schemas.openxmlformats.org/officeDocument/2006/relationships/diagramQuickStyle" Target="../diagrams/quickStyle1.xml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3.xml"/><Relationship Id="rId6" Type="http://schemas.openxmlformats.org/officeDocument/2006/relationships/diagramLayout" Target="../diagrams/layout1.xml"/><Relationship Id="rId5" Type="http://schemas.openxmlformats.org/officeDocument/2006/relationships/diagramData" Target="../diagrams/data1.xml"/><Relationship Id="rId4" Type="http://schemas.openxmlformats.org/officeDocument/2006/relationships/image" Target="../media/image13.svg"/><Relationship Id="rId9" Type="http://schemas.microsoft.com/office/2007/relationships/diagramDrawing" Target="../diagrams/drawing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5.sv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7" Type="http://schemas.openxmlformats.org/officeDocument/2006/relationships/image" Target="../media/image17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6.png"/><Relationship Id="rId5" Type="http://schemas.openxmlformats.org/officeDocument/2006/relationships/image" Target="../media/image15.svg"/><Relationship Id="rId4" Type="http://schemas.openxmlformats.org/officeDocument/2006/relationships/image" Target="../media/image12.png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diagramQuickStyle" Target="../diagrams/quickStyle2.xml"/><Relationship Id="rId3" Type="http://schemas.openxmlformats.org/officeDocument/2006/relationships/image" Target="../media/image14.jpeg"/><Relationship Id="rId7" Type="http://schemas.openxmlformats.org/officeDocument/2006/relationships/diagramLayout" Target="../diagrams/layout2.xml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6" Type="http://schemas.openxmlformats.org/officeDocument/2006/relationships/diagramData" Target="../diagrams/data2.xml"/><Relationship Id="rId5" Type="http://schemas.openxmlformats.org/officeDocument/2006/relationships/image" Target="../media/image15.svg"/><Relationship Id="rId10" Type="http://schemas.microsoft.com/office/2007/relationships/diagramDrawing" Target="../diagrams/drawing2.xml"/><Relationship Id="rId4" Type="http://schemas.openxmlformats.org/officeDocument/2006/relationships/image" Target="../media/image12.png"/><Relationship Id="rId9" Type="http://schemas.openxmlformats.org/officeDocument/2006/relationships/diagramColors" Target="../diagrams/colors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8.jpeg"/><Relationship Id="rId5" Type="http://schemas.openxmlformats.org/officeDocument/2006/relationships/image" Target="../media/image15.svg"/><Relationship Id="rId4" Type="http://schemas.openxmlformats.org/officeDocument/2006/relationships/image" Target="../media/image12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png"/><Relationship Id="rId3" Type="http://schemas.openxmlformats.org/officeDocument/2006/relationships/notesSlide" Target="../notesSlides/notesSlide9.xml"/><Relationship Id="rId7" Type="http://schemas.openxmlformats.org/officeDocument/2006/relationships/oleObject" Target="../embeddings/oleObject1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15.svg"/><Relationship Id="rId5" Type="http://schemas.openxmlformats.org/officeDocument/2006/relationships/image" Target="../media/image12.png"/><Relationship Id="rId4" Type="http://schemas.openxmlformats.org/officeDocument/2006/relationships/image" Target="../media/image14.jpeg"/><Relationship Id="rId9" Type="http://schemas.openxmlformats.org/officeDocument/2006/relationships/image" Target="../media/image20.png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3.png"/><Relationship Id="rId3" Type="http://schemas.openxmlformats.org/officeDocument/2006/relationships/image" Target="../media/image14.jpeg"/><Relationship Id="rId7" Type="http://schemas.openxmlformats.org/officeDocument/2006/relationships/image" Target="../media/image22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1.png"/><Relationship Id="rId5" Type="http://schemas.openxmlformats.org/officeDocument/2006/relationships/image" Target="../media/image15.svg"/><Relationship Id="rId4" Type="http://schemas.openxmlformats.org/officeDocument/2006/relationships/image" Target="../media/image12.png"/></Relationships>
</file>

<file path=ppt/slides/_rels/slide14.xml.rels><?xml version="1.0" encoding="UTF-8" standalone="yes"?>
<Relationships xmlns="http://schemas.openxmlformats.org/package/2006/relationships"><Relationship Id="rId8" Type="http://schemas.microsoft.com/office/2007/relationships/hdphoto" Target="../media/hdphoto2.wdp"/><Relationship Id="rId3" Type="http://schemas.openxmlformats.org/officeDocument/2006/relationships/image" Target="../media/image14.jpeg"/><Relationship Id="rId7" Type="http://schemas.openxmlformats.org/officeDocument/2006/relationships/image" Target="../media/image25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4.jpeg"/><Relationship Id="rId5" Type="http://schemas.openxmlformats.org/officeDocument/2006/relationships/image" Target="../media/image13.svg"/><Relationship Id="rId4" Type="http://schemas.openxmlformats.org/officeDocument/2006/relationships/image" Target="../media/image12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5.svg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28.png"/><Relationship Id="rId3" Type="http://schemas.openxmlformats.org/officeDocument/2006/relationships/image" Target="../media/image14.jpeg"/><Relationship Id="rId7" Type="http://schemas.openxmlformats.org/officeDocument/2006/relationships/image" Target="../media/image27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6.png"/><Relationship Id="rId5" Type="http://schemas.openxmlformats.org/officeDocument/2006/relationships/image" Target="../media/image15.svg"/><Relationship Id="rId4" Type="http://schemas.openxmlformats.org/officeDocument/2006/relationships/image" Target="../media/image12.png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diagramData" Target="../diagrams/data3.xml"/><Relationship Id="rId13" Type="http://schemas.openxmlformats.org/officeDocument/2006/relationships/diagramData" Target="../diagrams/data4.xml"/><Relationship Id="rId18" Type="http://schemas.openxmlformats.org/officeDocument/2006/relationships/image" Target="../media/image30.emf"/><Relationship Id="rId3" Type="http://schemas.openxmlformats.org/officeDocument/2006/relationships/image" Target="../media/image14.jpeg"/><Relationship Id="rId21" Type="http://schemas.microsoft.com/office/2007/relationships/hdphoto" Target="../media/hdphoto4.wdp"/><Relationship Id="rId7" Type="http://schemas.microsoft.com/office/2007/relationships/hdphoto" Target="../media/hdphoto3.wdp"/><Relationship Id="rId12" Type="http://schemas.microsoft.com/office/2007/relationships/diagramDrawing" Target="../diagrams/drawing3.xml"/><Relationship Id="rId17" Type="http://schemas.microsoft.com/office/2007/relationships/diagramDrawing" Target="../diagrams/drawing4.xml"/><Relationship Id="rId2" Type="http://schemas.openxmlformats.org/officeDocument/2006/relationships/notesSlide" Target="../notesSlides/notesSlide13.xml"/><Relationship Id="rId16" Type="http://schemas.openxmlformats.org/officeDocument/2006/relationships/diagramColors" Target="../diagrams/colors4.xml"/><Relationship Id="rId20" Type="http://schemas.openxmlformats.org/officeDocument/2006/relationships/image" Target="../media/image32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9.png"/><Relationship Id="rId11" Type="http://schemas.openxmlformats.org/officeDocument/2006/relationships/diagramColors" Target="../diagrams/colors3.xml"/><Relationship Id="rId5" Type="http://schemas.openxmlformats.org/officeDocument/2006/relationships/image" Target="../media/image13.svg"/><Relationship Id="rId15" Type="http://schemas.openxmlformats.org/officeDocument/2006/relationships/diagramQuickStyle" Target="../diagrams/quickStyle4.xml"/><Relationship Id="rId10" Type="http://schemas.openxmlformats.org/officeDocument/2006/relationships/diagramQuickStyle" Target="../diagrams/quickStyle3.xml"/><Relationship Id="rId19" Type="http://schemas.openxmlformats.org/officeDocument/2006/relationships/image" Target="../media/image31.emf"/><Relationship Id="rId4" Type="http://schemas.openxmlformats.org/officeDocument/2006/relationships/image" Target="../media/image12.png"/><Relationship Id="rId9" Type="http://schemas.openxmlformats.org/officeDocument/2006/relationships/diagramLayout" Target="../diagrams/layout3.xml"/><Relationship Id="rId14" Type="http://schemas.openxmlformats.org/officeDocument/2006/relationships/diagramLayout" Target="../diagrams/layout4.xml"/><Relationship Id="rId22" Type="http://schemas.openxmlformats.org/officeDocument/2006/relationships/image" Target="../media/image33.png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5.png"/><Relationship Id="rId3" Type="http://schemas.openxmlformats.org/officeDocument/2006/relationships/image" Target="../media/image14.jpeg"/><Relationship Id="rId7" Type="http://schemas.microsoft.com/office/2007/relationships/hdphoto" Target="../media/hdphoto5.wdp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4.png"/><Relationship Id="rId5" Type="http://schemas.openxmlformats.org/officeDocument/2006/relationships/image" Target="../media/image13.svg"/><Relationship Id="rId4" Type="http://schemas.openxmlformats.org/officeDocument/2006/relationships/image" Target="../media/image12.png"/><Relationship Id="rId9" Type="http://schemas.microsoft.com/office/2007/relationships/hdphoto" Target="../media/hdphoto6.wdp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diagramQuickStyle" Target="../diagrams/quickStyle5.xml"/><Relationship Id="rId13" Type="http://schemas.openxmlformats.org/officeDocument/2006/relationships/diagramLayout" Target="../diagrams/layout6.xml"/><Relationship Id="rId18" Type="http://schemas.openxmlformats.org/officeDocument/2006/relationships/image" Target="../media/image38.png"/><Relationship Id="rId3" Type="http://schemas.openxmlformats.org/officeDocument/2006/relationships/image" Target="../media/image14.jpeg"/><Relationship Id="rId7" Type="http://schemas.openxmlformats.org/officeDocument/2006/relationships/diagramLayout" Target="../diagrams/layout5.xml"/><Relationship Id="rId12" Type="http://schemas.openxmlformats.org/officeDocument/2006/relationships/diagramData" Target="../diagrams/data6.xml"/><Relationship Id="rId17" Type="http://schemas.openxmlformats.org/officeDocument/2006/relationships/image" Target="../media/image37.png"/><Relationship Id="rId2" Type="http://schemas.openxmlformats.org/officeDocument/2006/relationships/notesSlide" Target="../notesSlides/notesSlide15.xml"/><Relationship Id="rId16" Type="http://schemas.microsoft.com/office/2007/relationships/diagramDrawing" Target="../diagrams/drawing6.xml"/><Relationship Id="rId1" Type="http://schemas.openxmlformats.org/officeDocument/2006/relationships/slideLayout" Target="../slideLayouts/slideLayout2.xml"/><Relationship Id="rId6" Type="http://schemas.openxmlformats.org/officeDocument/2006/relationships/diagramData" Target="../diagrams/data5.xml"/><Relationship Id="rId11" Type="http://schemas.openxmlformats.org/officeDocument/2006/relationships/image" Target="../media/image36.png"/><Relationship Id="rId5" Type="http://schemas.openxmlformats.org/officeDocument/2006/relationships/image" Target="../media/image13.svg"/><Relationship Id="rId15" Type="http://schemas.openxmlformats.org/officeDocument/2006/relationships/diagramColors" Target="../diagrams/colors6.xml"/><Relationship Id="rId10" Type="http://schemas.microsoft.com/office/2007/relationships/diagramDrawing" Target="../diagrams/drawing5.xml"/><Relationship Id="rId19" Type="http://schemas.openxmlformats.org/officeDocument/2006/relationships/image" Target="../media/image39.png"/><Relationship Id="rId4" Type="http://schemas.openxmlformats.org/officeDocument/2006/relationships/image" Target="../media/image12.png"/><Relationship Id="rId9" Type="http://schemas.openxmlformats.org/officeDocument/2006/relationships/diagramColors" Target="../diagrams/colors5.xml"/><Relationship Id="rId14" Type="http://schemas.openxmlformats.org/officeDocument/2006/relationships/diagramQuickStyle" Target="../diagrams/quickStyle6.xml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42.emf"/><Relationship Id="rId3" Type="http://schemas.openxmlformats.org/officeDocument/2006/relationships/image" Target="../media/image14.jpeg"/><Relationship Id="rId7" Type="http://schemas.openxmlformats.org/officeDocument/2006/relationships/image" Target="../media/image41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0.png"/><Relationship Id="rId5" Type="http://schemas.openxmlformats.org/officeDocument/2006/relationships/image" Target="../media/image13.svg"/><Relationship Id="rId4" Type="http://schemas.openxmlformats.org/officeDocument/2006/relationships/image" Target="../media/image12.png"/><Relationship Id="rId9" Type="http://schemas.openxmlformats.org/officeDocument/2006/relationships/image" Target="../media/image43.emf"/></Relationships>
</file>

<file path=ppt/slides/_rels/slide21.xml.rels><?xml version="1.0" encoding="UTF-8" standalone="yes"?>
<Relationships xmlns="http://schemas.openxmlformats.org/package/2006/relationships"><Relationship Id="rId8" Type="http://schemas.openxmlformats.org/officeDocument/2006/relationships/image" Target="../media/image46.png"/><Relationship Id="rId3" Type="http://schemas.openxmlformats.org/officeDocument/2006/relationships/image" Target="../media/image14.jpeg"/><Relationship Id="rId7" Type="http://schemas.openxmlformats.org/officeDocument/2006/relationships/image" Target="../media/image45.emf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4.emf"/><Relationship Id="rId5" Type="http://schemas.openxmlformats.org/officeDocument/2006/relationships/image" Target="../media/image15.svg"/><Relationship Id="rId4" Type="http://schemas.openxmlformats.org/officeDocument/2006/relationships/image" Target="../media/image12.png"/><Relationship Id="rId9" Type="http://schemas.openxmlformats.org/officeDocument/2006/relationships/image" Target="../media/image47.png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diagramQuickStyle" Target="../diagrams/quickStyle7.xml"/><Relationship Id="rId13" Type="http://schemas.openxmlformats.org/officeDocument/2006/relationships/image" Target="../media/image50.emf"/><Relationship Id="rId3" Type="http://schemas.openxmlformats.org/officeDocument/2006/relationships/image" Target="../media/image14.jpeg"/><Relationship Id="rId7" Type="http://schemas.openxmlformats.org/officeDocument/2006/relationships/diagramLayout" Target="../diagrams/layout7.xml"/><Relationship Id="rId12" Type="http://schemas.openxmlformats.org/officeDocument/2006/relationships/image" Target="../media/image49.emf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.xml"/><Relationship Id="rId6" Type="http://schemas.openxmlformats.org/officeDocument/2006/relationships/diagramData" Target="../diagrams/data7.xml"/><Relationship Id="rId11" Type="http://schemas.openxmlformats.org/officeDocument/2006/relationships/image" Target="../media/image48.png"/><Relationship Id="rId5" Type="http://schemas.openxmlformats.org/officeDocument/2006/relationships/image" Target="../media/image15.svg"/><Relationship Id="rId10" Type="http://schemas.microsoft.com/office/2007/relationships/diagramDrawing" Target="../diagrams/drawing7.xml"/><Relationship Id="rId4" Type="http://schemas.openxmlformats.org/officeDocument/2006/relationships/image" Target="../media/image12.png"/><Relationship Id="rId9" Type="http://schemas.openxmlformats.org/officeDocument/2006/relationships/diagramColors" Target="../diagrams/colors7.xml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image" Target="../media/image52.png"/><Relationship Id="rId13" Type="http://schemas.microsoft.com/office/2007/relationships/diagramDrawing" Target="../diagrams/drawing8.xml"/><Relationship Id="rId3" Type="http://schemas.openxmlformats.org/officeDocument/2006/relationships/image" Target="../media/image14.jpeg"/><Relationship Id="rId7" Type="http://schemas.microsoft.com/office/2007/relationships/hdphoto" Target="../media/hdphoto4.wdp"/><Relationship Id="rId12" Type="http://schemas.openxmlformats.org/officeDocument/2006/relationships/diagramColors" Target="../diagrams/colors8.xml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1.png"/><Relationship Id="rId11" Type="http://schemas.openxmlformats.org/officeDocument/2006/relationships/diagramQuickStyle" Target="../diagrams/quickStyle8.xml"/><Relationship Id="rId5" Type="http://schemas.openxmlformats.org/officeDocument/2006/relationships/image" Target="../media/image15.svg"/><Relationship Id="rId10" Type="http://schemas.openxmlformats.org/officeDocument/2006/relationships/diagramLayout" Target="../diagrams/layout8.xml"/><Relationship Id="rId4" Type="http://schemas.openxmlformats.org/officeDocument/2006/relationships/image" Target="../media/image12.png"/><Relationship Id="rId9" Type="http://schemas.openxmlformats.org/officeDocument/2006/relationships/diagramData" Target="../diagrams/data8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8" Type="http://schemas.openxmlformats.org/officeDocument/2006/relationships/image" Target="../media/image58.png"/><Relationship Id="rId3" Type="http://schemas.openxmlformats.org/officeDocument/2006/relationships/image" Target="../media/image54.jpeg"/><Relationship Id="rId7" Type="http://schemas.openxmlformats.org/officeDocument/2006/relationships/image" Target="../media/image57.jpeg"/><Relationship Id="rId2" Type="http://schemas.openxmlformats.org/officeDocument/2006/relationships/image" Target="../media/image53.jpeg"/><Relationship Id="rId1" Type="http://schemas.openxmlformats.org/officeDocument/2006/relationships/slideLayout" Target="../slideLayouts/slideLayout2.xml"/><Relationship Id="rId6" Type="http://schemas.microsoft.com/office/2007/relationships/hdphoto" Target="../media/hdphoto7.wdp"/><Relationship Id="rId5" Type="http://schemas.openxmlformats.org/officeDocument/2006/relationships/image" Target="../media/image56.png"/><Relationship Id="rId4" Type="http://schemas.openxmlformats.org/officeDocument/2006/relationships/image" Target="../media/image55.jpeg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5.sv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5.svg"/><Relationship Id="rId4" Type="http://schemas.openxmlformats.org/officeDocument/2006/relationships/image" Target="../media/image12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5.svg"/><Relationship Id="rId4" Type="http://schemas.openxmlformats.org/officeDocument/2006/relationships/image" Target="../media/image12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jpeg"/><Relationship Id="rId7" Type="http://schemas.openxmlformats.org/officeDocument/2006/relationships/image" Target="../media/image15.svg"/><Relationship Id="rId2" Type="http://schemas.openxmlformats.org/officeDocument/2006/relationships/image" Target="../media/image5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2.png"/><Relationship Id="rId5" Type="http://schemas.openxmlformats.org/officeDocument/2006/relationships/image" Target="../media/image14.jpeg"/><Relationship Id="rId4" Type="http://schemas.openxmlformats.org/officeDocument/2006/relationships/image" Target="../media/image60.emf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.sv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Relationship Id="rId6" Type="http://schemas.openxmlformats.org/officeDocument/2006/relationships/chart" Target="../charts/chart1.xml"/><Relationship Id="rId5" Type="http://schemas.openxmlformats.org/officeDocument/2006/relationships/image" Target="../media/image61.jpeg"/><Relationship Id="rId4" Type="http://schemas.openxmlformats.org/officeDocument/2006/relationships/image" Target="../media/image13.svg"/></Relationships>
</file>

<file path=ppt/slides/_rels/slide36.xml.rels><?xml version="1.0" encoding="UTF-8" standalone="yes"?>
<Relationships xmlns="http://schemas.openxmlformats.org/package/2006/relationships"><Relationship Id="rId8" Type="http://schemas.openxmlformats.org/officeDocument/2006/relationships/diagramColors" Target="../diagrams/colors9.xml"/><Relationship Id="rId3" Type="http://schemas.openxmlformats.org/officeDocument/2006/relationships/image" Target="../media/image12.png"/><Relationship Id="rId7" Type="http://schemas.openxmlformats.org/officeDocument/2006/relationships/diagramQuickStyle" Target="../diagrams/quickStyle9.xml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Relationship Id="rId6" Type="http://schemas.openxmlformats.org/officeDocument/2006/relationships/diagramLayout" Target="../diagrams/layout9.xml"/><Relationship Id="rId5" Type="http://schemas.openxmlformats.org/officeDocument/2006/relationships/diagramData" Target="../diagrams/data9.xml"/><Relationship Id="rId4" Type="http://schemas.openxmlformats.org/officeDocument/2006/relationships/image" Target="../media/image15.svg"/><Relationship Id="rId9" Type="http://schemas.microsoft.com/office/2007/relationships/diagramDrawing" Target="../diagrams/drawing9.xml"/></Relationships>
</file>

<file path=ppt/slides/_rels/slide37.xml.rels><?xml version="1.0" encoding="UTF-8" standalone="yes"?>
<Relationships xmlns="http://schemas.openxmlformats.org/package/2006/relationships"><Relationship Id="rId8" Type="http://schemas.openxmlformats.org/officeDocument/2006/relationships/image" Target="../media/image62.jpeg"/><Relationship Id="rId3" Type="http://schemas.openxmlformats.org/officeDocument/2006/relationships/image" Target="../media/image12.png"/><Relationship Id="rId7" Type="http://schemas.microsoft.com/office/2007/relationships/hdphoto" Target="../media/hdphoto2.wdp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5.png"/><Relationship Id="rId5" Type="http://schemas.openxmlformats.org/officeDocument/2006/relationships/image" Target="../media/image24.jpeg"/><Relationship Id="rId4" Type="http://schemas.openxmlformats.org/officeDocument/2006/relationships/image" Target="../media/image13.svg"/><Relationship Id="rId9" Type="http://schemas.openxmlformats.org/officeDocument/2006/relationships/image" Target="../media/image63.pn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png"/><Relationship Id="rId7" Type="http://schemas.openxmlformats.org/officeDocument/2006/relationships/image" Target="../media/image15.svg"/><Relationship Id="rId2" Type="http://schemas.openxmlformats.org/officeDocument/2006/relationships/image" Target="../media/image64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2.png"/><Relationship Id="rId5" Type="http://schemas.openxmlformats.org/officeDocument/2006/relationships/image" Target="../media/image14.jpeg"/><Relationship Id="rId4" Type="http://schemas.microsoft.com/office/2007/relationships/hdphoto" Target="../media/hdphoto8.wdp"/></Relationships>
</file>

<file path=ppt/slides/_rels/slide39.xml.rels><?xml version="1.0" encoding="UTF-8" standalone="yes"?>
<Relationships xmlns="http://schemas.openxmlformats.org/package/2006/relationships"><Relationship Id="rId8" Type="http://schemas.openxmlformats.org/officeDocument/2006/relationships/diagramColors" Target="../diagrams/colors10.xml"/><Relationship Id="rId13" Type="http://schemas.openxmlformats.org/officeDocument/2006/relationships/diagramColors" Target="../diagrams/colors11.xml"/><Relationship Id="rId18" Type="http://schemas.openxmlformats.org/officeDocument/2006/relationships/diagramColors" Target="../diagrams/colors12.xml"/><Relationship Id="rId3" Type="http://schemas.openxmlformats.org/officeDocument/2006/relationships/image" Target="../media/image13.svg"/><Relationship Id="rId21" Type="http://schemas.openxmlformats.org/officeDocument/2006/relationships/diagramLayout" Target="../diagrams/layout13.xml"/><Relationship Id="rId7" Type="http://schemas.openxmlformats.org/officeDocument/2006/relationships/diagramQuickStyle" Target="../diagrams/quickStyle10.xml"/><Relationship Id="rId12" Type="http://schemas.openxmlformats.org/officeDocument/2006/relationships/diagramQuickStyle" Target="../diagrams/quickStyle11.xml"/><Relationship Id="rId17" Type="http://schemas.openxmlformats.org/officeDocument/2006/relationships/diagramQuickStyle" Target="../diagrams/quickStyle12.xml"/><Relationship Id="rId2" Type="http://schemas.openxmlformats.org/officeDocument/2006/relationships/image" Target="../media/image12.png"/><Relationship Id="rId16" Type="http://schemas.openxmlformats.org/officeDocument/2006/relationships/diagramLayout" Target="../diagrams/layout12.xml"/><Relationship Id="rId20" Type="http://schemas.openxmlformats.org/officeDocument/2006/relationships/diagramData" Target="../diagrams/data13.xml"/><Relationship Id="rId1" Type="http://schemas.openxmlformats.org/officeDocument/2006/relationships/slideLayout" Target="../slideLayouts/slideLayout2.xml"/><Relationship Id="rId6" Type="http://schemas.openxmlformats.org/officeDocument/2006/relationships/diagramLayout" Target="../diagrams/layout10.xml"/><Relationship Id="rId11" Type="http://schemas.openxmlformats.org/officeDocument/2006/relationships/diagramLayout" Target="../diagrams/layout11.xml"/><Relationship Id="rId24" Type="http://schemas.microsoft.com/office/2007/relationships/diagramDrawing" Target="../diagrams/drawing13.xml"/><Relationship Id="rId5" Type="http://schemas.openxmlformats.org/officeDocument/2006/relationships/diagramData" Target="../diagrams/data10.xml"/><Relationship Id="rId15" Type="http://schemas.openxmlformats.org/officeDocument/2006/relationships/diagramData" Target="../diagrams/data12.xml"/><Relationship Id="rId23" Type="http://schemas.openxmlformats.org/officeDocument/2006/relationships/diagramColors" Target="../diagrams/colors13.xml"/><Relationship Id="rId10" Type="http://schemas.openxmlformats.org/officeDocument/2006/relationships/diagramData" Target="../diagrams/data11.xml"/><Relationship Id="rId19" Type="http://schemas.microsoft.com/office/2007/relationships/diagramDrawing" Target="../diagrams/drawing12.xml"/><Relationship Id="rId4" Type="http://schemas.openxmlformats.org/officeDocument/2006/relationships/image" Target="../media/image14.jpeg"/><Relationship Id="rId9" Type="http://schemas.microsoft.com/office/2007/relationships/diagramDrawing" Target="../diagrams/drawing10.xml"/><Relationship Id="rId14" Type="http://schemas.microsoft.com/office/2007/relationships/diagramDrawing" Target="../diagrams/drawing11.xml"/><Relationship Id="rId22" Type="http://schemas.openxmlformats.org/officeDocument/2006/relationships/diagramQuickStyle" Target="../diagrams/quickStyle13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5.svg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5.svg"/><Relationship Id="rId4" Type="http://schemas.openxmlformats.org/officeDocument/2006/relationships/image" Target="../media/image12.png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6.png"/><Relationship Id="rId4" Type="http://schemas.openxmlformats.org/officeDocument/2006/relationships/image" Target="../media/image13.svg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Relationship Id="rId5" Type="http://schemas.openxmlformats.org/officeDocument/2006/relationships/hyperlink" Target="https://www.twi-global.com/technical-knowledge/job-knowledge/" TargetMode="External"/><Relationship Id="rId4" Type="http://schemas.openxmlformats.org/officeDocument/2006/relationships/image" Target="../media/image13.svg"/></Relationships>
</file>

<file path=ppt/slides/_rels/slide44.xml.rels><?xml version="1.0" encoding="UTF-8" standalone="yes"?>
<Relationships xmlns="http://schemas.openxmlformats.org/package/2006/relationships"><Relationship Id="rId8" Type="http://schemas.openxmlformats.org/officeDocument/2006/relationships/diagramQuickStyle" Target="../diagrams/quickStyle14.xml"/><Relationship Id="rId3" Type="http://schemas.openxmlformats.org/officeDocument/2006/relationships/image" Target="../media/image14.jpeg"/><Relationship Id="rId7" Type="http://schemas.openxmlformats.org/officeDocument/2006/relationships/diagramLayout" Target="../diagrams/layout14.xml"/><Relationship Id="rId12" Type="http://schemas.openxmlformats.org/officeDocument/2006/relationships/image" Target="../media/image68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2.xml"/><Relationship Id="rId6" Type="http://schemas.openxmlformats.org/officeDocument/2006/relationships/diagramData" Target="../diagrams/data14.xml"/><Relationship Id="rId11" Type="http://schemas.openxmlformats.org/officeDocument/2006/relationships/image" Target="../media/image67.emf"/><Relationship Id="rId5" Type="http://schemas.openxmlformats.org/officeDocument/2006/relationships/image" Target="../media/image13.svg"/><Relationship Id="rId10" Type="http://schemas.microsoft.com/office/2007/relationships/diagramDrawing" Target="../diagrams/drawing14.xml"/><Relationship Id="rId4" Type="http://schemas.openxmlformats.org/officeDocument/2006/relationships/image" Target="../media/image12.png"/><Relationship Id="rId9" Type="http://schemas.openxmlformats.org/officeDocument/2006/relationships/diagramColors" Target="../diagrams/colors14.xml"/></Relationships>
</file>

<file path=ppt/slides/_rels/slide45.xml.rels><?xml version="1.0" encoding="UTF-8" standalone="yes"?>
<Relationships xmlns="http://schemas.openxmlformats.org/package/2006/relationships"><Relationship Id="rId8" Type="http://schemas.openxmlformats.org/officeDocument/2006/relationships/image" Target="../media/image35.png"/><Relationship Id="rId3" Type="http://schemas.openxmlformats.org/officeDocument/2006/relationships/image" Target="../media/image14.jpeg"/><Relationship Id="rId7" Type="http://schemas.microsoft.com/office/2007/relationships/hdphoto" Target="../media/hdphoto5.wdp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4.png"/><Relationship Id="rId5" Type="http://schemas.openxmlformats.org/officeDocument/2006/relationships/image" Target="../media/image13.svg"/><Relationship Id="rId4" Type="http://schemas.openxmlformats.org/officeDocument/2006/relationships/image" Target="../media/image12.png"/><Relationship Id="rId9" Type="http://schemas.microsoft.com/office/2007/relationships/hdphoto" Target="../media/hdphoto6.wdp"/></Relationships>
</file>

<file path=ppt/slides/_rels/slide46.xml.rels><?xml version="1.0" encoding="UTF-8" standalone="yes"?>
<Relationships xmlns="http://schemas.openxmlformats.org/package/2006/relationships"><Relationship Id="rId8" Type="http://schemas.openxmlformats.org/officeDocument/2006/relationships/image" Target="../media/image69.png"/><Relationship Id="rId3" Type="http://schemas.openxmlformats.org/officeDocument/2006/relationships/image" Target="../media/image14.jpeg"/><Relationship Id="rId7" Type="http://schemas.openxmlformats.org/officeDocument/2006/relationships/image" Target="../media/image43.emf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2.emf"/><Relationship Id="rId5" Type="http://schemas.openxmlformats.org/officeDocument/2006/relationships/image" Target="../media/image15.svg"/><Relationship Id="rId4" Type="http://schemas.openxmlformats.org/officeDocument/2006/relationships/image" Target="../media/image12.png"/><Relationship Id="rId9" Type="http://schemas.microsoft.com/office/2007/relationships/hdphoto" Target="../media/hdphoto9.wdp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>
            <a:lumMod val="85000"/>
            <a:lumOff val="1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65D06A8-4D13-46E9-BF49-54C8501C5B29}"/>
              </a:ext>
            </a:extLst>
          </p:cNvPr>
          <p:cNvSpPr txBox="1"/>
          <p:nvPr/>
        </p:nvSpPr>
        <p:spPr>
          <a:xfrm>
            <a:off x="799170" y="2805419"/>
            <a:ext cx="778355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8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Group 4 Keynote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BF1D1DA3-888C-4B26-A293-30A3C1929062}"/>
              </a:ext>
            </a:extLst>
          </p:cNvPr>
          <p:cNvSpPr txBox="1"/>
          <p:nvPr/>
        </p:nvSpPr>
        <p:spPr>
          <a:xfrm>
            <a:off x="799169" y="3285442"/>
            <a:ext cx="778355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800" b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Icorr Young Engineers Programme 2020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98935674-F6AF-44EE-890E-26DEF1EB3C0D}"/>
              </a:ext>
            </a:extLst>
          </p:cNvPr>
          <p:cNvSpPr txBox="1"/>
          <p:nvPr/>
        </p:nvSpPr>
        <p:spPr>
          <a:xfrm>
            <a:off x="799169" y="4288685"/>
            <a:ext cx="778355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800" b="0" i="1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Glycol Desalination Plant Failure</a:t>
            </a:r>
          </a:p>
        </p:txBody>
      </p:sp>
    </p:spTree>
    <p:extLst>
      <p:ext uri="{BB962C8B-B14F-4D97-AF65-F5344CB8AC3E}">
        <p14:creationId xmlns:p14="http://schemas.microsoft.com/office/powerpoint/2010/main" val="211359118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>
            <a:lumMod val="85000"/>
            <a:lumOff val="1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65D06A8-4D13-46E9-BF49-54C8501C5B29}"/>
              </a:ext>
            </a:extLst>
          </p:cNvPr>
          <p:cNvSpPr txBox="1"/>
          <p:nvPr/>
        </p:nvSpPr>
        <p:spPr>
          <a:xfrm>
            <a:off x="2204224" y="3013501"/>
            <a:ext cx="778355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4800" b="1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haroni" panose="02010803020104030203" pitchFamily="2" charset="-79"/>
              </a:rPr>
              <a:t>Change</a:t>
            </a:r>
          </a:p>
        </p:txBody>
      </p:sp>
    </p:spTree>
    <p:extLst>
      <p:ext uri="{BB962C8B-B14F-4D97-AF65-F5344CB8AC3E}">
        <p14:creationId xmlns:p14="http://schemas.microsoft.com/office/powerpoint/2010/main" val="278651003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>
            <a:lumMod val="85000"/>
            <a:lumOff val="1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 descr=" This photo is called 'Help me, I'm trapped' by @yogayogreat">
            <a:extLst>
              <a:ext uri="{FF2B5EF4-FFF2-40B4-BE49-F238E27FC236}">
                <a16:creationId xmlns:a16="http://schemas.microsoft.com/office/drawing/2014/main" id="{239F07F3-E322-4D06-BF5A-77EFCF20A56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8350" y="1867830"/>
            <a:ext cx="3219915" cy="214661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6" name="Picture 4" descr="Suddenly Working from Home? - Steelcase">
            <a:extLst>
              <a:ext uri="{FF2B5EF4-FFF2-40B4-BE49-F238E27FC236}">
                <a16:creationId xmlns:a16="http://schemas.microsoft.com/office/drawing/2014/main" id="{E11C410A-1EC1-4818-ABBF-C12D0B2C38F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86515" y="1867830"/>
            <a:ext cx="3811226" cy="214661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8" name="Picture 6" descr="Image may contain Running Track Human Sport Sports Person Glove Baseball People Clothing and Baseball Glove">
            <a:extLst>
              <a:ext uri="{FF2B5EF4-FFF2-40B4-BE49-F238E27FC236}">
                <a16:creationId xmlns:a16="http://schemas.microsoft.com/office/drawing/2014/main" id="{A0AB560A-6290-46FE-ADBE-E2BFC45F58C9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692" b="7459"/>
          <a:stretch/>
        </p:blipFill>
        <p:spPr bwMode="auto">
          <a:xfrm>
            <a:off x="8255992" y="1867830"/>
            <a:ext cx="3219915" cy="214661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45482038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>
            <a:lumMod val="85000"/>
            <a:lumOff val="1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Icon&#10;&#10;Description automatically generated">
            <a:extLst>
              <a:ext uri="{FF2B5EF4-FFF2-40B4-BE49-F238E27FC236}">
                <a16:creationId xmlns:a16="http://schemas.microsoft.com/office/drawing/2014/main" id="{CD681E86-FDD1-4D58-A9A8-50A25C4C49B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94814" y="827813"/>
            <a:ext cx="5202371" cy="5202371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40AA5460-8526-44E4-9803-147A11E81061}"/>
              </a:ext>
            </a:extLst>
          </p:cNvPr>
          <p:cNvSpPr txBox="1"/>
          <p:nvPr/>
        </p:nvSpPr>
        <p:spPr>
          <a:xfrm>
            <a:off x="304077" y="1963121"/>
            <a:ext cx="31907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ea typeface="+mn-ea"/>
                <a:cs typeface="Arial" panose="020B0604020202020204" pitchFamily="34" charset="0"/>
              </a:rPr>
              <a:t>Condition State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43036732-195A-4D93-A4DB-3C1A2D180A17}"/>
              </a:ext>
            </a:extLst>
          </p:cNvPr>
          <p:cNvSpPr txBox="1"/>
          <p:nvPr/>
        </p:nvSpPr>
        <p:spPr>
          <a:xfrm>
            <a:off x="582486" y="3210510"/>
            <a:ext cx="290117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ea typeface="+mn-ea"/>
                <a:cs typeface="Arial" panose="020B0604020202020204" pitchFamily="34" charset="0"/>
              </a:rPr>
              <a:t>Change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8F2DE528-5E82-4467-91BD-0D76560430A2}"/>
              </a:ext>
            </a:extLst>
          </p:cNvPr>
          <p:cNvSpPr txBox="1"/>
          <p:nvPr/>
        </p:nvSpPr>
        <p:spPr>
          <a:xfrm>
            <a:off x="4520473" y="3428999"/>
            <a:ext cx="3190737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Strategies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Priorities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Systems &amp; Processes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Individual skills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800AE9E0-DAF6-4E04-8F9F-1BEF58A0DEAB}"/>
              </a:ext>
            </a:extLst>
          </p:cNvPr>
          <p:cNvSpPr txBox="1"/>
          <p:nvPr/>
        </p:nvSpPr>
        <p:spPr>
          <a:xfrm>
            <a:off x="5205356" y="2632603"/>
            <a:ext cx="188553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Visible Symptom</a:t>
            </a:r>
          </a:p>
        </p:txBody>
      </p:sp>
      <p:pic>
        <p:nvPicPr>
          <p:cNvPr id="4106" name="Picture 10" descr="Create animated gif of an arrow being hand-drawn - Graphic Design Stack  Exchange">
            <a:extLst>
              <a:ext uri="{FF2B5EF4-FFF2-40B4-BE49-F238E27FC236}">
                <a16:creationId xmlns:a16="http://schemas.microsoft.com/office/drawing/2014/main" id="{02947A3C-D1A7-4E98-BDDA-377EE72835A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0753592" flipV="1">
            <a:off x="3296635" y="1951570"/>
            <a:ext cx="1780476" cy="11811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5" name="Picture 10" descr="Create animated gif of an arrow being hand-drawn - Graphic Design Stack  Exchange">
            <a:extLst>
              <a:ext uri="{FF2B5EF4-FFF2-40B4-BE49-F238E27FC236}">
                <a16:creationId xmlns:a16="http://schemas.microsoft.com/office/drawing/2014/main" id="{F9833ADE-23B0-4D35-B1D9-10D94D580B9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0753592" flipV="1">
            <a:off x="3285483" y="3170325"/>
            <a:ext cx="1780476" cy="11811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4181530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4000">
        <p14:vortex dir="r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>
            <a:lumMod val="85000"/>
            <a:lumOff val="1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59" name="Rectangle 1058">
            <a:extLst>
              <a:ext uri="{FF2B5EF4-FFF2-40B4-BE49-F238E27FC236}">
                <a16:creationId xmlns:a16="http://schemas.microsoft.com/office/drawing/2014/main" id="{8ACE18AF-2D4B-4799-8613-41616AA0CD56}"/>
              </a:ext>
            </a:extLst>
          </p:cNvPr>
          <p:cNvSpPr/>
          <p:nvPr/>
        </p:nvSpPr>
        <p:spPr>
          <a:xfrm>
            <a:off x="4481764" y="620752"/>
            <a:ext cx="2863912" cy="2940699"/>
          </a:xfrm>
          <a:prstGeom prst="rect">
            <a:avLst/>
          </a:prstGeom>
          <a:solidFill>
            <a:srgbClr val="666699">
              <a:alpha val="2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70" name="Rectangle 69">
            <a:extLst>
              <a:ext uri="{FF2B5EF4-FFF2-40B4-BE49-F238E27FC236}">
                <a16:creationId xmlns:a16="http://schemas.microsoft.com/office/drawing/2014/main" id="{A2291B50-8D68-4438-B787-08AD263841C1}"/>
              </a:ext>
            </a:extLst>
          </p:cNvPr>
          <p:cNvSpPr/>
          <p:nvPr/>
        </p:nvSpPr>
        <p:spPr>
          <a:xfrm>
            <a:off x="7345676" y="620752"/>
            <a:ext cx="3068277" cy="2940700"/>
          </a:xfrm>
          <a:prstGeom prst="rect">
            <a:avLst/>
          </a:prstGeom>
          <a:solidFill>
            <a:srgbClr val="99CCFF">
              <a:alpha val="2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056" name="Rectangle 1055">
            <a:extLst>
              <a:ext uri="{FF2B5EF4-FFF2-40B4-BE49-F238E27FC236}">
                <a16:creationId xmlns:a16="http://schemas.microsoft.com/office/drawing/2014/main" id="{31C4CA06-42D6-4E5F-B373-965B7EE7E430}"/>
              </a:ext>
            </a:extLst>
          </p:cNvPr>
          <p:cNvSpPr/>
          <p:nvPr/>
        </p:nvSpPr>
        <p:spPr>
          <a:xfrm>
            <a:off x="2009797" y="3561451"/>
            <a:ext cx="2469895" cy="1843175"/>
          </a:xfrm>
          <a:prstGeom prst="rect">
            <a:avLst/>
          </a:prstGeom>
          <a:solidFill>
            <a:srgbClr val="99CCFF">
              <a:alpha val="20000"/>
            </a:srgbClr>
          </a:solidFill>
          <a:ln>
            <a:solidFill>
              <a:srgbClr val="3D475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9" name="Freeform: Shape 18">
            <a:extLst>
              <a:ext uri="{FF2B5EF4-FFF2-40B4-BE49-F238E27FC236}">
                <a16:creationId xmlns:a16="http://schemas.microsoft.com/office/drawing/2014/main" id="{5F1DA85B-01F5-48BC-AD56-27A1B5CD5125}"/>
              </a:ext>
            </a:extLst>
          </p:cNvPr>
          <p:cNvSpPr/>
          <p:nvPr/>
        </p:nvSpPr>
        <p:spPr>
          <a:xfrm>
            <a:off x="2043238" y="4538544"/>
            <a:ext cx="2455164" cy="595990"/>
          </a:xfrm>
          <a:custGeom>
            <a:avLst/>
            <a:gdLst>
              <a:gd name="connsiteX0" fmla="*/ 0 w 2241729"/>
              <a:gd name="connsiteY0" fmla="*/ 15240 h 604947"/>
              <a:gd name="connsiteX1" fmla="*/ 584200 w 2241729"/>
              <a:gd name="connsiteY1" fmla="*/ 142240 h 604947"/>
              <a:gd name="connsiteX2" fmla="*/ 629920 w 2241729"/>
              <a:gd name="connsiteY2" fmla="*/ 599440 h 604947"/>
              <a:gd name="connsiteX3" fmla="*/ 1315720 w 2241729"/>
              <a:gd name="connsiteY3" fmla="*/ 401320 h 604947"/>
              <a:gd name="connsiteX4" fmla="*/ 2184400 w 2241729"/>
              <a:gd name="connsiteY4" fmla="*/ 497840 h 604947"/>
              <a:gd name="connsiteX5" fmla="*/ 2087880 w 2241729"/>
              <a:gd name="connsiteY5" fmla="*/ 0 h 604947"/>
              <a:gd name="connsiteX0" fmla="*/ 0 w 2481594"/>
              <a:gd name="connsiteY0" fmla="*/ 3048 h 592755"/>
              <a:gd name="connsiteX1" fmla="*/ 584200 w 2481594"/>
              <a:gd name="connsiteY1" fmla="*/ 130048 h 592755"/>
              <a:gd name="connsiteX2" fmla="*/ 629920 w 2481594"/>
              <a:gd name="connsiteY2" fmla="*/ 587248 h 592755"/>
              <a:gd name="connsiteX3" fmla="*/ 1315720 w 2481594"/>
              <a:gd name="connsiteY3" fmla="*/ 389128 h 592755"/>
              <a:gd name="connsiteX4" fmla="*/ 2184400 w 2481594"/>
              <a:gd name="connsiteY4" fmla="*/ 485648 h 592755"/>
              <a:gd name="connsiteX5" fmla="*/ 2447544 w 2481594"/>
              <a:gd name="connsiteY5" fmla="*/ 0 h 592755"/>
              <a:gd name="connsiteX0" fmla="*/ 0 w 2447544"/>
              <a:gd name="connsiteY0" fmla="*/ 12298 h 602005"/>
              <a:gd name="connsiteX1" fmla="*/ 584200 w 2447544"/>
              <a:gd name="connsiteY1" fmla="*/ 139298 h 602005"/>
              <a:gd name="connsiteX2" fmla="*/ 629920 w 2447544"/>
              <a:gd name="connsiteY2" fmla="*/ 596498 h 602005"/>
              <a:gd name="connsiteX3" fmla="*/ 1315720 w 2447544"/>
              <a:gd name="connsiteY3" fmla="*/ 398378 h 602005"/>
              <a:gd name="connsiteX4" fmla="*/ 2184400 w 2447544"/>
              <a:gd name="connsiteY4" fmla="*/ 494898 h 602005"/>
              <a:gd name="connsiteX5" fmla="*/ 2447544 w 2447544"/>
              <a:gd name="connsiteY5" fmla="*/ 9250 h 602005"/>
              <a:gd name="connsiteX0" fmla="*/ 0 w 2447544"/>
              <a:gd name="connsiteY0" fmla="*/ 11734 h 595990"/>
              <a:gd name="connsiteX1" fmla="*/ 584200 w 2447544"/>
              <a:gd name="connsiteY1" fmla="*/ 138734 h 595990"/>
              <a:gd name="connsiteX2" fmla="*/ 629920 w 2447544"/>
              <a:gd name="connsiteY2" fmla="*/ 595934 h 595990"/>
              <a:gd name="connsiteX3" fmla="*/ 1273048 w 2447544"/>
              <a:gd name="connsiteY3" fmla="*/ 172262 h 595990"/>
              <a:gd name="connsiteX4" fmla="*/ 2184400 w 2447544"/>
              <a:gd name="connsiteY4" fmla="*/ 494334 h 595990"/>
              <a:gd name="connsiteX5" fmla="*/ 2447544 w 2447544"/>
              <a:gd name="connsiteY5" fmla="*/ 8686 h 595990"/>
              <a:gd name="connsiteX0" fmla="*/ 0 w 2455164"/>
              <a:gd name="connsiteY0" fmla="*/ 6019 h 595990"/>
              <a:gd name="connsiteX1" fmla="*/ 591820 w 2455164"/>
              <a:gd name="connsiteY1" fmla="*/ 138734 h 595990"/>
              <a:gd name="connsiteX2" fmla="*/ 637540 w 2455164"/>
              <a:gd name="connsiteY2" fmla="*/ 595934 h 595990"/>
              <a:gd name="connsiteX3" fmla="*/ 1280668 w 2455164"/>
              <a:gd name="connsiteY3" fmla="*/ 172262 h 595990"/>
              <a:gd name="connsiteX4" fmla="*/ 2192020 w 2455164"/>
              <a:gd name="connsiteY4" fmla="*/ 494334 h 595990"/>
              <a:gd name="connsiteX5" fmla="*/ 2455164 w 2455164"/>
              <a:gd name="connsiteY5" fmla="*/ 8686 h 59599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2455164" h="595990">
                <a:moveTo>
                  <a:pt x="0" y="6019"/>
                </a:moveTo>
                <a:cubicBezTo>
                  <a:pt x="239606" y="20835"/>
                  <a:pt x="485563" y="40415"/>
                  <a:pt x="591820" y="138734"/>
                </a:cubicBezTo>
                <a:cubicBezTo>
                  <a:pt x="698077" y="237053"/>
                  <a:pt x="522732" y="590346"/>
                  <a:pt x="637540" y="595934"/>
                </a:cubicBezTo>
                <a:cubicBezTo>
                  <a:pt x="752348" y="601522"/>
                  <a:pt x="1021588" y="189195"/>
                  <a:pt x="1280668" y="172262"/>
                </a:cubicBezTo>
                <a:cubicBezTo>
                  <a:pt x="1539748" y="155329"/>
                  <a:pt x="1996271" y="521597"/>
                  <a:pt x="2192020" y="494334"/>
                </a:cubicBezTo>
                <a:cubicBezTo>
                  <a:pt x="2387769" y="467071"/>
                  <a:pt x="1635082" y="-74542"/>
                  <a:pt x="2455164" y="8686"/>
                </a:cubicBezTo>
              </a:path>
            </a:pathLst>
          </a:custGeom>
          <a:noFill/>
          <a:ln w="19050">
            <a:solidFill>
              <a:schemeClr val="bg1"/>
            </a:solidFill>
            <a:tailEnd type="stealt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0" name="Freeform: Shape 19">
            <a:extLst>
              <a:ext uri="{FF2B5EF4-FFF2-40B4-BE49-F238E27FC236}">
                <a16:creationId xmlns:a16="http://schemas.microsoft.com/office/drawing/2014/main" id="{14B8A5F5-0708-41DC-B08D-E315DEBC0BFD}"/>
              </a:ext>
            </a:extLst>
          </p:cNvPr>
          <p:cNvSpPr/>
          <p:nvPr/>
        </p:nvSpPr>
        <p:spPr>
          <a:xfrm>
            <a:off x="2023575" y="3561451"/>
            <a:ext cx="2474827" cy="995680"/>
          </a:xfrm>
          <a:custGeom>
            <a:avLst/>
            <a:gdLst>
              <a:gd name="connsiteX0" fmla="*/ 12808 w 2365715"/>
              <a:gd name="connsiteY0" fmla="*/ 959649 h 959649"/>
              <a:gd name="connsiteX1" fmla="*/ 135471 w 2365715"/>
              <a:gd name="connsiteY1" fmla="*/ 279424 h 959649"/>
              <a:gd name="connsiteX2" fmla="*/ 982964 w 2365715"/>
              <a:gd name="connsiteY2" fmla="*/ 792380 h 959649"/>
              <a:gd name="connsiteX3" fmla="*/ 1049871 w 2365715"/>
              <a:gd name="connsiteY3" fmla="*/ 644 h 959649"/>
              <a:gd name="connsiteX4" fmla="*/ 1897364 w 2365715"/>
              <a:gd name="connsiteY4" fmla="*/ 647414 h 959649"/>
              <a:gd name="connsiteX5" fmla="*/ 2365715 w 2365715"/>
              <a:gd name="connsiteY5" fmla="*/ 45249 h 959649"/>
              <a:gd name="connsiteX0" fmla="*/ 1676 w 2354583"/>
              <a:gd name="connsiteY0" fmla="*/ 959649 h 959649"/>
              <a:gd name="connsiteX1" fmla="*/ 297959 w 2354583"/>
              <a:gd name="connsiteY1" fmla="*/ 395171 h 959649"/>
              <a:gd name="connsiteX2" fmla="*/ 971832 w 2354583"/>
              <a:gd name="connsiteY2" fmla="*/ 792380 h 959649"/>
              <a:gd name="connsiteX3" fmla="*/ 1038739 w 2354583"/>
              <a:gd name="connsiteY3" fmla="*/ 644 h 959649"/>
              <a:gd name="connsiteX4" fmla="*/ 1886232 w 2354583"/>
              <a:gd name="connsiteY4" fmla="*/ 647414 h 959649"/>
              <a:gd name="connsiteX5" fmla="*/ 2354583 w 2354583"/>
              <a:gd name="connsiteY5" fmla="*/ 45249 h 959649"/>
              <a:gd name="connsiteX0" fmla="*/ 1676 w 2354583"/>
              <a:gd name="connsiteY0" fmla="*/ 959649 h 959649"/>
              <a:gd name="connsiteX1" fmla="*/ 297959 w 2354583"/>
              <a:gd name="connsiteY1" fmla="*/ 395171 h 959649"/>
              <a:gd name="connsiteX2" fmla="*/ 971832 w 2354583"/>
              <a:gd name="connsiteY2" fmla="*/ 792380 h 959649"/>
              <a:gd name="connsiteX3" fmla="*/ 1038739 w 2354583"/>
              <a:gd name="connsiteY3" fmla="*/ 644 h 959649"/>
              <a:gd name="connsiteX4" fmla="*/ 1886232 w 2354583"/>
              <a:gd name="connsiteY4" fmla="*/ 647414 h 959649"/>
              <a:gd name="connsiteX5" fmla="*/ 2354583 w 2354583"/>
              <a:gd name="connsiteY5" fmla="*/ 45249 h 959649"/>
              <a:gd name="connsiteX0" fmla="*/ 1240 w 2354147"/>
              <a:gd name="connsiteY0" fmla="*/ 959649 h 959649"/>
              <a:gd name="connsiteX1" fmla="*/ 358483 w 2354147"/>
              <a:gd name="connsiteY1" fmla="*/ 541475 h 959649"/>
              <a:gd name="connsiteX2" fmla="*/ 971396 w 2354147"/>
              <a:gd name="connsiteY2" fmla="*/ 792380 h 959649"/>
              <a:gd name="connsiteX3" fmla="*/ 1038303 w 2354147"/>
              <a:gd name="connsiteY3" fmla="*/ 644 h 959649"/>
              <a:gd name="connsiteX4" fmla="*/ 1885796 w 2354147"/>
              <a:gd name="connsiteY4" fmla="*/ 647414 h 959649"/>
              <a:gd name="connsiteX5" fmla="*/ 2354147 w 2354147"/>
              <a:gd name="connsiteY5" fmla="*/ 45249 h 959649"/>
              <a:gd name="connsiteX0" fmla="*/ 0 w 2352907"/>
              <a:gd name="connsiteY0" fmla="*/ 959649 h 959649"/>
              <a:gd name="connsiteX1" fmla="*/ 357243 w 2352907"/>
              <a:gd name="connsiteY1" fmla="*/ 541475 h 959649"/>
              <a:gd name="connsiteX2" fmla="*/ 970156 w 2352907"/>
              <a:gd name="connsiteY2" fmla="*/ 792380 h 959649"/>
              <a:gd name="connsiteX3" fmla="*/ 1037063 w 2352907"/>
              <a:gd name="connsiteY3" fmla="*/ 644 h 959649"/>
              <a:gd name="connsiteX4" fmla="*/ 1884556 w 2352907"/>
              <a:gd name="connsiteY4" fmla="*/ 647414 h 959649"/>
              <a:gd name="connsiteX5" fmla="*/ 2352907 w 2352907"/>
              <a:gd name="connsiteY5" fmla="*/ 45249 h 959649"/>
              <a:gd name="connsiteX0" fmla="*/ 0 w 2474827"/>
              <a:gd name="connsiteY0" fmla="*/ 995680 h 995680"/>
              <a:gd name="connsiteX1" fmla="*/ 357243 w 2474827"/>
              <a:gd name="connsiteY1" fmla="*/ 577506 h 995680"/>
              <a:gd name="connsiteX2" fmla="*/ 970156 w 2474827"/>
              <a:gd name="connsiteY2" fmla="*/ 828411 h 995680"/>
              <a:gd name="connsiteX3" fmla="*/ 1037063 w 2474827"/>
              <a:gd name="connsiteY3" fmla="*/ 36675 h 995680"/>
              <a:gd name="connsiteX4" fmla="*/ 1884556 w 2474827"/>
              <a:gd name="connsiteY4" fmla="*/ 683445 h 995680"/>
              <a:gd name="connsiteX5" fmla="*/ 2474827 w 2474827"/>
              <a:gd name="connsiteY5" fmla="*/ 0 h 99568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2474827" h="995680">
                <a:moveTo>
                  <a:pt x="0" y="995680"/>
                </a:moveTo>
                <a:cubicBezTo>
                  <a:pt x="53637" y="748754"/>
                  <a:pt x="195550" y="605384"/>
                  <a:pt x="357243" y="577506"/>
                </a:cubicBezTo>
                <a:cubicBezTo>
                  <a:pt x="518936" y="549628"/>
                  <a:pt x="856853" y="918549"/>
                  <a:pt x="970156" y="828411"/>
                </a:cubicBezTo>
                <a:cubicBezTo>
                  <a:pt x="1083459" y="738273"/>
                  <a:pt x="884663" y="60836"/>
                  <a:pt x="1037063" y="36675"/>
                </a:cubicBezTo>
                <a:cubicBezTo>
                  <a:pt x="1189463" y="12514"/>
                  <a:pt x="1644929" y="689558"/>
                  <a:pt x="1884556" y="683445"/>
                </a:cubicBezTo>
                <a:cubicBezTo>
                  <a:pt x="2124183" y="677333"/>
                  <a:pt x="2400579" y="100268"/>
                  <a:pt x="2474827" y="0"/>
                </a:cubicBezTo>
              </a:path>
            </a:pathLst>
          </a:custGeom>
          <a:noFill/>
          <a:ln w="19050">
            <a:solidFill>
              <a:schemeClr val="bg1">
                <a:lumMod val="9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03C43DAC-8FCA-45C3-B1AD-68E139C61554}"/>
              </a:ext>
            </a:extLst>
          </p:cNvPr>
          <p:cNvCxnSpPr/>
          <p:nvPr/>
        </p:nvCxnSpPr>
        <p:spPr>
          <a:xfrm>
            <a:off x="4376482" y="3597482"/>
            <a:ext cx="0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Connector 23">
            <a:extLst>
              <a:ext uri="{FF2B5EF4-FFF2-40B4-BE49-F238E27FC236}">
                <a16:creationId xmlns:a16="http://schemas.microsoft.com/office/drawing/2014/main" id="{65F773BE-7471-4878-A5B5-384A16520368}"/>
              </a:ext>
            </a:extLst>
          </p:cNvPr>
          <p:cNvCxnSpPr>
            <a:cxnSpLocks/>
          </p:cNvCxnSpPr>
          <p:nvPr/>
        </p:nvCxnSpPr>
        <p:spPr>
          <a:xfrm flipV="1">
            <a:off x="4481764" y="620752"/>
            <a:ext cx="11175" cy="2932957"/>
          </a:xfrm>
          <a:prstGeom prst="line">
            <a:avLst/>
          </a:prstGeom>
          <a:ln w="19050">
            <a:solidFill>
              <a:schemeClr val="bg1">
                <a:lumMod val="9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8" name="Oval 1037">
            <a:extLst>
              <a:ext uri="{FF2B5EF4-FFF2-40B4-BE49-F238E27FC236}">
                <a16:creationId xmlns:a16="http://schemas.microsoft.com/office/drawing/2014/main" id="{4AC2F24F-CD06-4BE7-A20C-F870834263AC}"/>
              </a:ext>
            </a:extLst>
          </p:cNvPr>
          <p:cNvSpPr/>
          <p:nvPr/>
        </p:nvSpPr>
        <p:spPr>
          <a:xfrm rot="19578456">
            <a:off x="6022172" y="1543575"/>
            <a:ext cx="880110" cy="1895063"/>
          </a:xfrm>
          <a:prstGeom prst="ellipse">
            <a:avLst/>
          </a:prstGeom>
          <a:noFill/>
          <a:ln w="19050">
            <a:solidFill>
              <a:schemeClr val="bg1">
                <a:lumMod val="9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040" name="Freeform: Shape 1039">
            <a:extLst>
              <a:ext uri="{FF2B5EF4-FFF2-40B4-BE49-F238E27FC236}">
                <a16:creationId xmlns:a16="http://schemas.microsoft.com/office/drawing/2014/main" id="{61264F3A-515B-47FA-800B-8A379301251A}"/>
              </a:ext>
            </a:extLst>
          </p:cNvPr>
          <p:cNvSpPr/>
          <p:nvPr/>
        </p:nvSpPr>
        <p:spPr>
          <a:xfrm>
            <a:off x="4493375" y="1234398"/>
            <a:ext cx="2314073" cy="2330127"/>
          </a:xfrm>
          <a:custGeom>
            <a:avLst/>
            <a:gdLst>
              <a:gd name="connsiteX0" fmla="*/ 0 w 2408664"/>
              <a:gd name="connsiteY0" fmla="*/ 2402866 h 2402866"/>
              <a:gd name="connsiteX1" fmla="*/ 702527 w 2408664"/>
              <a:gd name="connsiteY1" fmla="*/ 1700340 h 2402866"/>
              <a:gd name="connsiteX2" fmla="*/ 1471961 w 2408664"/>
              <a:gd name="connsiteY2" fmla="*/ 16505 h 2402866"/>
              <a:gd name="connsiteX3" fmla="*/ 2408664 w 2408664"/>
              <a:gd name="connsiteY3" fmla="*/ 986662 h 2402866"/>
              <a:gd name="connsiteX0" fmla="*/ 0 w 2423904"/>
              <a:gd name="connsiteY0" fmla="*/ 2406676 h 2406676"/>
              <a:gd name="connsiteX1" fmla="*/ 717767 w 2423904"/>
              <a:gd name="connsiteY1" fmla="*/ 1700340 h 2406676"/>
              <a:gd name="connsiteX2" fmla="*/ 1487201 w 2423904"/>
              <a:gd name="connsiteY2" fmla="*/ 16505 h 2406676"/>
              <a:gd name="connsiteX3" fmla="*/ 2423904 w 2423904"/>
              <a:gd name="connsiteY3" fmla="*/ 986662 h 2406676"/>
              <a:gd name="connsiteX0" fmla="*/ 0 w 2423904"/>
              <a:gd name="connsiteY0" fmla="*/ 2406676 h 2406676"/>
              <a:gd name="connsiteX1" fmla="*/ 717767 w 2423904"/>
              <a:gd name="connsiteY1" fmla="*/ 1700340 h 2406676"/>
              <a:gd name="connsiteX2" fmla="*/ 1487201 w 2423904"/>
              <a:gd name="connsiteY2" fmla="*/ 16505 h 2406676"/>
              <a:gd name="connsiteX3" fmla="*/ 2423904 w 2423904"/>
              <a:gd name="connsiteY3" fmla="*/ 986662 h 2406676"/>
              <a:gd name="connsiteX0" fmla="*/ 0 w 2423904"/>
              <a:gd name="connsiteY0" fmla="*/ 2406676 h 2406676"/>
              <a:gd name="connsiteX1" fmla="*/ 717767 w 2423904"/>
              <a:gd name="connsiteY1" fmla="*/ 1700340 h 2406676"/>
              <a:gd name="connsiteX2" fmla="*/ 1487201 w 2423904"/>
              <a:gd name="connsiteY2" fmla="*/ 16505 h 2406676"/>
              <a:gd name="connsiteX3" fmla="*/ 2423904 w 2423904"/>
              <a:gd name="connsiteY3" fmla="*/ 986662 h 2406676"/>
              <a:gd name="connsiteX0" fmla="*/ 0 w 2273433"/>
              <a:gd name="connsiteY0" fmla="*/ 2325653 h 2325653"/>
              <a:gd name="connsiteX1" fmla="*/ 567296 w 2273433"/>
              <a:gd name="connsiteY1" fmla="*/ 1700340 h 2325653"/>
              <a:gd name="connsiteX2" fmla="*/ 1336730 w 2273433"/>
              <a:gd name="connsiteY2" fmla="*/ 16505 h 2325653"/>
              <a:gd name="connsiteX3" fmla="*/ 2273433 w 2273433"/>
              <a:gd name="connsiteY3" fmla="*/ 986662 h 2325653"/>
              <a:gd name="connsiteX0" fmla="*/ 0 w 2314073"/>
              <a:gd name="connsiteY0" fmla="*/ 2335813 h 2335813"/>
              <a:gd name="connsiteX1" fmla="*/ 607936 w 2314073"/>
              <a:gd name="connsiteY1" fmla="*/ 1700340 h 2335813"/>
              <a:gd name="connsiteX2" fmla="*/ 1377370 w 2314073"/>
              <a:gd name="connsiteY2" fmla="*/ 16505 h 2335813"/>
              <a:gd name="connsiteX3" fmla="*/ 2314073 w 2314073"/>
              <a:gd name="connsiteY3" fmla="*/ 986662 h 2335813"/>
              <a:gd name="connsiteX0" fmla="*/ 0 w 2314073"/>
              <a:gd name="connsiteY0" fmla="*/ 2331339 h 2331339"/>
              <a:gd name="connsiteX1" fmla="*/ 511416 w 2314073"/>
              <a:gd name="connsiteY1" fmla="*/ 1573946 h 2331339"/>
              <a:gd name="connsiteX2" fmla="*/ 1377370 w 2314073"/>
              <a:gd name="connsiteY2" fmla="*/ 12031 h 2331339"/>
              <a:gd name="connsiteX3" fmla="*/ 2314073 w 2314073"/>
              <a:gd name="connsiteY3" fmla="*/ 982188 h 2331339"/>
              <a:gd name="connsiteX0" fmla="*/ 0 w 2314073"/>
              <a:gd name="connsiteY0" fmla="*/ 2330127 h 2330127"/>
              <a:gd name="connsiteX1" fmla="*/ 486016 w 2314073"/>
              <a:gd name="connsiteY1" fmla="*/ 1537174 h 2330127"/>
              <a:gd name="connsiteX2" fmla="*/ 1377370 w 2314073"/>
              <a:gd name="connsiteY2" fmla="*/ 10819 h 2330127"/>
              <a:gd name="connsiteX3" fmla="*/ 2314073 w 2314073"/>
              <a:gd name="connsiteY3" fmla="*/ 980976 h 233012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314073" h="2330127">
                <a:moveTo>
                  <a:pt x="0" y="2330127"/>
                </a:moveTo>
                <a:cubicBezTo>
                  <a:pt x="30480" y="2303457"/>
                  <a:pt x="256454" y="1923725"/>
                  <a:pt x="486016" y="1537174"/>
                </a:cubicBezTo>
                <a:cubicBezTo>
                  <a:pt x="715578" y="1150623"/>
                  <a:pt x="1072694" y="103519"/>
                  <a:pt x="1377370" y="10819"/>
                </a:cubicBezTo>
                <a:cubicBezTo>
                  <a:pt x="1682046" y="-81881"/>
                  <a:pt x="1987899" y="436424"/>
                  <a:pt x="2314073" y="980976"/>
                </a:cubicBezTo>
              </a:path>
            </a:pathLst>
          </a:custGeom>
          <a:noFill/>
          <a:ln w="19050">
            <a:solidFill>
              <a:schemeClr val="bg1">
                <a:lumMod val="9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045" name="Freeform: Shape 1044">
            <a:extLst>
              <a:ext uri="{FF2B5EF4-FFF2-40B4-BE49-F238E27FC236}">
                <a16:creationId xmlns:a16="http://schemas.microsoft.com/office/drawing/2014/main" id="{3325C497-70DF-40FC-9ABB-31DA35A2E082}"/>
              </a:ext>
            </a:extLst>
          </p:cNvPr>
          <p:cNvSpPr/>
          <p:nvPr/>
        </p:nvSpPr>
        <p:spPr>
          <a:xfrm>
            <a:off x="6688362" y="1913819"/>
            <a:ext cx="649439" cy="503970"/>
          </a:xfrm>
          <a:custGeom>
            <a:avLst/>
            <a:gdLst>
              <a:gd name="connsiteX0" fmla="*/ 0 w 502920"/>
              <a:gd name="connsiteY0" fmla="*/ 515433 h 515433"/>
              <a:gd name="connsiteX1" fmla="*/ 190500 w 502920"/>
              <a:gd name="connsiteY1" fmla="*/ 446853 h 515433"/>
              <a:gd name="connsiteX2" fmla="*/ 297180 w 502920"/>
              <a:gd name="connsiteY2" fmla="*/ 149673 h 515433"/>
              <a:gd name="connsiteX3" fmla="*/ 502920 w 502920"/>
              <a:gd name="connsiteY3" fmla="*/ 12513 h 515433"/>
              <a:gd name="connsiteX0" fmla="*/ 0 w 502920"/>
              <a:gd name="connsiteY0" fmla="*/ 515433 h 515433"/>
              <a:gd name="connsiteX1" fmla="*/ 251460 w 502920"/>
              <a:gd name="connsiteY1" fmla="*/ 446853 h 515433"/>
              <a:gd name="connsiteX2" fmla="*/ 297180 w 502920"/>
              <a:gd name="connsiteY2" fmla="*/ 149673 h 515433"/>
              <a:gd name="connsiteX3" fmla="*/ 502920 w 502920"/>
              <a:gd name="connsiteY3" fmla="*/ 12513 h 515433"/>
              <a:gd name="connsiteX0" fmla="*/ 0 w 502920"/>
              <a:gd name="connsiteY0" fmla="*/ 514587 h 514587"/>
              <a:gd name="connsiteX1" fmla="*/ 238125 w 502920"/>
              <a:gd name="connsiteY1" fmla="*/ 371712 h 514587"/>
              <a:gd name="connsiteX2" fmla="*/ 297180 w 502920"/>
              <a:gd name="connsiteY2" fmla="*/ 148827 h 514587"/>
              <a:gd name="connsiteX3" fmla="*/ 502920 w 502920"/>
              <a:gd name="connsiteY3" fmla="*/ 11667 h 514587"/>
              <a:gd name="connsiteX0" fmla="*/ 0 w 502920"/>
              <a:gd name="connsiteY0" fmla="*/ 520040 h 520040"/>
              <a:gd name="connsiteX1" fmla="*/ 238125 w 502920"/>
              <a:gd name="connsiteY1" fmla="*/ 377165 h 520040"/>
              <a:gd name="connsiteX2" fmla="*/ 281940 w 502920"/>
              <a:gd name="connsiteY2" fmla="*/ 99035 h 520040"/>
              <a:gd name="connsiteX3" fmla="*/ 502920 w 502920"/>
              <a:gd name="connsiteY3" fmla="*/ 17120 h 520040"/>
              <a:gd name="connsiteX0" fmla="*/ 0 w 443865"/>
              <a:gd name="connsiteY0" fmla="*/ 574023 h 574023"/>
              <a:gd name="connsiteX1" fmla="*/ 238125 w 443865"/>
              <a:gd name="connsiteY1" fmla="*/ 431148 h 574023"/>
              <a:gd name="connsiteX2" fmla="*/ 281940 w 443865"/>
              <a:gd name="connsiteY2" fmla="*/ 153018 h 574023"/>
              <a:gd name="connsiteX3" fmla="*/ 443865 w 443865"/>
              <a:gd name="connsiteY3" fmla="*/ 12048 h 574023"/>
              <a:gd name="connsiteX0" fmla="*/ 0 w 443865"/>
              <a:gd name="connsiteY0" fmla="*/ 561975 h 561975"/>
              <a:gd name="connsiteX1" fmla="*/ 238125 w 443865"/>
              <a:gd name="connsiteY1" fmla="*/ 419100 h 561975"/>
              <a:gd name="connsiteX2" fmla="*/ 281940 w 443865"/>
              <a:gd name="connsiteY2" fmla="*/ 140970 h 561975"/>
              <a:gd name="connsiteX3" fmla="*/ 443865 w 443865"/>
              <a:gd name="connsiteY3" fmla="*/ 0 h 561975"/>
              <a:gd name="connsiteX0" fmla="*/ 0 w 443865"/>
              <a:gd name="connsiteY0" fmla="*/ 561975 h 630124"/>
              <a:gd name="connsiteX1" fmla="*/ 219837 w 443865"/>
              <a:gd name="connsiteY1" fmla="*/ 608076 h 630124"/>
              <a:gd name="connsiteX2" fmla="*/ 281940 w 443865"/>
              <a:gd name="connsiteY2" fmla="*/ 140970 h 630124"/>
              <a:gd name="connsiteX3" fmla="*/ 443865 w 443865"/>
              <a:gd name="connsiteY3" fmla="*/ 0 h 630124"/>
              <a:gd name="connsiteX0" fmla="*/ 0 w 443865"/>
              <a:gd name="connsiteY0" fmla="*/ 561975 h 690889"/>
              <a:gd name="connsiteX1" fmla="*/ 207645 w 443865"/>
              <a:gd name="connsiteY1" fmla="*/ 675132 h 690889"/>
              <a:gd name="connsiteX2" fmla="*/ 281940 w 443865"/>
              <a:gd name="connsiteY2" fmla="*/ 140970 h 690889"/>
              <a:gd name="connsiteX3" fmla="*/ 443865 w 443865"/>
              <a:gd name="connsiteY3" fmla="*/ 0 h 690889"/>
              <a:gd name="connsiteX0" fmla="*/ 0 w 443865"/>
              <a:gd name="connsiteY0" fmla="*/ 561975 h 680023"/>
              <a:gd name="connsiteX1" fmla="*/ 207645 w 443865"/>
              <a:gd name="connsiteY1" fmla="*/ 675132 h 680023"/>
              <a:gd name="connsiteX2" fmla="*/ 281940 w 443865"/>
              <a:gd name="connsiteY2" fmla="*/ 140970 h 680023"/>
              <a:gd name="connsiteX3" fmla="*/ 443865 w 443865"/>
              <a:gd name="connsiteY3" fmla="*/ 0 h 680023"/>
              <a:gd name="connsiteX0" fmla="*/ 0 w 443865"/>
              <a:gd name="connsiteY0" fmla="*/ 561975 h 687885"/>
              <a:gd name="connsiteX1" fmla="*/ 207645 w 443865"/>
              <a:gd name="connsiteY1" fmla="*/ 675132 h 687885"/>
              <a:gd name="connsiteX2" fmla="*/ 385572 w 443865"/>
              <a:gd name="connsiteY2" fmla="*/ 195834 h 687885"/>
              <a:gd name="connsiteX3" fmla="*/ 443865 w 443865"/>
              <a:gd name="connsiteY3" fmla="*/ 0 h 687885"/>
              <a:gd name="connsiteX0" fmla="*/ 0 w 681609"/>
              <a:gd name="connsiteY0" fmla="*/ 543687 h 669597"/>
              <a:gd name="connsiteX1" fmla="*/ 207645 w 681609"/>
              <a:gd name="connsiteY1" fmla="*/ 656844 h 669597"/>
              <a:gd name="connsiteX2" fmla="*/ 385572 w 681609"/>
              <a:gd name="connsiteY2" fmla="*/ 177546 h 669597"/>
              <a:gd name="connsiteX3" fmla="*/ 681609 w 681609"/>
              <a:gd name="connsiteY3" fmla="*/ 0 h 669597"/>
              <a:gd name="connsiteX0" fmla="*/ 0 w 548259"/>
              <a:gd name="connsiteY0" fmla="*/ 423672 h 549582"/>
              <a:gd name="connsiteX1" fmla="*/ 207645 w 548259"/>
              <a:gd name="connsiteY1" fmla="*/ 536829 h 549582"/>
              <a:gd name="connsiteX2" fmla="*/ 385572 w 548259"/>
              <a:gd name="connsiteY2" fmla="*/ 57531 h 549582"/>
              <a:gd name="connsiteX3" fmla="*/ 548259 w 548259"/>
              <a:gd name="connsiteY3" fmla="*/ 0 h 549582"/>
              <a:gd name="connsiteX0" fmla="*/ 0 w 548259"/>
              <a:gd name="connsiteY0" fmla="*/ 459471 h 588513"/>
              <a:gd name="connsiteX1" fmla="*/ 207645 w 548259"/>
              <a:gd name="connsiteY1" fmla="*/ 572628 h 588513"/>
              <a:gd name="connsiteX2" fmla="*/ 324612 w 548259"/>
              <a:gd name="connsiteY2" fmla="*/ 36180 h 588513"/>
              <a:gd name="connsiteX3" fmla="*/ 548259 w 548259"/>
              <a:gd name="connsiteY3" fmla="*/ 35799 h 588513"/>
              <a:gd name="connsiteX0" fmla="*/ 0 w 548259"/>
              <a:gd name="connsiteY0" fmla="*/ 497348 h 629000"/>
              <a:gd name="connsiteX1" fmla="*/ 207645 w 548259"/>
              <a:gd name="connsiteY1" fmla="*/ 610505 h 629000"/>
              <a:gd name="connsiteX2" fmla="*/ 275082 w 548259"/>
              <a:gd name="connsiteY2" fmla="*/ 28337 h 629000"/>
              <a:gd name="connsiteX3" fmla="*/ 548259 w 548259"/>
              <a:gd name="connsiteY3" fmla="*/ 73676 h 629000"/>
              <a:gd name="connsiteX0" fmla="*/ 0 w 437769"/>
              <a:gd name="connsiteY0" fmla="*/ 591312 h 722964"/>
              <a:gd name="connsiteX1" fmla="*/ 207645 w 437769"/>
              <a:gd name="connsiteY1" fmla="*/ 704469 h 722964"/>
              <a:gd name="connsiteX2" fmla="*/ 275082 w 437769"/>
              <a:gd name="connsiteY2" fmla="*/ 122301 h 722964"/>
              <a:gd name="connsiteX3" fmla="*/ 437769 w 437769"/>
              <a:gd name="connsiteY3" fmla="*/ 0 h 722964"/>
              <a:gd name="connsiteX0" fmla="*/ 0 w 437769"/>
              <a:gd name="connsiteY0" fmla="*/ 591312 h 595949"/>
              <a:gd name="connsiteX1" fmla="*/ 194310 w 437769"/>
              <a:gd name="connsiteY1" fmla="*/ 544449 h 595949"/>
              <a:gd name="connsiteX2" fmla="*/ 275082 w 437769"/>
              <a:gd name="connsiteY2" fmla="*/ 122301 h 595949"/>
              <a:gd name="connsiteX3" fmla="*/ 437769 w 437769"/>
              <a:gd name="connsiteY3" fmla="*/ 0 h 595949"/>
              <a:gd name="connsiteX0" fmla="*/ 0 w 437769"/>
              <a:gd name="connsiteY0" fmla="*/ 591312 h 727202"/>
              <a:gd name="connsiteX1" fmla="*/ 267462 w 437769"/>
              <a:gd name="connsiteY1" fmla="*/ 709041 h 727202"/>
              <a:gd name="connsiteX2" fmla="*/ 275082 w 437769"/>
              <a:gd name="connsiteY2" fmla="*/ 122301 h 727202"/>
              <a:gd name="connsiteX3" fmla="*/ 437769 w 437769"/>
              <a:gd name="connsiteY3" fmla="*/ 0 h 727202"/>
              <a:gd name="connsiteX0" fmla="*/ 0 w 382905"/>
              <a:gd name="connsiteY0" fmla="*/ 719328 h 755171"/>
              <a:gd name="connsiteX1" fmla="*/ 212598 w 382905"/>
              <a:gd name="connsiteY1" fmla="*/ 709041 h 755171"/>
              <a:gd name="connsiteX2" fmla="*/ 220218 w 382905"/>
              <a:gd name="connsiteY2" fmla="*/ 122301 h 755171"/>
              <a:gd name="connsiteX3" fmla="*/ 382905 w 382905"/>
              <a:gd name="connsiteY3" fmla="*/ 0 h 755171"/>
              <a:gd name="connsiteX0" fmla="*/ 0 w 365125"/>
              <a:gd name="connsiteY0" fmla="*/ 691388 h 746363"/>
              <a:gd name="connsiteX1" fmla="*/ 194818 w 365125"/>
              <a:gd name="connsiteY1" fmla="*/ 709041 h 746363"/>
              <a:gd name="connsiteX2" fmla="*/ 202438 w 365125"/>
              <a:gd name="connsiteY2" fmla="*/ 122301 h 746363"/>
              <a:gd name="connsiteX3" fmla="*/ 365125 w 365125"/>
              <a:gd name="connsiteY3" fmla="*/ 0 h 746363"/>
              <a:gd name="connsiteX0" fmla="*/ 0 w 365125"/>
              <a:gd name="connsiteY0" fmla="*/ 691388 h 897881"/>
              <a:gd name="connsiteX1" fmla="*/ 206248 w 365125"/>
              <a:gd name="connsiteY1" fmla="*/ 878586 h 897881"/>
              <a:gd name="connsiteX2" fmla="*/ 202438 w 365125"/>
              <a:gd name="connsiteY2" fmla="*/ 122301 h 897881"/>
              <a:gd name="connsiteX3" fmla="*/ 365125 w 365125"/>
              <a:gd name="connsiteY3" fmla="*/ 0 h 897881"/>
              <a:gd name="connsiteX0" fmla="*/ 0 w 365125"/>
              <a:gd name="connsiteY0" fmla="*/ 691388 h 886414"/>
              <a:gd name="connsiteX1" fmla="*/ 206248 w 365125"/>
              <a:gd name="connsiteY1" fmla="*/ 878586 h 886414"/>
              <a:gd name="connsiteX2" fmla="*/ 278638 w 365125"/>
              <a:gd name="connsiteY2" fmla="*/ 366141 h 886414"/>
              <a:gd name="connsiteX3" fmla="*/ 365125 w 365125"/>
              <a:gd name="connsiteY3" fmla="*/ 0 h 886414"/>
              <a:gd name="connsiteX0" fmla="*/ 0 w 563245"/>
              <a:gd name="connsiteY0" fmla="*/ 577088 h 772114"/>
              <a:gd name="connsiteX1" fmla="*/ 206248 w 563245"/>
              <a:gd name="connsiteY1" fmla="*/ 764286 h 772114"/>
              <a:gd name="connsiteX2" fmla="*/ 278638 w 563245"/>
              <a:gd name="connsiteY2" fmla="*/ 251841 h 772114"/>
              <a:gd name="connsiteX3" fmla="*/ 563245 w 563245"/>
              <a:gd name="connsiteY3" fmla="*/ 0 h 772114"/>
              <a:gd name="connsiteX0" fmla="*/ 0 w 2762885"/>
              <a:gd name="connsiteY0" fmla="*/ 729488 h 924514"/>
              <a:gd name="connsiteX1" fmla="*/ 206248 w 2762885"/>
              <a:gd name="connsiteY1" fmla="*/ 916686 h 924514"/>
              <a:gd name="connsiteX2" fmla="*/ 278638 w 2762885"/>
              <a:gd name="connsiteY2" fmla="*/ 404241 h 924514"/>
              <a:gd name="connsiteX3" fmla="*/ 2762885 w 2762885"/>
              <a:gd name="connsiteY3" fmla="*/ 0 h 924514"/>
              <a:gd name="connsiteX0" fmla="*/ 0 w 2762885"/>
              <a:gd name="connsiteY0" fmla="*/ 729488 h 930858"/>
              <a:gd name="connsiteX1" fmla="*/ 206248 w 2762885"/>
              <a:gd name="connsiteY1" fmla="*/ 916686 h 930858"/>
              <a:gd name="connsiteX2" fmla="*/ 664718 w 2762885"/>
              <a:gd name="connsiteY2" fmla="*/ 262001 h 930858"/>
              <a:gd name="connsiteX3" fmla="*/ 2762885 w 2762885"/>
              <a:gd name="connsiteY3" fmla="*/ 0 h 930858"/>
              <a:gd name="connsiteX0" fmla="*/ 0 w 2762885"/>
              <a:gd name="connsiteY0" fmla="*/ 729488 h 894661"/>
              <a:gd name="connsiteX1" fmla="*/ 381508 w 2762885"/>
              <a:gd name="connsiteY1" fmla="*/ 878586 h 894661"/>
              <a:gd name="connsiteX2" fmla="*/ 664718 w 2762885"/>
              <a:gd name="connsiteY2" fmla="*/ 262001 h 894661"/>
              <a:gd name="connsiteX3" fmla="*/ 2762885 w 2762885"/>
              <a:gd name="connsiteY3" fmla="*/ 0 h 894661"/>
              <a:gd name="connsiteX0" fmla="*/ 0 w 2762885"/>
              <a:gd name="connsiteY0" fmla="*/ 729488 h 1004343"/>
              <a:gd name="connsiteX1" fmla="*/ 381508 w 2762885"/>
              <a:gd name="connsiteY1" fmla="*/ 992886 h 1004343"/>
              <a:gd name="connsiteX2" fmla="*/ 664718 w 2762885"/>
              <a:gd name="connsiteY2" fmla="*/ 262001 h 1004343"/>
              <a:gd name="connsiteX3" fmla="*/ 2762885 w 2762885"/>
              <a:gd name="connsiteY3" fmla="*/ 0 h 1004343"/>
              <a:gd name="connsiteX0" fmla="*/ 0 w 2762885"/>
              <a:gd name="connsiteY0" fmla="*/ 729488 h 995152"/>
              <a:gd name="connsiteX1" fmla="*/ 381508 w 2762885"/>
              <a:gd name="connsiteY1" fmla="*/ 992886 h 995152"/>
              <a:gd name="connsiteX2" fmla="*/ 664718 w 2762885"/>
              <a:gd name="connsiteY2" fmla="*/ 262001 h 995152"/>
              <a:gd name="connsiteX3" fmla="*/ 2762885 w 2762885"/>
              <a:gd name="connsiteY3" fmla="*/ 0 h 995152"/>
              <a:gd name="connsiteX0" fmla="*/ 0 w 2793365"/>
              <a:gd name="connsiteY0" fmla="*/ 638048 h 903660"/>
              <a:gd name="connsiteX1" fmla="*/ 381508 w 2793365"/>
              <a:gd name="connsiteY1" fmla="*/ 901446 h 903660"/>
              <a:gd name="connsiteX2" fmla="*/ 664718 w 2793365"/>
              <a:gd name="connsiteY2" fmla="*/ 170561 h 903660"/>
              <a:gd name="connsiteX3" fmla="*/ 2793365 w 2793365"/>
              <a:gd name="connsiteY3" fmla="*/ 0 h 903660"/>
              <a:gd name="connsiteX0" fmla="*/ 0 w 2750185"/>
              <a:gd name="connsiteY0" fmla="*/ 686308 h 916726"/>
              <a:gd name="connsiteX1" fmla="*/ 338328 w 2750185"/>
              <a:gd name="connsiteY1" fmla="*/ 901446 h 916726"/>
              <a:gd name="connsiteX2" fmla="*/ 621538 w 2750185"/>
              <a:gd name="connsiteY2" fmla="*/ 170561 h 916726"/>
              <a:gd name="connsiteX3" fmla="*/ 2750185 w 2750185"/>
              <a:gd name="connsiteY3" fmla="*/ 0 h 916726"/>
              <a:gd name="connsiteX0" fmla="*/ 0 w 2746375"/>
              <a:gd name="connsiteY0" fmla="*/ 640588 h 913081"/>
              <a:gd name="connsiteX1" fmla="*/ 334518 w 2746375"/>
              <a:gd name="connsiteY1" fmla="*/ 901446 h 913081"/>
              <a:gd name="connsiteX2" fmla="*/ 617728 w 2746375"/>
              <a:gd name="connsiteY2" fmla="*/ 170561 h 913081"/>
              <a:gd name="connsiteX3" fmla="*/ 2746375 w 2746375"/>
              <a:gd name="connsiteY3" fmla="*/ 0 h 913081"/>
              <a:gd name="connsiteX0" fmla="*/ 0 w 2746375"/>
              <a:gd name="connsiteY0" fmla="*/ 640588 h 913245"/>
              <a:gd name="connsiteX1" fmla="*/ 334518 w 2746375"/>
              <a:gd name="connsiteY1" fmla="*/ 901446 h 913245"/>
              <a:gd name="connsiteX2" fmla="*/ 617728 w 2746375"/>
              <a:gd name="connsiteY2" fmla="*/ 170561 h 913245"/>
              <a:gd name="connsiteX3" fmla="*/ 2746375 w 2746375"/>
              <a:gd name="connsiteY3" fmla="*/ 0 h 913245"/>
              <a:gd name="connsiteX0" fmla="*/ 0 w 2748280"/>
              <a:gd name="connsiteY0" fmla="*/ 686308 h 916959"/>
              <a:gd name="connsiteX1" fmla="*/ 336423 w 2748280"/>
              <a:gd name="connsiteY1" fmla="*/ 901446 h 916959"/>
              <a:gd name="connsiteX2" fmla="*/ 619633 w 2748280"/>
              <a:gd name="connsiteY2" fmla="*/ 170561 h 916959"/>
              <a:gd name="connsiteX3" fmla="*/ 2748280 w 2748280"/>
              <a:gd name="connsiteY3" fmla="*/ 0 h 916959"/>
              <a:gd name="connsiteX0" fmla="*/ 0 w 2748280"/>
              <a:gd name="connsiteY0" fmla="*/ 686308 h 919576"/>
              <a:gd name="connsiteX1" fmla="*/ 336423 w 2748280"/>
              <a:gd name="connsiteY1" fmla="*/ 901446 h 919576"/>
              <a:gd name="connsiteX2" fmla="*/ 573913 w 2748280"/>
              <a:gd name="connsiteY2" fmla="*/ 117221 h 919576"/>
              <a:gd name="connsiteX3" fmla="*/ 2748280 w 2748280"/>
              <a:gd name="connsiteY3" fmla="*/ 0 h 919576"/>
              <a:gd name="connsiteX0" fmla="*/ 0 w 2748280"/>
              <a:gd name="connsiteY0" fmla="*/ 686308 h 919576"/>
              <a:gd name="connsiteX1" fmla="*/ 336423 w 2748280"/>
              <a:gd name="connsiteY1" fmla="*/ 901446 h 919576"/>
              <a:gd name="connsiteX2" fmla="*/ 573913 w 2748280"/>
              <a:gd name="connsiteY2" fmla="*/ 117221 h 919576"/>
              <a:gd name="connsiteX3" fmla="*/ 2748280 w 2748280"/>
              <a:gd name="connsiteY3" fmla="*/ 0 h 919576"/>
              <a:gd name="connsiteX0" fmla="*/ 0 w 2748280"/>
              <a:gd name="connsiteY0" fmla="*/ 686308 h 922297"/>
              <a:gd name="connsiteX1" fmla="*/ 336423 w 2748280"/>
              <a:gd name="connsiteY1" fmla="*/ 901446 h 922297"/>
              <a:gd name="connsiteX2" fmla="*/ 520573 w 2748280"/>
              <a:gd name="connsiteY2" fmla="*/ 63881 h 922297"/>
              <a:gd name="connsiteX3" fmla="*/ 2748280 w 2748280"/>
              <a:gd name="connsiteY3" fmla="*/ 0 h 922297"/>
              <a:gd name="connsiteX0" fmla="*/ 0 w 2748280"/>
              <a:gd name="connsiteY0" fmla="*/ 686308 h 922297"/>
              <a:gd name="connsiteX1" fmla="*/ 336423 w 2748280"/>
              <a:gd name="connsiteY1" fmla="*/ 901446 h 922297"/>
              <a:gd name="connsiteX2" fmla="*/ 520573 w 2748280"/>
              <a:gd name="connsiteY2" fmla="*/ 63881 h 922297"/>
              <a:gd name="connsiteX3" fmla="*/ 2748280 w 2748280"/>
              <a:gd name="connsiteY3" fmla="*/ 0 h 922297"/>
              <a:gd name="connsiteX0" fmla="*/ 0 w 2748280"/>
              <a:gd name="connsiteY0" fmla="*/ 686308 h 922297"/>
              <a:gd name="connsiteX1" fmla="*/ 336423 w 2748280"/>
              <a:gd name="connsiteY1" fmla="*/ 901446 h 922297"/>
              <a:gd name="connsiteX2" fmla="*/ 520573 w 2748280"/>
              <a:gd name="connsiteY2" fmla="*/ 63881 h 922297"/>
              <a:gd name="connsiteX3" fmla="*/ 2748280 w 2748280"/>
              <a:gd name="connsiteY3" fmla="*/ 0 h 922297"/>
              <a:gd name="connsiteX0" fmla="*/ 0 w 2740660"/>
              <a:gd name="connsiteY0" fmla="*/ 674958 h 910947"/>
              <a:gd name="connsiteX1" fmla="*/ 336423 w 2740660"/>
              <a:gd name="connsiteY1" fmla="*/ 890096 h 910947"/>
              <a:gd name="connsiteX2" fmla="*/ 520573 w 2740660"/>
              <a:gd name="connsiteY2" fmla="*/ 52531 h 910947"/>
              <a:gd name="connsiteX3" fmla="*/ 2740660 w 2740660"/>
              <a:gd name="connsiteY3" fmla="*/ 72470 h 910947"/>
              <a:gd name="connsiteX0" fmla="*/ 0 w 2740660"/>
              <a:gd name="connsiteY0" fmla="*/ 668029 h 815540"/>
              <a:gd name="connsiteX1" fmla="*/ 142113 w 2740660"/>
              <a:gd name="connsiteY1" fmla="*/ 787917 h 815540"/>
              <a:gd name="connsiteX2" fmla="*/ 520573 w 2740660"/>
              <a:gd name="connsiteY2" fmla="*/ 45602 h 815540"/>
              <a:gd name="connsiteX3" fmla="*/ 2740660 w 2740660"/>
              <a:gd name="connsiteY3" fmla="*/ 65541 h 815540"/>
              <a:gd name="connsiteX0" fmla="*/ 0 w 2740660"/>
              <a:gd name="connsiteY0" fmla="*/ 641418 h 786809"/>
              <a:gd name="connsiteX1" fmla="*/ 142113 w 2740660"/>
              <a:gd name="connsiteY1" fmla="*/ 761306 h 786809"/>
              <a:gd name="connsiteX2" fmla="*/ 402463 w 2740660"/>
              <a:gd name="connsiteY2" fmla="*/ 53281 h 786809"/>
              <a:gd name="connsiteX3" fmla="*/ 2740660 w 2740660"/>
              <a:gd name="connsiteY3" fmla="*/ 38930 h 786809"/>
              <a:gd name="connsiteX0" fmla="*/ 0 w 2740660"/>
              <a:gd name="connsiteY0" fmla="*/ 602488 h 747879"/>
              <a:gd name="connsiteX1" fmla="*/ 142113 w 2740660"/>
              <a:gd name="connsiteY1" fmla="*/ 722376 h 747879"/>
              <a:gd name="connsiteX2" fmla="*/ 402463 w 2740660"/>
              <a:gd name="connsiteY2" fmla="*/ 14351 h 747879"/>
              <a:gd name="connsiteX3" fmla="*/ 2740660 w 2740660"/>
              <a:gd name="connsiteY3" fmla="*/ 0 h 747879"/>
              <a:gd name="connsiteX0" fmla="*/ 0 w 2740660"/>
              <a:gd name="connsiteY0" fmla="*/ 639954 h 731343"/>
              <a:gd name="connsiteX1" fmla="*/ 203073 w 2740660"/>
              <a:gd name="connsiteY1" fmla="*/ 698882 h 731343"/>
              <a:gd name="connsiteX2" fmla="*/ 402463 w 2740660"/>
              <a:gd name="connsiteY2" fmla="*/ 51817 h 731343"/>
              <a:gd name="connsiteX3" fmla="*/ 2740660 w 2740660"/>
              <a:gd name="connsiteY3" fmla="*/ 37466 h 731343"/>
              <a:gd name="connsiteX0" fmla="*/ 0 w 2740660"/>
              <a:gd name="connsiteY0" fmla="*/ 639954 h 772096"/>
              <a:gd name="connsiteX1" fmla="*/ 203073 w 2740660"/>
              <a:gd name="connsiteY1" fmla="*/ 698882 h 772096"/>
              <a:gd name="connsiteX2" fmla="*/ 402463 w 2740660"/>
              <a:gd name="connsiteY2" fmla="*/ 51817 h 772096"/>
              <a:gd name="connsiteX3" fmla="*/ 2740660 w 2740660"/>
              <a:gd name="connsiteY3" fmla="*/ 37466 h 772096"/>
              <a:gd name="connsiteX0" fmla="*/ 0 w 2740660"/>
              <a:gd name="connsiteY0" fmla="*/ 602488 h 688636"/>
              <a:gd name="connsiteX1" fmla="*/ 203073 w 2740660"/>
              <a:gd name="connsiteY1" fmla="*/ 661416 h 688636"/>
              <a:gd name="connsiteX2" fmla="*/ 402463 w 2740660"/>
              <a:gd name="connsiteY2" fmla="*/ 90551 h 688636"/>
              <a:gd name="connsiteX3" fmla="*/ 2740660 w 2740660"/>
              <a:gd name="connsiteY3" fmla="*/ 0 h 688636"/>
              <a:gd name="connsiteX0" fmla="*/ 0 w 2740660"/>
              <a:gd name="connsiteY0" fmla="*/ 602488 h 688636"/>
              <a:gd name="connsiteX1" fmla="*/ 203073 w 2740660"/>
              <a:gd name="connsiteY1" fmla="*/ 661416 h 688636"/>
              <a:gd name="connsiteX2" fmla="*/ 402463 w 2740660"/>
              <a:gd name="connsiteY2" fmla="*/ 90551 h 688636"/>
              <a:gd name="connsiteX3" fmla="*/ 2740660 w 2740660"/>
              <a:gd name="connsiteY3" fmla="*/ 0 h 688636"/>
              <a:gd name="connsiteX0" fmla="*/ 0 w 2740660"/>
              <a:gd name="connsiteY0" fmla="*/ 602488 h 602575"/>
              <a:gd name="connsiteX1" fmla="*/ 138303 w 2740660"/>
              <a:gd name="connsiteY1" fmla="*/ 489966 h 602575"/>
              <a:gd name="connsiteX2" fmla="*/ 402463 w 2740660"/>
              <a:gd name="connsiteY2" fmla="*/ 90551 h 602575"/>
              <a:gd name="connsiteX3" fmla="*/ 2740660 w 2740660"/>
              <a:gd name="connsiteY3" fmla="*/ 0 h 602575"/>
              <a:gd name="connsiteX0" fmla="*/ 0 w 2725420"/>
              <a:gd name="connsiteY0" fmla="*/ 606298 h 606377"/>
              <a:gd name="connsiteX1" fmla="*/ 123063 w 2725420"/>
              <a:gd name="connsiteY1" fmla="*/ 489966 h 606377"/>
              <a:gd name="connsiteX2" fmla="*/ 387223 w 2725420"/>
              <a:gd name="connsiteY2" fmla="*/ 90551 h 606377"/>
              <a:gd name="connsiteX3" fmla="*/ 2725420 w 2725420"/>
              <a:gd name="connsiteY3" fmla="*/ 0 h 606377"/>
              <a:gd name="connsiteX0" fmla="*/ 0 w 2725420"/>
              <a:gd name="connsiteY0" fmla="*/ 606298 h 667063"/>
              <a:gd name="connsiteX1" fmla="*/ 172593 w 2725420"/>
              <a:gd name="connsiteY1" fmla="*/ 634746 h 667063"/>
              <a:gd name="connsiteX2" fmla="*/ 387223 w 2725420"/>
              <a:gd name="connsiteY2" fmla="*/ 90551 h 667063"/>
              <a:gd name="connsiteX3" fmla="*/ 2725420 w 2725420"/>
              <a:gd name="connsiteY3" fmla="*/ 0 h 667063"/>
              <a:gd name="connsiteX0" fmla="*/ 0 w 2740660"/>
              <a:gd name="connsiteY0" fmla="*/ 613918 h 669103"/>
              <a:gd name="connsiteX1" fmla="*/ 187833 w 2740660"/>
              <a:gd name="connsiteY1" fmla="*/ 634746 h 669103"/>
              <a:gd name="connsiteX2" fmla="*/ 402463 w 2740660"/>
              <a:gd name="connsiteY2" fmla="*/ 90551 h 669103"/>
              <a:gd name="connsiteX3" fmla="*/ 2740660 w 2740660"/>
              <a:gd name="connsiteY3" fmla="*/ 0 h 669103"/>
              <a:gd name="connsiteX0" fmla="*/ 0 w 2740660"/>
              <a:gd name="connsiteY0" fmla="*/ 600583 h 665623"/>
              <a:gd name="connsiteX1" fmla="*/ 187833 w 2740660"/>
              <a:gd name="connsiteY1" fmla="*/ 634746 h 665623"/>
              <a:gd name="connsiteX2" fmla="*/ 402463 w 2740660"/>
              <a:gd name="connsiteY2" fmla="*/ 90551 h 665623"/>
              <a:gd name="connsiteX3" fmla="*/ 2740660 w 2740660"/>
              <a:gd name="connsiteY3" fmla="*/ 0 h 665623"/>
              <a:gd name="connsiteX0" fmla="*/ 0 w 2742565"/>
              <a:gd name="connsiteY0" fmla="*/ 585343 h 662120"/>
              <a:gd name="connsiteX1" fmla="*/ 189738 w 2742565"/>
              <a:gd name="connsiteY1" fmla="*/ 634746 h 662120"/>
              <a:gd name="connsiteX2" fmla="*/ 404368 w 2742565"/>
              <a:gd name="connsiteY2" fmla="*/ 90551 h 662120"/>
              <a:gd name="connsiteX3" fmla="*/ 2742565 w 2742565"/>
              <a:gd name="connsiteY3" fmla="*/ 0 h 662120"/>
              <a:gd name="connsiteX0" fmla="*/ 0 w 2742565"/>
              <a:gd name="connsiteY0" fmla="*/ 640753 h 724730"/>
              <a:gd name="connsiteX1" fmla="*/ 189738 w 2742565"/>
              <a:gd name="connsiteY1" fmla="*/ 690156 h 724730"/>
              <a:gd name="connsiteX2" fmla="*/ 594868 w 2742565"/>
              <a:gd name="connsiteY2" fmla="*/ 43091 h 724730"/>
              <a:gd name="connsiteX3" fmla="*/ 2742565 w 2742565"/>
              <a:gd name="connsiteY3" fmla="*/ 55410 h 724730"/>
              <a:gd name="connsiteX0" fmla="*/ 0 w 2742565"/>
              <a:gd name="connsiteY0" fmla="*/ 605972 h 689949"/>
              <a:gd name="connsiteX1" fmla="*/ 189738 w 2742565"/>
              <a:gd name="connsiteY1" fmla="*/ 655375 h 689949"/>
              <a:gd name="connsiteX2" fmla="*/ 594868 w 2742565"/>
              <a:gd name="connsiteY2" fmla="*/ 8310 h 689949"/>
              <a:gd name="connsiteX3" fmla="*/ 2742565 w 2742565"/>
              <a:gd name="connsiteY3" fmla="*/ 20629 h 689949"/>
              <a:gd name="connsiteX0" fmla="*/ 0 w 2742565"/>
              <a:gd name="connsiteY0" fmla="*/ 585343 h 666639"/>
              <a:gd name="connsiteX1" fmla="*/ 189738 w 2742565"/>
              <a:gd name="connsiteY1" fmla="*/ 634746 h 666639"/>
              <a:gd name="connsiteX2" fmla="*/ 370078 w 2742565"/>
              <a:gd name="connsiteY2" fmla="*/ 25781 h 666639"/>
              <a:gd name="connsiteX3" fmla="*/ 2742565 w 2742565"/>
              <a:gd name="connsiteY3" fmla="*/ 0 h 666639"/>
              <a:gd name="connsiteX0" fmla="*/ 0 w 2750215"/>
              <a:gd name="connsiteY0" fmla="*/ 577723 h 664977"/>
              <a:gd name="connsiteX1" fmla="*/ 197388 w 2750215"/>
              <a:gd name="connsiteY1" fmla="*/ 634746 h 664977"/>
              <a:gd name="connsiteX2" fmla="*/ 377728 w 2750215"/>
              <a:gd name="connsiteY2" fmla="*/ 25781 h 664977"/>
              <a:gd name="connsiteX3" fmla="*/ 2750215 w 2750215"/>
              <a:gd name="connsiteY3" fmla="*/ 0 h 664977"/>
              <a:gd name="connsiteX0" fmla="*/ 0 w 2759394"/>
              <a:gd name="connsiteY0" fmla="*/ 570103 h 663408"/>
              <a:gd name="connsiteX1" fmla="*/ 206567 w 2759394"/>
              <a:gd name="connsiteY1" fmla="*/ 634746 h 663408"/>
              <a:gd name="connsiteX2" fmla="*/ 386907 w 2759394"/>
              <a:gd name="connsiteY2" fmla="*/ 25781 h 663408"/>
              <a:gd name="connsiteX3" fmla="*/ 2759394 w 2759394"/>
              <a:gd name="connsiteY3" fmla="*/ 0 h 663408"/>
              <a:gd name="connsiteX0" fmla="*/ 0 w 2724206"/>
              <a:gd name="connsiteY0" fmla="*/ 585343 h 666639"/>
              <a:gd name="connsiteX1" fmla="*/ 171379 w 2724206"/>
              <a:gd name="connsiteY1" fmla="*/ 634746 h 666639"/>
              <a:gd name="connsiteX2" fmla="*/ 351719 w 2724206"/>
              <a:gd name="connsiteY2" fmla="*/ 25781 h 666639"/>
              <a:gd name="connsiteX3" fmla="*/ 2724206 w 2724206"/>
              <a:gd name="connsiteY3" fmla="*/ 0 h 666639"/>
              <a:gd name="connsiteX0" fmla="*/ 0 w 2724206"/>
              <a:gd name="connsiteY0" fmla="*/ 585343 h 670107"/>
              <a:gd name="connsiteX1" fmla="*/ 171379 w 2724206"/>
              <a:gd name="connsiteY1" fmla="*/ 634746 h 670107"/>
              <a:gd name="connsiteX2" fmla="*/ 351719 w 2724206"/>
              <a:gd name="connsiteY2" fmla="*/ 25781 h 670107"/>
              <a:gd name="connsiteX3" fmla="*/ 2724206 w 2724206"/>
              <a:gd name="connsiteY3" fmla="*/ 0 h 670107"/>
              <a:gd name="connsiteX0" fmla="*/ 0 w 351719"/>
              <a:gd name="connsiteY0" fmla="*/ 559562 h 644326"/>
              <a:gd name="connsiteX1" fmla="*/ 171379 w 351719"/>
              <a:gd name="connsiteY1" fmla="*/ 608965 h 644326"/>
              <a:gd name="connsiteX2" fmla="*/ 351719 w 351719"/>
              <a:gd name="connsiteY2" fmla="*/ 0 h 644326"/>
              <a:gd name="connsiteX0" fmla="*/ 0 w 261964"/>
              <a:gd name="connsiteY0" fmla="*/ 498602 h 578969"/>
              <a:gd name="connsiteX1" fmla="*/ 171379 w 261964"/>
              <a:gd name="connsiteY1" fmla="*/ 548005 h 578969"/>
              <a:gd name="connsiteX2" fmla="*/ 261964 w 261964"/>
              <a:gd name="connsiteY2" fmla="*/ 0 h 578969"/>
              <a:gd name="connsiteX0" fmla="*/ 0 w 280323"/>
              <a:gd name="connsiteY0" fmla="*/ 452882 h 569476"/>
              <a:gd name="connsiteX1" fmla="*/ 189738 w 280323"/>
              <a:gd name="connsiteY1" fmla="*/ 548005 h 569476"/>
              <a:gd name="connsiteX2" fmla="*/ 280323 w 280323"/>
              <a:gd name="connsiteY2" fmla="*/ 0 h 569476"/>
              <a:gd name="connsiteX0" fmla="*/ 0 w 280323"/>
              <a:gd name="connsiteY0" fmla="*/ 452882 h 583210"/>
              <a:gd name="connsiteX1" fmla="*/ 153020 w 280323"/>
              <a:gd name="connsiteY1" fmla="*/ 563245 h 583210"/>
              <a:gd name="connsiteX2" fmla="*/ 280323 w 280323"/>
              <a:gd name="connsiteY2" fmla="*/ 0 h 583210"/>
              <a:gd name="connsiteX0" fmla="*/ 0 w 292562"/>
              <a:gd name="connsiteY0" fmla="*/ 477647 h 587414"/>
              <a:gd name="connsiteX1" fmla="*/ 165259 w 292562"/>
              <a:gd name="connsiteY1" fmla="*/ 563245 h 587414"/>
              <a:gd name="connsiteX2" fmla="*/ 292562 w 292562"/>
              <a:gd name="connsiteY2" fmla="*/ 0 h 587414"/>
              <a:gd name="connsiteX0" fmla="*/ 3480 w 296042"/>
              <a:gd name="connsiteY0" fmla="*/ 477647 h 592048"/>
              <a:gd name="connsiteX1" fmla="*/ 168739 w 296042"/>
              <a:gd name="connsiteY1" fmla="*/ 563245 h 592048"/>
              <a:gd name="connsiteX2" fmla="*/ 296042 w 296042"/>
              <a:gd name="connsiteY2" fmla="*/ 0 h 592048"/>
              <a:gd name="connsiteX0" fmla="*/ 0 w 292562"/>
              <a:gd name="connsiteY0" fmla="*/ 477647 h 586017"/>
              <a:gd name="connsiteX1" fmla="*/ 165259 w 292562"/>
              <a:gd name="connsiteY1" fmla="*/ 563245 h 586017"/>
              <a:gd name="connsiteX2" fmla="*/ 292562 w 292562"/>
              <a:gd name="connsiteY2" fmla="*/ 0 h 586017"/>
              <a:gd name="connsiteX0" fmla="*/ 0 w 292562"/>
              <a:gd name="connsiteY0" fmla="*/ 477647 h 601449"/>
              <a:gd name="connsiteX1" fmla="*/ 163729 w 292562"/>
              <a:gd name="connsiteY1" fmla="*/ 580390 h 601449"/>
              <a:gd name="connsiteX2" fmla="*/ 292562 w 292562"/>
              <a:gd name="connsiteY2" fmla="*/ 0 h 601449"/>
              <a:gd name="connsiteX0" fmla="*/ 0 w 292562"/>
              <a:gd name="connsiteY0" fmla="*/ 477647 h 613941"/>
              <a:gd name="connsiteX1" fmla="*/ 163729 w 292562"/>
              <a:gd name="connsiteY1" fmla="*/ 580390 h 613941"/>
              <a:gd name="connsiteX2" fmla="*/ 292562 w 292562"/>
              <a:gd name="connsiteY2" fmla="*/ 0 h 613941"/>
              <a:gd name="connsiteX0" fmla="*/ 0 w 292562"/>
              <a:gd name="connsiteY0" fmla="*/ 477647 h 593946"/>
              <a:gd name="connsiteX1" fmla="*/ 163729 w 292562"/>
              <a:gd name="connsiteY1" fmla="*/ 580390 h 593946"/>
              <a:gd name="connsiteX2" fmla="*/ 292562 w 292562"/>
              <a:gd name="connsiteY2" fmla="*/ 0 h 593946"/>
              <a:gd name="connsiteX0" fmla="*/ 0 w 257374"/>
              <a:gd name="connsiteY0" fmla="*/ 447167 h 597229"/>
              <a:gd name="connsiteX1" fmla="*/ 128541 w 257374"/>
              <a:gd name="connsiteY1" fmla="*/ 580390 h 597229"/>
              <a:gd name="connsiteX2" fmla="*/ 257374 w 257374"/>
              <a:gd name="connsiteY2" fmla="*/ 0 h 597229"/>
              <a:gd name="connsiteX0" fmla="*/ 0 w 255844"/>
              <a:gd name="connsiteY0" fmla="*/ 449072 h 599241"/>
              <a:gd name="connsiteX1" fmla="*/ 128541 w 255844"/>
              <a:gd name="connsiteY1" fmla="*/ 582295 h 599241"/>
              <a:gd name="connsiteX2" fmla="*/ 255844 w 255844"/>
              <a:gd name="connsiteY2" fmla="*/ 0 h 599241"/>
              <a:gd name="connsiteX0" fmla="*/ 0 w 255844"/>
              <a:gd name="connsiteY0" fmla="*/ 451851 h 602020"/>
              <a:gd name="connsiteX1" fmla="*/ 128541 w 255844"/>
              <a:gd name="connsiteY1" fmla="*/ 585074 h 602020"/>
              <a:gd name="connsiteX2" fmla="*/ 255844 w 255844"/>
              <a:gd name="connsiteY2" fmla="*/ 2779 h 602020"/>
              <a:gd name="connsiteX0" fmla="*/ 0 w 265023"/>
              <a:gd name="connsiteY0" fmla="*/ 472822 h 604843"/>
              <a:gd name="connsiteX1" fmla="*/ 137720 w 265023"/>
              <a:gd name="connsiteY1" fmla="*/ 585090 h 604843"/>
              <a:gd name="connsiteX2" fmla="*/ 265023 w 265023"/>
              <a:gd name="connsiteY2" fmla="*/ 2795 h 604843"/>
              <a:gd name="connsiteX0" fmla="*/ 73 w 265096"/>
              <a:gd name="connsiteY0" fmla="*/ 472822 h 604121"/>
              <a:gd name="connsiteX1" fmla="*/ 137793 w 265096"/>
              <a:gd name="connsiteY1" fmla="*/ 585090 h 604121"/>
              <a:gd name="connsiteX2" fmla="*/ 265096 w 265096"/>
              <a:gd name="connsiteY2" fmla="*/ 2795 h 604121"/>
              <a:gd name="connsiteX0" fmla="*/ 111 w 265134"/>
              <a:gd name="connsiteY0" fmla="*/ 472858 h 606886"/>
              <a:gd name="connsiteX1" fmla="*/ 137831 w 265134"/>
              <a:gd name="connsiteY1" fmla="*/ 585126 h 606886"/>
              <a:gd name="connsiteX2" fmla="*/ 265134 w 265134"/>
              <a:gd name="connsiteY2" fmla="*/ 2831 h 606886"/>
              <a:gd name="connsiteX0" fmla="*/ 47 w 332386"/>
              <a:gd name="connsiteY0" fmla="*/ 388939 h 595318"/>
              <a:gd name="connsiteX1" fmla="*/ 205083 w 332386"/>
              <a:gd name="connsiteY1" fmla="*/ 585027 h 595318"/>
              <a:gd name="connsiteX2" fmla="*/ 332386 w 332386"/>
              <a:gd name="connsiteY2" fmla="*/ 2732 h 595318"/>
              <a:gd name="connsiteX0" fmla="*/ 63 w 287524"/>
              <a:gd name="connsiteY0" fmla="*/ 480448 h 605202"/>
              <a:gd name="connsiteX1" fmla="*/ 160221 w 287524"/>
              <a:gd name="connsiteY1" fmla="*/ 585096 h 605202"/>
              <a:gd name="connsiteX2" fmla="*/ 287524 w 287524"/>
              <a:gd name="connsiteY2" fmla="*/ 2801 h 605202"/>
              <a:gd name="connsiteX0" fmla="*/ 59 w 293640"/>
              <a:gd name="connsiteY0" fmla="*/ 425161 h 598523"/>
              <a:gd name="connsiteX1" fmla="*/ 166337 w 293640"/>
              <a:gd name="connsiteY1" fmla="*/ 585054 h 598523"/>
              <a:gd name="connsiteX2" fmla="*/ 293640 w 293640"/>
              <a:gd name="connsiteY2" fmla="*/ 2759 h 598523"/>
              <a:gd name="connsiteX0" fmla="*/ 58 w 296699"/>
              <a:gd name="connsiteY0" fmla="*/ 446131 h 600762"/>
              <a:gd name="connsiteX1" fmla="*/ 169396 w 296699"/>
              <a:gd name="connsiteY1" fmla="*/ 585069 h 600762"/>
              <a:gd name="connsiteX2" fmla="*/ 296699 w 296699"/>
              <a:gd name="connsiteY2" fmla="*/ 2774 h 600762"/>
              <a:gd name="connsiteX0" fmla="*/ 23 w 521562"/>
              <a:gd name="connsiteY0" fmla="*/ 148739 h 585794"/>
              <a:gd name="connsiteX1" fmla="*/ 394259 w 521562"/>
              <a:gd name="connsiteY1" fmla="*/ 584857 h 585794"/>
              <a:gd name="connsiteX2" fmla="*/ 521562 w 521562"/>
              <a:gd name="connsiteY2" fmla="*/ 2562 h 585794"/>
              <a:gd name="connsiteX0" fmla="*/ 29 w 521568"/>
              <a:gd name="connsiteY0" fmla="*/ 149113 h 505082"/>
              <a:gd name="connsiteX1" fmla="*/ 333068 w 521568"/>
              <a:gd name="connsiteY1" fmla="*/ 503951 h 505082"/>
              <a:gd name="connsiteX2" fmla="*/ 521568 w 521568"/>
              <a:gd name="connsiteY2" fmla="*/ 2936 h 505082"/>
              <a:gd name="connsiteX0" fmla="*/ 30 w 521569"/>
              <a:gd name="connsiteY0" fmla="*/ 149196 h 489970"/>
              <a:gd name="connsiteX1" fmla="*/ 324909 w 521569"/>
              <a:gd name="connsiteY1" fmla="*/ 488794 h 489970"/>
              <a:gd name="connsiteX2" fmla="*/ 521569 w 521569"/>
              <a:gd name="connsiteY2" fmla="*/ 3019 h 489970"/>
              <a:gd name="connsiteX0" fmla="*/ 30 w 521569"/>
              <a:gd name="connsiteY0" fmla="*/ 150512 h 532032"/>
              <a:gd name="connsiteX1" fmla="*/ 324909 w 521569"/>
              <a:gd name="connsiteY1" fmla="*/ 490110 h 532032"/>
              <a:gd name="connsiteX2" fmla="*/ 521569 w 521569"/>
              <a:gd name="connsiteY2" fmla="*/ 4335 h 532032"/>
              <a:gd name="connsiteX0" fmla="*/ 29 w 521568"/>
              <a:gd name="connsiteY0" fmla="*/ 150821 h 508614"/>
              <a:gd name="connsiteX1" fmla="*/ 345307 w 521568"/>
              <a:gd name="connsiteY1" fmla="*/ 465019 h 508614"/>
              <a:gd name="connsiteX2" fmla="*/ 521568 w 521568"/>
              <a:gd name="connsiteY2" fmla="*/ 4644 h 508614"/>
              <a:gd name="connsiteX0" fmla="*/ 29 w 521568"/>
              <a:gd name="connsiteY0" fmla="*/ 146177 h 503970"/>
              <a:gd name="connsiteX1" fmla="*/ 345307 w 521568"/>
              <a:gd name="connsiteY1" fmla="*/ 460375 h 503970"/>
              <a:gd name="connsiteX2" fmla="*/ 521568 w 521568"/>
              <a:gd name="connsiteY2" fmla="*/ 0 h 50397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521568" h="503970">
                <a:moveTo>
                  <a:pt x="29" y="146177"/>
                </a:moveTo>
                <a:cubicBezTo>
                  <a:pt x="-3091" y="148082"/>
                  <a:pt x="254304" y="652378"/>
                  <a:pt x="345307" y="460375"/>
                </a:cubicBezTo>
                <a:cubicBezTo>
                  <a:pt x="436310" y="268372"/>
                  <a:pt x="342757" y="34671"/>
                  <a:pt x="521568" y="0"/>
                </a:cubicBezTo>
              </a:path>
            </a:pathLst>
          </a:custGeom>
          <a:noFill/>
          <a:ln w="19050">
            <a:solidFill>
              <a:schemeClr val="bg1">
                <a:lumMod val="85000"/>
              </a:schemeClr>
            </a:solidFill>
            <a:tailEnd type="none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65" name="Straight Connector 64">
            <a:extLst>
              <a:ext uri="{FF2B5EF4-FFF2-40B4-BE49-F238E27FC236}">
                <a16:creationId xmlns:a16="http://schemas.microsoft.com/office/drawing/2014/main" id="{8EA0AD54-8DF1-4B18-9E6E-EE4E0C108937}"/>
              </a:ext>
            </a:extLst>
          </p:cNvPr>
          <p:cNvCxnSpPr>
            <a:cxnSpLocks/>
          </p:cNvCxnSpPr>
          <p:nvPr/>
        </p:nvCxnSpPr>
        <p:spPr>
          <a:xfrm>
            <a:off x="2009797" y="3582406"/>
            <a:ext cx="5903" cy="1824628"/>
          </a:xfrm>
          <a:prstGeom prst="line">
            <a:avLst/>
          </a:prstGeom>
          <a:ln w="19050">
            <a:solidFill>
              <a:schemeClr val="bg1">
                <a:lumMod val="95000"/>
                <a:alpha val="70000"/>
              </a:schemeClr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9" name="Straight Connector 68">
            <a:extLst>
              <a:ext uri="{FF2B5EF4-FFF2-40B4-BE49-F238E27FC236}">
                <a16:creationId xmlns:a16="http://schemas.microsoft.com/office/drawing/2014/main" id="{07DE9738-D134-4304-AB82-599348D87567}"/>
              </a:ext>
            </a:extLst>
          </p:cNvPr>
          <p:cNvCxnSpPr>
            <a:cxnSpLocks/>
          </p:cNvCxnSpPr>
          <p:nvPr/>
        </p:nvCxnSpPr>
        <p:spPr>
          <a:xfrm>
            <a:off x="7345676" y="620752"/>
            <a:ext cx="7875" cy="2956577"/>
          </a:xfrm>
          <a:prstGeom prst="line">
            <a:avLst/>
          </a:prstGeom>
          <a:ln w="19050">
            <a:solidFill>
              <a:schemeClr val="bg1">
                <a:lumMod val="95000"/>
                <a:alpha val="70000"/>
              </a:schemeClr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67" name="Straight Connector 1066">
            <a:extLst>
              <a:ext uri="{FF2B5EF4-FFF2-40B4-BE49-F238E27FC236}">
                <a16:creationId xmlns:a16="http://schemas.microsoft.com/office/drawing/2014/main" id="{9B328D6E-258C-41DF-973C-D542F9FD42AB}"/>
              </a:ext>
            </a:extLst>
          </p:cNvPr>
          <p:cNvCxnSpPr>
            <a:cxnSpLocks/>
          </p:cNvCxnSpPr>
          <p:nvPr/>
        </p:nvCxnSpPr>
        <p:spPr>
          <a:xfrm>
            <a:off x="4473002" y="3561451"/>
            <a:ext cx="5940951" cy="0"/>
          </a:xfrm>
          <a:prstGeom prst="line">
            <a:avLst/>
          </a:prstGeom>
          <a:ln w="19050">
            <a:solidFill>
              <a:schemeClr val="bg1">
                <a:lumMod val="9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73" name="Oval 1072">
            <a:extLst>
              <a:ext uri="{FF2B5EF4-FFF2-40B4-BE49-F238E27FC236}">
                <a16:creationId xmlns:a16="http://schemas.microsoft.com/office/drawing/2014/main" id="{6230C986-60AB-4283-AA54-A104552F7443}"/>
              </a:ext>
            </a:extLst>
          </p:cNvPr>
          <p:cNvSpPr/>
          <p:nvPr/>
        </p:nvSpPr>
        <p:spPr>
          <a:xfrm>
            <a:off x="1978904" y="4500181"/>
            <a:ext cx="95228" cy="99598"/>
          </a:xfrm>
          <a:prstGeom prst="ellipse">
            <a:avLst/>
          </a:prstGeom>
          <a:solidFill>
            <a:srgbClr val="3D4751"/>
          </a:solidFill>
          <a:ln w="19050">
            <a:solidFill>
              <a:schemeClr val="bg1">
                <a:lumMod val="9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6" name="Oval 85">
            <a:extLst>
              <a:ext uri="{FF2B5EF4-FFF2-40B4-BE49-F238E27FC236}">
                <a16:creationId xmlns:a16="http://schemas.microsoft.com/office/drawing/2014/main" id="{DE99E245-4F48-4F33-AC59-89870D98BD2C}"/>
              </a:ext>
            </a:extLst>
          </p:cNvPr>
          <p:cNvSpPr/>
          <p:nvPr/>
        </p:nvSpPr>
        <p:spPr>
          <a:xfrm>
            <a:off x="4443899" y="3511651"/>
            <a:ext cx="95228" cy="99598"/>
          </a:xfrm>
          <a:prstGeom prst="ellipse">
            <a:avLst/>
          </a:prstGeom>
          <a:solidFill>
            <a:srgbClr val="262626"/>
          </a:solidFill>
          <a:ln w="19050">
            <a:solidFill>
              <a:schemeClr val="bg1">
                <a:lumMod val="9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7" name="Oval 86">
            <a:extLst>
              <a:ext uri="{FF2B5EF4-FFF2-40B4-BE49-F238E27FC236}">
                <a16:creationId xmlns:a16="http://schemas.microsoft.com/office/drawing/2014/main" id="{494E8711-3586-4529-B956-73B2229BB583}"/>
              </a:ext>
            </a:extLst>
          </p:cNvPr>
          <p:cNvSpPr/>
          <p:nvPr/>
        </p:nvSpPr>
        <p:spPr>
          <a:xfrm>
            <a:off x="7006309" y="2365478"/>
            <a:ext cx="95228" cy="99598"/>
          </a:xfrm>
          <a:prstGeom prst="ellipse">
            <a:avLst/>
          </a:prstGeom>
          <a:solidFill>
            <a:srgbClr val="32323D"/>
          </a:solidFill>
          <a:ln w="19050">
            <a:solidFill>
              <a:schemeClr val="bg1">
                <a:lumMod val="9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93" name="TextBox 92">
            <a:extLst>
              <a:ext uri="{FF2B5EF4-FFF2-40B4-BE49-F238E27FC236}">
                <a16:creationId xmlns:a16="http://schemas.microsoft.com/office/drawing/2014/main" id="{9279F909-3059-4F67-9552-26CCE6D6D4A6}"/>
              </a:ext>
            </a:extLst>
          </p:cNvPr>
          <p:cNvSpPr txBox="1"/>
          <p:nvPr/>
        </p:nvSpPr>
        <p:spPr>
          <a:xfrm>
            <a:off x="1945340" y="3315114"/>
            <a:ext cx="253637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Set out + be curious</a:t>
            </a:r>
          </a:p>
        </p:txBody>
      </p:sp>
      <p:sp>
        <p:nvSpPr>
          <p:cNvPr id="94" name="TextBox 93">
            <a:extLst>
              <a:ext uri="{FF2B5EF4-FFF2-40B4-BE49-F238E27FC236}">
                <a16:creationId xmlns:a16="http://schemas.microsoft.com/office/drawing/2014/main" id="{11722E5F-D343-47C1-9F38-346A7C2A9D09}"/>
              </a:ext>
            </a:extLst>
          </p:cNvPr>
          <p:cNvSpPr txBox="1"/>
          <p:nvPr/>
        </p:nvSpPr>
        <p:spPr>
          <a:xfrm>
            <a:off x="1978904" y="5404626"/>
            <a:ext cx="84888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1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Explore</a:t>
            </a:r>
          </a:p>
        </p:txBody>
      </p:sp>
      <p:sp>
        <p:nvSpPr>
          <p:cNvPr id="95" name="TextBox 94">
            <a:extLst>
              <a:ext uri="{FF2B5EF4-FFF2-40B4-BE49-F238E27FC236}">
                <a16:creationId xmlns:a16="http://schemas.microsoft.com/office/drawing/2014/main" id="{DE1F160A-B1C3-44F0-9229-A1136D0F43D6}"/>
              </a:ext>
            </a:extLst>
          </p:cNvPr>
          <p:cNvSpPr txBox="1"/>
          <p:nvPr/>
        </p:nvSpPr>
        <p:spPr>
          <a:xfrm>
            <a:off x="4487938" y="341165"/>
            <a:ext cx="2734206" cy="31474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Learn more</a:t>
            </a:r>
          </a:p>
        </p:txBody>
      </p:sp>
      <p:sp>
        <p:nvSpPr>
          <p:cNvPr id="96" name="TextBox 95">
            <a:extLst>
              <a:ext uri="{FF2B5EF4-FFF2-40B4-BE49-F238E27FC236}">
                <a16:creationId xmlns:a16="http://schemas.microsoft.com/office/drawing/2014/main" id="{1A2177C5-E2A5-4DA1-9D59-14040937DCB2}"/>
              </a:ext>
            </a:extLst>
          </p:cNvPr>
          <p:cNvSpPr txBox="1"/>
          <p:nvPr/>
        </p:nvSpPr>
        <p:spPr>
          <a:xfrm>
            <a:off x="7302923" y="340190"/>
            <a:ext cx="533882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>
              <a:defRPr sz="1400" b="1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</a:rPr>
              <a:t>Focus + keep improving</a:t>
            </a:r>
          </a:p>
        </p:txBody>
      </p:sp>
      <p:sp>
        <p:nvSpPr>
          <p:cNvPr id="97" name="TextBox 96">
            <a:extLst>
              <a:ext uri="{FF2B5EF4-FFF2-40B4-BE49-F238E27FC236}">
                <a16:creationId xmlns:a16="http://schemas.microsoft.com/office/drawing/2014/main" id="{348FFF23-7C55-4BF5-BFB1-06D92D8033DE}"/>
              </a:ext>
            </a:extLst>
          </p:cNvPr>
          <p:cNvSpPr txBox="1"/>
          <p:nvPr/>
        </p:nvSpPr>
        <p:spPr>
          <a:xfrm>
            <a:off x="7302923" y="3577330"/>
            <a:ext cx="308722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1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Create</a:t>
            </a:r>
          </a:p>
        </p:txBody>
      </p:sp>
      <p:sp>
        <p:nvSpPr>
          <p:cNvPr id="98" name="TextBox 97">
            <a:extLst>
              <a:ext uri="{FF2B5EF4-FFF2-40B4-BE49-F238E27FC236}">
                <a16:creationId xmlns:a16="http://schemas.microsoft.com/office/drawing/2014/main" id="{13C0B0D2-F4BC-49FC-8326-FC5358E11097}"/>
              </a:ext>
            </a:extLst>
          </p:cNvPr>
          <p:cNvSpPr txBox="1"/>
          <p:nvPr/>
        </p:nvSpPr>
        <p:spPr>
          <a:xfrm>
            <a:off x="4473002" y="3566535"/>
            <a:ext cx="1097459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1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Challenge</a:t>
            </a:r>
          </a:p>
        </p:txBody>
      </p:sp>
      <p:sp>
        <p:nvSpPr>
          <p:cNvPr id="1079" name="Arrow: Pentagon 1078">
            <a:extLst>
              <a:ext uri="{FF2B5EF4-FFF2-40B4-BE49-F238E27FC236}">
                <a16:creationId xmlns:a16="http://schemas.microsoft.com/office/drawing/2014/main" id="{21FDCE1E-F63A-490A-A1C6-BBE15C344BFB}"/>
              </a:ext>
            </a:extLst>
          </p:cNvPr>
          <p:cNvSpPr/>
          <p:nvPr/>
        </p:nvSpPr>
        <p:spPr>
          <a:xfrm>
            <a:off x="2017384" y="5730950"/>
            <a:ext cx="2455164" cy="333014"/>
          </a:xfrm>
          <a:prstGeom prst="homePlate">
            <a:avLst/>
          </a:prstGeom>
          <a:gradFill flip="none" rotWithShape="1">
            <a:gsLst>
              <a:gs pos="0">
                <a:schemeClr val="accent1">
                  <a:lumMod val="5000"/>
                  <a:lumOff val="95000"/>
                </a:schemeClr>
              </a:gs>
              <a:gs pos="15000">
                <a:schemeClr val="accent1">
                  <a:lumMod val="45000"/>
                  <a:lumOff val="55000"/>
                </a:schemeClr>
              </a:gs>
              <a:gs pos="85000">
                <a:schemeClr val="accent1">
                  <a:lumMod val="45000"/>
                  <a:lumOff val="55000"/>
                </a:schemeClr>
              </a:gs>
              <a:gs pos="100000">
                <a:schemeClr val="accent1">
                  <a:lumMod val="30000"/>
                  <a:lumOff val="70000"/>
                </a:schemeClr>
              </a:gs>
            </a:gsLst>
            <a:lin ang="108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03" name="TextBox 102">
            <a:extLst>
              <a:ext uri="{FF2B5EF4-FFF2-40B4-BE49-F238E27FC236}">
                <a16:creationId xmlns:a16="http://schemas.microsoft.com/office/drawing/2014/main" id="{EBD32444-762E-418D-B47F-152C7029B35A}"/>
              </a:ext>
            </a:extLst>
          </p:cNvPr>
          <p:cNvSpPr txBox="1"/>
          <p:nvPr/>
        </p:nvSpPr>
        <p:spPr>
          <a:xfrm>
            <a:off x="2009797" y="5749763"/>
            <a:ext cx="84888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1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Vision</a:t>
            </a:r>
          </a:p>
        </p:txBody>
      </p:sp>
      <p:sp>
        <p:nvSpPr>
          <p:cNvPr id="111" name="Arrow: Pentagon 110">
            <a:extLst>
              <a:ext uri="{FF2B5EF4-FFF2-40B4-BE49-F238E27FC236}">
                <a16:creationId xmlns:a16="http://schemas.microsoft.com/office/drawing/2014/main" id="{CB3B77C8-89D0-4942-BA05-EB47162FE04D}"/>
              </a:ext>
            </a:extLst>
          </p:cNvPr>
          <p:cNvSpPr/>
          <p:nvPr/>
        </p:nvSpPr>
        <p:spPr>
          <a:xfrm>
            <a:off x="4539126" y="3875897"/>
            <a:ext cx="2806549" cy="326590"/>
          </a:xfrm>
          <a:prstGeom prst="homePlate">
            <a:avLst/>
          </a:prstGeom>
          <a:gradFill flip="none" rotWithShape="1">
            <a:gsLst>
              <a:gs pos="0">
                <a:schemeClr val="accent1">
                  <a:lumMod val="5000"/>
                  <a:lumOff val="95000"/>
                </a:schemeClr>
              </a:gs>
              <a:gs pos="15000">
                <a:schemeClr val="accent1">
                  <a:lumMod val="45000"/>
                  <a:lumOff val="55000"/>
                </a:schemeClr>
              </a:gs>
              <a:gs pos="85000">
                <a:schemeClr val="accent1">
                  <a:lumMod val="45000"/>
                  <a:lumOff val="55000"/>
                </a:schemeClr>
              </a:gs>
              <a:gs pos="100000">
                <a:schemeClr val="accent1">
                  <a:lumMod val="30000"/>
                  <a:lumOff val="70000"/>
                </a:schemeClr>
              </a:gs>
            </a:gsLst>
            <a:lin ang="108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12" name="TextBox 111">
            <a:extLst>
              <a:ext uri="{FF2B5EF4-FFF2-40B4-BE49-F238E27FC236}">
                <a16:creationId xmlns:a16="http://schemas.microsoft.com/office/drawing/2014/main" id="{06116DD7-8F38-4722-8E77-BF5126A09536}"/>
              </a:ext>
            </a:extLst>
          </p:cNvPr>
          <p:cNvSpPr txBox="1"/>
          <p:nvPr/>
        </p:nvSpPr>
        <p:spPr>
          <a:xfrm>
            <a:off x="4490288" y="3884550"/>
            <a:ext cx="257473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1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Technical excellence</a:t>
            </a:r>
          </a:p>
        </p:txBody>
      </p:sp>
      <p:sp>
        <p:nvSpPr>
          <p:cNvPr id="114" name="Arrow: Pentagon 113">
            <a:extLst>
              <a:ext uri="{FF2B5EF4-FFF2-40B4-BE49-F238E27FC236}">
                <a16:creationId xmlns:a16="http://schemas.microsoft.com/office/drawing/2014/main" id="{3606BD14-8411-48C8-8A5C-81CA28D651DE}"/>
              </a:ext>
            </a:extLst>
          </p:cNvPr>
          <p:cNvSpPr/>
          <p:nvPr/>
        </p:nvSpPr>
        <p:spPr>
          <a:xfrm>
            <a:off x="7360849" y="3875146"/>
            <a:ext cx="3053103" cy="326590"/>
          </a:xfrm>
          <a:prstGeom prst="homePlate">
            <a:avLst/>
          </a:prstGeom>
          <a:gradFill flip="none" rotWithShape="1">
            <a:gsLst>
              <a:gs pos="0">
                <a:schemeClr val="accent1">
                  <a:lumMod val="5000"/>
                  <a:lumOff val="95000"/>
                </a:schemeClr>
              </a:gs>
              <a:gs pos="15000">
                <a:schemeClr val="accent1">
                  <a:lumMod val="45000"/>
                  <a:lumOff val="55000"/>
                </a:schemeClr>
              </a:gs>
              <a:gs pos="85000">
                <a:schemeClr val="accent1">
                  <a:lumMod val="45000"/>
                  <a:lumOff val="55000"/>
                </a:schemeClr>
              </a:gs>
              <a:gs pos="100000">
                <a:schemeClr val="accent1">
                  <a:lumMod val="30000"/>
                  <a:lumOff val="70000"/>
                </a:schemeClr>
              </a:gs>
            </a:gsLst>
            <a:lin ang="108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15" name="TextBox 114">
            <a:extLst>
              <a:ext uri="{FF2B5EF4-FFF2-40B4-BE49-F238E27FC236}">
                <a16:creationId xmlns:a16="http://schemas.microsoft.com/office/drawing/2014/main" id="{A4BC743D-A421-48A2-936E-77D5A68DEA0C}"/>
              </a:ext>
            </a:extLst>
          </p:cNvPr>
          <p:cNvSpPr txBox="1"/>
          <p:nvPr/>
        </p:nvSpPr>
        <p:spPr>
          <a:xfrm>
            <a:off x="7322783" y="3878719"/>
            <a:ext cx="262646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1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Executional excellence</a:t>
            </a:r>
          </a:p>
        </p:txBody>
      </p:sp>
      <p:sp>
        <p:nvSpPr>
          <p:cNvPr id="1087" name="Freeform: Shape 1086">
            <a:extLst>
              <a:ext uri="{FF2B5EF4-FFF2-40B4-BE49-F238E27FC236}">
                <a16:creationId xmlns:a16="http://schemas.microsoft.com/office/drawing/2014/main" id="{5BD7E162-51E8-4E67-B721-FD70A01B2D4C}"/>
              </a:ext>
            </a:extLst>
          </p:cNvPr>
          <p:cNvSpPr/>
          <p:nvPr/>
        </p:nvSpPr>
        <p:spPr>
          <a:xfrm>
            <a:off x="7323561" y="1686016"/>
            <a:ext cx="3066585" cy="312126"/>
          </a:xfrm>
          <a:custGeom>
            <a:avLst/>
            <a:gdLst>
              <a:gd name="connsiteX0" fmla="*/ 0 w 3044283"/>
              <a:gd name="connsiteY0" fmla="*/ 220913 h 220913"/>
              <a:gd name="connsiteX1" fmla="*/ 2185639 w 3044283"/>
              <a:gd name="connsiteY1" fmla="*/ 64796 h 220913"/>
              <a:gd name="connsiteX2" fmla="*/ 3044283 w 3044283"/>
              <a:gd name="connsiteY2" fmla="*/ 9040 h 220913"/>
              <a:gd name="connsiteX0" fmla="*/ 0 w 3044283"/>
              <a:gd name="connsiteY0" fmla="*/ 218871 h 218871"/>
              <a:gd name="connsiteX1" fmla="*/ 1159726 w 3044283"/>
              <a:gd name="connsiteY1" fmla="*/ 85056 h 218871"/>
              <a:gd name="connsiteX2" fmla="*/ 3044283 w 3044283"/>
              <a:gd name="connsiteY2" fmla="*/ 6998 h 218871"/>
              <a:gd name="connsiteX0" fmla="*/ 0 w 3044283"/>
              <a:gd name="connsiteY0" fmla="*/ 216450 h 216450"/>
              <a:gd name="connsiteX1" fmla="*/ 1159726 w 3044283"/>
              <a:gd name="connsiteY1" fmla="*/ 82635 h 216450"/>
              <a:gd name="connsiteX2" fmla="*/ 3044283 w 3044283"/>
              <a:gd name="connsiteY2" fmla="*/ 4577 h 216450"/>
              <a:gd name="connsiteX0" fmla="*/ 0 w 3044283"/>
              <a:gd name="connsiteY0" fmla="*/ 214015 h 214015"/>
              <a:gd name="connsiteX1" fmla="*/ 1159726 w 3044283"/>
              <a:gd name="connsiteY1" fmla="*/ 80200 h 214015"/>
              <a:gd name="connsiteX2" fmla="*/ 3044283 w 3044283"/>
              <a:gd name="connsiteY2" fmla="*/ 2142 h 214015"/>
              <a:gd name="connsiteX0" fmla="*/ 0 w 3066585"/>
              <a:gd name="connsiteY0" fmla="*/ 348915 h 348915"/>
              <a:gd name="connsiteX1" fmla="*/ 1159726 w 3066585"/>
              <a:gd name="connsiteY1" fmla="*/ 215100 h 348915"/>
              <a:gd name="connsiteX2" fmla="*/ 3066585 w 3066585"/>
              <a:gd name="connsiteY2" fmla="*/ 3228 h 348915"/>
              <a:gd name="connsiteX0" fmla="*/ 0 w 3066585"/>
              <a:gd name="connsiteY0" fmla="*/ 347162 h 458674"/>
              <a:gd name="connsiteX1" fmla="*/ 936701 w 3066585"/>
              <a:gd name="connsiteY1" fmla="*/ 458674 h 458674"/>
              <a:gd name="connsiteX2" fmla="*/ 3066585 w 3066585"/>
              <a:gd name="connsiteY2" fmla="*/ 1475 h 458674"/>
              <a:gd name="connsiteX0" fmla="*/ 0 w 3066585"/>
              <a:gd name="connsiteY0" fmla="*/ 347279 h 425337"/>
              <a:gd name="connsiteX1" fmla="*/ 992457 w 3066585"/>
              <a:gd name="connsiteY1" fmla="*/ 425337 h 425337"/>
              <a:gd name="connsiteX2" fmla="*/ 3066585 w 3066585"/>
              <a:gd name="connsiteY2" fmla="*/ 1592 h 425337"/>
              <a:gd name="connsiteX0" fmla="*/ 0 w 3066585"/>
              <a:gd name="connsiteY0" fmla="*/ 348622 h 492256"/>
              <a:gd name="connsiteX1" fmla="*/ 992457 w 3066585"/>
              <a:gd name="connsiteY1" fmla="*/ 426680 h 492256"/>
              <a:gd name="connsiteX2" fmla="*/ 3066585 w 3066585"/>
              <a:gd name="connsiteY2" fmla="*/ 2935 h 492256"/>
              <a:gd name="connsiteX0" fmla="*/ 0 w 3066585"/>
              <a:gd name="connsiteY0" fmla="*/ 225136 h 312126"/>
              <a:gd name="connsiteX1" fmla="*/ 992457 w 3066585"/>
              <a:gd name="connsiteY1" fmla="*/ 303194 h 312126"/>
              <a:gd name="connsiteX2" fmla="*/ 3066585 w 3066585"/>
              <a:gd name="connsiteY2" fmla="*/ 2112 h 31212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3066585" h="312126">
                <a:moveTo>
                  <a:pt x="0" y="225136"/>
                </a:moveTo>
                <a:cubicBezTo>
                  <a:pt x="330819" y="251155"/>
                  <a:pt x="481360" y="340365"/>
                  <a:pt x="992457" y="303194"/>
                </a:cubicBezTo>
                <a:cubicBezTo>
                  <a:pt x="1503554" y="266023"/>
                  <a:pt x="2929053" y="-27625"/>
                  <a:pt x="3066585" y="2112"/>
                </a:cubicBezTo>
              </a:path>
            </a:pathLst>
          </a:custGeom>
          <a:noFill/>
          <a:ln w="19050">
            <a:solidFill>
              <a:schemeClr val="bg1">
                <a:lumMod val="95000"/>
              </a:schemeClr>
            </a:solidFill>
            <a:headEnd type="stealth"/>
            <a:tailEnd type="triangle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8" name="Oval 87">
            <a:extLst>
              <a:ext uri="{FF2B5EF4-FFF2-40B4-BE49-F238E27FC236}">
                <a16:creationId xmlns:a16="http://schemas.microsoft.com/office/drawing/2014/main" id="{A5CA7274-D7A5-469C-8275-42143DDB70AE}"/>
              </a:ext>
            </a:extLst>
          </p:cNvPr>
          <p:cNvSpPr/>
          <p:nvPr/>
        </p:nvSpPr>
        <p:spPr>
          <a:xfrm>
            <a:off x="7302923" y="1856393"/>
            <a:ext cx="95228" cy="99598"/>
          </a:xfrm>
          <a:prstGeom prst="ellipse">
            <a:avLst/>
          </a:prstGeom>
          <a:solidFill>
            <a:srgbClr val="32323D"/>
          </a:solidFill>
          <a:ln w="19050">
            <a:solidFill>
              <a:schemeClr val="bg1">
                <a:lumMod val="9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24" name="TextBox 123">
            <a:extLst>
              <a:ext uri="{FF2B5EF4-FFF2-40B4-BE49-F238E27FC236}">
                <a16:creationId xmlns:a16="http://schemas.microsoft.com/office/drawing/2014/main" id="{59446DE3-82E8-44F7-93EF-FC13114C144D}"/>
              </a:ext>
            </a:extLst>
          </p:cNvPr>
          <p:cNvSpPr txBox="1"/>
          <p:nvPr/>
        </p:nvSpPr>
        <p:spPr>
          <a:xfrm>
            <a:off x="10350666" y="1568988"/>
            <a:ext cx="1878188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0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Deliver</a:t>
            </a:r>
          </a:p>
        </p:txBody>
      </p:sp>
      <p:sp>
        <p:nvSpPr>
          <p:cNvPr id="125" name="TextBox 124">
            <a:extLst>
              <a:ext uri="{FF2B5EF4-FFF2-40B4-BE49-F238E27FC236}">
                <a16:creationId xmlns:a16="http://schemas.microsoft.com/office/drawing/2014/main" id="{06F1F87C-587D-4887-969C-754DFEBC7BCD}"/>
              </a:ext>
            </a:extLst>
          </p:cNvPr>
          <p:cNvSpPr txBox="1"/>
          <p:nvPr/>
        </p:nvSpPr>
        <p:spPr>
          <a:xfrm>
            <a:off x="1653966" y="4426869"/>
            <a:ext cx="394482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0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Go</a:t>
            </a:r>
          </a:p>
        </p:txBody>
      </p:sp>
      <p:sp>
        <p:nvSpPr>
          <p:cNvPr id="126" name="TextBox 125">
            <a:extLst>
              <a:ext uri="{FF2B5EF4-FFF2-40B4-BE49-F238E27FC236}">
                <a16:creationId xmlns:a16="http://schemas.microsoft.com/office/drawing/2014/main" id="{C2919E3C-BE76-40F6-9C7C-927ADA66F56E}"/>
              </a:ext>
            </a:extLst>
          </p:cNvPr>
          <p:cNvSpPr txBox="1"/>
          <p:nvPr/>
        </p:nvSpPr>
        <p:spPr>
          <a:xfrm rot="3426215">
            <a:off x="3813213" y="3173606"/>
            <a:ext cx="992223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0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Set Course</a:t>
            </a:r>
          </a:p>
        </p:txBody>
      </p:sp>
      <p:sp>
        <p:nvSpPr>
          <p:cNvPr id="127" name="TextBox 126">
            <a:extLst>
              <a:ext uri="{FF2B5EF4-FFF2-40B4-BE49-F238E27FC236}">
                <a16:creationId xmlns:a16="http://schemas.microsoft.com/office/drawing/2014/main" id="{C85FA2DB-9138-499A-96CE-879D4DECC4A0}"/>
              </a:ext>
            </a:extLst>
          </p:cNvPr>
          <p:cNvSpPr txBox="1"/>
          <p:nvPr/>
        </p:nvSpPr>
        <p:spPr>
          <a:xfrm rot="3419879">
            <a:off x="6493442" y="1303738"/>
            <a:ext cx="1061889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0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Final Approach</a:t>
            </a:r>
          </a:p>
        </p:txBody>
      </p:sp>
      <p:sp>
        <p:nvSpPr>
          <p:cNvPr id="128" name="TextBox 127">
            <a:extLst>
              <a:ext uri="{FF2B5EF4-FFF2-40B4-BE49-F238E27FC236}">
                <a16:creationId xmlns:a16="http://schemas.microsoft.com/office/drawing/2014/main" id="{B6862B9B-B5F8-4A9C-AAB4-B53D8581210E}"/>
              </a:ext>
            </a:extLst>
          </p:cNvPr>
          <p:cNvSpPr txBox="1"/>
          <p:nvPr/>
        </p:nvSpPr>
        <p:spPr>
          <a:xfrm rot="3403110">
            <a:off x="6451968" y="1964119"/>
            <a:ext cx="883225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0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rPr>
              <a:t>Get ready</a:t>
            </a:r>
          </a:p>
        </p:txBody>
      </p:sp>
    </p:spTree>
    <p:extLst>
      <p:ext uri="{BB962C8B-B14F-4D97-AF65-F5344CB8AC3E}">
        <p14:creationId xmlns:p14="http://schemas.microsoft.com/office/powerpoint/2010/main" val="211495767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2" dur="500"/>
                                        <p:tgtEl>
                                          <p:spTgt spid="106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7" fill="hold">
                            <p:stCondLst>
                              <p:cond delay="0"/>
                            </p:stCondLst>
                            <p:childTnLst>
                              <p:par>
                                <p:cTn id="48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3" fill="hold">
                            <p:stCondLst>
                              <p:cond delay="0"/>
                            </p:stCondLst>
                            <p:childTnLst>
                              <p:par>
                                <p:cTn id="54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6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8" fill="hold">
                      <p:stCondLst>
                        <p:cond delay="indefinite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2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7" fill="hold">
                      <p:stCondLst>
                        <p:cond delay="indefinite"/>
                      </p:stCondLst>
                      <p:childTnLst>
                        <p:par>
                          <p:cTn id="68" fill="hold">
                            <p:stCondLst>
                              <p:cond delay="0"/>
                            </p:stCondLst>
                            <p:childTnLst>
                              <p:par>
                                <p:cTn id="6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1" dur="500"/>
                                        <p:tgtEl>
                                          <p:spTgt spid="107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4" dur="500"/>
                                        <p:tgtEl>
                                          <p:spTgt spid="10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7" dur="500"/>
                                        <p:tgtEl>
                                          <p:spTgt spid="1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0" dur="500"/>
                                        <p:tgtEl>
                                          <p:spTgt spid="1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3" dur="500"/>
                                        <p:tgtEl>
                                          <p:spTgt spid="1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6" dur="500"/>
                                        <p:tgtEl>
                                          <p:spTgt spid="1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" grpId="0" animBg="1"/>
      <p:bldP spid="20" grpId="0" animBg="1"/>
      <p:bldP spid="1038" grpId="0" animBg="1"/>
      <p:bldP spid="1040" grpId="0" animBg="1"/>
      <p:bldP spid="1045" grpId="0" animBg="1"/>
      <p:bldP spid="1073" grpId="0" animBg="1"/>
      <p:bldP spid="86" grpId="0" animBg="1"/>
      <p:bldP spid="87" grpId="0" animBg="1"/>
      <p:bldP spid="93" grpId="0"/>
      <p:bldP spid="94" grpId="0"/>
      <p:bldP spid="95" grpId="0"/>
      <p:bldP spid="96" grpId="0"/>
      <p:bldP spid="97" grpId="0"/>
      <p:bldP spid="98" grpId="0"/>
      <p:bldP spid="1079" grpId="0" animBg="1"/>
      <p:bldP spid="103" grpId="0"/>
      <p:bldP spid="111" grpId="0" animBg="1"/>
      <p:bldP spid="112" grpId="0"/>
      <p:bldP spid="114" grpId="0" animBg="1"/>
      <p:bldP spid="115" grpId="0"/>
      <p:bldP spid="1087" grpId="0" animBg="1"/>
      <p:bldP spid="88" grpId="0" animBg="1"/>
      <p:bldP spid="124" grpId="0"/>
      <p:bldP spid="125" grpId="0"/>
      <p:bldP spid="126" grpId="0"/>
      <p:bldP spid="127" grpId="0"/>
      <p:bldP spid="128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>
            <a:lumMod val="85000"/>
            <a:lumOff val="1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D4B67382-C139-4E88-BDE0-068835CC5BC1}"/>
              </a:ext>
            </a:extLst>
          </p:cNvPr>
          <p:cNvSpPr txBox="1"/>
          <p:nvPr/>
        </p:nvSpPr>
        <p:spPr>
          <a:xfrm>
            <a:off x="908328" y="2132313"/>
            <a:ext cx="1979028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ea typeface="+mn-ea"/>
                <a:cs typeface="Arial" panose="020B0604020202020204" pitchFamily="34" charset="0"/>
              </a:rPr>
              <a:t>Ryan Cobbs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600">
                <a:solidFill>
                  <a:prstClr val="white">
                    <a:lumMod val="95000"/>
                  </a:prstClr>
                </a:solidFill>
                <a:latin typeface="Trebuchet MS" panose="020B0603020202020204" pitchFamily="34" charset="0"/>
                <a:cs typeface="Arial" panose="020B0604020202020204" pitchFamily="34" charset="0"/>
              </a:rPr>
              <a:t>Civil Engineer</a:t>
            </a:r>
            <a:endParaRPr kumimoji="0" lang="en-GB" sz="1600" b="0" i="0" u="none" strike="noStrike" kern="1200" cap="none" spc="0" normalizeH="0" baseline="0" noProof="0">
              <a:ln>
                <a:noFill/>
              </a:ln>
              <a:solidFill>
                <a:prstClr val="white">
                  <a:lumMod val="95000"/>
                </a:prstClr>
              </a:solidFill>
              <a:effectLst/>
              <a:uLnTx/>
              <a:uFillTx/>
              <a:latin typeface="Trebuchet MS" panose="020B0603020202020204" pitchFamily="34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38" name="TextBox 37">
            <a:extLst>
              <a:ext uri="{FF2B5EF4-FFF2-40B4-BE49-F238E27FC236}">
                <a16:creationId xmlns:a16="http://schemas.microsoft.com/office/drawing/2014/main" id="{C66DAAE3-5FD4-49FD-9BBF-958672B167BA}"/>
              </a:ext>
            </a:extLst>
          </p:cNvPr>
          <p:cNvSpPr txBox="1"/>
          <p:nvPr/>
        </p:nvSpPr>
        <p:spPr>
          <a:xfrm>
            <a:off x="2569554" y="2132314"/>
            <a:ext cx="2627453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ea typeface="+mn-ea"/>
                <a:cs typeface="Arial" panose="020B0604020202020204" pitchFamily="34" charset="0"/>
              </a:rPr>
              <a:t>Praveena </a:t>
            </a:r>
            <a:r>
              <a:rPr kumimoji="0" lang="en-GB" sz="1600" b="0" i="0" u="none" strike="noStrike" kern="1200" cap="none" spc="0" normalizeH="0" baseline="0" noProof="0" err="1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ea typeface="+mn-ea"/>
                <a:cs typeface="Arial" panose="020B0604020202020204" pitchFamily="34" charset="0"/>
              </a:rPr>
              <a:t>Nanthakumaran</a:t>
            </a:r>
            <a:endParaRPr kumimoji="0" lang="en-GB" sz="1600" b="0" i="0" u="none" strike="noStrike" kern="1200" cap="none" spc="0" normalizeH="0" baseline="0" noProof="0">
              <a:ln>
                <a:noFill/>
              </a:ln>
              <a:solidFill>
                <a:prstClr val="white">
                  <a:lumMod val="95000"/>
                </a:prstClr>
              </a:solidFill>
              <a:effectLst/>
              <a:uLnTx/>
              <a:uFillTx/>
              <a:latin typeface="Trebuchet MS" panose="020B0603020202020204" pitchFamily="34" charset="0"/>
              <a:ea typeface="+mn-ea"/>
              <a:cs typeface="Arial" panose="020B0604020202020204" pitchFamily="34" charset="0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ea typeface="+mn-ea"/>
                <a:cs typeface="Arial" panose="020B0604020202020204" pitchFamily="34" charset="0"/>
              </a:rPr>
              <a:t>Mechanical Engineer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i="0" u="none" strike="noStrike" kern="1200" cap="none" spc="0" normalizeH="0" baseline="0" noProof="0">
              <a:ln>
                <a:noFill/>
              </a:ln>
              <a:solidFill>
                <a:prstClr val="white">
                  <a:lumMod val="95000"/>
                </a:prstClr>
              </a:solidFill>
              <a:effectLst/>
              <a:uLnTx/>
              <a:uFillTx/>
              <a:latin typeface="Trebuchet MS" panose="020B0603020202020204" pitchFamily="34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39" name="TextBox 38">
            <a:extLst>
              <a:ext uri="{FF2B5EF4-FFF2-40B4-BE49-F238E27FC236}">
                <a16:creationId xmlns:a16="http://schemas.microsoft.com/office/drawing/2014/main" id="{D7F13928-1078-4471-8A63-0EFF9F395FFE}"/>
              </a:ext>
            </a:extLst>
          </p:cNvPr>
          <p:cNvSpPr txBox="1"/>
          <p:nvPr/>
        </p:nvSpPr>
        <p:spPr>
          <a:xfrm>
            <a:off x="4782273" y="2132314"/>
            <a:ext cx="262745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ea typeface="+mn-ea"/>
                <a:cs typeface="Arial" panose="020B0604020202020204" pitchFamily="34" charset="0"/>
              </a:rPr>
              <a:t>Izabela Gajewska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ea typeface="+mn-ea"/>
                <a:cs typeface="Arial" panose="020B0604020202020204" pitchFamily="34" charset="0"/>
              </a:rPr>
              <a:t>Corrosion Engineer</a:t>
            </a: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ECA8C75F-CB17-4F39-8A4B-C6C71084A35B}"/>
              </a:ext>
            </a:extLst>
          </p:cNvPr>
          <p:cNvSpPr txBox="1"/>
          <p:nvPr/>
        </p:nvSpPr>
        <p:spPr>
          <a:xfrm>
            <a:off x="6767712" y="2119395"/>
            <a:ext cx="262745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ea typeface="+mn-ea"/>
                <a:cs typeface="Arial" panose="020B0604020202020204" pitchFamily="34" charset="0"/>
              </a:rPr>
              <a:t>Vincent Lemoine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ea typeface="+mn-ea"/>
                <a:cs typeface="Arial" panose="020B0604020202020204" pitchFamily="34" charset="0"/>
              </a:rPr>
              <a:t>Welding Engineer</a:t>
            </a:r>
          </a:p>
        </p:txBody>
      </p:sp>
      <p:sp>
        <p:nvSpPr>
          <p:cNvPr id="41" name="TextBox 40">
            <a:extLst>
              <a:ext uri="{FF2B5EF4-FFF2-40B4-BE49-F238E27FC236}">
                <a16:creationId xmlns:a16="http://schemas.microsoft.com/office/drawing/2014/main" id="{3115C5F3-B6D3-44A9-A962-57EC3A4E6162}"/>
              </a:ext>
            </a:extLst>
          </p:cNvPr>
          <p:cNvSpPr txBox="1"/>
          <p:nvPr/>
        </p:nvSpPr>
        <p:spPr>
          <a:xfrm>
            <a:off x="8753151" y="2132314"/>
            <a:ext cx="262745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ea typeface="+mn-ea"/>
                <a:cs typeface="Arial" panose="020B0604020202020204" pitchFamily="34" charset="0"/>
              </a:rPr>
              <a:t>Harry Wright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ea typeface="+mn-ea"/>
                <a:cs typeface="Arial" panose="020B0604020202020204" pitchFamily="34" charset="0"/>
              </a:rPr>
              <a:t>Corrosion Engineer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E825A440-A3AC-4EBA-AC00-E3BFD750F4D1}"/>
              </a:ext>
            </a:extLst>
          </p:cNvPr>
          <p:cNvSpPr txBox="1"/>
          <p:nvPr/>
        </p:nvSpPr>
        <p:spPr>
          <a:xfrm>
            <a:off x="5233272" y="4568946"/>
            <a:ext cx="172545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ea typeface="+mn-ea"/>
                <a:cs typeface="Arial" panose="020B0604020202020204" pitchFamily="34" charset="0"/>
              </a:rPr>
              <a:t>Tasos Kostrivas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Trebuchet MS" panose="020B0603020202020204" pitchFamily="34" charset="0"/>
                <a:ea typeface="+mn-ea"/>
                <a:cs typeface="Arial" panose="020B0604020202020204" pitchFamily="34" charset="0"/>
              </a:rPr>
              <a:t>Mentor</a:t>
            </a:r>
          </a:p>
        </p:txBody>
      </p:sp>
      <p:pic>
        <p:nvPicPr>
          <p:cNvPr id="10" name="Picture 9" descr="A picture containing person, person, wall, standing&#10;&#10;Description automatically generated">
            <a:extLst>
              <a:ext uri="{FF2B5EF4-FFF2-40B4-BE49-F238E27FC236}">
                <a16:creationId xmlns:a16="http://schemas.microsoft.com/office/drawing/2014/main" id="{C956ED10-9A13-43C5-A65F-CE0D99D7F02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35781" y="768460"/>
            <a:ext cx="1091313" cy="1363854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572357DA-A2B4-47C5-B89C-B9BB8321D695}"/>
              </a:ext>
            </a:extLst>
          </p:cNvPr>
          <p:cNvPicPr/>
          <p:nvPr/>
        </p:nvPicPr>
        <p:blipFill>
          <a:blip r:embed="rId4"/>
          <a:stretch>
            <a:fillRect/>
          </a:stretch>
        </p:blipFill>
        <p:spPr bwMode="auto">
          <a:xfrm>
            <a:off x="3337623" y="755542"/>
            <a:ext cx="1091313" cy="1363853"/>
          </a:xfrm>
          <a:prstGeom prst="rect">
            <a:avLst/>
          </a:prstGeom>
          <a:noFill/>
          <a:ln>
            <a:noFill/>
          </a:ln>
        </p:spPr>
      </p:pic>
      <p:pic>
        <p:nvPicPr>
          <p:cNvPr id="2050" name="Picture 2" descr="Image preview">
            <a:extLst>
              <a:ext uri="{FF2B5EF4-FFF2-40B4-BE49-F238E27FC236}">
                <a16:creationId xmlns:a16="http://schemas.microsoft.com/office/drawing/2014/main" id="{9A40C769-848F-4673-89AF-11D4208D77ED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588" t="3866" r="11162" b="37623"/>
          <a:stretch/>
        </p:blipFill>
        <p:spPr bwMode="auto">
          <a:xfrm>
            <a:off x="1352184" y="768461"/>
            <a:ext cx="1053294" cy="136385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DB6E90F5-3706-483B-AC16-A01390818795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555227" y="754995"/>
            <a:ext cx="1023300" cy="1364400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80EB38E8-6D00-41DC-A755-62E22D35CD9B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455131" y="3183594"/>
            <a:ext cx="1281735" cy="1363852"/>
          </a:xfrm>
          <a:prstGeom prst="rect">
            <a:avLst/>
          </a:prstGeom>
        </p:spPr>
      </p:pic>
      <p:pic>
        <p:nvPicPr>
          <p:cNvPr id="5" name="Picture 4" descr="A person smiling for the camera&#10;&#10;Description automatically generated">
            <a:extLst>
              <a:ext uri="{FF2B5EF4-FFF2-40B4-BE49-F238E27FC236}">
                <a16:creationId xmlns:a16="http://schemas.microsoft.com/office/drawing/2014/main" id="{C4B15CD9-45D0-48FC-86D9-6A3030E25F3D}"/>
              </a:ext>
            </a:extLst>
          </p:cNvPr>
          <p:cNvPicPr>
            <a:picLocks noChangeAspect="1"/>
          </p:cNvPicPr>
          <p:nvPr/>
        </p:nvPicPr>
        <p:blipFill rotWithShape="1">
          <a:blip r:embed="rId8">
            <a:extLst>
              <a:ext uri="{BEBA8EAE-BF5A-486C-A8C5-ECC9F3942E4B}">
                <a14:imgProps xmlns:a14="http://schemas.microsoft.com/office/drawing/2010/main">
                  <a14:imgLayer r:embed="rId9">
                    <a14:imgEffect>
                      <a14:brightnessContrast contras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6600" t="7835" b="4646"/>
          <a:stretch/>
        </p:blipFill>
        <p:spPr>
          <a:xfrm>
            <a:off x="5550342" y="768460"/>
            <a:ext cx="1091313" cy="13638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8959828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>
            <a:lumMod val="85000"/>
            <a:lumOff val="1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" name="Text Box 55">
            <a:extLst>
              <a:ext uri="{FF2B5EF4-FFF2-40B4-BE49-F238E27FC236}">
                <a16:creationId xmlns:a16="http://schemas.microsoft.com/office/drawing/2014/main" id="{585128BA-A1AC-4A9D-999D-CC8F2F69F0B0}"/>
              </a:ext>
            </a:extLst>
          </p:cNvPr>
          <p:cNvSpPr txBox="1"/>
          <p:nvPr/>
        </p:nvSpPr>
        <p:spPr>
          <a:xfrm>
            <a:off x="5428556" y="906277"/>
            <a:ext cx="1794844" cy="58477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3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3600" b="0" i="0" u="none" strike="noStrike" kern="1200" cap="none" spc="0" normalizeH="0" baseline="0" noProof="0">
              <a:ln>
                <a:noFill/>
              </a:ln>
              <a:solidFill>
                <a:prstClr val="white">
                  <a:lumMod val="9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44" name="Graphic 8">
            <a:extLst>
              <a:ext uri="{FF2B5EF4-FFF2-40B4-BE49-F238E27FC236}">
                <a16:creationId xmlns:a16="http://schemas.microsoft.com/office/drawing/2014/main" id="{6EE1BE5F-EBBD-4B44-8FCD-9C19D4C0378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4782273" y="831829"/>
            <a:ext cx="646283" cy="584775"/>
          </a:xfrm>
          <a:prstGeom prst="rect">
            <a:avLst/>
          </a:prstGeom>
        </p:spPr>
      </p:pic>
      <p:graphicFrame>
        <p:nvGraphicFramePr>
          <p:cNvPr id="3" name="Diagram 2">
            <a:extLst>
              <a:ext uri="{FF2B5EF4-FFF2-40B4-BE49-F238E27FC236}">
                <a16:creationId xmlns:a16="http://schemas.microsoft.com/office/drawing/2014/main" id="{6AB27FBA-82B9-4BB2-92ED-874CCA786399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813145329"/>
              </p:ext>
            </p:extLst>
          </p:nvPr>
        </p:nvGraphicFramePr>
        <p:xfrm>
          <a:off x="2209999" y="2020817"/>
          <a:ext cx="7772002" cy="349510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5" r:lo="rId6" r:qs="rId7" r:cs="rId8"/>
          </a:graphicData>
        </a:graphic>
      </p:graphicFrame>
      <p:sp>
        <p:nvSpPr>
          <p:cNvPr id="10" name="Text Box 55">
            <a:extLst>
              <a:ext uri="{FF2B5EF4-FFF2-40B4-BE49-F238E27FC236}">
                <a16:creationId xmlns:a16="http://schemas.microsoft.com/office/drawing/2014/main" id="{CA67CE90-D31B-494F-A86A-79E40723F23C}"/>
              </a:ext>
            </a:extLst>
          </p:cNvPr>
          <p:cNvSpPr txBox="1"/>
          <p:nvPr/>
        </p:nvSpPr>
        <p:spPr>
          <a:xfrm>
            <a:off x="5428556" y="755365"/>
            <a:ext cx="2357984" cy="355271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Trebuchet MS" panose="020B0603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1600" b="0" i="0" u="none" strike="noStrike" kern="1200" cap="none" spc="0" normalizeH="0" baseline="0" noProof="0">
              <a:ln>
                <a:noFill/>
              </a:ln>
              <a:solidFill>
                <a:prstClr val="white">
                  <a:lumMod val="95000"/>
                </a:prstClr>
              </a:solidFill>
              <a:effectLst/>
              <a:uLnTx/>
              <a:uFillTx/>
              <a:latin typeface="Trebuchet MS" panose="020B0603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169160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3" grpId="0">
        <p:bldAsOne/>
      </p:bldGraphic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6" name="Group 15">
            <a:extLst>
              <a:ext uri="{FF2B5EF4-FFF2-40B4-BE49-F238E27FC236}">
                <a16:creationId xmlns:a16="http://schemas.microsoft.com/office/drawing/2014/main" id="{76582886-877C-4AEC-A77F-8055EB9A0CF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sp>
          <p:nvSpPr>
            <p:cNvPr id="17" name="Freeform 14">
              <a:extLst>
                <a:ext uri="{FF2B5EF4-FFF2-40B4-BE49-F238E27FC236}">
                  <a16:creationId xmlns:a16="http://schemas.microsoft.com/office/drawing/2014/main" id="{171A838D-27EA-485C-9A80-DCE624AB30B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0" y="-7862"/>
              <a:ext cx="863600" cy="5698067"/>
            </a:xfrm>
            <a:custGeom>
              <a:avLst/>
              <a:gdLst/>
              <a:ahLst/>
              <a:cxnLst/>
              <a:rect l="l" t="t" r="r" b="b"/>
              <a:pathLst>
                <a:path w="863600" h="5698067">
                  <a:moveTo>
                    <a:pt x="0" y="8467"/>
                  </a:moveTo>
                  <a:lnTo>
                    <a:pt x="863600" y="0"/>
                  </a:lnTo>
                  <a:lnTo>
                    <a:pt x="863600" y="16934"/>
                  </a:lnTo>
                  <a:lnTo>
                    <a:pt x="0" y="5698067"/>
                  </a:lnTo>
                  <a:lnTo>
                    <a:pt x="0" y="8467"/>
                  </a:lnTo>
                  <a:close/>
                </a:path>
              </a:pathLst>
            </a:custGeom>
            <a:solidFill>
              <a:schemeClr val="accent1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cxnSp>
          <p:nvCxnSpPr>
            <p:cNvPr id="18" name="Straight Connector 17">
              <a:extLst>
                <a:ext uri="{FF2B5EF4-FFF2-40B4-BE49-F238E27FC236}">
                  <a16:creationId xmlns:a16="http://schemas.microsoft.com/office/drawing/2014/main" id="{9059F313-A1BB-425E-9626-2BD43CAC648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Connector 18">
              <a:extLst>
                <a:ext uri="{FF2B5EF4-FFF2-40B4-BE49-F238E27FC236}">
                  <a16:creationId xmlns:a16="http://schemas.microsoft.com/office/drawing/2014/main" id="{19ABF76A-A1AE-44BB-9ECB-D55D2FE29BF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0" name="Rectangle 23">
              <a:extLst>
                <a:ext uri="{FF2B5EF4-FFF2-40B4-BE49-F238E27FC236}">
                  <a16:creationId xmlns:a16="http://schemas.microsoft.com/office/drawing/2014/main" id="{5B6D2EC4-82D3-43B8-82D6-028CB434561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1" name="Rectangle 25">
              <a:extLst>
                <a:ext uri="{FF2B5EF4-FFF2-40B4-BE49-F238E27FC236}">
                  <a16:creationId xmlns:a16="http://schemas.microsoft.com/office/drawing/2014/main" id="{520034CE-71F9-4E0F-94D8-99335CB8526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Isosceles Triangle 21">
              <a:extLst>
                <a:ext uri="{FF2B5EF4-FFF2-40B4-BE49-F238E27FC236}">
                  <a16:creationId xmlns:a16="http://schemas.microsoft.com/office/drawing/2014/main" id="{1926C6C0-16F7-4CDC-B481-2D19B2F3BF0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7">
              <a:extLst>
                <a:ext uri="{FF2B5EF4-FFF2-40B4-BE49-F238E27FC236}">
                  <a16:creationId xmlns:a16="http://schemas.microsoft.com/office/drawing/2014/main" id="{042CE423-CE6E-4EE9-91F2-3E40EFB40A3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Rectangle 28">
              <a:extLst>
                <a:ext uri="{FF2B5EF4-FFF2-40B4-BE49-F238E27FC236}">
                  <a16:creationId xmlns:a16="http://schemas.microsoft.com/office/drawing/2014/main" id="{699BB4BD-31D7-434C-A6DB-E2CF3ACF605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2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9">
              <a:extLst>
                <a:ext uri="{FF2B5EF4-FFF2-40B4-BE49-F238E27FC236}">
                  <a16:creationId xmlns:a16="http://schemas.microsoft.com/office/drawing/2014/main" id="{23D406B8-656A-4D8B-91D0-BF4202C86FE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Isosceles Triangle 25">
              <a:extLst>
                <a:ext uri="{FF2B5EF4-FFF2-40B4-BE49-F238E27FC236}">
                  <a16:creationId xmlns:a16="http://schemas.microsoft.com/office/drawing/2014/main" id="{83F4BFB6-D6B8-446C-8E17-3D54DCA9FF2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 useBgFill="1">
        <p:nvSpPr>
          <p:cNvPr id="27" name="Rectangle 27">
            <a:extLst>
              <a:ext uri="{FF2B5EF4-FFF2-40B4-BE49-F238E27FC236}">
                <a16:creationId xmlns:a16="http://schemas.microsoft.com/office/drawing/2014/main" id="{4F57DB1C-6494-4CC4-A5E8-93195756537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1" name="Isosceles Triangle 29">
            <a:extLst>
              <a:ext uri="{FF2B5EF4-FFF2-40B4-BE49-F238E27FC236}">
                <a16:creationId xmlns:a16="http://schemas.microsoft.com/office/drawing/2014/main" id="{FFFB778B-5206-4BB0-A468-327E7136765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3" name="Freeform: Shape 31">
            <a:extLst>
              <a:ext uri="{FF2B5EF4-FFF2-40B4-BE49-F238E27FC236}">
                <a16:creationId xmlns:a16="http://schemas.microsoft.com/office/drawing/2014/main" id="{E6C0471D-BE03-4D81-BDB5-D510BC0D8A7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753379" y="0"/>
            <a:ext cx="5438621" cy="6857999"/>
          </a:xfrm>
          <a:custGeom>
            <a:avLst/>
            <a:gdLst>
              <a:gd name="connsiteX0" fmla="*/ 0 w 5438621"/>
              <a:gd name="connsiteY0" fmla="*/ 0 h 6857999"/>
              <a:gd name="connsiteX1" fmla="*/ 573774 w 5438621"/>
              <a:gd name="connsiteY1" fmla="*/ 0 h 6857999"/>
              <a:gd name="connsiteX2" fmla="*/ 1182808 w 5438621"/>
              <a:gd name="connsiteY2" fmla="*/ 0 h 6857999"/>
              <a:gd name="connsiteX3" fmla="*/ 4537195 w 5438621"/>
              <a:gd name="connsiteY3" fmla="*/ 0 h 6857999"/>
              <a:gd name="connsiteX4" fmla="*/ 5187609 w 5438621"/>
              <a:gd name="connsiteY4" fmla="*/ 0 h 6857999"/>
              <a:gd name="connsiteX5" fmla="*/ 5438621 w 5438621"/>
              <a:gd name="connsiteY5" fmla="*/ 0 h 6857999"/>
              <a:gd name="connsiteX6" fmla="*/ 5438621 w 5438621"/>
              <a:gd name="connsiteY6" fmla="*/ 6857999 h 6857999"/>
              <a:gd name="connsiteX7" fmla="*/ 4802807 w 5438621"/>
              <a:gd name="connsiteY7" fmla="*/ 6857999 h 6857999"/>
              <a:gd name="connsiteX8" fmla="*/ 4537195 w 5438621"/>
              <a:gd name="connsiteY8" fmla="*/ 6857999 h 6857999"/>
              <a:gd name="connsiteX9" fmla="*/ 1182808 w 5438621"/>
              <a:gd name="connsiteY9" fmla="*/ 6857999 h 6857999"/>
              <a:gd name="connsiteX10" fmla="*/ 1049897 w 5438621"/>
              <a:gd name="connsiteY10" fmla="*/ 6857999 h 68579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5438621" h="6857999">
                <a:moveTo>
                  <a:pt x="0" y="0"/>
                </a:moveTo>
                <a:lnTo>
                  <a:pt x="573774" y="0"/>
                </a:lnTo>
                <a:lnTo>
                  <a:pt x="1182808" y="0"/>
                </a:lnTo>
                <a:lnTo>
                  <a:pt x="4537195" y="0"/>
                </a:lnTo>
                <a:lnTo>
                  <a:pt x="5187609" y="0"/>
                </a:lnTo>
                <a:lnTo>
                  <a:pt x="5438621" y="0"/>
                </a:lnTo>
                <a:lnTo>
                  <a:pt x="5438621" y="6857999"/>
                </a:lnTo>
                <a:lnTo>
                  <a:pt x="4802807" y="6857999"/>
                </a:lnTo>
                <a:lnTo>
                  <a:pt x="4537195" y="6857999"/>
                </a:lnTo>
                <a:lnTo>
                  <a:pt x="1182808" y="6857999"/>
                </a:lnTo>
                <a:lnTo>
                  <a:pt x="1049897" y="6857999"/>
                </a:lnTo>
                <a:close/>
              </a:path>
            </a:pathLst>
          </a:cu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22721A85-1EA4-4D87-97AB-0BB4AB78F92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6678143" y="0"/>
            <a:ext cx="860630" cy="6857999"/>
          </a:xfrm>
          <a:prstGeom prst="line">
            <a:avLst/>
          </a:prstGeom>
          <a:ln w="15875" cap="sq">
            <a:solidFill>
              <a:schemeClr val="accent1"/>
            </a:solidFill>
            <a:bevel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6" name="Straight Connector 35">
            <a:extLst>
              <a:ext uri="{FF2B5EF4-FFF2-40B4-BE49-F238E27FC236}">
                <a16:creationId xmlns:a16="http://schemas.microsoft.com/office/drawing/2014/main" id="{E5E836EB-03CD-4BA5-A751-21D2ACC2830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5453743" y="3483429"/>
            <a:ext cx="6738258" cy="3374570"/>
          </a:xfrm>
          <a:prstGeom prst="line">
            <a:avLst/>
          </a:prstGeom>
          <a:ln w="9525">
            <a:solidFill>
              <a:schemeClr val="accent1">
                <a:lumMod val="60000"/>
                <a:lumOff val="40000"/>
                <a:alpha val="8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8" name="Isosceles Triangle 37">
            <a:extLst>
              <a:ext uri="{FF2B5EF4-FFF2-40B4-BE49-F238E27FC236}">
                <a16:creationId xmlns:a16="http://schemas.microsoft.com/office/drawing/2014/main" id="{A27691EB-14CF-4237-B5EB-C94B92677A0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11349404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2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222F1B22-A501-4B0F-8EFB-F4C37D368E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29734" y="854529"/>
            <a:ext cx="5799665" cy="5148943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r"/>
            <a:r>
              <a:rPr lang="en-US" sz="6000"/>
              <a:t>Background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88D85C7F-CA40-4823-BF1B-E73B14E383FC}"/>
              </a:ext>
            </a:extLst>
          </p:cNvPr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F0930276-D6EF-4267-BDD4-4842A882CFD3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i="0" u="none" strike="noStrike" kern="1200" cap="none" spc="0" normalizeH="0" baseline="0" noProof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i="0" u="none" strike="noStrike" kern="1200" cap="none" spc="0" normalizeH="0" baseline="0" noProof="0">
              <a:ln>
                <a:noFill/>
              </a:ln>
              <a:solidFill>
                <a:schemeClr val="tx1">
                  <a:lumMod val="75000"/>
                  <a:lumOff val="25000"/>
                </a:scheme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0" name="Graphic 8">
            <a:extLst>
              <a:ext uri="{FF2B5EF4-FFF2-40B4-BE49-F238E27FC236}">
                <a16:creationId xmlns:a16="http://schemas.microsoft.com/office/drawing/2014/main" id="{C4449940-B46B-42A3-9D5A-8EF2D494B600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1" name="Text Box 55">
            <a:extLst>
              <a:ext uri="{FF2B5EF4-FFF2-40B4-BE49-F238E27FC236}">
                <a16:creationId xmlns:a16="http://schemas.microsoft.com/office/drawing/2014/main" id="{3FDCCB3E-600D-476F-ADD6-40D30E89B063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u="none" strike="noStrike" kern="1200" cap="none" spc="0" normalizeH="0" baseline="0" noProof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u="none" strike="noStrike" kern="1200" cap="none" spc="0" normalizeH="0" baseline="0" noProof="0">
              <a:ln>
                <a:noFill/>
              </a:ln>
              <a:solidFill>
                <a:schemeClr val="tx1">
                  <a:lumMod val="75000"/>
                  <a:lumOff val="25000"/>
                </a:scheme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sp>
        <p:nvSpPr>
          <p:cNvPr id="35" name="TextBox 34">
            <a:extLst>
              <a:ext uri="{FF2B5EF4-FFF2-40B4-BE49-F238E27FC236}">
                <a16:creationId xmlns:a16="http://schemas.microsoft.com/office/drawing/2014/main" id="{DEC1EC9B-C067-4615-812E-4BB7361F5072}"/>
              </a:ext>
            </a:extLst>
          </p:cNvPr>
          <p:cNvSpPr txBox="1"/>
          <p:nvPr/>
        </p:nvSpPr>
        <p:spPr>
          <a:xfrm>
            <a:off x="8254960" y="2602033"/>
            <a:ext cx="3497634" cy="1477328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l"/>
            <a:r>
              <a:rPr lang="en-US">
                <a:solidFill>
                  <a:schemeClr val="bg1"/>
                </a:solidFill>
              </a:rPr>
              <a:t>MEG</a:t>
            </a:r>
          </a:p>
          <a:p>
            <a:pPr algn="l"/>
            <a:r>
              <a:rPr lang="en-US">
                <a:solidFill>
                  <a:schemeClr val="bg1"/>
                </a:solidFill>
              </a:rPr>
              <a:t>Desalination of MEG</a:t>
            </a:r>
          </a:p>
          <a:p>
            <a:pPr algn="l"/>
            <a:r>
              <a:rPr lang="en-US">
                <a:solidFill>
                  <a:schemeClr val="bg1"/>
                </a:solidFill>
              </a:rPr>
              <a:t>Process description</a:t>
            </a:r>
          </a:p>
          <a:p>
            <a:pPr algn="l"/>
            <a:r>
              <a:rPr lang="en-US">
                <a:solidFill>
                  <a:schemeClr val="bg1"/>
                </a:solidFill>
              </a:rPr>
              <a:t>Process conditions</a:t>
            </a:r>
          </a:p>
          <a:p>
            <a:pPr algn="l"/>
            <a:r>
              <a:rPr lang="en-US">
                <a:solidFill>
                  <a:schemeClr val="bg1"/>
                </a:solidFill>
              </a:rPr>
              <a:t>Materials of Construction</a:t>
            </a:r>
          </a:p>
        </p:txBody>
      </p:sp>
      <p:sp>
        <p:nvSpPr>
          <p:cNvPr id="26" name="Slide Number Placeholder 3">
            <a:extLst>
              <a:ext uri="{FF2B5EF4-FFF2-40B4-BE49-F238E27FC236}">
                <a16:creationId xmlns:a16="http://schemas.microsoft.com/office/drawing/2014/main" id="{3DAFCA18-FC94-4F9C-B4A0-88F85E101ED8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8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88384779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9D597-5AE6-498E-ACBD-F2121B0AB22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33502" y="1523736"/>
            <a:ext cx="10409765" cy="3880773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GB" sz="1600">
                <a:ea typeface="+mn-lt"/>
                <a:cs typeface="+mn-lt"/>
              </a:rPr>
              <a:t>Viscous (syrup-like), colourless and odourless alcohol</a:t>
            </a:r>
          </a:p>
          <a:p>
            <a:r>
              <a:rPr lang="en-GB" sz="1600">
                <a:ea typeface="+mn-lt"/>
                <a:cs typeface="+mn-lt"/>
              </a:rPr>
              <a:t>Oil &amp; Gas: used as a gas-hydrate inhibitor to prevent the formation of gas hydrate during natural-gas production</a:t>
            </a:r>
            <a:endParaRPr lang="en-GB" sz="1600"/>
          </a:p>
          <a:p>
            <a:endParaRPr lang="en-GB"/>
          </a:p>
        </p:txBody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graphicFrame>
        <p:nvGraphicFramePr>
          <p:cNvPr id="4" name="Table 7">
            <a:extLst>
              <a:ext uri="{FF2B5EF4-FFF2-40B4-BE49-F238E27FC236}">
                <a16:creationId xmlns:a16="http://schemas.microsoft.com/office/drawing/2014/main" id="{4E531A18-2FAC-4ECD-8885-630C3639063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075826476"/>
              </p:ext>
            </p:extLst>
          </p:nvPr>
        </p:nvGraphicFramePr>
        <p:xfrm>
          <a:off x="690112" y="2904226"/>
          <a:ext cx="7699972" cy="292077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982546">
                  <a:extLst>
                    <a:ext uri="{9D8B030D-6E8A-4147-A177-3AD203B41FA5}">
                      <a16:colId xmlns:a16="http://schemas.microsoft.com/office/drawing/2014/main" val="2733568146"/>
                    </a:ext>
                  </a:extLst>
                </a:gridCol>
                <a:gridCol w="3717426">
                  <a:extLst>
                    <a:ext uri="{9D8B030D-6E8A-4147-A177-3AD203B41FA5}">
                      <a16:colId xmlns:a16="http://schemas.microsoft.com/office/drawing/2014/main" val="2850996646"/>
                    </a:ext>
                  </a:extLst>
                </a:gridCol>
              </a:tblGrid>
              <a:tr h="380971">
                <a:tc>
                  <a:txBody>
                    <a:bodyPr/>
                    <a:lstStyle/>
                    <a:p>
                      <a:pPr lvl="0" algn="ctr">
                        <a:buNone/>
                      </a:pPr>
                      <a:r>
                        <a:rPr lang="en-US" sz="1600"/>
                        <a:t>PROs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/>
                        <a:t>CONs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182592616"/>
                  </a:ext>
                </a:extLst>
              </a:tr>
              <a:tr h="634952">
                <a:tc>
                  <a:txBody>
                    <a:bodyPr/>
                    <a:lstStyle/>
                    <a:p>
                      <a:pPr marL="0" lvl="0" indent="0" algn="ctr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1600" b="1" u="none" strike="noStrike" noProof="0"/>
                        <a:t>Can recoup/recover - lower impact on environment and economic advantage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lvl="0" algn="ctr">
                        <a:buNone/>
                      </a:pPr>
                      <a:r>
                        <a:rPr lang="en-US" sz="1600" u="none" strike="noStrike" noProof="0"/>
                        <a:t>Toxicity to humans and animals</a:t>
                      </a:r>
                      <a:endParaRPr lang="en-US" sz="160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93426573"/>
                  </a:ext>
                </a:extLst>
              </a:tr>
              <a:tr h="634952">
                <a:tc>
                  <a:txBody>
                    <a:bodyPr/>
                    <a:lstStyle/>
                    <a:p>
                      <a:pPr lvl="0" algn="ctr">
                        <a:buNone/>
                      </a:pPr>
                      <a:r>
                        <a:rPr lang="en-US" sz="1600" b="1" u="none" strike="noStrike" noProof="0"/>
                        <a:t>Reduce the risk of gas hydrate formation in pipelines*</a:t>
                      </a:r>
                      <a:endParaRPr lang="en-US" sz="1600" b="1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lvl="0" algn="ctr">
                        <a:buNone/>
                      </a:pPr>
                      <a:r>
                        <a:rPr lang="en-US" sz="1600" b="1" u="none" strike="noStrike" noProof="0"/>
                        <a:t>Natural tendency to degrade in the presence of oxygen and heat*</a:t>
                      </a:r>
                      <a:endParaRPr lang="en-US" sz="1600" b="1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900600885"/>
                  </a:ext>
                </a:extLst>
              </a:tr>
              <a:tr h="634952">
                <a:tc>
                  <a:txBody>
                    <a:bodyPr/>
                    <a:lstStyle/>
                    <a:p>
                      <a:pPr algn="ctr"/>
                      <a:r>
                        <a:rPr lang="en-US" sz="1600"/>
                        <a:t>Low viscosity – can run pumps at a lower speeds (less energy)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lvl="0" algn="ctr">
                        <a:buNone/>
                      </a:pPr>
                      <a:r>
                        <a:rPr lang="en-US" sz="1600" u="none" strike="noStrike" noProof="0"/>
                        <a:t>Effect of salt and its precipitation</a:t>
                      </a:r>
                      <a:endParaRPr lang="en-US" sz="160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966547309"/>
                  </a:ext>
                </a:extLst>
              </a:tr>
              <a:tr h="634952">
                <a:tc>
                  <a:txBody>
                    <a:bodyPr/>
                    <a:lstStyle/>
                    <a:p>
                      <a:pPr lvl="0" algn="ctr">
                        <a:buNone/>
                      </a:pPr>
                      <a:r>
                        <a:rPr lang="en-US" sz="1600"/>
                        <a:t>…?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lvl="0" algn="ctr">
                        <a:buNone/>
                      </a:pPr>
                      <a:r>
                        <a:rPr lang="en-US" sz="1600" b="1" u="none" strike="noStrike" noProof="0"/>
                        <a:t>Acidic – accelerate corrosion, e.g. CS*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568575628"/>
                  </a:ext>
                </a:extLst>
              </a:tr>
            </a:tbl>
          </a:graphicData>
        </a:graphic>
      </p:graphicFrame>
      <p:sp>
        <p:nvSpPr>
          <p:cNvPr id="5" name="Slide Number Placeholder 3">
            <a:extLst>
              <a:ext uri="{FF2B5EF4-FFF2-40B4-BE49-F238E27FC236}">
                <a16:creationId xmlns:a16="http://schemas.microsoft.com/office/drawing/2014/main" id="{734D6F9A-EECE-4DEF-AB15-3CB98F12C53C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9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3098FB61-9264-4D6C-A8FB-CDB2F73C48C3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GB">
                <a:ea typeface="+mj-lt"/>
                <a:cs typeface="+mj-lt"/>
              </a:rPr>
              <a:t>Mono-Ethylene Glycol / MEG / (CH₂OH)₂</a:t>
            </a:r>
            <a:r>
              <a:rPr lang="en-US">
                <a:ea typeface="+mj-lt"/>
                <a:cs typeface="+mj-lt"/>
              </a:rPr>
              <a:t> </a:t>
            </a:r>
            <a:endParaRPr lang="en-GB">
              <a:ea typeface="+mj-lt"/>
              <a:cs typeface="+mj-lt"/>
            </a:endParaRPr>
          </a:p>
        </p:txBody>
      </p:sp>
      <p:pic>
        <p:nvPicPr>
          <p:cNvPr id="17" name="Picture 17" descr="Shape&#10;&#10;Description automatically generated">
            <a:extLst>
              <a:ext uri="{FF2B5EF4-FFF2-40B4-BE49-F238E27FC236}">
                <a16:creationId xmlns:a16="http://schemas.microsoft.com/office/drawing/2014/main" id="{9F667636-B326-4D06-ACFC-11E3E3AA53F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9137877" y="5080366"/>
            <a:ext cx="1923692" cy="648285"/>
          </a:xfrm>
          <a:prstGeom prst="rect">
            <a:avLst/>
          </a:prstGeom>
        </p:spPr>
      </p:pic>
      <p:pic>
        <p:nvPicPr>
          <p:cNvPr id="19" name="Picture 19" descr="A blue suitcase&#10;&#10;Description automatically generated">
            <a:extLst>
              <a:ext uri="{FF2B5EF4-FFF2-40B4-BE49-F238E27FC236}">
                <a16:creationId xmlns:a16="http://schemas.microsoft.com/office/drawing/2014/main" id="{7D228FEB-89D0-4952-B759-C6E3868E0998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8777348" y="2916777"/>
            <a:ext cx="2743200" cy="2057400"/>
          </a:xfrm>
          <a:prstGeom prst="rect">
            <a:avLst/>
          </a:prstGeom>
        </p:spPr>
      </p:pic>
      <p:sp>
        <p:nvSpPr>
          <p:cNvPr id="28" name="TextBox 27">
            <a:extLst>
              <a:ext uri="{FF2B5EF4-FFF2-40B4-BE49-F238E27FC236}">
                <a16:creationId xmlns:a16="http://schemas.microsoft.com/office/drawing/2014/main" id="{E598C903-A622-47BA-9C2F-B953FF57C6AC}"/>
              </a:ext>
            </a:extLst>
          </p:cNvPr>
          <p:cNvSpPr txBox="1"/>
          <p:nvPr/>
        </p:nvSpPr>
        <p:spPr>
          <a:xfrm>
            <a:off x="10301525" y="17292"/>
            <a:ext cx="2743200" cy="1015663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l"/>
            <a:r>
              <a:rPr lang="en-US" sz="1200">
                <a:solidFill>
                  <a:schemeClr val="accent1"/>
                </a:solidFill>
              </a:rPr>
              <a:t>MEG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Desalination of MEG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Process description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Process conditions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Materials of Construction</a:t>
            </a:r>
          </a:p>
        </p:txBody>
      </p:sp>
    </p:spTree>
    <p:extLst>
      <p:ext uri="{BB962C8B-B14F-4D97-AF65-F5344CB8AC3E}">
        <p14:creationId xmlns:p14="http://schemas.microsoft.com/office/powerpoint/2010/main" val="37356602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9D597-5AE6-498E-ACBD-F2121B0AB22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549162" y="1239041"/>
            <a:ext cx="8596668" cy="3880773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GB" sz="1600" b="1"/>
              <a:t>What is it? </a:t>
            </a:r>
            <a:endParaRPr lang="en-GB" sz="1600"/>
          </a:p>
          <a:p>
            <a:pPr marL="0" indent="0">
              <a:buNone/>
            </a:pPr>
            <a:r>
              <a:rPr lang="en-GB" sz="1600"/>
              <a:t>It is the removal of salts and minerals from a target substance</a:t>
            </a:r>
          </a:p>
          <a:p>
            <a:endParaRPr lang="en-GB" sz="1600"/>
          </a:p>
          <a:p>
            <a:r>
              <a:rPr lang="en-GB" sz="1600" b="1"/>
              <a:t>In context? </a:t>
            </a:r>
          </a:p>
          <a:p>
            <a:pPr marL="0" indent="0">
              <a:buNone/>
            </a:pPr>
            <a:r>
              <a:rPr lang="en-GB" sz="1600"/>
              <a:t>The removal of salts from MEG</a:t>
            </a:r>
          </a:p>
          <a:p>
            <a:endParaRPr lang="en-GB" sz="1600"/>
          </a:p>
          <a:p>
            <a:r>
              <a:rPr lang="en-GB" sz="1600" b="1"/>
              <a:t>But where is this coming from? </a:t>
            </a:r>
          </a:p>
          <a:p>
            <a:pPr marL="0" indent="0">
              <a:buNone/>
            </a:pPr>
            <a:r>
              <a:rPr lang="en-GB" sz="1600"/>
              <a:t>Recycling the MEG</a:t>
            </a:r>
          </a:p>
          <a:p>
            <a:pPr marL="0" indent="0">
              <a:buNone/>
            </a:pPr>
            <a:endParaRPr lang="en-GB" sz="1600" b="1"/>
          </a:p>
          <a:p>
            <a:pPr marL="285750" indent="-285750"/>
            <a:r>
              <a:rPr lang="en-GB" sz="1600" b="1"/>
              <a:t>The process of MEG recovery?</a:t>
            </a:r>
            <a:endParaRPr lang="en-GB" sz="1600"/>
          </a:p>
          <a:p>
            <a:endParaRPr lang="en-GB" b="1"/>
          </a:p>
          <a:p>
            <a:pPr marL="0" indent="0">
              <a:buNone/>
            </a:pPr>
            <a:endParaRPr lang="en-GB"/>
          </a:p>
        </p:txBody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B9068D5-F23D-4EF8-BC06-F6B257A3F649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10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5B0C736B-F288-4DFA-A255-BF7FC0B915C5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GB">
                <a:ea typeface="+mj-lt"/>
                <a:cs typeface="+mj-lt"/>
              </a:rPr>
              <a:t>Desalination of MEG</a:t>
            </a:r>
            <a:endParaRPr lang="en-US">
              <a:ea typeface="+mj-lt"/>
              <a:cs typeface="+mj-lt"/>
            </a:endParaRPr>
          </a:p>
          <a:p>
            <a:endParaRPr lang="en-GB">
              <a:ea typeface="+mj-lt"/>
              <a:cs typeface="+mj-lt"/>
            </a:endParaRPr>
          </a:p>
        </p:txBody>
      </p:sp>
      <p:graphicFrame>
        <p:nvGraphicFramePr>
          <p:cNvPr id="2" name="Diagram 1">
            <a:extLst>
              <a:ext uri="{FF2B5EF4-FFF2-40B4-BE49-F238E27FC236}">
                <a16:creationId xmlns:a16="http://schemas.microsoft.com/office/drawing/2014/main" id="{BD3370C5-38DE-47E8-9C14-45FF46AC4BBF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613941675"/>
              </p:ext>
            </p:extLst>
          </p:nvPr>
        </p:nvGraphicFramePr>
        <p:xfrm>
          <a:off x="2129454" y="5018625"/>
          <a:ext cx="7933087" cy="105282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6" r:lo="rId7" r:qs="rId8" r:cs="rId9"/>
          </a:graphicData>
        </a:graphic>
      </p:graphicFrame>
      <p:sp>
        <p:nvSpPr>
          <p:cNvPr id="14" name="TextBox 13">
            <a:extLst>
              <a:ext uri="{FF2B5EF4-FFF2-40B4-BE49-F238E27FC236}">
                <a16:creationId xmlns:a16="http://schemas.microsoft.com/office/drawing/2014/main" id="{6F90386D-0E20-4AE5-9B26-F364D342509B}"/>
              </a:ext>
            </a:extLst>
          </p:cNvPr>
          <p:cNvSpPr txBox="1"/>
          <p:nvPr/>
        </p:nvSpPr>
        <p:spPr>
          <a:xfrm>
            <a:off x="10301525" y="17292"/>
            <a:ext cx="2743200" cy="1015663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MEG</a:t>
            </a:r>
          </a:p>
          <a:p>
            <a:pPr algn="l"/>
            <a:r>
              <a:rPr lang="en-US" sz="1200">
                <a:solidFill>
                  <a:schemeClr val="accent1"/>
                </a:solidFill>
              </a:rPr>
              <a:t>Desalination of MEG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Process description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Process conditions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Materials of Construction</a:t>
            </a:r>
          </a:p>
        </p:txBody>
      </p:sp>
    </p:spTree>
    <p:extLst>
      <p:ext uri="{BB962C8B-B14F-4D97-AF65-F5344CB8AC3E}">
        <p14:creationId xmlns:p14="http://schemas.microsoft.com/office/powerpoint/2010/main" val="183398543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pic>
        <p:nvPicPr>
          <p:cNvPr id="14" name="Picture 6" descr="Diagram&#10;&#10;Description automatically generated">
            <a:extLst>
              <a:ext uri="{FF2B5EF4-FFF2-40B4-BE49-F238E27FC236}">
                <a16:creationId xmlns:a16="http://schemas.microsoft.com/office/drawing/2014/main" id="{CE1C7FF7-DF3B-4DBF-B02C-DDFDC21168AE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6"/>
          <a:stretch>
            <a:fillRect/>
          </a:stretch>
        </p:blipFill>
        <p:spPr>
          <a:xfrm>
            <a:off x="2202537" y="1132018"/>
            <a:ext cx="7917136" cy="5316490"/>
          </a:xfrm>
        </p:spPr>
      </p:pic>
      <p:sp>
        <p:nvSpPr>
          <p:cNvPr id="3" name="Slide Number Placeholder 3">
            <a:extLst>
              <a:ext uri="{FF2B5EF4-FFF2-40B4-BE49-F238E27FC236}">
                <a16:creationId xmlns:a16="http://schemas.microsoft.com/office/drawing/2014/main" id="{E6B2D8B9-176B-41DC-9D2D-F0E6104A8965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11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4" name="Oval 3">
            <a:extLst>
              <a:ext uri="{FF2B5EF4-FFF2-40B4-BE49-F238E27FC236}">
                <a16:creationId xmlns:a16="http://schemas.microsoft.com/office/drawing/2014/main" id="{79359EB5-C8F5-496B-982F-E1D5DD3D4939}"/>
              </a:ext>
            </a:extLst>
          </p:cNvPr>
          <p:cNvSpPr/>
          <p:nvPr/>
        </p:nvSpPr>
        <p:spPr>
          <a:xfrm>
            <a:off x="4114801" y="1433421"/>
            <a:ext cx="920150" cy="920150"/>
          </a:xfrm>
          <a:prstGeom prst="ellipse">
            <a:avLst/>
          </a:prstGeom>
          <a:solidFill>
            <a:srgbClr val="0F6FC6">
              <a:alpha val="20000"/>
            </a:srgbClr>
          </a:solidFill>
          <a:ln w="57150">
            <a:solidFill>
              <a:schemeClr val="accent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Oval 4">
            <a:extLst>
              <a:ext uri="{FF2B5EF4-FFF2-40B4-BE49-F238E27FC236}">
                <a16:creationId xmlns:a16="http://schemas.microsoft.com/office/drawing/2014/main" id="{92DD7EE8-C177-4642-A1D5-C0EE6F5DDCE8}"/>
              </a:ext>
            </a:extLst>
          </p:cNvPr>
          <p:cNvSpPr/>
          <p:nvPr/>
        </p:nvSpPr>
        <p:spPr>
          <a:xfrm>
            <a:off x="2259222" y="5156259"/>
            <a:ext cx="3579961" cy="920150"/>
          </a:xfrm>
          <a:prstGeom prst="ellipse">
            <a:avLst/>
          </a:prstGeom>
          <a:solidFill>
            <a:srgbClr val="00B050">
              <a:alpha val="20000"/>
            </a:srgbClr>
          </a:solidFill>
          <a:ln w="57150">
            <a:solidFill>
              <a:srgbClr val="00B05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00B050"/>
              </a:solidFill>
            </a:endParaRPr>
          </a:p>
        </p:txBody>
      </p:sp>
      <p:sp>
        <p:nvSpPr>
          <p:cNvPr id="6" name="Oval 5">
            <a:extLst>
              <a:ext uri="{FF2B5EF4-FFF2-40B4-BE49-F238E27FC236}">
                <a16:creationId xmlns:a16="http://schemas.microsoft.com/office/drawing/2014/main" id="{08EF6237-DE4E-4B1B-BDE0-6AC29A8A5DE2}"/>
              </a:ext>
            </a:extLst>
          </p:cNvPr>
          <p:cNvSpPr/>
          <p:nvPr/>
        </p:nvSpPr>
        <p:spPr>
          <a:xfrm>
            <a:off x="6902210" y="4695285"/>
            <a:ext cx="920150" cy="920150"/>
          </a:xfrm>
          <a:prstGeom prst="ellipse">
            <a:avLst/>
          </a:prstGeom>
          <a:solidFill>
            <a:srgbClr val="0F6FC6">
              <a:alpha val="20000"/>
            </a:srgbClr>
          </a:solidFill>
          <a:ln w="57150">
            <a:solidFill>
              <a:schemeClr val="accent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Oval 14">
            <a:extLst>
              <a:ext uri="{FF2B5EF4-FFF2-40B4-BE49-F238E27FC236}">
                <a16:creationId xmlns:a16="http://schemas.microsoft.com/office/drawing/2014/main" id="{22CDF29B-70CD-48EB-A60A-E47FA7F0D50B}"/>
              </a:ext>
            </a:extLst>
          </p:cNvPr>
          <p:cNvSpPr/>
          <p:nvPr/>
        </p:nvSpPr>
        <p:spPr>
          <a:xfrm>
            <a:off x="8439689" y="1862048"/>
            <a:ext cx="920150" cy="920150"/>
          </a:xfrm>
          <a:prstGeom prst="ellipse">
            <a:avLst/>
          </a:prstGeom>
          <a:solidFill>
            <a:srgbClr val="FF0000">
              <a:alpha val="20000"/>
            </a:srgbClr>
          </a:solidFill>
          <a:ln w="57150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8" name="Title 1">
            <a:extLst>
              <a:ext uri="{FF2B5EF4-FFF2-40B4-BE49-F238E27FC236}">
                <a16:creationId xmlns:a16="http://schemas.microsoft.com/office/drawing/2014/main" id="{ED6A875A-5626-429A-9B89-968B0A4A466E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GB">
                <a:ea typeface="+mj-lt"/>
                <a:cs typeface="+mj-lt"/>
              </a:rPr>
              <a:t>Overall plant process</a:t>
            </a:r>
            <a:endParaRPr lang="en-US">
              <a:ea typeface="+mj-lt"/>
              <a:cs typeface="+mj-lt"/>
            </a:endParaRPr>
          </a:p>
          <a:p>
            <a:endParaRPr lang="en-GB">
              <a:ea typeface="+mj-lt"/>
              <a:cs typeface="+mj-lt"/>
            </a:endParaRP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724502AE-F27F-4460-B2F2-C75C2A7DA26E}"/>
              </a:ext>
            </a:extLst>
          </p:cNvPr>
          <p:cNvSpPr txBox="1"/>
          <p:nvPr/>
        </p:nvSpPr>
        <p:spPr>
          <a:xfrm>
            <a:off x="9559870" y="6338497"/>
            <a:ext cx="2183397" cy="492443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sz="1300" i="1"/>
              <a:t>Fig 1: Basic overview of offshore gas process plant</a:t>
            </a:r>
          </a:p>
        </p:txBody>
      </p:sp>
      <p:sp>
        <p:nvSpPr>
          <p:cNvPr id="23" name="Oval 22">
            <a:extLst>
              <a:ext uri="{FF2B5EF4-FFF2-40B4-BE49-F238E27FC236}">
                <a16:creationId xmlns:a16="http://schemas.microsoft.com/office/drawing/2014/main" id="{A00A0494-A53F-4BE3-B5B6-25B90A6A57A8}"/>
              </a:ext>
            </a:extLst>
          </p:cNvPr>
          <p:cNvSpPr/>
          <p:nvPr/>
        </p:nvSpPr>
        <p:spPr>
          <a:xfrm>
            <a:off x="3007743" y="3920704"/>
            <a:ext cx="920150" cy="920150"/>
          </a:xfrm>
          <a:prstGeom prst="ellipse">
            <a:avLst/>
          </a:prstGeom>
          <a:solidFill>
            <a:srgbClr val="0F6FC6">
              <a:alpha val="20000"/>
            </a:srgbClr>
          </a:solidFill>
          <a:ln w="57150">
            <a:solidFill>
              <a:schemeClr val="accent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0980191E-6264-465F-AD96-6980CFECD55C}"/>
              </a:ext>
            </a:extLst>
          </p:cNvPr>
          <p:cNvSpPr txBox="1"/>
          <p:nvPr/>
        </p:nvSpPr>
        <p:spPr>
          <a:xfrm>
            <a:off x="10301525" y="17292"/>
            <a:ext cx="2743200" cy="1015663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MEG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Desalination of MEG</a:t>
            </a:r>
          </a:p>
          <a:p>
            <a:pPr algn="l"/>
            <a:r>
              <a:rPr lang="en-US" sz="1200">
                <a:solidFill>
                  <a:schemeClr val="accent1"/>
                </a:solidFill>
              </a:rPr>
              <a:t>Process description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Process conditions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Materials of Construction</a:t>
            </a:r>
          </a:p>
        </p:txBody>
      </p:sp>
    </p:spTree>
    <p:extLst>
      <p:ext uri="{BB962C8B-B14F-4D97-AF65-F5344CB8AC3E}">
        <p14:creationId xmlns:p14="http://schemas.microsoft.com/office/powerpoint/2010/main" val="63414037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graphicFrame>
        <p:nvGraphicFramePr>
          <p:cNvPr id="15" name="Object 14" descr="A screenshot of a map&#10;&#10;&#10;&#10;&#10;&#10;Description automatically generated">
            <a:extLst>
              <a:ext uri="{FF2B5EF4-FFF2-40B4-BE49-F238E27FC236}">
                <a16:creationId xmlns:a16="http://schemas.microsoft.com/office/drawing/2014/main" id="{177F1D00-8A2E-4982-92F3-4689106D18D8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688349127"/>
              </p:ext>
            </p:extLst>
          </p:nvPr>
        </p:nvGraphicFramePr>
        <p:xfrm>
          <a:off x="2516437" y="1876826"/>
          <a:ext cx="7501548" cy="426919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2226" name="Bitmap Image" r:id="rId7" imgW="7582958" imgH="3629532" progId="Paint.Picture">
                  <p:embed/>
                </p:oleObj>
              </mc:Choice>
              <mc:Fallback>
                <p:oleObj name="Bitmap Image" r:id="rId7" imgW="7582958" imgH="3629532" progId="Paint.Picture">
                  <p:embed/>
                  <p:pic>
                    <p:nvPicPr>
                      <p:cNvPr id="15" name="Object 14" descr="A screenshot of a map&#10;&#10;&#10;&#10;&#10;&#10;Description automatically generated">
                        <a:extLst>
                          <a:ext uri="{FF2B5EF4-FFF2-40B4-BE49-F238E27FC236}">
                            <a16:creationId xmlns:a16="http://schemas.microsoft.com/office/drawing/2014/main" id="{177F1D00-8A2E-4982-92F3-4689106D18D8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516437" y="1876826"/>
                        <a:ext cx="7501548" cy="4269190"/>
                      </a:xfrm>
                      <a:prstGeom prst="rect">
                        <a:avLst/>
                      </a:prstGeom>
                      <a:noFill/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18A6EC37-44A4-4404-9452-122E90097CB1}"/>
              </a:ext>
            </a:extLst>
          </p:cNvPr>
          <p:cNvCxnSpPr>
            <a:cxnSpLocks/>
          </p:cNvCxnSpPr>
          <p:nvPr/>
        </p:nvCxnSpPr>
        <p:spPr>
          <a:xfrm>
            <a:off x="2779987" y="11891250"/>
            <a:ext cx="654647" cy="117931"/>
          </a:xfrm>
          <a:prstGeom prst="straightConnector1">
            <a:avLst/>
          </a:prstGeom>
          <a:ln w="57150">
            <a:solidFill>
              <a:schemeClr val="accent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Slide Number Placeholder 3">
            <a:extLst>
              <a:ext uri="{FF2B5EF4-FFF2-40B4-BE49-F238E27FC236}">
                <a16:creationId xmlns:a16="http://schemas.microsoft.com/office/drawing/2014/main" id="{B7FD8B6D-1AA6-4B53-A033-39B02A489461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12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3" name="Title 1">
            <a:extLst>
              <a:ext uri="{FF2B5EF4-FFF2-40B4-BE49-F238E27FC236}">
                <a16:creationId xmlns:a16="http://schemas.microsoft.com/office/drawing/2014/main" id="{A7E78C93-1404-4D71-9F14-9EF73FB9FEEC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GB">
                <a:ea typeface="+mj-lt"/>
                <a:cs typeface="+mj-lt"/>
              </a:rPr>
              <a:t>Desalination plant</a:t>
            </a: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1E1387B6-D49C-4B3C-B338-EE1135DAAE2C}"/>
              </a:ext>
            </a:extLst>
          </p:cNvPr>
          <p:cNvSpPr/>
          <p:nvPr/>
        </p:nvSpPr>
        <p:spPr>
          <a:xfrm>
            <a:off x="2260458" y="1418347"/>
            <a:ext cx="7800076" cy="4542309"/>
          </a:xfrm>
          <a:prstGeom prst="rect">
            <a:avLst/>
          </a:prstGeom>
          <a:noFill/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5CE74E17-45E5-4765-A1D0-40F04FF18572}"/>
              </a:ext>
            </a:extLst>
          </p:cNvPr>
          <p:cNvCxnSpPr>
            <a:cxnSpLocks/>
          </p:cNvCxnSpPr>
          <p:nvPr/>
        </p:nvCxnSpPr>
        <p:spPr>
          <a:xfrm flipV="1">
            <a:off x="1395682" y="4497821"/>
            <a:ext cx="712340" cy="556898"/>
          </a:xfrm>
          <a:prstGeom prst="straightConnector1">
            <a:avLst/>
          </a:prstGeom>
          <a:ln w="571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5" name="TextBox 24">
            <a:extLst>
              <a:ext uri="{FF2B5EF4-FFF2-40B4-BE49-F238E27FC236}">
                <a16:creationId xmlns:a16="http://schemas.microsoft.com/office/drawing/2014/main" id="{1BFC16E4-258C-42B2-8334-A8DFF09B403F}"/>
              </a:ext>
            </a:extLst>
          </p:cNvPr>
          <p:cNvSpPr txBox="1"/>
          <p:nvPr/>
        </p:nvSpPr>
        <p:spPr>
          <a:xfrm>
            <a:off x="9453652" y="6290633"/>
            <a:ext cx="2743200" cy="292388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sz="1300" i="1"/>
              <a:t>Fig 2: Desalination plant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A36E3B65-0E09-40A8-94E8-5413BDCE5C15}"/>
              </a:ext>
            </a:extLst>
          </p:cNvPr>
          <p:cNvSpPr txBox="1"/>
          <p:nvPr/>
        </p:nvSpPr>
        <p:spPr>
          <a:xfrm>
            <a:off x="10301525" y="17292"/>
            <a:ext cx="2743200" cy="1015663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MEG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Desalination of MEG</a:t>
            </a:r>
          </a:p>
          <a:p>
            <a:pPr algn="l"/>
            <a:r>
              <a:rPr lang="en-US" sz="1200">
                <a:solidFill>
                  <a:schemeClr val="accent1"/>
                </a:solidFill>
              </a:rPr>
              <a:t>Process description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Process conditions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Materials of Construction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4CC15492-DD3D-48A6-ACDF-869CFD80EE8B}"/>
              </a:ext>
            </a:extLst>
          </p:cNvPr>
          <p:cNvSpPr/>
          <p:nvPr/>
        </p:nvSpPr>
        <p:spPr>
          <a:xfrm>
            <a:off x="3107310" y="1779296"/>
            <a:ext cx="3356531" cy="1769012"/>
          </a:xfrm>
          <a:prstGeom prst="rect">
            <a:avLst/>
          </a:prstGeom>
          <a:solidFill>
            <a:srgbClr val="FF0000">
              <a:alpha val="20000"/>
            </a:srgbClr>
          </a:solidFill>
          <a:ln w="28575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C02DB93C-8FAE-455A-8896-BBA6033D59F8}"/>
              </a:ext>
            </a:extLst>
          </p:cNvPr>
          <p:cNvSpPr/>
          <p:nvPr/>
        </p:nvSpPr>
        <p:spPr>
          <a:xfrm>
            <a:off x="2450632" y="3642555"/>
            <a:ext cx="4610185" cy="2181470"/>
          </a:xfrm>
          <a:prstGeom prst="rect">
            <a:avLst/>
          </a:prstGeom>
          <a:solidFill>
            <a:srgbClr val="FF0000">
              <a:alpha val="20000"/>
            </a:srgbClr>
          </a:solidFill>
          <a:ln w="28575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BC297ABF-93F2-492A-9222-5412857EF699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471171" y="5218619"/>
            <a:ext cx="1097433" cy="895069"/>
          </a:xfrm>
          <a:prstGeom prst="rect">
            <a:avLst/>
          </a:prstGeom>
        </p:spPr>
      </p:pic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D8300EC5-B0FF-4BCE-9925-3BAD935EFB6A}"/>
              </a:ext>
            </a:extLst>
          </p:cNvPr>
          <p:cNvCxnSpPr>
            <a:cxnSpLocks/>
          </p:cNvCxnSpPr>
          <p:nvPr/>
        </p:nvCxnSpPr>
        <p:spPr>
          <a:xfrm flipH="1" flipV="1">
            <a:off x="5431809" y="5054719"/>
            <a:ext cx="1629008" cy="1396880"/>
          </a:xfrm>
          <a:prstGeom prst="straightConnector1">
            <a:avLst/>
          </a:prstGeom>
          <a:ln w="5715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Arrow Connector 29">
            <a:extLst>
              <a:ext uri="{FF2B5EF4-FFF2-40B4-BE49-F238E27FC236}">
                <a16:creationId xmlns:a16="http://schemas.microsoft.com/office/drawing/2014/main" id="{FF75199A-755E-43A6-8D7E-4D6C8E2ACDFA}"/>
              </a:ext>
            </a:extLst>
          </p:cNvPr>
          <p:cNvCxnSpPr>
            <a:cxnSpLocks/>
          </p:cNvCxnSpPr>
          <p:nvPr/>
        </p:nvCxnSpPr>
        <p:spPr>
          <a:xfrm flipH="1" flipV="1">
            <a:off x="4312920" y="5439653"/>
            <a:ext cx="2747898" cy="1011946"/>
          </a:xfrm>
          <a:prstGeom prst="straightConnector1">
            <a:avLst/>
          </a:prstGeom>
          <a:ln w="5715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9" name="Rectangle 38">
            <a:extLst>
              <a:ext uri="{FF2B5EF4-FFF2-40B4-BE49-F238E27FC236}">
                <a16:creationId xmlns:a16="http://schemas.microsoft.com/office/drawing/2014/main" id="{BD5378C4-FFC1-4593-8661-98CB7F212D1E}"/>
              </a:ext>
            </a:extLst>
          </p:cNvPr>
          <p:cNvSpPr/>
          <p:nvPr/>
        </p:nvSpPr>
        <p:spPr>
          <a:xfrm>
            <a:off x="7154723" y="6316395"/>
            <a:ext cx="76014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/>
              <a:t>Leaks</a:t>
            </a:r>
          </a:p>
        </p:txBody>
      </p:sp>
    </p:spTree>
    <p:extLst>
      <p:ext uri="{BB962C8B-B14F-4D97-AF65-F5344CB8AC3E}">
        <p14:creationId xmlns:p14="http://schemas.microsoft.com/office/powerpoint/2010/main" val="426911765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9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9D597-5AE6-498E-ACBD-F2121B0AB22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549162" y="1239041"/>
            <a:ext cx="8596668" cy="3880773"/>
          </a:xfrm>
        </p:spPr>
        <p:txBody>
          <a:bodyPr vert="horz" lIns="91440" tIns="45720" rIns="91440" bIns="45720" rtlCol="0" anchor="t">
            <a:normAutofit/>
          </a:bodyPr>
          <a:lstStyle/>
          <a:p>
            <a:endParaRPr lang="en-GB" sz="1600" b="1"/>
          </a:p>
          <a:p>
            <a:endParaRPr lang="en-GB" b="1"/>
          </a:p>
          <a:p>
            <a:pPr marL="0" indent="0">
              <a:buNone/>
            </a:pPr>
            <a:endParaRPr lang="en-GB"/>
          </a:p>
        </p:txBody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B9068D5-F23D-4EF8-BC06-F6B257A3F649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13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5B0C736B-F288-4DFA-A255-BF7FC0B915C5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GB">
                <a:ea typeface="+mj-lt"/>
                <a:cs typeface="+mj-lt"/>
              </a:rPr>
              <a:t>Process conditions</a:t>
            </a:r>
            <a:endParaRPr lang="en-US">
              <a:ea typeface="+mj-lt"/>
              <a:cs typeface="+mj-lt"/>
            </a:endParaRPr>
          </a:p>
          <a:p>
            <a:endParaRPr lang="en-GB">
              <a:ea typeface="+mj-lt"/>
              <a:cs typeface="+mj-lt"/>
            </a:endParaRPr>
          </a:p>
        </p:txBody>
      </p:sp>
      <p:pic>
        <p:nvPicPr>
          <p:cNvPr id="26" name="Picture 26" descr="A picture containing logo&#10;&#10;Description automatically generated">
            <a:extLst>
              <a:ext uri="{FF2B5EF4-FFF2-40B4-BE49-F238E27FC236}">
                <a16:creationId xmlns:a16="http://schemas.microsoft.com/office/drawing/2014/main" id="{E757CC2A-4C8D-4D4B-BE8D-E068FDE3DBFD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t="185" r="523" b="9223"/>
          <a:stretch/>
        </p:blipFill>
        <p:spPr>
          <a:xfrm>
            <a:off x="5124766" y="2125159"/>
            <a:ext cx="1966841" cy="1950679"/>
          </a:xfrm>
          <a:prstGeom prst="rect">
            <a:avLst/>
          </a:prstGeom>
        </p:spPr>
      </p:pic>
      <p:pic>
        <p:nvPicPr>
          <p:cNvPr id="27" name="Picture 27" descr="A picture containing application&#10;&#10;Description automatically generated">
            <a:extLst>
              <a:ext uri="{FF2B5EF4-FFF2-40B4-BE49-F238E27FC236}">
                <a16:creationId xmlns:a16="http://schemas.microsoft.com/office/drawing/2014/main" id="{94BDFFF0-C602-49C9-97FE-D4A7512A0AF7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523" b="9223"/>
          <a:stretch/>
        </p:blipFill>
        <p:spPr>
          <a:xfrm>
            <a:off x="8265254" y="2172740"/>
            <a:ext cx="1880576" cy="1855516"/>
          </a:xfrm>
          <a:prstGeom prst="rect">
            <a:avLst/>
          </a:prstGeom>
        </p:spPr>
      </p:pic>
      <p:pic>
        <p:nvPicPr>
          <p:cNvPr id="28" name="Picture 28" descr="Chart, sunburst chart&#10;&#10;Description automatically generated">
            <a:extLst>
              <a:ext uri="{FF2B5EF4-FFF2-40B4-BE49-F238E27FC236}">
                <a16:creationId xmlns:a16="http://schemas.microsoft.com/office/drawing/2014/main" id="{1926B3EB-590F-414A-8D60-E8BC6BAA0EFB}"/>
              </a:ext>
            </a:extLst>
          </p:cNvPr>
          <p:cNvPicPr>
            <a:picLocks noChangeAspect="1"/>
          </p:cNvPicPr>
          <p:nvPr/>
        </p:nvPicPr>
        <p:blipFill rotWithShape="1">
          <a:blip r:embed="rId8"/>
          <a:srcRect r="523" b="15540"/>
          <a:stretch/>
        </p:blipFill>
        <p:spPr>
          <a:xfrm>
            <a:off x="1015135" y="1938117"/>
            <a:ext cx="3505217" cy="2324761"/>
          </a:xfrm>
          <a:prstGeom prst="rect">
            <a:avLst/>
          </a:prstGeom>
        </p:spPr>
      </p:pic>
      <p:sp>
        <p:nvSpPr>
          <p:cNvPr id="29" name="TextBox 28">
            <a:extLst>
              <a:ext uri="{FF2B5EF4-FFF2-40B4-BE49-F238E27FC236}">
                <a16:creationId xmlns:a16="http://schemas.microsoft.com/office/drawing/2014/main" id="{22395C7F-1D0C-4F9D-8787-43FAC0D3E6B9}"/>
              </a:ext>
            </a:extLst>
          </p:cNvPr>
          <p:cNvSpPr txBox="1"/>
          <p:nvPr/>
        </p:nvSpPr>
        <p:spPr>
          <a:xfrm>
            <a:off x="1946041" y="4348846"/>
            <a:ext cx="1636144" cy="923330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 b="1"/>
              <a:t>3-7 pH</a:t>
            </a:r>
          </a:p>
          <a:p>
            <a:pPr algn="ctr"/>
            <a:r>
              <a:rPr lang="en-US"/>
              <a:t>Organic acids</a:t>
            </a:r>
          </a:p>
          <a:p>
            <a:endParaRPr lang="en-US"/>
          </a:p>
        </p:txBody>
      </p:sp>
      <p:sp>
        <p:nvSpPr>
          <p:cNvPr id="35" name="TextBox 34">
            <a:extLst>
              <a:ext uri="{FF2B5EF4-FFF2-40B4-BE49-F238E27FC236}">
                <a16:creationId xmlns:a16="http://schemas.microsoft.com/office/drawing/2014/main" id="{3E62FC9D-8B6A-4DCC-969F-409171C3C802}"/>
              </a:ext>
            </a:extLst>
          </p:cNvPr>
          <p:cNvSpPr txBox="1"/>
          <p:nvPr/>
        </p:nvSpPr>
        <p:spPr>
          <a:xfrm>
            <a:off x="4657511" y="4348846"/>
            <a:ext cx="2901350" cy="646331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 b="1"/>
              <a:t>~120°C</a:t>
            </a:r>
          </a:p>
          <a:p>
            <a:pPr algn="ctr"/>
            <a:r>
              <a:rPr lang="en-US">
                <a:ea typeface="+mn-lt"/>
                <a:cs typeface="+mn-lt"/>
              </a:rPr>
              <a:t>High operating conditions </a:t>
            </a:r>
            <a:endParaRPr lang="en-US"/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5C3A5CD7-8D13-41FC-BE5B-CA36750ECA32}"/>
              </a:ext>
            </a:extLst>
          </p:cNvPr>
          <p:cNvSpPr txBox="1"/>
          <p:nvPr/>
        </p:nvSpPr>
        <p:spPr>
          <a:xfrm>
            <a:off x="8322772" y="4354767"/>
            <a:ext cx="1765540" cy="646331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 b="1"/>
              <a:t>&lt;10ppb</a:t>
            </a:r>
          </a:p>
          <a:p>
            <a:pPr algn="ctr"/>
            <a:r>
              <a:rPr lang="en-US"/>
              <a:t>Oxygen ingress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4C1D6501-4CEE-4BD1-9583-FC49A94C6ECA}"/>
              </a:ext>
            </a:extLst>
          </p:cNvPr>
          <p:cNvSpPr txBox="1"/>
          <p:nvPr/>
        </p:nvSpPr>
        <p:spPr>
          <a:xfrm>
            <a:off x="10301525" y="17292"/>
            <a:ext cx="2743200" cy="1015663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MEG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Desalination of MEG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Process description</a:t>
            </a:r>
          </a:p>
          <a:p>
            <a:pPr algn="l"/>
            <a:r>
              <a:rPr lang="en-US" sz="1200">
                <a:solidFill>
                  <a:schemeClr val="accent1"/>
                </a:solidFill>
              </a:rPr>
              <a:t>Process conditions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Materials of Construction</a:t>
            </a:r>
          </a:p>
        </p:txBody>
      </p:sp>
    </p:spTree>
    <p:extLst>
      <p:ext uri="{BB962C8B-B14F-4D97-AF65-F5344CB8AC3E}">
        <p14:creationId xmlns:p14="http://schemas.microsoft.com/office/powerpoint/2010/main" val="256226442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6D236508-2496-4977-BA6F-81E3BCF81D5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96073" y="2060354"/>
            <a:ext cx="6152046" cy="3880773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GB" sz="1600">
                <a:ea typeface="+mn-lt"/>
                <a:cs typeface="+mn-lt"/>
              </a:rPr>
              <a:t>Commonly used in Oil &amp; Gas as well as Chemical Industry (Desalination Plants)</a:t>
            </a:r>
            <a:endParaRPr lang="en-GB" sz="1600"/>
          </a:p>
          <a:p>
            <a:r>
              <a:rPr lang="en-GB" sz="1600">
                <a:ea typeface="+mn-lt"/>
                <a:cs typeface="+mn-lt"/>
              </a:rPr>
              <a:t>Passive layer of durable oxides TiO</a:t>
            </a:r>
            <a:r>
              <a:rPr lang="en-GB" sz="1600" baseline="-25000">
                <a:ea typeface="+mn-lt"/>
                <a:cs typeface="+mn-lt"/>
              </a:rPr>
              <a:t>2 </a:t>
            </a:r>
            <a:r>
              <a:rPr lang="en-GB" sz="1600">
                <a:ea typeface="+mn-lt"/>
                <a:cs typeface="+mn-lt"/>
              </a:rPr>
              <a:t>forms a “shield” against oxygen and prevents corrosion</a:t>
            </a:r>
          </a:p>
          <a:p>
            <a:r>
              <a:rPr lang="en-GB" sz="1600">
                <a:ea typeface="+mn-lt"/>
                <a:cs typeface="+mn-lt"/>
              </a:rPr>
              <a:t>High resistance to corrosive species (</a:t>
            </a:r>
            <a:r>
              <a:rPr lang="en-GB" sz="1600" err="1">
                <a:ea typeface="+mn-lt"/>
                <a:cs typeface="+mn-lt"/>
              </a:rPr>
              <a:t>eg</a:t>
            </a:r>
            <a:r>
              <a:rPr lang="en-GB" sz="1600">
                <a:ea typeface="+mn-lt"/>
                <a:cs typeface="+mn-lt"/>
              </a:rPr>
              <a:t> Chlorides)</a:t>
            </a:r>
            <a:endParaRPr lang="en-GB" sz="1600"/>
          </a:p>
          <a:p>
            <a:r>
              <a:rPr lang="en-GB" sz="1600">
                <a:ea typeface="+mn-lt"/>
                <a:cs typeface="+mn-lt"/>
              </a:rPr>
              <a:t>Grade 12 has significant resistance to crevice corrosion in hot brines compared to unalloyed Titanium</a:t>
            </a:r>
          </a:p>
          <a:p>
            <a:endParaRPr lang="en-GB"/>
          </a:p>
          <a:p>
            <a:endParaRPr lang="en-GB"/>
          </a:p>
        </p:txBody>
      </p:sp>
      <p:grpSp>
        <p:nvGrpSpPr>
          <p:cNvPr id="16" name="Group 22">
            <a:extLst>
              <a:ext uri="{FF2B5EF4-FFF2-40B4-BE49-F238E27FC236}">
                <a16:creationId xmlns:a16="http://schemas.microsoft.com/office/drawing/2014/main" id="{350D2C9C-B2B7-45A2-9F2E-3E54DE693641}"/>
              </a:ext>
            </a:extLst>
          </p:cNvPr>
          <p:cNvGrpSpPr>
            <a:grpSpLocks/>
          </p:cNvGrpSpPr>
          <p:nvPr/>
        </p:nvGrpSpPr>
        <p:grpSpPr bwMode="auto">
          <a:xfrm>
            <a:off x="7332408" y="1032955"/>
            <a:ext cx="3776663" cy="1512429"/>
            <a:chOff x="540" y="1839"/>
            <a:chExt cx="2656" cy="1505"/>
          </a:xfrm>
        </p:grpSpPr>
        <p:sp>
          <p:nvSpPr>
            <p:cNvPr id="17" name="Text Box 6">
              <a:extLst>
                <a:ext uri="{FF2B5EF4-FFF2-40B4-BE49-F238E27FC236}">
                  <a16:creationId xmlns:a16="http://schemas.microsoft.com/office/drawing/2014/main" id="{72C1FA70-D309-4D7A-AFBB-ADCC4F82F9D2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543" y="2765"/>
              <a:ext cx="2019" cy="579"/>
            </a:xfrm>
            <a:prstGeom prst="rect">
              <a:avLst/>
            </a:prstGeom>
            <a:solidFill>
              <a:srgbClr val="FFCC00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15875" algn="ctr">
                  <a:solidFill>
                    <a:srgbClr val="C0C0C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lIns="90000" tIns="46800" rIns="90000" bIns="46800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9pPr>
            </a:lstStyle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altLang="en-US" sz="20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omic Sans MS" panose="030F0702030302020204" pitchFamily="66" charset="0"/>
                <a:ea typeface="+mn-ea"/>
                <a:cs typeface="+mn-cs"/>
              </a:endParaRPr>
            </a:p>
            <a:p>
              <a:pPr marL="0" marR="0" lvl="0" indent="0" algn="l" defTabSz="457200" rtl="0" eaLnBrk="1" fontAlgn="auto" latinLnBrk="0" hangingPunct="1">
                <a:lnSpc>
                  <a:spcPct val="5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r-FR" altLang="en-US" sz="20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omic Sans MS" panose="030F0702030302020204" pitchFamily="66" charset="0"/>
                  <a:ea typeface="+mn-ea"/>
                  <a:cs typeface="+mn-cs"/>
                </a:rPr>
                <a:t>           </a:t>
              </a:r>
              <a:r>
                <a:rPr kumimoji="0" lang="fr-FR" altLang="en-US" sz="2000" b="0" i="0" u="none" strike="noStrike" kern="1200" cap="none" spc="0" normalizeH="0" baseline="0" noProof="0">
                  <a:ln>
                    <a:noFill/>
                  </a:ln>
                  <a:solidFill>
                    <a:srgbClr val="993300"/>
                  </a:solidFill>
                  <a:effectLst/>
                  <a:uLnTx/>
                  <a:uFillTx/>
                  <a:latin typeface="Comic Sans MS" panose="030F0702030302020204" pitchFamily="66" charset="0"/>
                  <a:ea typeface="+mn-ea"/>
                  <a:cs typeface="+mn-cs"/>
                </a:rPr>
                <a:t>Titanium</a:t>
              </a:r>
            </a:p>
          </p:txBody>
        </p:sp>
        <p:sp>
          <p:nvSpPr>
            <p:cNvPr id="20" name="Text Box 9">
              <a:extLst>
                <a:ext uri="{FF2B5EF4-FFF2-40B4-BE49-F238E27FC236}">
                  <a16:creationId xmlns:a16="http://schemas.microsoft.com/office/drawing/2014/main" id="{11A24C09-41EA-4363-9360-FE979B133F5D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970" y="1839"/>
              <a:ext cx="306" cy="40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bg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lIns="90000" tIns="46800" rIns="90000" bIns="46800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9pPr>
            </a:lstStyle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ct val="5000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r-FR" altLang="en-US" sz="2000" b="0" i="0" u="none" strike="noStrike" kern="1200" cap="none" spc="0" normalizeH="0" baseline="0" noProof="0">
                  <a:ln>
                    <a:noFill/>
                  </a:ln>
                  <a:solidFill>
                    <a:srgbClr val="990099"/>
                  </a:solidFill>
                  <a:effectLst/>
                  <a:uLnTx/>
                  <a:uFillTx/>
                  <a:latin typeface="+mj-lt"/>
                  <a:ea typeface="+mn-ea"/>
                  <a:cs typeface="+mn-cs"/>
                </a:rPr>
                <a:t>O</a:t>
              </a:r>
            </a:p>
          </p:txBody>
        </p:sp>
        <p:sp>
          <p:nvSpPr>
            <p:cNvPr id="23" name="Line 12">
              <a:extLst>
                <a:ext uri="{FF2B5EF4-FFF2-40B4-BE49-F238E27FC236}">
                  <a16:creationId xmlns:a16="http://schemas.microsoft.com/office/drawing/2014/main" id="{F0843F14-AFE0-40A5-B360-991E5B93AF2F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540" y="2766"/>
              <a:ext cx="2022" cy="0"/>
            </a:xfrm>
            <a:prstGeom prst="line">
              <a:avLst/>
            </a:prstGeom>
            <a:noFill/>
            <a:ln w="76200">
              <a:solidFill>
                <a:schemeClr val="accent2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square" lIns="90000" tIns="46800" rIns="90000" bIns="4680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endParaRPr>
            </a:p>
          </p:txBody>
        </p:sp>
        <p:sp>
          <p:nvSpPr>
            <p:cNvPr id="30" name="Line 20">
              <a:extLst>
                <a:ext uri="{FF2B5EF4-FFF2-40B4-BE49-F238E27FC236}">
                  <a16:creationId xmlns:a16="http://schemas.microsoft.com/office/drawing/2014/main" id="{CD0B1CC6-ABBE-4D25-A79D-7002B65AAD31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>
              <a:off x="2287" y="2225"/>
              <a:ext cx="293" cy="540"/>
            </a:xfrm>
            <a:prstGeom prst="line">
              <a:avLst/>
            </a:prstGeom>
            <a:noFill/>
            <a:ln w="9525">
              <a:solidFill>
                <a:schemeClr val="accent2"/>
              </a:solidFill>
              <a:round/>
              <a:headEnd/>
              <a:tailEnd type="triangle" w="med" len="med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square" lIns="90000" tIns="46800" rIns="90000" bIns="4680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endParaRPr>
            </a:p>
          </p:txBody>
        </p:sp>
        <p:sp>
          <p:nvSpPr>
            <p:cNvPr id="31" name="Text Box 21">
              <a:extLst>
                <a:ext uri="{FF2B5EF4-FFF2-40B4-BE49-F238E27FC236}">
                  <a16:creationId xmlns:a16="http://schemas.microsoft.com/office/drawing/2014/main" id="{9A52929B-300C-478D-9880-B5089CE0B7C3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934" y="1839"/>
              <a:ext cx="1262" cy="339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bg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lIns="90000" tIns="46800" rIns="90000" bIns="46800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9pPr>
            </a:lstStyle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r-FR" altLang="en-US" sz="1600" b="0" i="0" u="none" strike="noStrike" kern="1200" cap="none" spc="0" normalizeH="0" baseline="0" noProof="0">
                  <a:ln>
                    <a:noFill/>
                  </a:ln>
                  <a:solidFill>
                    <a:srgbClr val="009DD9"/>
                  </a:solidFill>
                  <a:effectLst/>
                  <a:uLnTx/>
                  <a:uFillTx/>
                  <a:latin typeface="+mj-lt"/>
                  <a:ea typeface="+mn-ea"/>
                  <a:cs typeface="+mn-cs"/>
                </a:rPr>
                <a:t>Passive layer TiO</a:t>
              </a:r>
              <a:r>
                <a:rPr kumimoji="0" lang="fr-FR" altLang="en-US" sz="1600" b="0" i="0" u="none" strike="noStrike" kern="1200" cap="none" spc="0" normalizeH="0" baseline="-25000" noProof="0">
                  <a:ln>
                    <a:noFill/>
                  </a:ln>
                  <a:solidFill>
                    <a:srgbClr val="009DD9"/>
                  </a:solidFill>
                  <a:effectLst/>
                  <a:uLnTx/>
                  <a:uFillTx/>
                  <a:latin typeface="+mj-lt"/>
                  <a:ea typeface="+mn-ea"/>
                  <a:cs typeface="+mn-cs"/>
                </a:rPr>
                <a:t>2</a:t>
              </a:r>
            </a:p>
          </p:txBody>
        </p:sp>
      </p:grp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0E0DE438-39BB-4478-9A75-5C60270A7F76}"/>
              </a:ext>
            </a:extLst>
          </p:cNvPr>
          <p:cNvCxnSpPr>
            <a:cxnSpLocks/>
          </p:cNvCxnSpPr>
          <p:nvPr/>
        </p:nvCxnSpPr>
        <p:spPr>
          <a:xfrm flipH="1">
            <a:off x="8007116" y="1420358"/>
            <a:ext cx="154991" cy="542666"/>
          </a:xfrm>
          <a:prstGeom prst="line">
            <a:avLst/>
          </a:prstGeom>
          <a:ln w="38100">
            <a:solidFill>
              <a:srgbClr val="7030A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Arrow Connector 35">
            <a:extLst>
              <a:ext uri="{FF2B5EF4-FFF2-40B4-BE49-F238E27FC236}">
                <a16:creationId xmlns:a16="http://schemas.microsoft.com/office/drawing/2014/main" id="{C2416496-CF50-40CC-9FC2-85DC219C8181}"/>
              </a:ext>
            </a:extLst>
          </p:cNvPr>
          <p:cNvCxnSpPr/>
          <p:nvPr/>
        </p:nvCxnSpPr>
        <p:spPr>
          <a:xfrm flipH="1" flipV="1">
            <a:off x="7632435" y="1588685"/>
            <a:ext cx="355485" cy="374840"/>
          </a:xfrm>
          <a:prstGeom prst="straightConnector1">
            <a:avLst/>
          </a:prstGeom>
          <a:ln w="38100">
            <a:solidFill>
              <a:srgbClr val="7030A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Straight Connector 44">
            <a:extLst>
              <a:ext uri="{FF2B5EF4-FFF2-40B4-BE49-F238E27FC236}">
                <a16:creationId xmlns:a16="http://schemas.microsoft.com/office/drawing/2014/main" id="{69AA0679-0102-4262-A6E4-C0300E2B9347}"/>
              </a:ext>
            </a:extLst>
          </p:cNvPr>
          <p:cNvCxnSpPr>
            <a:cxnSpLocks/>
          </p:cNvCxnSpPr>
          <p:nvPr/>
        </p:nvCxnSpPr>
        <p:spPr>
          <a:xfrm flipH="1">
            <a:off x="8725282" y="1420358"/>
            <a:ext cx="154991" cy="542666"/>
          </a:xfrm>
          <a:prstGeom prst="line">
            <a:avLst/>
          </a:prstGeom>
          <a:ln w="38100">
            <a:solidFill>
              <a:srgbClr val="7030A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6" name="Straight Arrow Connector 45">
            <a:extLst>
              <a:ext uri="{FF2B5EF4-FFF2-40B4-BE49-F238E27FC236}">
                <a16:creationId xmlns:a16="http://schemas.microsoft.com/office/drawing/2014/main" id="{791FCF85-2B33-4B9C-B3F5-23CD7F1ADC8C}"/>
              </a:ext>
            </a:extLst>
          </p:cNvPr>
          <p:cNvCxnSpPr/>
          <p:nvPr/>
        </p:nvCxnSpPr>
        <p:spPr>
          <a:xfrm flipH="1" flipV="1">
            <a:off x="8344202" y="1588184"/>
            <a:ext cx="355485" cy="374840"/>
          </a:xfrm>
          <a:prstGeom prst="straightConnector1">
            <a:avLst/>
          </a:prstGeom>
          <a:ln w="38100">
            <a:solidFill>
              <a:srgbClr val="7030A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8" name="Text Box 9">
            <a:extLst>
              <a:ext uri="{FF2B5EF4-FFF2-40B4-BE49-F238E27FC236}">
                <a16:creationId xmlns:a16="http://schemas.microsoft.com/office/drawing/2014/main" id="{15D52CF9-50F2-4E30-B05E-FE421A08382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649982" y="1042001"/>
            <a:ext cx="435112" cy="40229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bg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lIns="90000" tIns="46800" rIns="90000" bIns="46800">
            <a:spAutoFit/>
          </a:bodyPr>
          <a:lstStyle>
            <a:lvl1pPr>
              <a:defRPr sz="2000">
                <a:solidFill>
                  <a:schemeClr val="tx1"/>
                </a:solidFill>
                <a:latin typeface="Comic Sans MS" panose="030F0702030302020204" pitchFamily="66" charset="0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Comic Sans MS" panose="030F0702030302020204" pitchFamily="66" charset="0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Comic Sans MS" panose="030F0702030302020204" pitchFamily="66" charset="0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Comic Sans MS" panose="030F0702030302020204" pitchFamily="66" charset="0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Comic Sans MS" panose="030F0702030302020204" pitchFamily="66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Comic Sans MS" panose="030F0702030302020204" pitchFamily="66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Comic Sans MS" panose="030F0702030302020204" pitchFamily="66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Comic Sans MS" panose="030F0702030302020204" pitchFamily="66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Comic Sans MS" panose="030F0702030302020204" pitchFamily="66" charset="0"/>
              </a:defRPr>
            </a:lvl9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5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FR" altLang="en-US" sz="2000" b="0" i="0" u="none" strike="noStrike" kern="1200" cap="none" spc="0" normalizeH="0" baseline="0" noProof="0">
                <a:ln>
                  <a:noFill/>
                </a:ln>
                <a:solidFill>
                  <a:srgbClr val="990099"/>
                </a:solidFill>
                <a:effectLst/>
                <a:uLnTx/>
                <a:uFillTx/>
                <a:latin typeface="+mj-lt"/>
                <a:ea typeface="+mn-ea"/>
                <a:cs typeface="+mn-cs"/>
              </a:rPr>
              <a:t>O</a:t>
            </a: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016C7F85-99D6-4C03-8335-86D397D2873D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GB"/>
              <a:t>Materials of Construction </a:t>
            </a:r>
            <a:br>
              <a:rPr lang="en-GB"/>
            </a:br>
            <a:r>
              <a:rPr lang="en-GB" sz="2500"/>
              <a:t>Titanium Grade 12</a:t>
            </a:r>
          </a:p>
        </p:txBody>
      </p:sp>
      <p:sp>
        <p:nvSpPr>
          <p:cNvPr id="6" name="Slide Number Placeholder 3">
            <a:extLst>
              <a:ext uri="{FF2B5EF4-FFF2-40B4-BE49-F238E27FC236}">
                <a16:creationId xmlns:a16="http://schemas.microsoft.com/office/drawing/2014/main" id="{91973C32-0EA8-4117-A3C0-487D90677956}"/>
              </a:ext>
            </a:extLst>
          </p:cNvPr>
          <p:cNvSpPr txBox="1">
            <a:spLocks/>
          </p:cNvSpPr>
          <p:nvPr/>
        </p:nvSpPr>
        <p:spPr>
          <a:xfrm>
            <a:off x="11743267" y="6528023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14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F6B4E0AA-0F0A-42E9-8F5A-76B38F07E559}"/>
              </a:ext>
            </a:extLst>
          </p:cNvPr>
          <p:cNvSpPr txBox="1"/>
          <p:nvPr/>
        </p:nvSpPr>
        <p:spPr>
          <a:xfrm>
            <a:off x="7332408" y="2652276"/>
            <a:ext cx="3518320" cy="292388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sz="1300" i="1"/>
              <a:t>Fig 3: Passive layer formation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F2C0DFB2-0DB1-4B09-8B85-7668038D615B}"/>
              </a:ext>
            </a:extLst>
          </p:cNvPr>
          <p:cNvSpPr txBox="1"/>
          <p:nvPr/>
        </p:nvSpPr>
        <p:spPr>
          <a:xfrm>
            <a:off x="10301525" y="17292"/>
            <a:ext cx="2743200" cy="1015663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MEG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Desalination of MEG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Process description</a:t>
            </a:r>
          </a:p>
          <a:p>
            <a:pPr algn="l"/>
            <a:r>
              <a:rPr lang="en-US" sz="1200">
                <a:solidFill>
                  <a:schemeClr val="bg1">
                    <a:lumMod val="75000"/>
                  </a:schemeClr>
                </a:solidFill>
              </a:rPr>
              <a:t>Process conditions</a:t>
            </a:r>
          </a:p>
          <a:p>
            <a:pPr algn="l"/>
            <a:r>
              <a:rPr lang="en-US" sz="1200">
                <a:solidFill>
                  <a:schemeClr val="accent1"/>
                </a:solidFill>
              </a:rPr>
              <a:t>Materials of Construction</a:t>
            </a:r>
          </a:p>
        </p:txBody>
      </p:sp>
      <p:pic>
        <p:nvPicPr>
          <p:cNvPr id="35" name="Picture 34" descr="A picture containing diagram&#10;&#10;Description automatically generated">
            <a:extLst>
              <a:ext uri="{FF2B5EF4-FFF2-40B4-BE49-F238E27FC236}">
                <a16:creationId xmlns:a16="http://schemas.microsoft.com/office/drawing/2014/main" id="{B5F5CE32-C169-40C0-B58A-97D203A7277F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" t="1589" r="361"/>
          <a:stretch/>
        </p:blipFill>
        <p:spPr>
          <a:xfrm>
            <a:off x="6484404" y="3318196"/>
            <a:ext cx="5095872" cy="3094035"/>
          </a:xfrm>
          <a:prstGeom prst="rect">
            <a:avLst/>
          </a:prstGeom>
        </p:spPr>
      </p:pic>
      <p:pic>
        <p:nvPicPr>
          <p:cNvPr id="37" name="Picture 36" descr="A picture containing diagram&#10;&#10;Description automatically generated">
            <a:extLst>
              <a:ext uri="{FF2B5EF4-FFF2-40B4-BE49-F238E27FC236}">
                <a16:creationId xmlns:a16="http://schemas.microsoft.com/office/drawing/2014/main" id="{DD604669-1BF4-4300-8F02-BD19FCC50E9A}"/>
              </a:ext>
            </a:extLst>
          </p:cNvPr>
          <p:cNvPicPr>
            <a:picLocks noChangeAspect="1"/>
          </p:cNvPicPr>
          <p:nvPr/>
        </p:nvPicPr>
        <p:blipFill rotWithShape="1">
          <a:blip r:embed="rId7">
            <a:extLst>
              <a:ext uri="{BEBA8EAE-BF5A-486C-A8C5-ECC9F3942E4B}">
                <a14:imgProps xmlns:a14="http://schemas.microsoft.com/office/drawing/2010/main">
                  <a14:imgLayer r:embed="rId8">
                    <a14:imgEffect>
                      <a14:backgroundRemoval t="10753" b="88441" l="9656" r="94926">
                        <a14:foregroundMark x1="91162" y1="44892" x2="87889" y2="60215"/>
                        <a14:foregroundMark x1="87889" y1="60215" x2="94926" y2="48118"/>
                        <a14:foregroundMark x1="94926" y1="48118" x2="94272" y2="45968"/>
                        <a14:foregroundMark x1="92471" y1="41398" x2="92962" y2="47849"/>
                        <a14:foregroundMark x1="94435" y1="76882" x2="75941" y2="83333"/>
                        <a14:foregroundMark x1="75941" y1="83333" x2="45990" y2="77419"/>
                        <a14:foregroundMark x1="45990" y1="77419" x2="43044" y2="79301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t="1228" r="2644" b="1683"/>
          <a:stretch/>
        </p:blipFill>
        <p:spPr>
          <a:xfrm>
            <a:off x="6495436" y="3318196"/>
            <a:ext cx="5095872" cy="3094035"/>
          </a:xfrm>
          <a:prstGeom prst="rect">
            <a:avLst/>
          </a:prstGeom>
          <a:ln w="19050">
            <a:noFill/>
          </a:ln>
        </p:spPr>
      </p:pic>
      <p:sp>
        <p:nvSpPr>
          <p:cNvPr id="38" name="TextBox 37">
            <a:extLst>
              <a:ext uri="{FF2B5EF4-FFF2-40B4-BE49-F238E27FC236}">
                <a16:creationId xmlns:a16="http://schemas.microsoft.com/office/drawing/2014/main" id="{ED94982A-65E5-4386-A788-C16FF58E0E4C}"/>
              </a:ext>
            </a:extLst>
          </p:cNvPr>
          <p:cNvSpPr txBox="1"/>
          <p:nvPr/>
        </p:nvSpPr>
        <p:spPr>
          <a:xfrm>
            <a:off x="6450929" y="6448313"/>
            <a:ext cx="5130365" cy="29238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ctr">
              <a:defRPr/>
            </a:pP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4: </a:t>
            </a: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Crevice corrosion guideline</a:t>
            </a:r>
            <a:r>
              <a:rPr kumimoji="0" lang="en-US" sz="1300" b="0" i="1" u="none" strike="noStrike" kern="1200" cap="none" spc="0" normalizeH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for titanium [3]</a:t>
            </a:r>
            <a:endParaRPr kumimoji="0" lang="en-GB" sz="1300" b="0" i="1" u="none" strike="noStrike" kern="1200" cap="none" spc="0" normalizeH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cxnSp>
        <p:nvCxnSpPr>
          <p:cNvPr id="39" name="Straight Arrow Connector 38">
            <a:extLst>
              <a:ext uri="{FF2B5EF4-FFF2-40B4-BE49-F238E27FC236}">
                <a16:creationId xmlns:a16="http://schemas.microsoft.com/office/drawing/2014/main" id="{14AE344F-E7EA-44DA-978D-91BBEBF12CD5}"/>
              </a:ext>
            </a:extLst>
          </p:cNvPr>
          <p:cNvCxnSpPr>
            <a:cxnSpLocks/>
            <a:stCxn id="42" idx="2"/>
          </p:cNvCxnSpPr>
          <p:nvPr/>
        </p:nvCxnSpPr>
        <p:spPr>
          <a:xfrm>
            <a:off x="9260433" y="3878033"/>
            <a:ext cx="196279" cy="1930032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Straight Arrow Connector 39">
            <a:extLst>
              <a:ext uri="{FF2B5EF4-FFF2-40B4-BE49-F238E27FC236}">
                <a16:creationId xmlns:a16="http://schemas.microsoft.com/office/drawing/2014/main" id="{4CA288E0-D455-4A57-ADCC-F52A42D807A4}"/>
              </a:ext>
            </a:extLst>
          </p:cNvPr>
          <p:cNvCxnSpPr>
            <a:cxnSpLocks/>
            <a:stCxn id="42" idx="2"/>
          </p:cNvCxnSpPr>
          <p:nvPr/>
        </p:nvCxnSpPr>
        <p:spPr>
          <a:xfrm flipH="1">
            <a:off x="8948921" y="3878033"/>
            <a:ext cx="311512" cy="1482359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1" name="Straight Arrow Connector 40">
            <a:extLst>
              <a:ext uri="{FF2B5EF4-FFF2-40B4-BE49-F238E27FC236}">
                <a16:creationId xmlns:a16="http://schemas.microsoft.com/office/drawing/2014/main" id="{B676C6CC-1A0C-4A8E-AFB7-CE37FD402224}"/>
              </a:ext>
            </a:extLst>
          </p:cNvPr>
          <p:cNvCxnSpPr>
            <a:cxnSpLocks/>
          </p:cNvCxnSpPr>
          <p:nvPr/>
        </p:nvCxnSpPr>
        <p:spPr>
          <a:xfrm>
            <a:off x="9259535" y="3899048"/>
            <a:ext cx="788208" cy="534243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2" name="TextBox 41">
            <a:extLst>
              <a:ext uri="{FF2B5EF4-FFF2-40B4-BE49-F238E27FC236}">
                <a16:creationId xmlns:a16="http://schemas.microsoft.com/office/drawing/2014/main" id="{7D1DBD6E-9159-464D-ABFF-D2E5918502C3}"/>
              </a:ext>
            </a:extLst>
          </p:cNvPr>
          <p:cNvSpPr txBox="1"/>
          <p:nvPr/>
        </p:nvSpPr>
        <p:spPr>
          <a:xfrm>
            <a:off x="8414389" y="3354813"/>
            <a:ext cx="1692087" cy="52322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just">
              <a:defRPr/>
            </a:pPr>
            <a:r>
              <a:rPr lang="en-GB" sz="1400">
                <a:ea typeface="+mn-lt"/>
                <a:cs typeface="+mn-lt"/>
              </a:rPr>
              <a:t>crevice corrosion is possible here</a:t>
            </a:r>
            <a:endParaRPr lang="en-US" sz="1400" i="1">
              <a:solidFill>
                <a:prstClr val="black"/>
              </a:solidFill>
            </a:endParaRPr>
          </a:p>
        </p:txBody>
      </p:sp>
      <p:cxnSp>
        <p:nvCxnSpPr>
          <p:cNvPr id="43" name="Straight Connector 42">
            <a:extLst>
              <a:ext uri="{FF2B5EF4-FFF2-40B4-BE49-F238E27FC236}">
                <a16:creationId xmlns:a16="http://schemas.microsoft.com/office/drawing/2014/main" id="{8EDBD4D4-D865-48F5-8050-070F30BCE590}"/>
              </a:ext>
            </a:extLst>
          </p:cNvPr>
          <p:cNvCxnSpPr>
            <a:cxnSpLocks/>
          </p:cNvCxnSpPr>
          <p:nvPr/>
        </p:nvCxnSpPr>
        <p:spPr>
          <a:xfrm>
            <a:off x="8377601" y="4514725"/>
            <a:ext cx="0" cy="1428996"/>
          </a:xfrm>
          <a:prstGeom prst="line">
            <a:avLst/>
          </a:prstGeom>
          <a:noFill/>
          <a:ln w="28575">
            <a:solidFill>
              <a:schemeClr val="accent1">
                <a:lumMod val="75000"/>
              </a:schemeClr>
            </a:solidFill>
            <a:prstDash val="dash"/>
          </a:ln>
          <a:effectLst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</p:cxnSp>
      <p:sp>
        <p:nvSpPr>
          <p:cNvPr id="44" name="TextBox 43">
            <a:extLst>
              <a:ext uri="{FF2B5EF4-FFF2-40B4-BE49-F238E27FC236}">
                <a16:creationId xmlns:a16="http://schemas.microsoft.com/office/drawing/2014/main" id="{72053BBA-24C2-4544-AE8E-58F61F0AE1DD}"/>
              </a:ext>
            </a:extLst>
          </p:cNvPr>
          <p:cNvSpPr txBox="1"/>
          <p:nvPr/>
        </p:nvSpPr>
        <p:spPr>
          <a:xfrm>
            <a:off x="8067551" y="5940486"/>
            <a:ext cx="698197" cy="46166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ctr">
              <a:defRPr/>
            </a:pPr>
            <a:r>
              <a:rPr kumimoji="0" lang="en-GB" sz="1200" b="1" u="none" strike="noStrike" kern="1200" normalizeH="0" baseline="0" noProof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uLnTx/>
                <a:uFillTx/>
                <a:latin typeface="Arial Narrow" panose="020B0606020202030204" pitchFamily="34" charset="0"/>
              </a:rPr>
              <a:t>135 (max)</a:t>
            </a:r>
            <a:endParaRPr kumimoji="0" lang="en-GB" sz="1200" b="1" u="none" strike="noStrike" kern="1200" normalizeH="0" noProof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uLnTx/>
              <a:uFillTx/>
              <a:latin typeface="Arial Narrow" panose="020B0606020202030204" pitchFamily="34" charset="0"/>
            </a:endParaRPr>
          </a:p>
        </p:txBody>
      </p:sp>
      <p:sp>
        <p:nvSpPr>
          <p:cNvPr id="47" name="Rectangle 46">
            <a:extLst>
              <a:ext uri="{FF2B5EF4-FFF2-40B4-BE49-F238E27FC236}">
                <a16:creationId xmlns:a16="http://schemas.microsoft.com/office/drawing/2014/main" id="{7970FA6E-3CEE-43CD-AB5F-18C6CDFF78B3}"/>
              </a:ext>
            </a:extLst>
          </p:cNvPr>
          <p:cNvSpPr/>
          <p:nvPr/>
        </p:nvSpPr>
        <p:spPr>
          <a:xfrm>
            <a:off x="8124968" y="5976717"/>
            <a:ext cx="582406" cy="175871"/>
          </a:xfrm>
          <a:prstGeom prst="rect">
            <a:avLst/>
          </a:prstGeom>
          <a:noFill/>
          <a:ln>
            <a:solidFill>
              <a:schemeClr val="accent1">
                <a:lumMod val="75000"/>
              </a:schemeClr>
            </a:solidFill>
            <a:prstDash val="sys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>
              <a:effectLst>
                <a:innerShdw blurRad="63500" dist="50800" dir="13500000">
                  <a:prstClr val="black">
                    <a:alpha val="50000"/>
                  </a:prstClr>
                </a:innerShdw>
              </a:effectLst>
            </a:endParaRPr>
          </a:p>
        </p:txBody>
      </p:sp>
      <p:cxnSp>
        <p:nvCxnSpPr>
          <p:cNvPr id="49" name="Straight Connector 48">
            <a:extLst>
              <a:ext uri="{FF2B5EF4-FFF2-40B4-BE49-F238E27FC236}">
                <a16:creationId xmlns:a16="http://schemas.microsoft.com/office/drawing/2014/main" id="{CCB36696-140C-408F-AECD-9C293704351C}"/>
              </a:ext>
            </a:extLst>
          </p:cNvPr>
          <p:cNvCxnSpPr>
            <a:cxnSpLocks/>
          </p:cNvCxnSpPr>
          <p:nvPr/>
        </p:nvCxnSpPr>
        <p:spPr>
          <a:xfrm>
            <a:off x="6647118" y="5239181"/>
            <a:ext cx="1749533" cy="0"/>
          </a:xfrm>
          <a:prstGeom prst="line">
            <a:avLst/>
          </a:prstGeom>
          <a:noFill/>
          <a:ln w="28575">
            <a:solidFill>
              <a:schemeClr val="accent1">
                <a:lumMod val="75000"/>
              </a:schemeClr>
            </a:solidFill>
            <a:prstDash val="dash"/>
          </a:ln>
          <a:effectLst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</p:cxnSp>
      <p:cxnSp>
        <p:nvCxnSpPr>
          <p:cNvPr id="50" name="Straight Connector 49">
            <a:extLst>
              <a:ext uri="{FF2B5EF4-FFF2-40B4-BE49-F238E27FC236}">
                <a16:creationId xmlns:a16="http://schemas.microsoft.com/office/drawing/2014/main" id="{52C3F1DC-813D-4F7A-B92C-492158D0EBE6}"/>
              </a:ext>
            </a:extLst>
          </p:cNvPr>
          <p:cNvCxnSpPr>
            <a:cxnSpLocks/>
          </p:cNvCxnSpPr>
          <p:nvPr/>
        </p:nvCxnSpPr>
        <p:spPr>
          <a:xfrm>
            <a:off x="6647118" y="4246616"/>
            <a:ext cx="1749533" cy="0"/>
          </a:xfrm>
          <a:prstGeom prst="line">
            <a:avLst/>
          </a:prstGeom>
          <a:noFill/>
          <a:ln w="28575">
            <a:solidFill>
              <a:schemeClr val="accent1">
                <a:lumMod val="75000"/>
              </a:schemeClr>
            </a:solidFill>
            <a:prstDash val="dash"/>
          </a:ln>
          <a:effectLst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</p:cxnSp>
    </p:spTree>
    <p:extLst>
      <p:ext uri="{BB962C8B-B14F-4D97-AF65-F5344CB8AC3E}">
        <p14:creationId xmlns:p14="http://schemas.microsoft.com/office/powerpoint/2010/main" val="43345002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6" name="Group 15">
            <a:extLst>
              <a:ext uri="{FF2B5EF4-FFF2-40B4-BE49-F238E27FC236}">
                <a16:creationId xmlns:a16="http://schemas.microsoft.com/office/drawing/2014/main" id="{76582886-877C-4AEC-A77F-8055EB9A0CF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sp>
          <p:nvSpPr>
            <p:cNvPr id="17" name="Freeform 14">
              <a:extLst>
                <a:ext uri="{FF2B5EF4-FFF2-40B4-BE49-F238E27FC236}">
                  <a16:creationId xmlns:a16="http://schemas.microsoft.com/office/drawing/2014/main" id="{171A838D-27EA-485C-9A80-DCE624AB30B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0" y="-7862"/>
              <a:ext cx="863600" cy="5698067"/>
            </a:xfrm>
            <a:custGeom>
              <a:avLst/>
              <a:gdLst/>
              <a:ahLst/>
              <a:cxnLst/>
              <a:rect l="l" t="t" r="r" b="b"/>
              <a:pathLst>
                <a:path w="863600" h="5698067">
                  <a:moveTo>
                    <a:pt x="0" y="8467"/>
                  </a:moveTo>
                  <a:lnTo>
                    <a:pt x="863600" y="0"/>
                  </a:lnTo>
                  <a:lnTo>
                    <a:pt x="863600" y="16934"/>
                  </a:lnTo>
                  <a:lnTo>
                    <a:pt x="0" y="5698067"/>
                  </a:lnTo>
                  <a:lnTo>
                    <a:pt x="0" y="8467"/>
                  </a:lnTo>
                  <a:close/>
                </a:path>
              </a:pathLst>
            </a:custGeom>
            <a:solidFill>
              <a:schemeClr val="accent1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cxnSp>
          <p:nvCxnSpPr>
            <p:cNvPr id="18" name="Straight Connector 17">
              <a:extLst>
                <a:ext uri="{FF2B5EF4-FFF2-40B4-BE49-F238E27FC236}">
                  <a16:creationId xmlns:a16="http://schemas.microsoft.com/office/drawing/2014/main" id="{9059F313-A1BB-425E-9626-2BD43CAC648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Connector 18">
              <a:extLst>
                <a:ext uri="{FF2B5EF4-FFF2-40B4-BE49-F238E27FC236}">
                  <a16:creationId xmlns:a16="http://schemas.microsoft.com/office/drawing/2014/main" id="{19ABF76A-A1AE-44BB-9ECB-D55D2FE29BF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0" name="Rectangle 23">
              <a:extLst>
                <a:ext uri="{FF2B5EF4-FFF2-40B4-BE49-F238E27FC236}">
                  <a16:creationId xmlns:a16="http://schemas.microsoft.com/office/drawing/2014/main" id="{5B6D2EC4-82D3-43B8-82D6-028CB434561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1" name="Rectangle 25">
              <a:extLst>
                <a:ext uri="{FF2B5EF4-FFF2-40B4-BE49-F238E27FC236}">
                  <a16:creationId xmlns:a16="http://schemas.microsoft.com/office/drawing/2014/main" id="{520034CE-71F9-4E0F-94D8-99335CB8526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Isosceles Triangle 21">
              <a:extLst>
                <a:ext uri="{FF2B5EF4-FFF2-40B4-BE49-F238E27FC236}">
                  <a16:creationId xmlns:a16="http://schemas.microsoft.com/office/drawing/2014/main" id="{1926C6C0-16F7-4CDC-B481-2D19B2F3BF0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7">
              <a:extLst>
                <a:ext uri="{FF2B5EF4-FFF2-40B4-BE49-F238E27FC236}">
                  <a16:creationId xmlns:a16="http://schemas.microsoft.com/office/drawing/2014/main" id="{042CE423-CE6E-4EE9-91F2-3E40EFB40A3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Rectangle 28">
              <a:extLst>
                <a:ext uri="{FF2B5EF4-FFF2-40B4-BE49-F238E27FC236}">
                  <a16:creationId xmlns:a16="http://schemas.microsoft.com/office/drawing/2014/main" id="{699BB4BD-31D7-434C-A6DB-E2CF3ACF605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2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9">
              <a:extLst>
                <a:ext uri="{FF2B5EF4-FFF2-40B4-BE49-F238E27FC236}">
                  <a16:creationId xmlns:a16="http://schemas.microsoft.com/office/drawing/2014/main" id="{23D406B8-656A-4D8B-91D0-BF4202C86FE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Isosceles Triangle 25">
              <a:extLst>
                <a:ext uri="{FF2B5EF4-FFF2-40B4-BE49-F238E27FC236}">
                  <a16:creationId xmlns:a16="http://schemas.microsoft.com/office/drawing/2014/main" id="{83F4BFB6-D6B8-446C-8E17-3D54DCA9FF2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 useBgFill="1">
        <p:nvSpPr>
          <p:cNvPr id="27" name="Rectangle 27">
            <a:extLst>
              <a:ext uri="{FF2B5EF4-FFF2-40B4-BE49-F238E27FC236}">
                <a16:creationId xmlns:a16="http://schemas.microsoft.com/office/drawing/2014/main" id="{4F57DB1C-6494-4CC4-A5E8-93195756537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31" name="Isosceles Triangle 29">
            <a:extLst>
              <a:ext uri="{FF2B5EF4-FFF2-40B4-BE49-F238E27FC236}">
                <a16:creationId xmlns:a16="http://schemas.microsoft.com/office/drawing/2014/main" id="{FFFB778B-5206-4BB0-A468-327E7136765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3" name="Freeform: Shape 31">
            <a:extLst>
              <a:ext uri="{FF2B5EF4-FFF2-40B4-BE49-F238E27FC236}">
                <a16:creationId xmlns:a16="http://schemas.microsoft.com/office/drawing/2014/main" id="{E6C0471D-BE03-4D81-BDB5-D510BC0D8A7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753379" y="0"/>
            <a:ext cx="5438621" cy="6857999"/>
          </a:xfrm>
          <a:custGeom>
            <a:avLst/>
            <a:gdLst>
              <a:gd name="connsiteX0" fmla="*/ 0 w 5438621"/>
              <a:gd name="connsiteY0" fmla="*/ 0 h 6857999"/>
              <a:gd name="connsiteX1" fmla="*/ 573774 w 5438621"/>
              <a:gd name="connsiteY1" fmla="*/ 0 h 6857999"/>
              <a:gd name="connsiteX2" fmla="*/ 1182808 w 5438621"/>
              <a:gd name="connsiteY2" fmla="*/ 0 h 6857999"/>
              <a:gd name="connsiteX3" fmla="*/ 4537195 w 5438621"/>
              <a:gd name="connsiteY3" fmla="*/ 0 h 6857999"/>
              <a:gd name="connsiteX4" fmla="*/ 5187609 w 5438621"/>
              <a:gd name="connsiteY4" fmla="*/ 0 h 6857999"/>
              <a:gd name="connsiteX5" fmla="*/ 5438621 w 5438621"/>
              <a:gd name="connsiteY5" fmla="*/ 0 h 6857999"/>
              <a:gd name="connsiteX6" fmla="*/ 5438621 w 5438621"/>
              <a:gd name="connsiteY6" fmla="*/ 6857999 h 6857999"/>
              <a:gd name="connsiteX7" fmla="*/ 4802807 w 5438621"/>
              <a:gd name="connsiteY7" fmla="*/ 6857999 h 6857999"/>
              <a:gd name="connsiteX8" fmla="*/ 4537195 w 5438621"/>
              <a:gd name="connsiteY8" fmla="*/ 6857999 h 6857999"/>
              <a:gd name="connsiteX9" fmla="*/ 1182808 w 5438621"/>
              <a:gd name="connsiteY9" fmla="*/ 6857999 h 6857999"/>
              <a:gd name="connsiteX10" fmla="*/ 1049897 w 5438621"/>
              <a:gd name="connsiteY10" fmla="*/ 6857999 h 68579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5438621" h="6857999">
                <a:moveTo>
                  <a:pt x="0" y="0"/>
                </a:moveTo>
                <a:lnTo>
                  <a:pt x="573774" y="0"/>
                </a:lnTo>
                <a:lnTo>
                  <a:pt x="1182808" y="0"/>
                </a:lnTo>
                <a:lnTo>
                  <a:pt x="4537195" y="0"/>
                </a:lnTo>
                <a:lnTo>
                  <a:pt x="5187609" y="0"/>
                </a:lnTo>
                <a:lnTo>
                  <a:pt x="5438621" y="0"/>
                </a:lnTo>
                <a:lnTo>
                  <a:pt x="5438621" y="6857999"/>
                </a:lnTo>
                <a:lnTo>
                  <a:pt x="4802807" y="6857999"/>
                </a:lnTo>
                <a:lnTo>
                  <a:pt x="4537195" y="6857999"/>
                </a:lnTo>
                <a:lnTo>
                  <a:pt x="1182808" y="6857999"/>
                </a:lnTo>
                <a:lnTo>
                  <a:pt x="1049897" y="6857999"/>
                </a:lnTo>
                <a:close/>
              </a:path>
            </a:pathLst>
          </a:cu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22721A85-1EA4-4D87-97AB-0BB4AB78F92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6678143" y="0"/>
            <a:ext cx="860630" cy="6857999"/>
          </a:xfrm>
          <a:prstGeom prst="line">
            <a:avLst/>
          </a:prstGeom>
          <a:ln w="15875" cap="sq">
            <a:solidFill>
              <a:schemeClr val="accent1"/>
            </a:solidFill>
            <a:bevel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6" name="Straight Connector 35">
            <a:extLst>
              <a:ext uri="{FF2B5EF4-FFF2-40B4-BE49-F238E27FC236}">
                <a16:creationId xmlns:a16="http://schemas.microsoft.com/office/drawing/2014/main" id="{E5E836EB-03CD-4BA5-A751-21D2ACC2830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5453743" y="3483429"/>
            <a:ext cx="6738258" cy="3374570"/>
          </a:xfrm>
          <a:prstGeom prst="line">
            <a:avLst/>
          </a:prstGeom>
          <a:ln w="9525">
            <a:solidFill>
              <a:schemeClr val="accent1">
                <a:lumMod val="60000"/>
                <a:lumOff val="40000"/>
                <a:alpha val="8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8" name="Isosceles Triangle 37">
            <a:extLst>
              <a:ext uri="{FF2B5EF4-FFF2-40B4-BE49-F238E27FC236}">
                <a16:creationId xmlns:a16="http://schemas.microsoft.com/office/drawing/2014/main" id="{A27691EB-14CF-4237-B5EB-C94B92677A0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11349404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2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222F1B22-A501-4B0F-8EFB-F4C37D368E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29734" y="854529"/>
            <a:ext cx="5799665" cy="5148943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ctr"/>
            <a:r>
              <a:rPr lang="en-US" sz="6000"/>
              <a:t>Degradation Mechanisms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88D85C7F-CA40-4823-BF1B-E73B14E383FC}"/>
              </a:ext>
            </a:extLst>
          </p:cNvPr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F0930276-D6EF-4267-BDD4-4842A882CFD3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0" name="Graphic 8">
            <a:extLst>
              <a:ext uri="{FF2B5EF4-FFF2-40B4-BE49-F238E27FC236}">
                <a16:creationId xmlns:a16="http://schemas.microsoft.com/office/drawing/2014/main" id="{C4449940-B46B-42A3-9D5A-8EF2D494B600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1" name="Text Box 55">
            <a:extLst>
              <a:ext uri="{FF2B5EF4-FFF2-40B4-BE49-F238E27FC236}">
                <a16:creationId xmlns:a16="http://schemas.microsoft.com/office/drawing/2014/main" id="{3FDCCB3E-600D-476F-ADD6-40D30E89B063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37C8FC9E-76A8-4CFB-9C99-6AD1FA7995F4}"/>
              </a:ext>
            </a:extLst>
          </p:cNvPr>
          <p:cNvSpPr txBox="1"/>
          <p:nvPr/>
        </p:nvSpPr>
        <p:spPr>
          <a:xfrm>
            <a:off x="8352747" y="2841171"/>
            <a:ext cx="3497634" cy="2139047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l"/>
            <a:r>
              <a:rPr lang="en-US">
                <a:solidFill>
                  <a:schemeClr val="bg1"/>
                </a:solidFill>
              </a:rPr>
              <a:t>What happened?</a:t>
            </a:r>
          </a:p>
          <a:p>
            <a:r>
              <a:rPr lang="en-GB">
                <a:solidFill>
                  <a:schemeClr val="bg1"/>
                </a:solidFill>
              </a:rPr>
              <a:t>Observed failures</a:t>
            </a:r>
          </a:p>
          <a:p>
            <a:r>
              <a:rPr lang="en-GB">
                <a:solidFill>
                  <a:schemeClr val="bg1"/>
                </a:solidFill>
              </a:rPr>
              <a:t>Pitting / Crevice Corrosion</a:t>
            </a:r>
          </a:p>
          <a:p>
            <a:r>
              <a:rPr lang="en-US">
                <a:solidFill>
                  <a:schemeClr val="bg1"/>
                </a:solidFill>
              </a:rPr>
              <a:t>Hydrogen Embrittlement</a:t>
            </a:r>
          </a:p>
          <a:p>
            <a:r>
              <a:rPr lang="en-GB">
                <a:solidFill>
                  <a:schemeClr val="bg1"/>
                </a:solidFill>
              </a:rPr>
              <a:t>Welding</a:t>
            </a:r>
          </a:p>
          <a:p>
            <a:endParaRPr lang="en-GB" sz="2500"/>
          </a:p>
          <a:p>
            <a:endParaRPr lang="en-US">
              <a:solidFill>
                <a:schemeClr val="bg1"/>
              </a:solidFill>
            </a:endParaRPr>
          </a:p>
        </p:txBody>
      </p:sp>
      <p:sp>
        <p:nvSpPr>
          <p:cNvPr id="28" name="Slide Number Placeholder 3">
            <a:extLst>
              <a:ext uri="{FF2B5EF4-FFF2-40B4-BE49-F238E27FC236}">
                <a16:creationId xmlns:a16="http://schemas.microsoft.com/office/drawing/2014/main" id="{C9409823-19D7-45D4-A567-375EBFDD2A2F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15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351075006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3C0DEFCB-4BCB-4BAC-83B5-32699A8210D6}"/>
              </a:ext>
            </a:extLst>
          </p:cNvPr>
          <p:cNvSpPr txBox="1"/>
          <p:nvPr/>
        </p:nvSpPr>
        <p:spPr>
          <a:xfrm>
            <a:off x="793135" y="5242813"/>
            <a:ext cx="6780982" cy="492443"/>
          </a:xfrm>
          <a:prstGeom prst="rect">
            <a:avLst/>
          </a:prstGeom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just">
              <a:defRPr/>
            </a:pP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</a:t>
            </a:r>
            <a:r>
              <a:rPr lang="en-GB" sz="1300" i="1">
                <a:solidFill>
                  <a:prstClr val="black"/>
                </a:solidFill>
                <a:latin typeface="Trebuchet MS" panose="020B0603020202020204"/>
              </a:rPr>
              <a:t>5:</a:t>
            </a: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Visual examination of sections from titanium spool: a) </a:t>
            </a:r>
            <a:r>
              <a:rPr lang="en-US" sz="1300" i="1">
                <a:solidFill>
                  <a:prstClr val="black"/>
                </a:solidFill>
              </a:rPr>
              <a:t>Close up of leaking area in recycle line spool (outer surface) b)</a:t>
            </a:r>
            <a:r>
              <a:rPr kumimoji="0" lang="en-GB" sz="1300" b="0" i="1" u="none" strike="noStrike" kern="1200" cap="none" spc="0" normalizeH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</a:t>
            </a:r>
            <a:r>
              <a:rPr lang="en-US" sz="1300" i="1">
                <a:solidFill>
                  <a:prstClr val="black"/>
                </a:solidFill>
              </a:rPr>
              <a:t>Section of sample JA1 (inner surface)</a:t>
            </a:r>
            <a:endParaRPr kumimoji="0" lang="en-GB" sz="1300" b="0" i="1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id="{6A8F8E20-2236-45CD-96C6-90191E21EDBC}"/>
              </a:ext>
            </a:extLst>
          </p:cNvPr>
          <p:cNvSpPr/>
          <p:nvPr/>
        </p:nvSpPr>
        <p:spPr>
          <a:xfrm>
            <a:off x="793134" y="2108757"/>
            <a:ext cx="6656105" cy="749868"/>
          </a:xfrm>
          <a:prstGeom prst="rect">
            <a:avLst/>
          </a:prstGeom>
          <a:ln>
            <a:noFill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lIns="91440" tIns="45720" rIns="91440" bIns="45720"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4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/>
                <a:cs typeface="Aharoni"/>
              </a:rPr>
              <a:t>Pits</a:t>
            </a:r>
            <a:endParaRPr kumimoji="0" lang="en-US" sz="2400" b="0" i="0" u="none" strike="noStrike" kern="1200" cap="none" spc="0" normalizeH="0" baseline="0" noProof="0">
              <a:ln>
                <a:noFill/>
              </a:ln>
              <a:effectLst/>
              <a:uLnTx/>
              <a:uFillTx/>
              <a:latin typeface="Trebuchet MS"/>
              <a:cs typeface="+mn-cs"/>
            </a:endParaRPr>
          </a:p>
        </p:txBody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id="{EABEE9B7-1885-4D1D-AFCF-E4CDC0892464}"/>
              </a:ext>
            </a:extLst>
          </p:cNvPr>
          <p:cNvSpPr/>
          <p:nvPr/>
        </p:nvSpPr>
        <p:spPr>
          <a:xfrm>
            <a:off x="8328816" y="2108757"/>
            <a:ext cx="3070049" cy="749868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noFill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lIns="91440" tIns="45720" rIns="91440" bIns="45720"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4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/>
                <a:cs typeface="Aharoni"/>
              </a:rPr>
              <a:t>Cracks</a:t>
            </a:r>
            <a:endParaRPr kumimoji="0" lang="en-US" sz="2400" b="0" i="0" u="none" strike="noStrike" kern="1200" cap="none" spc="0" normalizeH="0" baseline="0" noProof="0">
              <a:ln>
                <a:noFill/>
              </a:ln>
              <a:effectLst/>
              <a:uLnTx/>
              <a:uFillTx/>
              <a:latin typeface="Trebuchet MS"/>
              <a:cs typeface="+mn-cs"/>
            </a:endParaRPr>
          </a:p>
        </p:txBody>
      </p:sp>
      <p:pic>
        <p:nvPicPr>
          <p:cNvPr id="26" name="Picture 25">
            <a:extLst>
              <a:ext uri="{FF2B5EF4-FFF2-40B4-BE49-F238E27FC236}">
                <a16:creationId xmlns:a16="http://schemas.microsoft.com/office/drawing/2014/main" id="{06A1DE00-BB67-4FE8-BDDB-0102218C1FBE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364549" y="3090307"/>
            <a:ext cx="3070048" cy="1980642"/>
          </a:xfrm>
          <a:prstGeom prst="rect">
            <a:avLst/>
          </a:prstGeom>
          <a:ln>
            <a:noFill/>
          </a:ln>
          <a:effectLst/>
        </p:spPr>
      </p:pic>
      <p:pic>
        <p:nvPicPr>
          <p:cNvPr id="27" name="Picture 26" descr="A close up of a desert&#10;&#10;Description automatically generated">
            <a:extLst>
              <a:ext uri="{FF2B5EF4-FFF2-40B4-BE49-F238E27FC236}">
                <a16:creationId xmlns:a16="http://schemas.microsoft.com/office/drawing/2014/main" id="{8666F8A4-CB3A-45B0-A6A0-052071B55390}"/>
              </a:ext>
            </a:extLst>
          </p:cNvPr>
          <p:cNvPicPr/>
          <p:nvPr/>
        </p:nvPicPr>
        <p:blipFill>
          <a:blip r:embed="rId7"/>
          <a:stretch>
            <a:fillRect/>
          </a:stretch>
        </p:blipFill>
        <p:spPr>
          <a:xfrm>
            <a:off x="793134" y="3090307"/>
            <a:ext cx="3070048" cy="1980643"/>
          </a:xfrm>
          <a:prstGeom prst="rect">
            <a:avLst/>
          </a:prstGeom>
          <a:ln>
            <a:noFill/>
          </a:ln>
          <a:effectLst/>
        </p:spPr>
      </p:pic>
      <p:pic>
        <p:nvPicPr>
          <p:cNvPr id="28" name="Picture 27">
            <a:extLst>
              <a:ext uri="{FF2B5EF4-FFF2-40B4-BE49-F238E27FC236}">
                <a16:creationId xmlns:a16="http://schemas.microsoft.com/office/drawing/2014/main" id="{4E55E42D-F848-4CEA-A42C-DB7AAF847D5F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8328817" y="3090307"/>
            <a:ext cx="3070048" cy="1980643"/>
          </a:xfrm>
          <a:prstGeom prst="rect">
            <a:avLst/>
          </a:prstGeom>
          <a:ln>
            <a:noFill/>
          </a:ln>
          <a:effectLst/>
        </p:spPr>
      </p:pic>
      <p:sp>
        <p:nvSpPr>
          <p:cNvPr id="29" name="TextBox 28">
            <a:extLst>
              <a:ext uri="{FF2B5EF4-FFF2-40B4-BE49-F238E27FC236}">
                <a16:creationId xmlns:a16="http://schemas.microsoft.com/office/drawing/2014/main" id="{26F5F963-C213-495A-BC0B-3D9E9A9DBA6F}"/>
              </a:ext>
            </a:extLst>
          </p:cNvPr>
          <p:cNvSpPr txBox="1"/>
          <p:nvPr/>
        </p:nvSpPr>
        <p:spPr>
          <a:xfrm>
            <a:off x="8328816" y="5242813"/>
            <a:ext cx="3070048" cy="492443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just">
              <a:defRPr/>
            </a:pP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</a:t>
            </a:r>
            <a:r>
              <a:rPr lang="en-GB" sz="1300" i="1">
                <a:solidFill>
                  <a:prstClr val="black"/>
                </a:solidFill>
                <a:latin typeface="Trebuchet MS" panose="020B0603020202020204"/>
              </a:rPr>
              <a:t>6:</a:t>
            </a: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</a:t>
            </a: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Crack in the weld observed in titanium spool section MetJB1</a:t>
            </a:r>
            <a:endParaRPr kumimoji="0" lang="en-GB" sz="1300" b="0" i="1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30" name="Title 1">
            <a:extLst>
              <a:ext uri="{FF2B5EF4-FFF2-40B4-BE49-F238E27FC236}">
                <a16:creationId xmlns:a16="http://schemas.microsoft.com/office/drawing/2014/main" id="{722EF010-4000-4BD0-B64D-D072B6C5FF9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15135" y="107109"/>
            <a:ext cx="8596668" cy="1122744"/>
          </a:xfrm>
        </p:spPr>
        <p:txBody>
          <a:bodyPr anchor="t">
            <a:normAutofit/>
          </a:bodyPr>
          <a:lstStyle/>
          <a:p>
            <a:r>
              <a:rPr lang="en-GB"/>
              <a:t>Degradation Mechanism</a:t>
            </a:r>
            <a:br>
              <a:rPr lang="en-GB"/>
            </a:br>
            <a:r>
              <a:rPr lang="en-GB" sz="2500"/>
              <a:t>Observed failures </a:t>
            </a:r>
          </a:p>
        </p:txBody>
      </p:sp>
      <p:sp>
        <p:nvSpPr>
          <p:cNvPr id="32" name="Slide Number Placeholder 3">
            <a:extLst>
              <a:ext uri="{FF2B5EF4-FFF2-40B4-BE49-F238E27FC236}">
                <a16:creationId xmlns:a16="http://schemas.microsoft.com/office/drawing/2014/main" id="{79F68A22-4A43-4B6B-953F-5B62B0AA616A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16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70061652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" grpId="0" animBg="1"/>
      <p:bldP spid="24" grpId="0" animBg="1"/>
      <p:bldP spid="25" grpId="0" animBg="1"/>
      <p:bldP spid="29" grpId="0" animBg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pic>
        <p:nvPicPr>
          <p:cNvPr id="17" name="Picture 5" descr="A picture containing clock&#10;&#10;Description automatically generated">
            <a:extLst>
              <a:ext uri="{FF2B5EF4-FFF2-40B4-BE49-F238E27FC236}">
                <a16:creationId xmlns:a16="http://schemas.microsoft.com/office/drawing/2014/main" id="{5AC770E2-8662-4A08-808C-1C181BE1E777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sharpenSoften amount="25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641661" y="1305815"/>
            <a:ext cx="3766646" cy="1741446"/>
          </a:xfrm>
          <a:prstGeom prst="rect">
            <a:avLst/>
          </a:prstGeom>
          <a:ln>
            <a:noFill/>
          </a:ln>
          <a:effectLst/>
        </p:spPr>
      </p:pic>
      <p:graphicFrame>
        <p:nvGraphicFramePr>
          <p:cNvPr id="18" name="Diagram 2">
            <a:extLst>
              <a:ext uri="{FF2B5EF4-FFF2-40B4-BE49-F238E27FC236}">
                <a16:creationId xmlns:a16="http://schemas.microsoft.com/office/drawing/2014/main" id="{49AED2C7-3D2F-4D63-A093-D03C5F2B3570}"/>
              </a:ext>
            </a:extLst>
          </p:cNvPr>
          <p:cNvGraphicFramePr/>
          <p:nvPr/>
        </p:nvGraphicFramePr>
        <p:xfrm>
          <a:off x="4874775" y="395069"/>
          <a:ext cx="2646535" cy="99628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8" r:lo="rId9" r:qs="rId10" r:cs="rId11"/>
          </a:graphicData>
        </a:graphic>
      </p:graphicFrame>
      <p:sp>
        <p:nvSpPr>
          <p:cNvPr id="19" name="TextBox 18">
            <a:extLst>
              <a:ext uri="{FF2B5EF4-FFF2-40B4-BE49-F238E27FC236}">
                <a16:creationId xmlns:a16="http://schemas.microsoft.com/office/drawing/2014/main" id="{84C604DD-2250-4AB0-993E-0D11C163C269}"/>
              </a:ext>
            </a:extLst>
          </p:cNvPr>
          <p:cNvSpPr txBox="1"/>
          <p:nvPr/>
        </p:nvSpPr>
        <p:spPr>
          <a:xfrm>
            <a:off x="641661" y="3188708"/>
            <a:ext cx="3675734" cy="2923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</a:t>
            </a:r>
            <a:r>
              <a:rPr kumimoji="0" lang="en-GB" sz="1300" b="0" i="1" u="none" strike="noStrike" kern="1200" cap="none" spc="0" normalizeH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</a:t>
            </a:r>
            <a:r>
              <a:rPr lang="en-GB" sz="1300" i="1">
                <a:solidFill>
                  <a:prstClr val="black"/>
                </a:solidFill>
                <a:latin typeface="Trebuchet MS" panose="020B0603020202020204"/>
              </a:rPr>
              <a:t>7:</a:t>
            </a:r>
            <a:r>
              <a:rPr kumimoji="0" lang="en-GB" sz="1300" b="0" i="1" u="none" strike="noStrike" kern="1200" cap="none" spc="0" normalizeH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</a:t>
            </a: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Mono-ethylene glycol oxidation</a:t>
            </a:r>
            <a:endParaRPr kumimoji="0" lang="en-US" sz="1300" b="0" i="1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graphicFrame>
        <p:nvGraphicFramePr>
          <p:cNvPr id="20" name="Diagram 2">
            <a:extLst>
              <a:ext uri="{FF2B5EF4-FFF2-40B4-BE49-F238E27FC236}">
                <a16:creationId xmlns:a16="http://schemas.microsoft.com/office/drawing/2014/main" id="{55CA47AD-673A-4472-9263-A7D29F64AFE0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1969087078"/>
              </p:ext>
            </p:extLst>
          </p:nvPr>
        </p:nvGraphicFramePr>
        <p:xfrm>
          <a:off x="8244990" y="418740"/>
          <a:ext cx="2646535" cy="124681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13" r:lo="rId14" r:qs="rId15" r:cs="rId16"/>
          </a:graphicData>
        </a:graphic>
      </p:graphicFrame>
      <p:sp>
        <p:nvSpPr>
          <p:cNvPr id="21" name="Rectangle 20">
            <a:extLst>
              <a:ext uri="{FF2B5EF4-FFF2-40B4-BE49-F238E27FC236}">
                <a16:creationId xmlns:a16="http://schemas.microsoft.com/office/drawing/2014/main" id="{18A1CC7F-5408-4F8D-A4B5-E4229D9671B9}"/>
              </a:ext>
            </a:extLst>
          </p:cNvPr>
          <p:cNvSpPr/>
          <p:nvPr/>
        </p:nvSpPr>
        <p:spPr>
          <a:xfrm>
            <a:off x="1930925" y="202138"/>
            <a:ext cx="1985794" cy="749868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1">
            <a:schemeClr val="accent5"/>
          </a:lnRef>
          <a:fillRef idx="3">
            <a:schemeClr val="accent5"/>
          </a:fillRef>
          <a:effectRef idx="2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b="1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ea typeface="+mn-ea"/>
                <a:cs typeface="Aharoni"/>
              </a:rPr>
              <a:t>Oxygen ingress</a:t>
            </a:r>
            <a:endParaRPr kumimoji="0" lang="en-US" b="1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ea typeface="+mn-ea"/>
            </a:endParaRPr>
          </a:p>
        </p:txBody>
      </p:sp>
      <p:sp>
        <p:nvSpPr>
          <p:cNvPr id="22" name="Rectangle 21">
            <a:extLst>
              <a:ext uri="{FF2B5EF4-FFF2-40B4-BE49-F238E27FC236}">
                <a16:creationId xmlns:a16="http://schemas.microsoft.com/office/drawing/2014/main" id="{A0EE0EC9-237B-4C0A-AA54-2C98A0476DC4}"/>
              </a:ext>
            </a:extLst>
          </p:cNvPr>
          <p:cNvSpPr/>
          <p:nvPr/>
        </p:nvSpPr>
        <p:spPr>
          <a:xfrm>
            <a:off x="4560975" y="1488990"/>
            <a:ext cx="1985794" cy="749868"/>
          </a:xfrm>
          <a:prstGeom prst="rect">
            <a:avLst/>
          </a:prstGeom>
          <a:ln>
            <a:noFill/>
          </a:ln>
          <a:effectLst/>
        </p:spPr>
        <p:style>
          <a:lnRef idx="1">
            <a:schemeClr val="accent4"/>
          </a:lnRef>
          <a:fillRef idx="3">
            <a:schemeClr val="accent4"/>
          </a:fillRef>
          <a:effectRef idx="2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b="1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ea typeface="+mn-ea"/>
                <a:cs typeface="Aharoni"/>
              </a:rPr>
              <a:t>MEG degradation</a:t>
            </a:r>
            <a:endParaRPr kumimoji="0" lang="en-US" b="1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ea typeface="+mn-ea"/>
            </a:endParaRPr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9F3F69DC-49DF-41E3-9068-4628CAE3220E}"/>
              </a:ext>
            </a:extLst>
          </p:cNvPr>
          <p:cNvSpPr/>
          <p:nvPr/>
        </p:nvSpPr>
        <p:spPr>
          <a:xfrm>
            <a:off x="4560975" y="2801762"/>
            <a:ext cx="1985794" cy="749868"/>
          </a:xfrm>
          <a:prstGeom prst="rect">
            <a:avLst/>
          </a:prstGeom>
          <a:ln>
            <a:noFill/>
          </a:ln>
          <a:effectLst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b="1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ea typeface="+mn-ea"/>
                <a:cs typeface="Aharoni"/>
              </a:rPr>
              <a:t>Low pH</a:t>
            </a:r>
            <a:endParaRPr kumimoji="0" lang="en-US" b="1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ea typeface="+mn-ea"/>
            </a:endParaRPr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id="{501E6610-1A54-486E-B5C8-D66E6C627FDF}"/>
              </a:ext>
            </a:extLst>
          </p:cNvPr>
          <p:cNvSpPr/>
          <p:nvPr/>
        </p:nvSpPr>
        <p:spPr>
          <a:xfrm>
            <a:off x="4018847" y="4136413"/>
            <a:ext cx="3070050" cy="749868"/>
          </a:xfrm>
          <a:prstGeom prst="rect">
            <a:avLst/>
          </a:prstGeom>
          <a:ln>
            <a:noFill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b="1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ea typeface="+mn-ea"/>
                <a:cs typeface="Aharoni"/>
              </a:rPr>
              <a:t>Pitting / Crevice corrosion</a:t>
            </a:r>
            <a:endParaRPr kumimoji="0" lang="en-US" b="1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ea typeface="+mn-ea"/>
            </a:endParaRPr>
          </a:p>
        </p:txBody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id="{C8D5C7F2-736C-40DB-B0B5-EA59626DD9CF}"/>
              </a:ext>
            </a:extLst>
          </p:cNvPr>
          <p:cNvSpPr/>
          <p:nvPr/>
        </p:nvSpPr>
        <p:spPr>
          <a:xfrm>
            <a:off x="4560975" y="202138"/>
            <a:ext cx="1985794" cy="749868"/>
          </a:xfrm>
          <a:prstGeom prst="rect">
            <a:avLst/>
          </a:prstGeom>
          <a:ln>
            <a:noFill/>
          </a:ln>
          <a:effectLst/>
        </p:spPr>
        <p:style>
          <a:lnRef idx="1">
            <a:schemeClr val="accent5"/>
          </a:lnRef>
          <a:fillRef idx="3">
            <a:schemeClr val="accent5"/>
          </a:fillRef>
          <a:effectRef idx="2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b="1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ea typeface="+mn-ea"/>
                <a:cs typeface="Aharoni"/>
              </a:rPr>
              <a:t>High temperature</a:t>
            </a:r>
            <a:endParaRPr kumimoji="0" lang="en-US" b="1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ea typeface="+mn-ea"/>
            </a:endParaRPr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72B8FD15-572F-40DA-80CC-6719C104AE79}"/>
              </a:ext>
            </a:extLst>
          </p:cNvPr>
          <p:cNvSpPr/>
          <p:nvPr/>
        </p:nvSpPr>
        <p:spPr>
          <a:xfrm>
            <a:off x="7188477" y="211079"/>
            <a:ext cx="1985794" cy="749868"/>
          </a:xfrm>
          <a:prstGeom prst="rect">
            <a:avLst/>
          </a:prstGeom>
          <a:ln>
            <a:noFill/>
          </a:ln>
          <a:effectLst/>
        </p:spPr>
        <p:style>
          <a:lnRef idx="1">
            <a:schemeClr val="accent5"/>
          </a:lnRef>
          <a:fillRef idx="3">
            <a:schemeClr val="accent5"/>
          </a:fillRef>
          <a:effectRef idx="2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b="1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ea typeface="+mn-ea"/>
                <a:cs typeface="Aharoni"/>
              </a:rPr>
              <a:t>Chlorides</a:t>
            </a:r>
            <a:endParaRPr kumimoji="0" lang="en-US" b="1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ea typeface="+mn-ea"/>
            </a:endParaRPr>
          </a:p>
        </p:txBody>
      </p:sp>
      <p:sp>
        <p:nvSpPr>
          <p:cNvPr id="27" name="Arrow: Right 26">
            <a:extLst>
              <a:ext uri="{FF2B5EF4-FFF2-40B4-BE49-F238E27FC236}">
                <a16:creationId xmlns:a16="http://schemas.microsoft.com/office/drawing/2014/main" id="{7D2DAA0C-27C3-40EB-A3EE-82D656E193F4}"/>
              </a:ext>
            </a:extLst>
          </p:cNvPr>
          <p:cNvSpPr/>
          <p:nvPr/>
        </p:nvSpPr>
        <p:spPr>
          <a:xfrm rot="5400000">
            <a:off x="5383288" y="1035573"/>
            <a:ext cx="347986" cy="369850"/>
          </a:xfrm>
          <a:prstGeom prst="rightArrow">
            <a:avLst>
              <a:gd name="adj1" fmla="val 50000"/>
              <a:gd name="adj2" fmla="val 47727"/>
            </a:avLst>
          </a:prstGeom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5"/>
          </a:lnRef>
          <a:fillRef idx="3">
            <a:schemeClr val="accent5"/>
          </a:fillRef>
          <a:effectRef idx="2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8" name="Arrow: Right 27">
            <a:extLst>
              <a:ext uri="{FF2B5EF4-FFF2-40B4-BE49-F238E27FC236}">
                <a16:creationId xmlns:a16="http://schemas.microsoft.com/office/drawing/2014/main" id="{DC6DBD3F-2370-4071-8CB7-E2EAA4951D57}"/>
              </a:ext>
            </a:extLst>
          </p:cNvPr>
          <p:cNvSpPr/>
          <p:nvPr/>
        </p:nvSpPr>
        <p:spPr>
          <a:xfrm rot="5400000">
            <a:off x="5379879" y="2322425"/>
            <a:ext cx="347986" cy="369850"/>
          </a:xfrm>
          <a:prstGeom prst="rightArrow">
            <a:avLst>
              <a:gd name="adj1" fmla="val 50000"/>
              <a:gd name="adj2" fmla="val 47727"/>
            </a:avLst>
          </a:prstGeom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4"/>
          </a:lnRef>
          <a:fillRef idx="3">
            <a:schemeClr val="accent4"/>
          </a:fillRef>
          <a:effectRef idx="2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30" name="Arrow: Right 29">
            <a:extLst>
              <a:ext uri="{FF2B5EF4-FFF2-40B4-BE49-F238E27FC236}">
                <a16:creationId xmlns:a16="http://schemas.microsoft.com/office/drawing/2014/main" id="{49666BD8-CFE2-403B-8A39-45C313BDAF08}"/>
              </a:ext>
            </a:extLst>
          </p:cNvPr>
          <p:cNvSpPr/>
          <p:nvPr/>
        </p:nvSpPr>
        <p:spPr>
          <a:xfrm rot="5400000">
            <a:off x="5379879" y="3649509"/>
            <a:ext cx="347986" cy="369850"/>
          </a:xfrm>
          <a:prstGeom prst="rightArrow">
            <a:avLst>
              <a:gd name="adj1" fmla="val 50000"/>
              <a:gd name="adj2" fmla="val 47727"/>
            </a:avLst>
          </a:prstGeom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31" name="Arrow: Right 30">
            <a:extLst>
              <a:ext uri="{FF2B5EF4-FFF2-40B4-BE49-F238E27FC236}">
                <a16:creationId xmlns:a16="http://schemas.microsoft.com/office/drawing/2014/main" id="{1D2C0FEC-8132-49E5-A267-FCA1D41B91B4}"/>
              </a:ext>
            </a:extLst>
          </p:cNvPr>
          <p:cNvSpPr/>
          <p:nvPr/>
        </p:nvSpPr>
        <p:spPr>
          <a:xfrm rot="8100000">
            <a:off x="6626900" y="1058744"/>
            <a:ext cx="347986" cy="369850"/>
          </a:xfrm>
          <a:prstGeom prst="rightArrow">
            <a:avLst>
              <a:gd name="adj1" fmla="val 50000"/>
              <a:gd name="adj2" fmla="val 47727"/>
            </a:avLst>
          </a:prstGeom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5"/>
          </a:lnRef>
          <a:fillRef idx="3">
            <a:schemeClr val="accent5"/>
          </a:fillRef>
          <a:effectRef idx="2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798F8EFE-516D-47C4-9000-E3093A2D6C9F}"/>
              </a:ext>
            </a:extLst>
          </p:cNvPr>
          <p:cNvSpPr/>
          <p:nvPr/>
        </p:nvSpPr>
        <p:spPr>
          <a:xfrm>
            <a:off x="7759176" y="4122874"/>
            <a:ext cx="1985794" cy="749868"/>
          </a:xfrm>
          <a:prstGeom prst="rect">
            <a:avLst/>
          </a:prstGeom>
          <a:ln>
            <a:noFill/>
          </a:ln>
          <a:effectLst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b="1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ea typeface="+mn-ea"/>
                <a:cs typeface="Aharoni"/>
              </a:rPr>
              <a:t>Erosion </a:t>
            </a:r>
            <a:endParaRPr kumimoji="0" lang="en-US" b="1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ea typeface="+mn-ea"/>
            </a:endParaRPr>
          </a:p>
        </p:txBody>
      </p:sp>
      <p:sp>
        <p:nvSpPr>
          <p:cNvPr id="33" name="Arrow: Right 32">
            <a:extLst>
              <a:ext uri="{FF2B5EF4-FFF2-40B4-BE49-F238E27FC236}">
                <a16:creationId xmlns:a16="http://schemas.microsoft.com/office/drawing/2014/main" id="{68C9B357-2179-4597-A184-7E0E98AAED6F}"/>
              </a:ext>
            </a:extLst>
          </p:cNvPr>
          <p:cNvSpPr/>
          <p:nvPr/>
        </p:nvSpPr>
        <p:spPr>
          <a:xfrm rot="10800000">
            <a:off x="7250044" y="4326422"/>
            <a:ext cx="347986" cy="369850"/>
          </a:xfrm>
          <a:prstGeom prst="rightArrow">
            <a:avLst>
              <a:gd name="adj1" fmla="val 50000"/>
              <a:gd name="adj2" fmla="val 55812"/>
            </a:avLst>
          </a:prstGeom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pic>
        <p:nvPicPr>
          <p:cNvPr id="34" name="Picture 33">
            <a:extLst>
              <a:ext uri="{FF2B5EF4-FFF2-40B4-BE49-F238E27FC236}">
                <a16:creationId xmlns:a16="http://schemas.microsoft.com/office/drawing/2014/main" id="{76423715-E729-48D6-8091-911FB6E4494B}"/>
              </a:ext>
            </a:extLst>
          </p:cNvPr>
          <p:cNvPicPr>
            <a:picLocks noChangeAspect="1"/>
          </p:cNvPicPr>
          <p:nvPr/>
        </p:nvPicPr>
        <p:blipFill rotWithShape="1">
          <a:blip r:embed="rId18">
            <a:lum contrast="20000"/>
          </a:blip>
          <a:srcRect r="2958" b="50464"/>
          <a:stretch/>
        </p:blipFill>
        <p:spPr>
          <a:xfrm>
            <a:off x="7696395" y="1557230"/>
            <a:ext cx="4289169" cy="1820284"/>
          </a:xfrm>
          <a:prstGeom prst="rect">
            <a:avLst/>
          </a:prstGeom>
          <a:ln>
            <a:noFill/>
          </a:ln>
          <a:effectLst/>
        </p:spPr>
      </p:pic>
      <p:sp>
        <p:nvSpPr>
          <p:cNvPr id="35" name="Freeform: Shape 34">
            <a:extLst>
              <a:ext uri="{FF2B5EF4-FFF2-40B4-BE49-F238E27FC236}">
                <a16:creationId xmlns:a16="http://schemas.microsoft.com/office/drawing/2014/main" id="{00BDD48F-D6A0-4096-92E4-F4998B51CB66}"/>
              </a:ext>
            </a:extLst>
          </p:cNvPr>
          <p:cNvSpPr/>
          <p:nvPr/>
        </p:nvSpPr>
        <p:spPr>
          <a:xfrm>
            <a:off x="8665251" y="1011750"/>
            <a:ext cx="1643827" cy="2170143"/>
          </a:xfrm>
          <a:custGeom>
            <a:avLst/>
            <a:gdLst>
              <a:gd name="connsiteX0" fmla="*/ 1909482 w 1985794"/>
              <a:gd name="connsiteY0" fmla="*/ 0 h 2170143"/>
              <a:gd name="connsiteX1" fmla="*/ 1945341 w 1985794"/>
              <a:gd name="connsiteY1" fmla="*/ 2115671 h 2170143"/>
              <a:gd name="connsiteX2" fmla="*/ 1416423 w 1985794"/>
              <a:gd name="connsiteY2" fmla="*/ 1559859 h 2170143"/>
              <a:gd name="connsiteX3" fmla="*/ 0 w 1985794"/>
              <a:gd name="connsiteY3" fmla="*/ 1730188 h 217014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985794" h="2170143">
                <a:moveTo>
                  <a:pt x="1909482" y="0"/>
                </a:moveTo>
                <a:cubicBezTo>
                  <a:pt x="1968500" y="927847"/>
                  <a:pt x="2027518" y="1855694"/>
                  <a:pt x="1945341" y="2115671"/>
                </a:cubicBezTo>
                <a:cubicBezTo>
                  <a:pt x="1863164" y="2375648"/>
                  <a:pt x="1740646" y="1624106"/>
                  <a:pt x="1416423" y="1559859"/>
                </a:cubicBezTo>
                <a:cubicBezTo>
                  <a:pt x="1092200" y="1495612"/>
                  <a:pt x="546100" y="1612900"/>
                  <a:pt x="0" y="1730188"/>
                </a:cubicBezTo>
              </a:path>
            </a:pathLst>
          </a:custGeom>
          <a:ln>
            <a:headEnd type="none" w="med" len="med"/>
            <a:tailEnd type="triangle" w="lg" len="lg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36" name="Freeform: Shape 35">
            <a:extLst>
              <a:ext uri="{FF2B5EF4-FFF2-40B4-BE49-F238E27FC236}">
                <a16:creationId xmlns:a16="http://schemas.microsoft.com/office/drawing/2014/main" id="{6181BBD2-010F-4AED-BB5B-11DAF4EB2553}"/>
              </a:ext>
            </a:extLst>
          </p:cNvPr>
          <p:cNvSpPr/>
          <p:nvPr/>
        </p:nvSpPr>
        <p:spPr>
          <a:xfrm>
            <a:off x="8522956" y="1046137"/>
            <a:ext cx="1643827" cy="2170143"/>
          </a:xfrm>
          <a:custGeom>
            <a:avLst/>
            <a:gdLst>
              <a:gd name="connsiteX0" fmla="*/ 1909482 w 1985794"/>
              <a:gd name="connsiteY0" fmla="*/ 0 h 2170143"/>
              <a:gd name="connsiteX1" fmla="*/ 1945341 w 1985794"/>
              <a:gd name="connsiteY1" fmla="*/ 2115671 h 2170143"/>
              <a:gd name="connsiteX2" fmla="*/ 1416423 w 1985794"/>
              <a:gd name="connsiteY2" fmla="*/ 1559859 h 2170143"/>
              <a:gd name="connsiteX3" fmla="*/ 0 w 1985794"/>
              <a:gd name="connsiteY3" fmla="*/ 1730188 h 217014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985794" h="2170143">
                <a:moveTo>
                  <a:pt x="1909482" y="0"/>
                </a:moveTo>
                <a:cubicBezTo>
                  <a:pt x="1968500" y="927847"/>
                  <a:pt x="2027518" y="1855694"/>
                  <a:pt x="1945341" y="2115671"/>
                </a:cubicBezTo>
                <a:cubicBezTo>
                  <a:pt x="1863164" y="2375648"/>
                  <a:pt x="1740646" y="1624106"/>
                  <a:pt x="1416423" y="1559859"/>
                </a:cubicBezTo>
                <a:cubicBezTo>
                  <a:pt x="1092200" y="1495612"/>
                  <a:pt x="546100" y="1612900"/>
                  <a:pt x="0" y="1730188"/>
                </a:cubicBezTo>
              </a:path>
            </a:pathLst>
          </a:custGeom>
          <a:ln>
            <a:headEnd type="none" w="med" len="med"/>
            <a:tailEnd type="triangle" w="lg" len="lg"/>
          </a:ln>
        </p:spPr>
        <p:style>
          <a:lnRef idx="3">
            <a:schemeClr val="accent3"/>
          </a:lnRef>
          <a:fillRef idx="0">
            <a:schemeClr val="accent3"/>
          </a:fillRef>
          <a:effectRef idx="2">
            <a:schemeClr val="accent3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37" name="Freeform: Shape 36">
            <a:extLst>
              <a:ext uri="{FF2B5EF4-FFF2-40B4-BE49-F238E27FC236}">
                <a16:creationId xmlns:a16="http://schemas.microsoft.com/office/drawing/2014/main" id="{9446FFCF-4125-4FD2-AAAE-B579B2FC0010}"/>
              </a:ext>
            </a:extLst>
          </p:cNvPr>
          <p:cNvSpPr/>
          <p:nvPr/>
        </p:nvSpPr>
        <p:spPr>
          <a:xfrm>
            <a:off x="8807546" y="988102"/>
            <a:ext cx="1643827" cy="2170143"/>
          </a:xfrm>
          <a:custGeom>
            <a:avLst/>
            <a:gdLst>
              <a:gd name="connsiteX0" fmla="*/ 1909482 w 1985794"/>
              <a:gd name="connsiteY0" fmla="*/ 0 h 2170143"/>
              <a:gd name="connsiteX1" fmla="*/ 1945341 w 1985794"/>
              <a:gd name="connsiteY1" fmla="*/ 2115671 h 2170143"/>
              <a:gd name="connsiteX2" fmla="*/ 1416423 w 1985794"/>
              <a:gd name="connsiteY2" fmla="*/ 1559859 h 2170143"/>
              <a:gd name="connsiteX3" fmla="*/ 0 w 1985794"/>
              <a:gd name="connsiteY3" fmla="*/ 1730188 h 217014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985794" h="2170143">
                <a:moveTo>
                  <a:pt x="1909482" y="0"/>
                </a:moveTo>
                <a:cubicBezTo>
                  <a:pt x="1968500" y="927847"/>
                  <a:pt x="2027518" y="1855694"/>
                  <a:pt x="1945341" y="2115671"/>
                </a:cubicBezTo>
                <a:cubicBezTo>
                  <a:pt x="1863164" y="2375648"/>
                  <a:pt x="1740646" y="1624106"/>
                  <a:pt x="1416423" y="1559859"/>
                </a:cubicBezTo>
                <a:cubicBezTo>
                  <a:pt x="1092200" y="1495612"/>
                  <a:pt x="546100" y="1612900"/>
                  <a:pt x="0" y="1730188"/>
                </a:cubicBezTo>
              </a:path>
            </a:pathLst>
          </a:custGeom>
          <a:ln>
            <a:headEnd type="none" w="med" len="med"/>
            <a:tailEnd type="triangle" w="lg" len="lg"/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38" name="TextBox 37">
            <a:extLst>
              <a:ext uri="{FF2B5EF4-FFF2-40B4-BE49-F238E27FC236}">
                <a16:creationId xmlns:a16="http://schemas.microsoft.com/office/drawing/2014/main" id="{85F112FA-954D-4A35-A1EE-93BB2E949764}"/>
              </a:ext>
            </a:extLst>
          </p:cNvPr>
          <p:cNvSpPr txBox="1"/>
          <p:nvPr/>
        </p:nvSpPr>
        <p:spPr>
          <a:xfrm>
            <a:off x="7658034" y="3573196"/>
            <a:ext cx="4365890" cy="292388"/>
          </a:xfrm>
          <a:prstGeom prst="rect">
            <a:avLst/>
          </a:prstGeom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</a:t>
            </a:r>
            <a:r>
              <a:rPr lang="en-GB" sz="1300" i="1">
                <a:solidFill>
                  <a:prstClr val="black"/>
                </a:solidFill>
                <a:latin typeface="Trebuchet MS" panose="020B0603020202020204"/>
              </a:rPr>
              <a:t>8:</a:t>
            </a: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Spool sectioning. Blue lines shows the fluid path</a:t>
            </a:r>
          </a:p>
        </p:txBody>
      </p:sp>
      <p:cxnSp>
        <p:nvCxnSpPr>
          <p:cNvPr id="39" name="Straight Connector 38">
            <a:extLst>
              <a:ext uri="{FF2B5EF4-FFF2-40B4-BE49-F238E27FC236}">
                <a16:creationId xmlns:a16="http://schemas.microsoft.com/office/drawing/2014/main" id="{0234D06B-0563-4915-88EA-901C897DEEB4}"/>
              </a:ext>
            </a:extLst>
          </p:cNvPr>
          <p:cNvCxnSpPr>
            <a:cxnSpLocks/>
          </p:cNvCxnSpPr>
          <p:nvPr/>
        </p:nvCxnSpPr>
        <p:spPr>
          <a:xfrm>
            <a:off x="8127421" y="3119728"/>
            <a:ext cx="3539543" cy="0"/>
          </a:xfrm>
          <a:prstGeom prst="line">
            <a:avLst/>
          </a:prstGeom>
          <a:ln>
            <a:headEnd type="triangle" w="lg" len="lg"/>
            <a:tailEnd type="none" w="med" len="med"/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cxnSp>
        <p:nvCxnSpPr>
          <p:cNvPr id="40" name="Straight Connector 39">
            <a:extLst>
              <a:ext uri="{FF2B5EF4-FFF2-40B4-BE49-F238E27FC236}">
                <a16:creationId xmlns:a16="http://schemas.microsoft.com/office/drawing/2014/main" id="{2CB2F45B-F616-4BCB-B060-553DF676F96A}"/>
              </a:ext>
            </a:extLst>
          </p:cNvPr>
          <p:cNvCxnSpPr>
            <a:cxnSpLocks/>
          </p:cNvCxnSpPr>
          <p:nvPr/>
        </p:nvCxnSpPr>
        <p:spPr>
          <a:xfrm>
            <a:off x="8127421" y="2974177"/>
            <a:ext cx="3539543" cy="0"/>
          </a:xfrm>
          <a:prstGeom prst="line">
            <a:avLst/>
          </a:prstGeom>
          <a:ln>
            <a:headEnd type="triangle" w="lg" len="lg"/>
            <a:tailEnd type="none" w="lg" len="lg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cxnSp>
        <p:nvCxnSpPr>
          <p:cNvPr id="41" name="Straight Connector 40">
            <a:extLst>
              <a:ext uri="{FF2B5EF4-FFF2-40B4-BE49-F238E27FC236}">
                <a16:creationId xmlns:a16="http://schemas.microsoft.com/office/drawing/2014/main" id="{06B0DE77-83C1-4BCF-8AA8-B7F7DC7F7797}"/>
              </a:ext>
            </a:extLst>
          </p:cNvPr>
          <p:cNvCxnSpPr>
            <a:cxnSpLocks/>
          </p:cNvCxnSpPr>
          <p:nvPr/>
        </p:nvCxnSpPr>
        <p:spPr>
          <a:xfrm>
            <a:off x="8127421" y="2820065"/>
            <a:ext cx="3539543" cy="0"/>
          </a:xfrm>
          <a:prstGeom prst="line">
            <a:avLst/>
          </a:prstGeom>
          <a:ln>
            <a:headEnd type="triangle" w="lg" len="lg"/>
            <a:tailEnd type="none" w="med" len="med"/>
          </a:ln>
        </p:spPr>
        <p:style>
          <a:lnRef idx="3">
            <a:schemeClr val="accent3"/>
          </a:lnRef>
          <a:fillRef idx="0">
            <a:schemeClr val="accent3"/>
          </a:fillRef>
          <a:effectRef idx="2">
            <a:schemeClr val="accent3"/>
          </a:effectRef>
          <a:fontRef idx="minor">
            <a:schemeClr val="tx1"/>
          </a:fontRef>
        </p:style>
      </p:cxnSp>
      <p:pic>
        <p:nvPicPr>
          <p:cNvPr id="42" name="Picture 41">
            <a:extLst>
              <a:ext uri="{FF2B5EF4-FFF2-40B4-BE49-F238E27FC236}">
                <a16:creationId xmlns:a16="http://schemas.microsoft.com/office/drawing/2014/main" id="{1721DD26-88AB-489C-A138-7588AF911A69}"/>
              </a:ext>
            </a:extLst>
          </p:cNvPr>
          <p:cNvPicPr>
            <a:picLocks noChangeAspect="1"/>
          </p:cNvPicPr>
          <p:nvPr/>
        </p:nvPicPr>
        <p:blipFill rotWithShape="1">
          <a:blip r:embed="rId19">
            <a:lum contrast="20000"/>
          </a:blip>
          <a:srcRect b="1478"/>
          <a:stretch/>
        </p:blipFill>
        <p:spPr>
          <a:xfrm>
            <a:off x="4241504" y="5204600"/>
            <a:ext cx="2624736" cy="1516478"/>
          </a:xfrm>
          <a:prstGeom prst="rect">
            <a:avLst/>
          </a:prstGeom>
          <a:ln>
            <a:noFill/>
          </a:ln>
          <a:effectLst/>
        </p:spPr>
      </p:pic>
      <p:sp>
        <p:nvSpPr>
          <p:cNvPr id="43" name="TextBox 42">
            <a:extLst>
              <a:ext uri="{FF2B5EF4-FFF2-40B4-BE49-F238E27FC236}">
                <a16:creationId xmlns:a16="http://schemas.microsoft.com/office/drawing/2014/main" id="{0A86992E-80B7-4C8D-BB7C-1DE99DC6B4BE}"/>
              </a:ext>
            </a:extLst>
          </p:cNvPr>
          <p:cNvSpPr txBox="1"/>
          <p:nvPr/>
        </p:nvSpPr>
        <p:spPr>
          <a:xfrm>
            <a:off x="592824" y="5406701"/>
            <a:ext cx="3323895" cy="692497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lIns="91440" tIns="45720" rIns="91440" bIns="45720" rtlCol="0" anchor="t">
            <a:spAutoFit/>
          </a:bodyPr>
          <a:lstStyle/>
          <a:p>
            <a:pPr lvl="0" algn="just">
              <a:defRPr/>
            </a:pPr>
            <a:r>
              <a:rPr lang="en-US" sz="1300" i="1">
                <a:solidFill>
                  <a:prstClr val="black"/>
                </a:solidFill>
              </a:rPr>
              <a:t>Fig 9: Pit on the internal Titanium  Grade 12 surface: a) spool section photograph b) spool section light metallograph</a:t>
            </a:r>
            <a:endParaRPr kumimoji="0" lang="en-GB" sz="1300" b="0" i="1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pic>
        <p:nvPicPr>
          <p:cNvPr id="44" name="Picture 43">
            <a:extLst>
              <a:ext uri="{FF2B5EF4-FFF2-40B4-BE49-F238E27FC236}">
                <a16:creationId xmlns:a16="http://schemas.microsoft.com/office/drawing/2014/main" id="{52997A78-C62C-4752-9964-D4981B5B8CB8}"/>
              </a:ext>
            </a:extLst>
          </p:cNvPr>
          <p:cNvPicPr/>
          <p:nvPr/>
        </p:nvPicPr>
        <p:blipFill rotWithShape="1">
          <a:blip r:embed="rId20">
            <a:extLst>
              <a:ext uri="{BEBA8EAE-BF5A-486C-A8C5-ECC9F3942E4B}">
                <a14:imgProps xmlns:a14="http://schemas.microsoft.com/office/drawing/2010/main">
                  <a14:imgLayer r:embed="rId21">
                    <a14:imgEffect>
                      <a14:sharpenSoften amount="25000"/>
                    </a14:imgEffect>
                  </a14:imgLayer>
                </a14:imgProps>
              </a:ext>
            </a:extLst>
          </a:blip>
          <a:srcRect l="30758" t="29652" r="38675" b="40471"/>
          <a:stretch/>
        </p:blipFill>
        <p:spPr>
          <a:xfrm>
            <a:off x="641661" y="3767946"/>
            <a:ext cx="2593586" cy="1436654"/>
          </a:xfrm>
          <a:prstGeom prst="rect">
            <a:avLst/>
          </a:prstGeom>
          <a:ln>
            <a:noFill/>
          </a:ln>
          <a:effectLst/>
        </p:spPr>
      </p:pic>
      <p:sp>
        <p:nvSpPr>
          <p:cNvPr id="45" name="Rectangle 44">
            <a:extLst>
              <a:ext uri="{FF2B5EF4-FFF2-40B4-BE49-F238E27FC236}">
                <a16:creationId xmlns:a16="http://schemas.microsoft.com/office/drawing/2014/main" id="{FD8818A7-0C74-48E3-82CF-251803120A4C}"/>
              </a:ext>
            </a:extLst>
          </p:cNvPr>
          <p:cNvSpPr/>
          <p:nvPr/>
        </p:nvSpPr>
        <p:spPr>
          <a:xfrm>
            <a:off x="7501370" y="5441449"/>
            <a:ext cx="1985794" cy="749868"/>
          </a:xfrm>
          <a:prstGeom prst="rect">
            <a:avLst/>
          </a:prstGeom>
          <a:ln>
            <a:noFill/>
          </a:ln>
          <a:effectLst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b="1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ea typeface="+mn-ea"/>
                <a:cs typeface="Aharoni"/>
              </a:rPr>
              <a:t>Salts deposits </a:t>
            </a:r>
            <a:endParaRPr kumimoji="0" lang="en-US" b="1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ea typeface="+mn-ea"/>
            </a:endParaRPr>
          </a:p>
        </p:txBody>
      </p:sp>
      <p:sp>
        <p:nvSpPr>
          <p:cNvPr id="46" name="Arrow: Right 45">
            <a:extLst>
              <a:ext uri="{FF2B5EF4-FFF2-40B4-BE49-F238E27FC236}">
                <a16:creationId xmlns:a16="http://schemas.microsoft.com/office/drawing/2014/main" id="{93419629-64FF-4DA3-B7AF-3D6BAD61738A}"/>
              </a:ext>
            </a:extLst>
          </p:cNvPr>
          <p:cNvSpPr/>
          <p:nvPr/>
        </p:nvSpPr>
        <p:spPr>
          <a:xfrm rot="13500000">
            <a:off x="7093525" y="5002730"/>
            <a:ext cx="347986" cy="369850"/>
          </a:xfrm>
          <a:prstGeom prst="rightArrow">
            <a:avLst>
              <a:gd name="adj1" fmla="val 50000"/>
              <a:gd name="adj2" fmla="val 55812"/>
            </a:avLst>
          </a:prstGeom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pic>
        <p:nvPicPr>
          <p:cNvPr id="47" name="Picture 46" descr="A close up of a flower&#10;&#10;Description automatically generated">
            <a:extLst>
              <a:ext uri="{FF2B5EF4-FFF2-40B4-BE49-F238E27FC236}">
                <a16:creationId xmlns:a16="http://schemas.microsoft.com/office/drawing/2014/main" id="{7C6C2554-223B-451C-A53F-39990DECA9B7}"/>
              </a:ext>
            </a:extLst>
          </p:cNvPr>
          <p:cNvPicPr>
            <a:picLocks noChangeAspect="1"/>
          </p:cNvPicPr>
          <p:nvPr/>
        </p:nvPicPr>
        <p:blipFill>
          <a:blip r:embed="rId2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568257" y="4922726"/>
            <a:ext cx="2313780" cy="1470536"/>
          </a:xfrm>
          <a:prstGeom prst="rect">
            <a:avLst/>
          </a:prstGeom>
        </p:spPr>
      </p:pic>
      <p:sp>
        <p:nvSpPr>
          <p:cNvPr id="2" name="Slide Number Placeholder 3">
            <a:extLst>
              <a:ext uri="{FF2B5EF4-FFF2-40B4-BE49-F238E27FC236}">
                <a16:creationId xmlns:a16="http://schemas.microsoft.com/office/drawing/2014/main" id="{86C889DB-B089-48A7-8074-2C2F76037A7C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17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304E0EB0-48CA-45EE-9BF7-5C96137D267D}"/>
              </a:ext>
            </a:extLst>
          </p:cNvPr>
          <p:cNvSpPr txBox="1"/>
          <p:nvPr/>
        </p:nvSpPr>
        <p:spPr>
          <a:xfrm>
            <a:off x="3823184" y="5132123"/>
            <a:ext cx="467640" cy="31872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lt"/>
                <a:cs typeface="+mn-lt"/>
              </a:rPr>
              <a:t>b)</a:t>
            </a:r>
            <a:endParaRPr kumimoji="0" lang="en-US" sz="1400" b="0" i="1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6A1EFC8D-F5BD-478B-B7C4-A068EC633B6A}"/>
              </a:ext>
            </a:extLst>
          </p:cNvPr>
          <p:cNvSpPr txBox="1"/>
          <p:nvPr/>
        </p:nvSpPr>
        <p:spPr>
          <a:xfrm>
            <a:off x="239765" y="3683347"/>
            <a:ext cx="467640" cy="31872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400" i="1">
                <a:solidFill>
                  <a:prstClr val="black"/>
                </a:solidFill>
                <a:latin typeface="Trebuchet MS" panose="020B0603020202020204"/>
                <a:ea typeface="+mn-lt"/>
                <a:cs typeface="+mn-lt"/>
              </a:rPr>
              <a:t>a</a:t>
            </a:r>
            <a:r>
              <a:rPr kumimoji="0" lang="en-GB" sz="14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lt"/>
                <a:cs typeface="+mn-lt"/>
              </a:rPr>
              <a:t>)</a:t>
            </a:r>
            <a:endParaRPr kumimoji="0" lang="en-US" sz="1400" b="0" i="1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9" name="Arrow: Right 28">
            <a:extLst>
              <a:ext uri="{FF2B5EF4-FFF2-40B4-BE49-F238E27FC236}">
                <a16:creationId xmlns:a16="http://schemas.microsoft.com/office/drawing/2014/main" id="{1983FC5C-477B-47E4-B1E1-209F863A5F22}"/>
              </a:ext>
            </a:extLst>
          </p:cNvPr>
          <p:cNvSpPr/>
          <p:nvPr/>
        </p:nvSpPr>
        <p:spPr>
          <a:xfrm rot="2700000">
            <a:off x="4136805" y="1093652"/>
            <a:ext cx="347986" cy="369850"/>
          </a:xfrm>
          <a:prstGeom prst="rightArrow">
            <a:avLst>
              <a:gd name="adj1" fmla="val 50000"/>
              <a:gd name="adj2" fmla="val 47727"/>
            </a:avLst>
          </a:prstGeom>
          <a:solidFill>
            <a:schemeClr val="accent5"/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5"/>
          </a:lnRef>
          <a:fillRef idx="3">
            <a:schemeClr val="accent5"/>
          </a:fillRef>
          <a:effectRef idx="2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3366849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4" fill="hold">
                      <p:stCondLst>
                        <p:cond delay="indefinite"/>
                      </p:stCondLst>
                      <p:childTnLst>
                        <p:par>
                          <p:cTn id="45" fill="hold">
                            <p:stCondLst>
                              <p:cond delay="0"/>
                            </p:stCondLst>
                            <p:childTnLst>
                              <p:par>
                                <p:cTn id="46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8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4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59" dur="20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0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62" dur="20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3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65" dur="20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6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9" dur="5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70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2" dur="5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74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6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7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8" fill="hold">
                      <p:stCondLst>
                        <p:cond delay="indefinite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2" dur="5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5" dur="5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6" fill="hold">
                      <p:stCondLst>
                        <p:cond delay="indefinite"/>
                      </p:stCondLst>
                      <p:childTnLst>
                        <p:par>
                          <p:cTn id="87" fill="hold">
                            <p:stCondLst>
                              <p:cond delay="0"/>
                            </p:stCondLst>
                            <p:childTnLst>
                              <p:par>
                                <p:cTn id="88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0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3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6" dur="500"/>
                                        <p:tgtEl>
                                          <p:spTgt spid="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7" fill="hold">
                      <p:stCondLst>
                        <p:cond delay="indefinite"/>
                      </p:stCondLst>
                      <p:childTnLst>
                        <p:par>
                          <p:cTn id="98" fill="hold">
                            <p:stCondLst>
                              <p:cond delay="0"/>
                            </p:stCondLst>
                            <p:childTnLst>
                              <p:par>
                                <p:cTn id="9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1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4" dur="500"/>
                                        <p:tgtEl>
                                          <p:spTgt spid="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7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0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3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6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" grpId="0" animBg="1"/>
      <p:bldP spid="21" grpId="0" animBg="1"/>
      <p:bldP spid="22" grpId="0" animBg="1"/>
      <p:bldP spid="23" grpId="0" animBg="1"/>
      <p:bldP spid="24" grpId="0" animBg="1"/>
      <p:bldP spid="25" grpId="0" animBg="1"/>
      <p:bldP spid="26" grpId="0" animBg="1"/>
      <p:bldP spid="27" grpId="0" animBg="1"/>
      <p:bldP spid="28" grpId="0" animBg="1"/>
      <p:bldP spid="30" grpId="0" animBg="1"/>
      <p:bldP spid="31" grpId="0" animBg="1"/>
      <p:bldP spid="32" grpId="0" animBg="1"/>
      <p:bldP spid="33" grpId="0" animBg="1"/>
      <p:bldP spid="35" grpId="0" animBg="1"/>
      <p:bldP spid="36" grpId="0" animBg="1"/>
      <p:bldP spid="37" grpId="0" animBg="1"/>
      <p:bldP spid="38" grpId="0" animBg="1"/>
      <p:bldP spid="43" grpId="0" animBg="1"/>
      <p:bldP spid="45" grpId="0" animBg="1"/>
      <p:bldP spid="46" grpId="0" animBg="1"/>
      <p:bldP spid="3" grpId="0"/>
      <p:bldP spid="4" grpId="0"/>
      <p:bldP spid="29" grpId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pic>
        <p:nvPicPr>
          <p:cNvPr id="14" name="Picture 13" descr="Shape&#10;&#10;Description automatically generated">
            <a:extLst>
              <a:ext uri="{FF2B5EF4-FFF2-40B4-BE49-F238E27FC236}">
                <a16:creationId xmlns:a16="http://schemas.microsoft.com/office/drawing/2014/main" id="{BFF4D4D6-9714-47E4-A032-01F9EDAD107C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02012" y="682324"/>
            <a:ext cx="3303592" cy="3292239"/>
          </a:xfrm>
          <a:prstGeom prst="rect">
            <a:avLst/>
          </a:prstGeom>
        </p:spPr>
      </p:pic>
      <p:pic>
        <p:nvPicPr>
          <p:cNvPr id="16" name="Picture 10" descr="A picture containing engineering drawing&#10;&#10;Description automatically generated">
            <a:extLst>
              <a:ext uri="{FF2B5EF4-FFF2-40B4-BE49-F238E27FC236}">
                <a16:creationId xmlns:a16="http://schemas.microsoft.com/office/drawing/2014/main" id="{8BA3D6DF-9D64-4E9C-87B5-EF613F6C2311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BEBA8EAE-BF5A-486C-A8C5-ECC9F3942E4B}">
                <a14:imgProps xmlns:a14="http://schemas.microsoft.com/office/drawing/2010/main">
                  <a14:imgLayer r:embed="rId9">
                    <a14:imgEffect>
                      <a14:sharpenSoften amount="50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3117510" y="3171769"/>
            <a:ext cx="3437860" cy="3526916"/>
          </a:xfrm>
          <a:prstGeom prst="rect">
            <a:avLst/>
          </a:prstGeom>
        </p:spPr>
      </p:pic>
      <p:sp>
        <p:nvSpPr>
          <p:cNvPr id="19" name="Arrow: Right 18">
            <a:extLst>
              <a:ext uri="{FF2B5EF4-FFF2-40B4-BE49-F238E27FC236}">
                <a16:creationId xmlns:a16="http://schemas.microsoft.com/office/drawing/2014/main" id="{EA0D2B66-47CC-4857-AF1E-029DDCF98DD2}"/>
              </a:ext>
            </a:extLst>
          </p:cNvPr>
          <p:cNvSpPr/>
          <p:nvPr/>
        </p:nvSpPr>
        <p:spPr>
          <a:xfrm rot="5400000">
            <a:off x="3895714" y="5017372"/>
            <a:ext cx="966949" cy="469387"/>
          </a:xfrm>
          <a:prstGeom prst="rightArrow">
            <a:avLst>
              <a:gd name="adj1" fmla="val 50000"/>
              <a:gd name="adj2" fmla="val 47727"/>
            </a:avLst>
          </a:prstGeom>
          <a:solidFill>
            <a:srgbClr val="0070C0"/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E6E50E62-2474-47E9-9684-E887361591BC}"/>
              </a:ext>
            </a:extLst>
          </p:cNvPr>
          <p:cNvSpPr txBox="1"/>
          <p:nvPr/>
        </p:nvSpPr>
        <p:spPr>
          <a:xfrm>
            <a:off x="6386021" y="5672702"/>
            <a:ext cx="2945843" cy="692497"/>
          </a:xfrm>
          <a:prstGeom prst="rect">
            <a:avLst/>
          </a:prstGeom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</a:t>
            </a:r>
            <a:r>
              <a:rPr lang="en-GB" sz="1300" i="1">
                <a:solidFill>
                  <a:prstClr val="black"/>
                </a:solidFill>
                <a:latin typeface="Trebuchet MS" panose="020B0603020202020204"/>
              </a:rPr>
              <a:t>11:</a:t>
            </a: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Effect of temperature and pH crevice corrosion of Titanium Grade 12 in saturated NaCl brine </a:t>
            </a:r>
            <a:r>
              <a:rPr kumimoji="0" lang="en-GB" sz="1300" b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[3]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2AF5F8E8-0B45-46FE-97AB-E8B83A49F932}"/>
              </a:ext>
            </a:extLst>
          </p:cNvPr>
          <p:cNvSpPr txBox="1"/>
          <p:nvPr/>
        </p:nvSpPr>
        <p:spPr>
          <a:xfrm>
            <a:off x="7157833" y="4126872"/>
            <a:ext cx="3437860" cy="492443"/>
          </a:xfrm>
          <a:prstGeom prst="rect">
            <a:avLst/>
          </a:prstGeom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</a:t>
            </a:r>
            <a:r>
              <a:rPr lang="en-GB" sz="1300" i="1">
                <a:solidFill>
                  <a:prstClr val="black"/>
                </a:solidFill>
                <a:latin typeface="Trebuchet MS" panose="020B0603020202020204"/>
              </a:rPr>
              <a:t>10:</a:t>
            </a: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Crevice corrosion mechanism                    </a:t>
            </a: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for titanium in aqueous chloride media </a:t>
            </a:r>
            <a:r>
              <a:rPr kumimoji="0" lang="en-US" sz="1300" b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[1] </a:t>
            </a:r>
            <a:endParaRPr kumimoji="0" lang="en-GB" sz="1300" b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1B159DA9-A0D2-4AA0-A349-5D3DFF8FF82C}"/>
              </a:ext>
            </a:extLst>
          </p:cNvPr>
          <p:cNvSpPr txBox="1"/>
          <p:nvPr/>
        </p:nvSpPr>
        <p:spPr>
          <a:xfrm>
            <a:off x="10479804" y="927312"/>
            <a:ext cx="980137" cy="33855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crevice</a:t>
            </a: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6188FCAC-B5C5-407E-BA11-C359F132C336}"/>
              </a:ext>
            </a:extLst>
          </p:cNvPr>
          <p:cNvSpPr txBox="1"/>
          <p:nvPr/>
        </p:nvSpPr>
        <p:spPr>
          <a:xfrm>
            <a:off x="10601491" y="3789909"/>
            <a:ext cx="1381890" cy="33855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anodic site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299F797D-3253-48D5-8B81-817A8B164888}"/>
              </a:ext>
            </a:extLst>
          </p:cNvPr>
          <p:cNvSpPr txBox="1"/>
          <p:nvPr/>
        </p:nvSpPr>
        <p:spPr>
          <a:xfrm>
            <a:off x="6359952" y="3660475"/>
            <a:ext cx="1381890" cy="33855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cathodic site</a:t>
            </a: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32B85995-88AD-4A60-B26A-0FCB69CE0BE3}"/>
              </a:ext>
            </a:extLst>
          </p:cNvPr>
          <p:cNvSpPr txBox="1"/>
          <p:nvPr/>
        </p:nvSpPr>
        <p:spPr>
          <a:xfrm>
            <a:off x="9815338" y="421699"/>
            <a:ext cx="1560710" cy="33855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salt deposit</a:t>
            </a:r>
          </a:p>
        </p:txBody>
      </p:sp>
      <p:sp>
        <p:nvSpPr>
          <p:cNvPr id="30" name="Title 1">
            <a:extLst>
              <a:ext uri="{FF2B5EF4-FFF2-40B4-BE49-F238E27FC236}">
                <a16:creationId xmlns:a16="http://schemas.microsoft.com/office/drawing/2014/main" id="{8AF402A5-389C-4762-8F1A-55CAAEA52F96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GB"/>
              <a:t>Pitting / Crevice Corrosion</a:t>
            </a:r>
            <a:endParaRPr lang="en-GB" sz="2500"/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417F8B5F-46B8-4828-B9FE-0C02CF150649}"/>
              </a:ext>
            </a:extLst>
          </p:cNvPr>
          <p:cNvSpPr txBox="1"/>
          <p:nvPr/>
        </p:nvSpPr>
        <p:spPr>
          <a:xfrm>
            <a:off x="713653" y="1101190"/>
            <a:ext cx="5877320" cy="2093907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marL="342900" lvl="0" indent="-342900" algn="just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SzPct val="80000"/>
              <a:buFont typeface="Wingdings 3" charset="2"/>
              <a:buChar char=""/>
              <a:defRPr/>
            </a:pPr>
            <a:r>
              <a:rPr lang="en-US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Crevice corrosion, next to pitting, was one of the primary degradation mechanisms</a:t>
            </a:r>
          </a:p>
          <a:p>
            <a:pPr marL="342900" indent="-342900" algn="just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SzPct val="80000"/>
              <a:buFont typeface="Wingdings 3" charset="2"/>
              <a:buChar char=""/>
              <a:defRPr/>
            </a:pPr>
            <a:r>
              <a:rPr lang="en-US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Pits developed on the salt-free surface and crevices developed under the slurry salt deposits</a:t>
            </a:r>
          </a:p>
          <a:p>
            <a:pPr marL="342900" lvl="0" indent="-342900" algn="just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SzPct val="80000"/>
              <a:buFont typeface="Wingdings 3" charset="2"/>
              <a:buChar char=""/>
              <a:defRPr/>
            </a:pPr>
            <a:r>
              <a:rPr lang="en-US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Because of the small, restricted volumes of solution within tight crevices pH levels </a:t>
            </a:r>
            <a:r>
              <a:rPr lang="en-US" b="1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as low as 0 to 1 </a:t>
            </a:r>
            <a:r>
              <a:rPr lang="en-US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can develop</a:t>
            </a:r>
          </a:p>
        </p:txBody>
      </p:sp>
      <p:sp>
        <p:nvSpPr>
          <p:cNvPr id="2" name="Slide Number Placeholder 3">
            <a:extLst>
              <a:ext uri="{FF2B5EF4-FFF2-40B4-BE49-F238E27FC236}">
                <a16:creationId xmlns:a16="http://schemas.microsoft.com/office/drawing/2014/main" id="{432C13E2-999A-4362-9C73-5483C9324C58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18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A3830014-4F0F-4FB8-A2EB-75917386E26C}"/>
              </a:ext>
            </a:extLst>
          </p:cNvPr>
          <p:cNvCxnSpPr>
            <a:cxnSpLocks/>
          </p:cNvCxnSpPr>
          <p:nvPr/>
        </p:nvCxnSpPr>
        <p:spPr>
          <a:xfrm>
            <a:off x="7298371" y="2692420"/>
            <a:ext cx="2109290" cy="0"/>
          </a:xfrm>
          <a:prstGeom prst="line">
            <a:avLst/>
          </a:prstGeom>
          <a:noFill/>
          <a:ln w="28575">
            <a:solidFill>
              <a:srgbClr val="00B0F0"/>
            </a:solidFill>
            <a:prstDash val="dash"/>
          </a:ln>
          <a:effectLst>
            <a:glow rad="101600">
              <a:schemeClr val="accent2">
                <a:satMod val="175000"/>
                <a:alpha val="40000"/>
              </a:schemeClr>
            </a:glo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</p:cxnSp>
      <p:sp>
        <p:nvSpPr>
          <p:cNvPr id="6" name="Arc 5">
            <a:extLst>
              <a:ext uri="{FF2B5EF4-FFF2-40B4-BE49-F238E27FC236}">
                <a16:creationId xmlns:a16="http://schemas.microsoft.com/office/drawing/2014/main" id="{962AB9EF-4BF2-439E-A5F6-F3497F121980}"/>
              </a:ext>
            </a:extLst>
          </p:cNvPr>
          <p:cNvSpPr/>
          <p:nvPr/>
        </p:nvSpPr>
        <p:spPr>
          <a:xfrm rot="10221269">
            <a:off x="9390026" y="2143676"/>
            <a:ext cx="1214762" cy="796722"/>
          </a:xfrm>
          <a:prstGeom prst="arc">
            <a:avLst>
              <a:gd name="adj1" fmla="val 16309398"/>
              <a:gd name="adj2" fmla="val 0"/>
            </a:avLst>
          </a:prstGeom>
          <a:ln w="28575">
            <a:solidFill>
              <a:schemeClr val="accent5">
                <a:lumMod val="75000"/>
              </a:schemeClr>
            </a:solidFill>
            <a:prstDash val="dash"/>
          </a:ln>
          <a:effectLst>
            <a:glow rad="101600">
              <a:schemeClr val="accent5">
                <a:satMod val="175000"/>
                <a:alpha val="40000"/>
              </a:schemeClr>
            </a:glo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Arc 14">
            <a:extLst>
              <a:ext uri="{FF2B5EF4-FFF2-40B4-BE49-F238E27FC236}">
                <a16:creationId xmlns:a16="http://schemas.microsoft.com/office/drawing/2014/main" id="{61156DC3-0BA3-4A12-92C3-CEFA8858B2A0}"/>
              </a:ext>
            </a:extLst>
          </p:cNvPr>
          <p:cNvSpPr/>
          <p:nvPr/>
        </p:nvSpPr>
        <p:spPr>
          <a:xfrm rot="475510">
            <a:off x="9754670" y="2595496"/>
            <a:ext cx="366505" cy="519466"/>
          </a:xfrm>
          <a:prstGeom prst="arc">
            <a:avLst>
              <a:gd name="adj1" fmla="val 18254215"/>
              <a:gd name="adj2" fmla="val 407527"/>
            </a:avLst>
          </a:prstGeom>
          <a:ln w="28575">
            <a:solidFill>
              <a:schemeClr val="accent5">
                <a:lumMod val="75000"/>
              </a:schemeClr>
            </a:solidFill>
            <a:prstDash val="dash"/>
          </a:ln>
          <a:effectLst>
            <a:glow rad="101600">
              <a:schemeClr val="accent5">
                <a:satMod val="175000"/>
                <a:alpha val="40000"/>
              </a:schemeClr>
            </a:glo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EBDCB829-3377-424F-BAE3-F130D9EF202C}"/>
              </a:ext>
            </a:extLst>
          </p:cNvPr>
          <p:cNvSpPr txBox="1"/>
          <p:nvPr/>
        </p:nvSpPr>
        <p:spPr>
          <a:xfrm>
            <a:off x="4015024" y="6223023"/>
            <a:ext cx="557119" cy="21544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ctr">
              <a:defRPr/>
            </a:pPr>
            <a:r>
              <a:rPr kumimoji="0" lang="en-GB" sz="800" b="1" u="none" strike="noStrike" kern="1200" normalizeH="0" baseline="0" noProof="0">
                <a:ln w="0"/>
                <a:solidFill>
                  <a:srgbClr val="0070C0"/>
                </a:solidFill>
                <a:uLnTx/>
                <a:uFillTx/>
              </a:rPr>
              <a:t>135</a:t>
            </a:r>
            <a:r>
              <a:rPr kumimoji="0" lang="en-GB" sz="800" b="1" u="none" strike="noStrike" kern="1200" normalizeH="0" baseline="0" noProof="0">
                <a:ln w="0"/>
                <a:solidFill>
                  <a:srgbClr val="0070C0"/>
                </a:solidFill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℃</a:t>
            </a:r>
            <a:endParaRPr kumimoji="0" lang="en-GB" sz="800" b="1" u="none" strike="noStrike" kern="1200" normalizeH="0" noProof="0">
              <a:ln w="0"/>
              <a:solidFill>
                <a:srgbClr val="0070C0"/>
              </a:solidFill>
              <a:uLnTx/>
              <a:uFillTx/>
            </a:endParaRPr>
          </a:p>
        </p:txBody>
      </p:sp>
      <p:cxnSp>
        <p:nvCxnSpPr>
          <p:cNvPr id="4" name="Straight Connector 3">
            <a:extLst>
              <a:ext uri="{FF2B5EF4-FFF2-40B4-BE49-F238E27FC236}">
                <a16:creationId xmlns:a16="http://schemas.microsoft.com/office/drawing/2014/main" id="{8D672F87-E87C-4E0B-B458-F3CC8069E7B4}"/>
              </a:ext>
            </a:extLst>
          </p:cNvPr>
          <p:cNvCxnSpPr>
            <a:cxnSpLocks/>
          </p:cNvCxnSpPr>
          <p:nvPr/>
        </p:nvCxnSpPr>
        <p:spPr>
          <a:xfrm>
            <a:off x="4379188" y="5788310"/>
            <a:ext cx="1" cy="522844"/>
          </a:xfrm>
          <a:prstGeom prst="line">
            <a:avLst/>
          </a:prstGeom>
          <a:ln w="19050">
            <a:solidFill>
              <a:srgbClr val="0070C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" name="Straight Arrow Connector 36">
            <a:extLst>
              <a:ext uri="{FF2B5EF4-FFF2-40B4-BE49-F238E27FC236}">
                <a16:creationId xmlns:a16="http://schemas.microsoft.com/office/drawing/2014/main" id="{AEDEC331-2DB1-433A-9DB9-477E3A1CFC46}"/>
              </a:ext>
            </a:extLst>
          </p:cNvPr>
          <p:cNvCxnSpPr>
            <a:cxnSpLocks/>
          </p:cNvCxnSpPr>
          <p:nvPr/>
        </p:nvCxnSpPr>
        <p:spPr>
          <a:xfrm flipH="1">
            <a:off x="9601030" y="1245316"/>
            <a:ext cx="976065" cy="1070138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1" name="Straight Arrow Connector 40">
            <a:extLst>
              <a:ext uri="{FF2B5EF4-FFF2-40B4-BE49-F238E27FC236}">
                <a16:creationId xmlns:a16="http://schemas.microsoft.com/office/drawing/2014/main" id="{7FE1FB86-8725-4F25-9877-A4889F1F2D5D}"/>
              </a:ext>
            </a:extLst>
          </p:cNvPr>
          <p:cNvCxnSpPr>
            <a:cxnSpLocks/>
          </p:cNvCxnSpPr>
          <p:nvPr/>
        </p:nvCxnSpPr>
        <p:spPr>
          <a:xfrm flipH="1">
            <a:off x="9204653" y="704126"/>
            <a:ext cx="792754" cy="840949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2" name="Straight Arrow Connector 41">
            <a:extLst>
              <a:ext uri="{FF2B5EF4-FFF2-40B4-BE49-F238E27FC236}">
                <a16:creationId xmlns:a16="http://schemas.microsoft.com/office/drawing/2014/main" id="{AC2F9242-BB12-4DF9-AF90-9BD2ACDC6211}"/>
              </a:ext>
            </a:extLst>
          </p:cNvPr>
          <p:cNvCxnSpPr>
            <a:cxnSpLocks/>
          </p:cNvCxnSpPr>
          <p:nvPr/>
        </p:nvCxnSpPr>
        <p:spPr>
          <a:xfrm flipH="1" flipV="1">
            <a:off x="9997407" y="3036535"/>
            <a:ext cx="761428" cy="791292"/>
          </a:xfrm>
          <a:prstGeom prst="straightConnector1">
            <a:avLst/>
          </a:prstGeom>
          <a:ln w="41275">
            <a:solidFill>
              <a:schemeClr val="accent5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9" name="Straight Arrow Connector 48">
            <a:extLst>
              <a:ext uri="{FF2B5EF4-FFF2-40B4-BE49-F238E27FC236}">
                <a16:creationId xmlns:a16="http://schemas.microsoft.com/office/drawing/2014/main" id="{0187AD81-D5CB-46FF-8815-8FBF0ECFBF59}"/>
              </a:ext>
            </a:extLst>
          </p:cNvPr>
          <p:cNvCxnSpPr>
            <a:cxnSpLocks/>
          </p:cNvCxnSpPr>
          <p:nvPr/>
        </p:nvCxnSpPr>
        <p:spPr>
          <a:xfrm flipV="1">
            <a:off x="7202012" y="2780803"/>
            <a:ext cx="905308" cy="907935"/>
          </a:xfrm>
          <a:prstGeom prst="straightConnector1">
            <a:avLst/>
          </a:prstGeom>
          <a:ln w="41275">
            <a:solidFill>
              <a:srgbClr val="00B0F0"/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8991000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6" dur="500"/>
                                        <p:tgtEl>
                                          <p:spTgt spid="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500"/>
                                        <p:tgtEl>
                                          <p:spTgt spid="3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4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7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0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3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4" fill="hold">
                      <p:stCondLst>
                        <p:cond delay="indefinite"/>
                      </p:stCondLst>
                      <p:childTnLst>
                        <p:par>
                          <p:cTn id="65" fill="hold">
                            <p:stCondLst>
                              <p:cond delay="0"/>
                            </p:stCondLst>
                            <p:childTnLst>
                              <p:par>
                                <p:cTn id="66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8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" grpId="0" animBg="1"/>
      <p:bldP spid="20" grpId="0" animBg="1"/>
      <p:bldP spid="21" grpId="0" animBg="1"/>
      <p:bldP spid="23" grpId="0"/>
      <p:bldP spid="25" grpId="0"/>
      <p:bldP spid="27" grpId="0"/>
      <p:bldP spid="29" grpId="0"/>
      <p:bldP spid="6" grpId="0" animBg="1"/>
      <p:bldP spid="15" grpId="0" animBg="1"/>
      <p:bldP spid="33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graphicFrame>
        <p:nvGraphicFramePr>
          <p:cNvPr id="14" name="Diagram 13">
            <a:extLst>
              <a:ext uri="{FF2B5EF4-FFF2-40B4-BE49-F238E27FC236}">
                <a16:creationId xmlns:a16="http://schemas.microsoft.com/office/drawing/2014/main" id="{00EB6E2C-1785-4D78-BE38-3A62B3E6A29C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964152391"/>
              </p:ext>
            </p:extLst>
          </p:nvPr>
        </p:nvGraphicFramePr>
        <p:xfrm>
          <a:off x="1043103" y="2836231"/>
          <a:ext cx="3336087" cy="219088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6" r:lo="rId7" r:qs="rId8" r:cs="rId9"/>
          </a:graphicData>
        </a:graphic>
      </p:graphicFrame>
      <p:sp>
        <p:nvSpPr>
          <p:cNvPr id="16" name="Content Placeholder 2">
            <a:extLst>
              <a:ext uri="{FF2B5EF4-FFF2-40B4-BE49-F238E27FC236}">
                <a16:creationId xmlns:a16="http://schemas.microsoft.com/office/drawing/2014/main" id="{11D2ECFC-EA80-4C15-85CE-1422BA89F3F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04226" y="1055987"/>
            <a:ext cx="8805533" cy="1171573"/>
          </a:xfrm>
        </p:spPr>
        <p:txBody>
          <a:bodyPr vert="horz" lIns="91440" tIns="45720" rIns="91440" bIns="45720" rtlCol="0" anchor="t">
            <a:normAutofit/>
          </a:bodyPr>
          <a:lstStyle/>
          <a:p>
            <a:pPr algn="just"/>
            <a:r>
              <a:rPr lang="en-US">
                <a:ea typeface="+mn-lt"/>
                <a:cs typeface="+mn-lt"/>
              </a:rPr>
              <a:t>Hydrogen present in the fluid originated from the </a:t>
            </a:r>
            <a:r>
              <a:rPr lang="en-US" b="1">
                <a:ea typeface="+mn-lt"/>
                <a:cs typeface="+mn-lt"/>
              </a:rPr>
              <a:t>primary corrosion reaction.</a:t>
            </a:r>
            <a:endParaRPr lang="en-US"/>
          </a:p>
        </p:txBody>
      </p:sp>
      <p:pic>
        <p:nvPicPr>
          <p:cNvPr id="17" name="Picture 5" descr="A close up of a clock&#10;&#10;Description automatically generated">
            <a:extLst>
              <a:ext uri="{FF2B5EF4-FFF2-40B4-BE49-F238E27FC236}">
                <a16:creationId xmlns:a16="http://schemas.microsoft.com/office/drawing/2014/main" id="{0B9F9BC3-9E24-410F-8C59-0135A0E134F2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5410035" y="1978366"/>
            <a:ext cx="5823012" cy="3048746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AA790435-D693-430D-A182-7B720A64106F}"/>
              </a:ext>
            </a:extLst>
          </p:cNvPr>
          <p:cNvSpPr txBox="1"/>
          <p:nvPr/>
        </p:nvSpPr>
        <p:spPr>
          <a:xfrm>
            <a:off x="6192328" y="5134394"/>
            <a:ext cx="4258426" cy="292388"/>
          </a:xfrm>
          <a:prstGeom prst="rect">
            <a:avLst/>
          </a:prstGeom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12: Corrosion mechanism for titanium</a:t>
            </a:r>
            <a:endParaRPr kumimoji="0" lang="en-GB" sz="1300" b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graphicFrame>
        <p:nvGraphicFramePr>
          <p:cNvPr id="19" name="Diagram 18">
            <a:extLst>
              <a:ext uri="{FF2B5EF4-FFF2-40B4-BE49-F238E27FC236}">
                <a16:creationId xmlns:a16="http://schemas.microsoft.com/office/drawing/2014/main" id="{4534E45A-34BB-44C6-9BD3-354811C058A0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428585155"/>
              </p:ext>
            </p:extLst>
          </p:nvPr>
        </p:nvGraphicFramePr>
        <p:xfrm>
          <a:off x="1043102" y="2836231"/>
          <a:ext cx="3336087" cy="219088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12" r:lo="rId13" r:qs="rId14" r:cs="rId15"/>
          </a:graphicData>
        </a:graphic>
      </p:graphicFrame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47D74A0C-C2F6-4396-BD7C-18920C3FE0A0}"/>
                  </a:ext>
                </a:extLst>
              </p:cNvPr>
              <p:cNvSpPr txBox="1"/>
              <p:nvPr/>
            </p:nvSpPr>
            <p:spPr>
              <a:xfrm>
                <a:off x="3119388" y="3780108"/>
                <a:ext cx="262892" cy="276999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kumimoji="0" lang="en-US" sz="18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prstClr val="black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→</m:t>
                      </m:r>
                    </m:oMath>
                  </m:oMathPara>
                </a14:m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rebuchet MS" panose="020B060302020202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47D74A0C-C2F6-4396-BD7C-18920C3FE0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119388" y="3780108"/>
                <a:ext cx="262892" cy="276999"/>
              </a:xfrm>
              <a:prstGeom prst="rect">
                <a:avLst/>
              </a:prstGeom>
              <a:blipFill>
                <a:blip r:embed="rId17"/>
                <a:stretch>
                  <a:fillRect l="-9302" r="-930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D60F1440-8C27-4A7D-B7D8-92060465D5F8}"/>
                  </a:ext>
                </a:extLst>
              </p:cNvPr>
              <p:cNvSpPr txBox="1"/>
              <p:nvPr/>
            </p:nvSpPr>
            <p:spPr>
              <a:xfrm>
                <a:off x="3356155" y="4520160"/>
                <a:ext cx="492002" cy="276999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U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rebuchet MS" panose="020B0603020202020204"/>
                    <a:ea typeface="Cambria Math" panose="02040503050406030204" pitchFamily="18" charset="0"/>
                    <a:cs typeface="+mn-cs"/>
                  </a:rPr>
                  <a:t>   </a:t>
                </a:r>
                <a14:m>
                  <m:oMath xmlns:m="http://schemas.openxmlformats.org/officeDocument/2006/math">
                    <m:r>
                      <a:rPr kumimoji="0" lang="en-US" sz="1800" b="0" i="1" u="none" strike="noStrike" kern="1200" cap="none" spc="0" normalizeH="0" baseline="0" noProof="0" smtClean="0">
                        <a:ln>
                          <a:noFill/>
                        </a:ln>
                        <a:solidFill>
                          <a:prstClr val="black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Cambria Math" panose="02040503050406030204" pitchFamily="18" charset="0"/>
                        <a:cs typeface="+mn-cs"/>
                      </a:rPr>
                      <m:t>→</m:t>
                    </m:r>
                  </m:oMath>
                </a14:m>
                <a:r>
                  <a:rPr kumimoji="0" lang="en-U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rebuchet MS" panose="020B0603020202020204"/>
                    <a:ea typeface="+mn-ea"/>
                    <a:cs typeface="+mn-cs"/>
                  </a:rPr>
                  <a:t>    </a:t>
                </a:r>
              </a:p>
            </p:txBody>
          </p:sp>
        </mc:Choice>
        <mc:Fallback xmlns="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D60F1440-8C27-4A7D-B7D8-92060465D5F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356155" y="4520160"/>
                <a:ext cx="492002" cy="276999"/>
              </a:xfrm>
              <a:prstGeom prst="rect">
                <a:avLst/>
              </a:prstGeom>
              <a:blipFill>
                <a:blip r:embed="rId1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6C8F9C2B-EFFB-4B92-BCD1-1ADF51E77F19}"/>
                  </a:ext>
                </a:extLst>
              </p:cNvPr>
              <p:cNvSpPr txBox="1"/>
              <p:nvPr/>
            </p:nvSpPr>
            <p:spPr>
              <a:xfrm>
                <a:off x="2362532" y="3045794"/>
                <a:ext cx="553913" cy="276999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U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rebuchet MS" panose="020B0603020202020204"/>
                    <a:ea typeface="Cambria Math" panose="02040503050406030204" pitchFamily="18" charset="0"/>
                    <a:cs typeface="+mn-cs"/>
                  </a:rPr>
                  <a:t>   </a:t>
                </a:r>
                <a14:m>
                  <m:oMath xmlns:m="http://schemas.openxmlformats.org/officeDocument/2006/math">
                    <m:r>
                      <a:rPr kumimoji="0" lang="en-US" sz="1800" b="0" i="1" u="none" strike="noStrike" kern="1200" cap="none" spc="0" normalizeH="0" baseline="0" noProof="0" smtClean="0">
                        <a:ln>
                          <a:noFill/>
                        </a:ln>
                        <a:solidFill>
                          <a:prstClr val="black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Cambria Math" panose="02040503050406030204" pitchFamily="18" charset="0"/>
                        <a:cs typeface="+mn-cs"/>
                      </a:rPr>
                      <m:t>→</m:t>
                    </m:r>
                  </m:oMath>
                </a14:m>
                <a:r>
                  <a:rPr kumimoji="0" lang="en-U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rebuchet MS" panose="020B0603020202020204"/>
                    <a:ea typeface="+mn-ea"/>
                    <a:cs typeface="+mn-cs"/>
                  </a:rPr>
                  <a:t>   </a:t>
                </a:r>
              </a:p>
            </p:txBody>
          </p:sp>
        </mc:Choice>
        <mc:Fallback xmlns="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6C8F9C2B-EFFB-4B92-BCD1-1ADF51E77F1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362532" y="3045794"/>
                <a:ext cx="553913" cy="276999"/>
              </a:xfrm>
              <a:prstGeom prst="rect">
                <a:avLst/>
              </a:prstGeom>
              <a:blipFill>
                <a:blip r:embed="rId1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" name="Oval 1">
            <a:extLst>
              <a:ext uri="{FF2B5EF4-FFF2-40B4-BE49-F238E27FC236}">
                <a16:creationId xmlns:a16="http://schemas.microsoft.com/office/drawing/2014/main" id="{14ABA7CD-6FC4-48EA-9D78-5647A924756C}"/>
              </a:ext>
            </a:extLst>
          </p:cNvPr>
          <p:cNvSpPr/>
          <p:nvPr/>
        </p:nvSpPr>
        <p:spPr>
          <a:xfrm>
            <a:off x="7316669" y="3091796"/>
            <a:ext cx="1517841" cy="1428364"/>
          </a:xfrm>
          <a:prstGeom prst="ellipse">
            <a:avLst/>
          </a:prstGeom>
          <a:noFill/>
          <a:ln w="57150">
            <a:solidFill>
              <a:schemeClr val="accent4">
                <a:lumMod val="60000"/>
                <a:lumOff val="40000"/>
              </a:schemeClr>
            </a:solidFill>
            <a:prstDash val="sysDash"/>
          </a:ln>
          <a:effectLst>
            <a:outerShdw blurRad="50800" dist="38100" dir="10800000" algn="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>
              <a:ln w="57150">
                <a:solidFill>
                  <a:schemeClr val="tx1"/>
                </a:solidFill>
              </a:ln>
            </a:endParaRPr>
          </a:p>
        </p:txBody>
      </p:sp>
      <p:sp>
        <p:nvSpPr>
          <p:cNvPr id="3" name="Title 1">
            <a:extLst>
              <a:ext uri="{FF2B5EF4-FFF2-40B4-BE49-F238E27FC236}">
                <a16:creationId xmlns:a16="http://schemas.microsoft.com/office/drawing/2014/main" id="{EDD0A0A6-75D2-4F6D-ADB3-A7BBA8890CA1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GB"/>
              <a:t>Pitting / Crevice Corrosion</a:t>
            </a:r>
            <a:endParaRPr lang="en-GB" sz="2500"/>
          </a:p>
        </p:txBody>
      </p:sp>
      <p:sp>
        <p:nvSpPr>
          <p:cNvPr id="6" name="Slide Number Placeholder 3">
            <a:extLst>
              <a:ext uri="{FF2B5EF4-FFF2-40B4-BE49-F238E27FC236}">
                <a16:creationId xmlns:a16="http://schemas.microsoft.com/office/drawing/2014/main" id="{B1EE2840-0F88-4D79-9ABC-203B604A9E05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19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247696319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14" grpId="0">
        <p:bldAsOne/>
      </p:bldGraphic>
      <p:bldGraphic spid="19" grpId="0">
        <p:bldAsOne/>
      </p:bldGraphic>
      <p:bldP spid="20" grpId="0"/>
      <p:bldP spid="21" grpId="0"/>
      <p:bldP spid="22" grpId="0"/>
      <p:bldP spid="2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04DB9ED4-E0C0-4D24-A5E9-990EEB515E68}"/>
              </a:ext>
            </a:extLst>
          </p:cNvPr>
          <p:cNvSpPr/>
          <p:nvPr/>
        </p:nvSpPr>
        <p:spPr>
          <a:xfrm>
            <a:off x="6625200" y="337762"/>
            <a:ext cx="2472394" cy="749868"/>
          </a:xfrm>
          <a:prstGeom prst="rect">
            <a:avLst/>
          </a:prstGeom>
          <a:ln>
            <a:noFill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b="1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ea typeface="+mn-ea"/>
                <a:cs typeface="Aharoni"/>
              </a:rPr>
              <a:t>H</a:t>
            </a:r>
            <a:r>
              <a:rPr kumimoji="0" lang="en-US" b="1" i="0" u="none" strike="noStrike" kern="1200" cap="none" spc="0" normalizeH="0" baseline="-2500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ea typeface="+mn-ea"/>
                <a:cs typeface="Aharoni"/>
              </a:rPr>
              <a:t>2</a:t>
            </a:r>
            <a:r>
              <a:rPr kumimoji="0" lang="en-US" b="1" i="0" u="none" strike="noStrike" kern="1200" cap="none" spc="0" normalizeH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ea typeface="+mn-ea"/>
                <a:cs typeface="Aharoni"/>
              </a:rPr>
              <a:t> from </a:t>
            </a:r>
            <a:r>
              <a:rPr kumimoji="0" lang="en-US" b="1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ea typeface="+mn-ea"/>
                <a:cs typeface="Aharoni"/>
              </a:rPr>
              <a:t>Pitting           / Crevice Corrosion</a:t>
            </a: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9EECF420-CF94-43C9-BDE0-95FB4BAB9457}"/>
              </a:ext>
            </a:extLst>
          </p:cNvPr>
          <p:cNvSpPr/>
          <p:nvPr/>
        </p:nvSpPr>
        <p:spPr>
          <a:xfrm>
            <a:off x="6625201" y="1705704"/>
            <a:ext cx="2529800" cy="749868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noFill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b="1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ea typeface="+mn-ea"/>
                <a:cs typeface="Aharoni"/>
              </a:rPr>
              <a:t>Hydrogen Embrittlement / HIC</a:t>
            </a:r>
            <a:endParaRPr kumimoji="0" lang="en-US" b="1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ea typeface="+mn-ea"/>
            </a:endParaRPr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C6952CA2-E58E-4639-9C31-EB6B5E20EAD7}"/>
              </a:ext>
            </a:extLst>
          </p:cNvPr>
          <p:cNvSpPr/>
          <p:nvPr/>
        </p:nvSpPr>
        <p:spPr>
          <a:xfrm>
            <a:off x="9611803" y="418810"/>
            <a:ext cx="1985794" cy="749868"/>
          </a:xfrm>
          <a:prstGeom prst="rect">
            <a:avLst/>
          </a:prstGeom>
          <a:ln>
            <a:noFill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b="1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ea typeface="+mn-ea"/>
                <a:cs typeface="Aharoni"/>
              </a:rPr>
              <a:t>Sensitive location</a:t>
            </a:r>
            <a:r>
              <a:rPr kumimoji="0" lang="en-GB" b="1" i="0" u="none" strike="noStrike" kern="1200" cap="none" spc="0" normalizeH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ea typeface="+mn-ea"/>
                <a:cs typeface="Aharoni"/>
              </a:rPr>
              <a:t> - HAZ</a:t>
            </a:r>
            <a:endParaRPr kumimoji="0" lang="en-US" b="1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ea typeface="+mn-ea"/>
              <a:cs typeface="Aharoni"/>
            </a:endParaRPr>
          </a:p>
        </p:txBody>
      </p:sp>
      <p:sp>
        <p:nvSpPr>
          <p:cNvPr id="17" name="Arrow: Right 16">
            <a:extLst>
              <a:ext uri="{FF2B5EF4-FFF2-40B4-BE49-F238E27FC236}">
                <a16:creationId xmlns:a16="http://schemas.microsoft.com/office/drawing/2014/main" id="{6BA97633-CAAA-4DA5-9183-F8D5C963D7B2}"/>
              </a:ext>
            </a:extLst>
          </p:cNvPr>
          <p:cNvSpPr/>
          <p:nvPr/>
        </p:nvSpPr>
        <p:spPr>
          <a:xfrm rot="8100000">
            <a:off x="9177395" y="1204558"/>
            <a:ext cx="347986" cy="369850"/>
          </a:xfrm>
          <a:prstGeom prst="rightArrow">
            <a:avLst>
              <a:gd name="adj1" fmla="val 50000"/>
              <a:gd name="adj2" fmla="val 55812"/>
            </a:avLst>
          </a:prstGeom>
          <a:solidFill>
            <a:schemeClr val="accent2">
              <a:lumMod val="75000"/>
            </a:schemeClr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8" name="Arrow: Right 17">
            <a:extLst>
              <a:ext uri="{FF2B5EF4-FFF2-40B4-BE49-F238E27FC236}">
                <a16:creationId xmlns:a16="http://schemas.microsoft.com/office/drawing/2014/main" id="{8821FCBA-4A8D-4CA9-9A9D-C43E535E37D7}"/>
              </a:ext>
            </a:extLst>
          </p:cNvPr>
          <p:cNvSpPr/>
          <p:nvPr/>
        </p:nvSpPr>
        <p:spPr>
          <a:xfrm rot="5400000">
            <a:off x="7657541" y="1204558"/>
            <a:ext cx="347986" cy="369850"/>
          </a:xfrm>
          <a:prstGeom prst="rightArrow">
            <a:avLst>
              <a:gd name="adj1" fmla="val 50000"/>
              <a:gd name="adj2" fmla="val 55812"/>
            </a:avLst>
          </a:prstGeom>
          <a:solidFill>
            <a:schemeClr val="accent2">
              <a:lumMod val="75000"/>
            </a:schemeClr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pic>
        <p:nvPicPr>
          <p:cNvPr id="19" name="Content Placeholder 16">
            <a:extLst>
              <a:ext uri="{FF2B5EF4-FFF2-40B4-BE49-F238E27FC236}">
                <a16:creationId xmlns:a16="http://schemas.microsoft.com/office/drawing/2014/main" id="{895F9C57-F10A-41FC-87F0-AECDCF793149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2" t="4999" r="22386" b="10967"/>
          <a:stretch/>
        </p:blipFill>
        <p:spPr>
          <a:xfrm>
            <a:off x="7053466" y="3276101"/>
            <a:ext cx="2307254" cy="1709989"/>
          </a:xfrm>
          <a:prstGeom prst="rect">
            <a:avLst/>
          </a:prstGeom>
          <a:ln>
            <a:noFill/>
          </a:ln>
          <a:effectLst/>
        </p:spPr>
      </p:pic>
      <p:sp>
        <p:nvSpPr>
          <p:cNvPr id="21" name="TextBox 20">
            <a:extLst>
              <a:ext uri="{FF2B5EF4-FFF2-40B4-BE49-F238E27FC236}">
                <a16:creationId xmlns:a16="http://schemas.microsoft.com/office/drawing/2014/main" id="{72431D7D-8901-494F-AD05-7B79162ACB6A}"/>
              </a:ext>
            </a:extLst>
          </p:cNvPr>
          <p:cNvSpPr txBox="1"/>
          <p:nvPr/>
        </p:nvSpPr>
        <p:spPr>
          <a:xfrm>
            <a:off x="6965408" y="5256283"/>
            <a:ext cx="2529801" cy="89255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</a:t>
            </a:r>
            <a:r>
              <a:rPr lang="en-US" sz="1300" i="1">
                <a:solidFill>
                  <a:prstClr val="black"/>
                </a:solidFill>
                <a:latin typeface="Trebuchet MS" panose="020B0603020202020204"/>
              </a:rPr>
              <a:t>13:</a:t>
            </a: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SEM backscattered image of the fracture face showing internal fracture plans (cleavage-like brittle fracture)</a:t>
            </a:r>
          </a:p>
        </p:txBody>
      </p:sp>
      <p:sp>
        <p:nvSpPr>
          <p:cNvPr id="24" name="Content Placeholder 2">
            <a:extLst>
              <a:ext uri="{FF2B5EF4-FFF2-40B4-BE49-F238E27FC236}">
                <a16:creationId xmlns:a16="http://schemas.microsoft.com/office/drawing/2014/main" id="{E2D852E9-6C63-49AF-AEE1-368C81AB5E9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45660" y="1168678"/>
            <a:ext cx="4677902" cy="1560575"/>
          </a:xfrm>
        </p:spPr>
        <p:txBody>
          <a:bodyPr vert="horz" lIns="91440" tIns="45720" rIns="91440" bIns="45720" rtlCol="0" anchor="t">
            <a:normAutofit/>
          </a:bodyPr>
          <a:lstStyle/>
          <a:p>
            <a:pPr algn="just"/>
            <a:r>
              <a:rPr lang="en-GB">
                <a:ea typeface="+mn-lt"/>
                <a:cs typeface="+mn-lt"/>
              </a:rPr>
              <a:t>The brittle </a:t>
            </a:r>
            <a:r>
              <a:rPr lang="en-US">
                <a:ea typeface="+mn-lt"/>
                <a:cs typeface="+mn-lt"/>
              </a:rPr>
              <a:t>fracture occurred due to:</a:t>
            </a:r>
          </a:p>
          <a:p>
            <a:pPr lvl="1" algn="just">
              <a:buFont typeface="Courier New" panose="02070309020205020404" pitchFamily="49" charset="0"/>
              <a:buChar char="o"/>
            </a:pPr>
            <a:r>
              <a:rPr lang="en-US" b="1">
                <a:ea typeface="Calibri" panose="020F0502020204030204" pitchFamily="34" charset="0"/>
                <a:cs typeface="Times New Roman" panose="02020603050405020304" pitchFamily="18" charset="0"/>
              </a:rPr>
              <a:t>Hydrogen</a:t>
            </a:r>
            <a:r>
              <a:rPr lang="en-US">
                <a:ea typeface="Calibri" panose="020F0502020204030204" pitchFamily="34" charset="0"/>
                <a:cs typeface="Times New Roman" panose="02020603050405020304" pitchFamily="18" charset="0"/>
              </a:rPr>
              <a:t> absorption</a:t>
            </a:r>
          </a:p>
          <a:p>
            <a:pPr lvl="1" algn="just">
              <a:buFont typeface="Courier New" panose="02070309020205020404" pitchFamily="49" charset="0"/>
              <a:buChar char="o"/>
            </a:pPr>
            <a:r>
              <a:rPr lang="en-US" b="1">
                <a:ea typeface="Calibri" panose="020F0502020204030204" pitchFamily="34" charset="0"/>
                <a:cs typeface="Times New Roman" panose="02020603050405020304" pitchFamily="18" charset="0"/>
              </a:rPr>
              <a:t>Sensitive location </a:t>
            </a:r>
            <a:r>
              <a:rPr lang="en-US">
                <a:ea typeface="Calibri" panose="020F0502020204030204" pitchFamily="34" charset="0"/>
                <a:cs typeface="Times New Roman" panose="02020603050405020304" pitchFamily="18" charset="0"/>
              </a:rPr>
              <a:t>at the weld i.e. HAZ</a:t>
            </a:r>
          </a:p>
          <a:p>
            <a:pPr lvl="1" algn="just">
              <a:buFont typeface="Courier New" panose="02070309020205020404" pitchFamily="49" charset="0"/>
              <a:buChar char="o"/>
            </a:pPr>
            <a:r>
              <a:rPr lang="en-US" b="1">
                <a:ea typeface="+mn-lt"/>
                <a:cs typeface="+mn-lt"/>
              </a:rPr>
              <a:t>Microstructure</a:t>
            </a:r>
            <a:r>
              <a:rPr lang="en-US">
                <a:ea typeface="+mn-lt"/>
                <a:cs typeface="+mn-lt"/>
              </a:rPr>
              <a:t> susceptible to cracking</a:t>
            </a:r>
            <a:endParaRPr lang="en-GB">
              <a:ea typeface="+mn-lt"/>
              <a:cs typeface="+mn-lt"/>
            </a:endParaRPr>
          </a:p>
          <a:p>
            <a:pPr lvl="1" algn="just">
              <a:buFont typeface="Courier New" panose="02070309020205020404" pitchFamily="49" charset="0"/>
              <a:buChar char="o"/>
            </a:pPr>
            <a:endParaRPr lang="en-GB">
              <a:ea typeface="+mn-lt"/>
              <a:cs typeface="+mn-lt"/>
            </a:endParaRPr>
          </a:p>
        </p:txBody>
      </p:sp>
      <p:sp>
        <p:nvSpPr>
          <p:cNvPr id="35" name="Rectangle 34">
            <a:extLst>
              <a:ext uri="{FF2B5EF4-FFF2-40B4-BE49-F238E27FC236}">
                <a16:creationId xmlns:a16="http://schemas.microsoft.com/office/drawing/2014/main" id="{70E32ACB-1DB7-4EFB-8B2F-4F962139E361}"/>
              </a:ext>
            </a:extLst>
          </p:cNvPr>
          <p:cNvSpPr/>
          <p:nvPr/>
        </p:nvSpPr>
        <p:spPr>
          <a:xfrm>
            <a:off x="9980730" y="1721104"/>
            <a:ext cx="1985794" cy="749868"/>
          </a:xfrm>
          <a:prstGeom prst="rect">
            <a:avLst/>
          </a:prstGeom>
          <a:ln>
            <a:noFill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b="1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ea typeface="+mn-ea"/>
                <a:cs typeface="Aharoni"/>
              </a:rPr>
              <a:t>Microstructure</a:t>
            </a:r>
            <a:endParaRPr kumimoji="0" lang="en-US" b="1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ea typeface="+mn-ea"/>
              <a:cs typeface="Aharoni"/>
            </a:endParaRPr>
          </a:p>
        </p:txBody>
      </p:sp>
      <p:sp>
        <p:nvSpPr>
          <p:cNvPr id="36" name="Arrow: Right 35">
            <a:extLst>
              <a:ext uri="{FF2B5EF4-FFF2-40B4-BE49-F238E27FC236}">
                <a16:creationId xmlns:a16="http://schemas.microsoft.com/office/drawing/2014/main" id="{A02413C1-73AF-4D12-92DF-F7DF6A09C659}"/>
              </a:ext>
            </a:extLst>
          </p:cNvPr>
          <p:cNvSpPr/>
          <p:nvPr/>
        </p:nvSpPr>
        <p:spPr>
          <a:xfrm rot="10800000">
            <a:off x="9360720" y="1912981"/>
            <a:ext cx="347986" cy="369850"/>
          </a:xfrm>
          <a:prstGeom prst="rightArrow">
            <a:avLst>
              <a:gd name="adj1" fmla="val 50000"/>
              <a:gd name="adj2" fmla="val 55812"/>
            </a:avLst>
          </a:prstGeom>
          <a:solidFill>
            <a:schemeClr val="accent2">
              <a:lumMod val="75000"/>
            </a:schemeClr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59367F07-D9CF-4109-9E74-D72346552355}"/>
              </a:ext>
            </a:extLst>
          </p:cNvPr>
          <p:cNvSpPr txBox="1"/>
          <p:nvPr/>
        </p:nvSpPr>
        <p:spPr>
          <a:xfrm>
            <a:off x="9734097" y="5258344"/>
            <a:ext cx="2166260" cy="89255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</a:t>
            </a:r>
            <a:r>
              <a:rPr lang="en-US" sz="1300" i="1">
                <a:solidFill>
                  <a:prstClr val="black"/>
                </a:solidFill>
                <a:latin typeface="Trebuchet MS" panose="020B0603020202020204"/>
              </a:rPr>
              <a:t>14:</a:t>
            </a: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SEM backscattered image of fracture face near outside surface (ductile fracture)</a:t>
            </a:r>
          </a:p>
        </p:txBody>
      </p:sp>
      <p:pic>
        <p:nvPicPr>
          <p:cNvPr id="38" name="Content Placeholder 17">
            <a:extLst>
              <a:ext uri="{FF2B5EF4-FFF2-40B4-BE49-F238E27FC236}">
                <a16:creationId xmlns:a16="http://schemas.microsoft.com/office/drawing/2014/main" id="{5B02C157-C592-43DC-84D0-5198C957883C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l="-283" t="3533" r="15685" b="10564"/>
          <a:stretch/>
        </p:blipFill>
        <p:spPr bwMode="auto">
          <a:xfrm>
            <a:off x="9720169" y="3276100"/>
            <a:ext cx="2194116" cy="1709990"/>
          </a:xfrm>
          <a:prstGeom prst="rect">
            <a:avLst/>
          </a:prstGeom>
          <a:ln>
            <a:noFill/>
          </a:ln>
          <a:effectLst/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9447C0AB-F435-4DE3-A338-465C99100F4D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/>
              <a:t>Hydrogen Embrittlement</a:t>
            </a:r>
            <a:endParaRPr lang="en-GB" sz="2500"/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EF1B95C0-9115-4FD8-A692-22A43D5FACA4}"/>
              </a:ext>
            </a:extLst>
          </p:cNvPr>
          <p:cNvSpPr txBox="1"/>
          <p:nvPr/>
        </p:nvSpPr>
        <p:spPr>
          <a:xfrm>
            <a:off x="621357" y="2707099"/>
            <a:ext cx="3195881" cy="147732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 algn="just">
              <a:spcBef>
                <a:spcPts val="1000"/>
              </a:spcBef>
              <a:buClr>
                <a:schemeClr val="accent1"/>
              </a:buClr>
              <a:buSzPct val="80000"/>
              <a:buFont typeface="Wingdings 3" charset="2"/>
              <a:buChar char=""/>
            </a:pPr>
            <a:r>
              <a:rPr lang="en-GB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Hydrogen Embrittlement and Hydrogen-induced Cracking (HIC) were the most credible </a:t>
            </a:r>
            <a:r>
              <a:rPr lang="en-GB" b="1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secondary degradation mechanisms</a:t>
            </a:r>
            <a:endParaRPr lang="en-US" b="1">
              <a:solidFill>
                <a:schemeClr val="tx1">
                  <a:lumMod val="75000"/>
                  <a:lumOff val="25000"/>
                </a:schemeClr>
              </a:solidFill>
              <a:ea typeface="+mn-lt"/>
              <a:cs typeface="+mn-lt"/>
            </a:endParaRPr>
          </a:p>
        </p:txBody>
      </p:sp>
      <p:sp>
        <p:nvSpPr>
          <p:cNvPr id="23" name="Slide Number Placeholder 3">
            <a:extLst>
              <a:ext uri="{FF2B5EF4-FFF2-40B4-BE49-F238E27FC236}">
                <a16:creationId xmlns:a16="http://schemas.microsoft.com/office/drawing/2014/main" id="{E93E3F4C-173E-442F-958B-70BEA740CF4C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20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26" name="Picture 25">
            <a:extLst>
              <a:ext uri="{FF2B5EF4-FFF2-40B4-BE49-F238E27FC236}">
                <a16:creationId xmlns:a16="http://schemas.microsoft.com/office/drawing/2014/main" id="{FEBE60B2-39AA-478D-8067-6AFCF055EFA8}"/>
              </a:ext>
            </a:extLst>
          </p:cNvPr>
          <p:cNvPicPr>
            <a:picLocks noChangeAspect="1"/>
          </p:cNvPicPr>
          <p:nvPr/>
        </p:nvPicPr>
        <p:blipFill rotWithShape="1">
          <a:blip r:embed="rId8"/>
          <a:srcRect l="4640" t="11890" r="7336" b="12178"/>
          <a:stretch/>
        </p:blipFill>
        <p:spPr>
          <a:xfrm>
            <a:off x="4241805" y="4549391"/>
            <a:ext cx="2393712" cy="1645807"/>
          </a:xfrm>
          <a:prstGeom prst="rect">
            <a:avLst/>
          </a:prstGeom>
          <a:ln>
            <a:noFill/>
          </a:ln>
          <a:effectLst/>
        </p:spPr>
      </p:pic>
      <p:pic>
        <p:nvPicPr>
          <p:cNvPr id="27" name="Picture 26">
            <a:extLst>
              <a:ext uri="{FF2B5EF4-FFF2-40B4-BE49-F238E27FC236}">
                <a16:creationId xmlns:a16="http://schemas.microsoft.com/office/drawing/2014/main" id="{E44AAF70-1FE7-42BB-BD5B-D549AE382CB6}"/>
              </a:ext>
            </a:extLst>
          </p:cNvPr>
          <p:cNvPicPr>
            <a:picLocks noChangeAspect="1"/>
          </p:cNvPicPr>
          <p:nvPr/>
        </p:nvPicPr>
        <p:blipFill>
          <a:blip r:embed="rId9">
            <a:lum contrast="40000"/>
          </a:blip>
          <a:stretch>
            <a:fillRect/>
          </a:stretch>
        </p:blipFill>
        <p:spPr>
          <a:xfrm>
            <a:off x="4242548" y="2854029"/>
            <a:ext cx="2392969" cy="1709989"/>
          </a:xfrm>
          <a:prstGeom prst="rect">
            <a:avLst/>
          </a:prstGeom>
          <a:ln>
            <a:noFill/>
          </a:ln>
          <a:effectLst/>
        </p:spPr>
      </p:pic>
      <p:sp>
        <p:nvSpPr>
          <p:cNvPr id="29" name="TextBox 28">
            <a:extLst>
              <a:ext uri="{FF2B5EF4-FFF2-40B4-BE49-F238E27FC236}">
                <a16:creationId xmlns:a16="http://schemas.microsoft.com/office/drawing/2014/main" id="{264288F0-C37E-491D-BC78-24492A185894}"/>
              </a:ext>
            </a:extLst>
          </p:cNvPr>
          <p:cNvSpPr txBox="1"/>
          <p:nvPr/>
        </p:nvSpPr>
        <p:spPr>
          <a:xfrm>
            <a:off x="4138494" y="6302438"/>
            <a:ext cx="2600333" cy="49244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lvl="0" algn="just">
              <a:defRPr/>
            </a:pP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</a:t>
            </a:r>
            <a:r>
              <a:rPr lang="en-GB" sz="1300" i="1" noProof="0">
                <a:solidFill>
                  <a:prstClr val="black"/>
                </a:solidFill>
                <a:latin typeface="Trebuchet MS" panose="020B0603020202020204"/>
              </a:rPr>
              <a:t>15:</a:t>
            </a: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</a:t>
            </a:r>
            <a:r>
              <a:rPr lang="en-US" sz="1300" i="1">
                <a:solidFill>
                  <a:prstClr val="black"/>
                </a:solidFill>
                <a:latin typeface="Trebuchet MS" panose="020B0603020202020204"/>
              </a:rPr>
              <a:t>The </a:t>
            </a: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crack</a:t>
            </a:r>
            <a:r>
              <a:rPr kumimoji="0" lang="en-US" sz="1300" b="0" i="1" u="none" strike="noStrike" kern="1200" cap="none" spc="0" normalizeH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and the</a:t>
            </a: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fracture face </a:t>
            </a:r>
            <a:r>
              <a:rPr lang="en-US" sz="1300" i="1">
                <a:solidFill>
                  <a:prstClr val="black"/>
                </a:solidFill>
              </a:rPr>
              <a:t>in section MetJB1</a:t>
            </a:r>
            <a:endParaRPr kumimoji="0" lang="en-GB" sz="1300" b="0" i="1" u="none" strike="noStrike" kern="1200" cap="none" spc="0" normalizeH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13DC9940-EDC0-416F-91BE-60581D30773B}"/>
              </a:ext>
            </a:extLst>
          </p:cNvPr>
          <p:cNvSpPr txBox="1"/>
          <p:nvPr/>
        </p:nvSpPr>
        <p:spPr>
          <a:xfrm>
            <a:off x="2106482" y="4967374"/>
            <a:ext cx="1467913" cy="58477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600">
                <a:solidFill>
                  <a:prstClr val="black"/>
                </a:solidFill>
                <a:latin typeface="Trebuchet MS" panose="020B0603020202020204"/>
              </a:rPr>
              <a:t>Titanium 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600">
                <a:solidFill>
                  <a:prstClr val="black"/>
                </a:solidFill>
                <a:latin typeface="Trebuchet MS" panose="020B0603020202020204"/>
              </a:rPr>
              <a:t>hydride layer</a:t>
            </a:r>
            <a:endParaRPr kumimoji="0" lang="en-GB" sz="1600" b="0" u="none" strike="noStrike" kern="1200" cap="none" spc="0" normalizeH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</a:endParaRPr>
          </a:p>
        </p:txBody>
      </p:sp>
      <p:cxnSp>
        <p:nvCxnSpPr>
          <p:cNvPr id="31" name="Straight Arrow Connector 30">
            <a:extLst>
              <a:ext uri="{FF2B5EF4-FFF2-40B4-BE49-F238E27FC236}">
                <a16:creationId xmlns:a16="http://schemas.microsoft.com/office/drawing/2014/main" id="{8748A95E-F080-4825-92BC-7C9F37B4169C}"/>
              </a:ext>
            </a:extLst>
          </p:cNvPr>
          <p:cNvCxnSpPr>
            <a:cxnSpLocks/>
          </p:cNvCxnSpPr>
          <p:nvPr/>
        </p:nvCxnSpPr>
        <p:spPr>
          <a:xfrm flipV="1">
            <a:off x="3817238" y="5570460"/>
            <a:ext cx="1621422" cy="477597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" name="TextBox 31">
            <a:extLst>
              <a:ext uri="{FF2B5EF4-FFF2-40B4-BE49-F238E27FC236}">
                <a16:creationId xmlns:a16="http://schemas.microsoft.com/office/drawing/2014/main" id="{DFD9EE1E-5A7C-4871-A0DA-12B381CC6995}"/>
              </a:ext>
            </a:extLst>
          </p:cNvPr>
          <p:cNvSpPr txBox="1"/>
          <p:nvPr/>
        </p:nvSpPr>
        <p:spPr>
          <a:xfrm>
            <a:off x="1777513" y="5639601"/>
            <a:ext cx="2108267" cy="58477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600">
                <a:solidFill>
                  <a:prstClr val="black"/>
                </a:solidFill>
                <a:latin typeface="Trebuchet MS" panose="020B0603020202020204"/>
              </a:rPr>
              <a:t>Ligament</a:t>
            </a:r>
            <a:endParaRPr kumimoji="0" lang="en-GB" sz="1600" b="0" u="none" strike="noStrike" kern="1200" cap="none" spc="0" normalizeH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600">
                <a:solidFill>
                  <a:prstClr val="black"/>
                </a:solidFill>
                <a:latin typeface="Trebuchet MS" panose="020B0603020202020204"/>
              </a:rPr>
              <a:t>(Titanium Grade 12)</a:t>
            </a:r>
            <a:endParaRPr kumimoji="0" lang="en-GB" sz="1600" b="0" u="none" strike="noStrike" kern="1200" cap="none" spc="0" normalizeH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cxnSp>
        <p:nvCxnSpPr>
          <p:cNvPr id="39" name="Straight Connector 38">
            <a:extLst>
              <a:ext uri="{FF2B5EF4-FFF2-40B4-BE49-F238E27FC236}">
                <a16:creationId xmlns:a16="http://schemas.microsoft.com/office/drawing/2014/main" id="{36FD1CAC-1390-4526-AFDF-9B365C48E5C8}"/>
              </a:ext>
            </a:extLst>
          </p:cNvPr>
          <p:cNvCxnSpPr>
            <a:cxnSpLocks/>
          </p:cNvCxnSpPr>
          <p:nvPr/>
        </p:nvCxnSpPr>
        <p:spPr>
          <a:xfrm>
            <a:off x="3202095" y="5059925"/>
            <a:ext cx="2728614" cy="0"/>
          </a:xfrm>
          <a:prstGeom prst="line">
            <a:avLst/>
          </a:prstGeom>
          <a:noFill/>
          <a:ln w="28575">
            <a:solidFill>
              <a:schemeClr val="accent1">
                <a:lumMod val="75000"/>
              </a:schemeClr>
            </a:solidFill>
            <a:prstDash val="dash"/>
          </a:ln>
          <a:effectLst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</p:cxnSp>
      <p:cxnSp>
        <p:nvCxnSpPr>
          <p:cNvPr id="40" name="Straight Connector 39">
            <a:extLst>
              <a:ext uri="{FF2B5EF4-FFF2-40B4-BE49-F238E27FC236}">
                <a16:creationId xmlns:a16="http://schemas.microsoft.com/office/drawing/2014/main" id="{27C204D6-8585-4093-87A0-14431B6A5135}"/>
              </a:ext>
            </a:extLst>
          </p:cNvPr>
          <p:cNvCxnSpPr>
            <a:cxnSpLocks/>
          </p:cNvCxnSpPr>
          <p:nvPr/>
        </p:nvCxnSpPr>
        <p:spPr>
          <a:xfrm>
            <a:off x="3574395" y="5455071"/>
            <a:ext cx="2356314" cy="0"/>
          </a:xfrm>
          <a:prstGeom prst="line">
            <a:avLst/>
          </a:prstGeom>
          <a:noFill/>
          <a:ln w="28575">
            <a:solidFill>
              <a:schemeClr val="accent1">
                <a:lumMod val="75000"/>
              </a:schemeClr>
            </a:solidFill>
            <a:prstDash val="dash"/>
          </a:ln>
          <a:effectLst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</p:cxnSp>
      <p:sp>
        <p:nvSpPr>
          <p:cNvPr id="34" name="Oval 33">
            <a:extLst>
              <a:ext uri="{FF2B5EF4-FFF2-40B4-BE49-F238E27FC236}">
                <a16:creationId xmlns:a16="http://schemas.microsoft.com/office/drawing/2014/main" id="{390FD8F3-4341-4268-ACB4-FC7603EEBF98}"/>
              </a:ext>
            </a:extLst>
          </p:cNvPr>
          <p:cNvSpPr/>
          <p:nvPr/>
        </p:nvSpPr>
        <p:spPr>
          <a:xfrm>
            <a:off x="4806778" y="3124398"/>
            <a:ext cx="924641" cy="891698"/>
          </a:xfrm>
          <a:prstGeom prst="ellipse">
            <a:avLst/>
          </a:prstGeom>
          <a:noFill/>
          <a:ln w="38100">
            <a:solidFill>
              <a:schemeClr val="accent1">
                <a:lumMod val="75000"/>
              </a:schemeClr>
            </a:solidFill>
            <a:prstDash val="dash"/>
          </a:ln>
          <a:effectLst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Arrow: Right 32">
            <a:extLst>
              <a:ext uri="{FF2B5EF4-FFF2-40B4-BE49-F238E27FC236}">
                <a16:creationId xmlns:a16="http://schemas.microsoft.com/office/drawing/2014/main" id="{669AAD97-982A-46A9-902F-68759EFD1BEC}"/>
              </a:ext>
            </a:extLst>
          </p:cNvPr>
          <p:cNvSpPr/>
          <p:nvPr/>
        </p:nvSpPr>
        <p:spPr>
          <a:xfrm rot="5400000">
            <a:off x="4830467" y="4237835"/>
            <a:ext cx="848317" cy="469387"/>
          </a:xfrm>
          <a:prstGeom prst="rightArrow">
            <a:avLst>
              <a:gd name="adj1" fmla="val 50000"/>
              <a:gd name="adj2" fmla="val 47727"/>
            </a:avLst>
          </a:prstGeom>
          <a:solidFill>
            <a:srgbClr val="0070C0"/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303676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2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2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5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8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4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7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0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3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6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9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2" dur="5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5" dur="5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8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1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4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5" fill="hold">
                      <p:stCondLst>
                        <p:cond delay="indefinite"/>
                      </p:stCondLst>
                      <p:childTnLst>
                        <p:par>
                          <p:cTn id="86" fill="hold">
                            <p:stCondLst>
                              <p:cond delay="0"/>
                            </p:stCondLst>
                            <p:childTnLst>
                              <p:par>
                                <p:cTn id="8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9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animBg="1"/>
      <p:bldP spid="15" grpId="0" animBg="1"/>
      <p:bldP spid="16" grpId="0" animBg="1"/>
      <p:bldP spid="17" grpId="0" animBg="1"/>
      <p:bldP spid="18" grpId="0" animBg="1"/>
      <p:bldP spid="21" grpId="0"/>
      <p:bldP spid="35" grpId="0" animBg="1"/>
      <p:bldP spid="36" grpId="0" animBg="1"/>
      <p:bldP spid="37" grpId="0"/>
      <p:bldP spid="43" grpId="0"/>
      <p:bldP spid="29" grpId="0"/>
      <p:bldP spid="30" grpId="0"/>
      <p:bldP spid="32" grpId="0"/>
      <p:bldP spid="34" grpId="0" animBg="1"/>
      <p:bldP spid="33" grpId="0" animBg="1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sp>
        <p:nvSpPr>
          <p:cNvPr id="15" name="Content Placeholder 2">
            <a:extLst>
              <a:ext uri="{FF2B5EF4-FFF2-40B4-BE49-F238E27FC236}">
                <a16:creationId xmlns:a16="http://schemas.microsoft.com/office/drawing/2014/main" id="{8E4BCBC5-57BC-4908-AF6E-C476212FAF8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37096" y="1184109"/>
            <a:ext cx="5480536" cy="3686565"/>
          </a:xfrm>
        </p:spPr>
        <p:txBody>
          <a:bodyPr vert="horz" lIns="91440" tIns="45720" rIns="91440" bIns="45720" rtlCol="0" anchor="t">
            <a:normAutofit/>
          </a:bodyPr>
          <a:lstStyle/>
          <a:p>
            <a:pPr algn="just"/>
            <a:r>
              <a:rPr lang="en-GB">
                <a:solidFill>
                  <a:schemeClr val="tx1"/>
                </a:solidFill>
                <a:ea typeface="+mn-lt"/>
                <a:cs typeface="+mn-lt"/>
              </a:rPr>
              <a:t>Hydrogen </a:t>
            </a:r>
            <a:r>
              <a:rPr lang="en-US">
                <a:solidFill>
                  <a:schemeClr val="tx1"/>
                </a:solidFill>
                <a:ea typeface="+mn-lt"/>
                <a:cs typeface="+mn-lt"/>
              </a:rPr>
              <a:t>was </a:t>
            </a:r>
            <a:r>
              <a:rPr lang="en-US" err="1">
                <a:solidFill>
                  <a:schemeClr val="tx1"/>
                </a:solidFill>
                <a:ea typeface="+mn-lt"/>
                <a:cs typeface="+mn-lt"/>
              </a:rPr>
              <a:t>channelled</a:t>
            </a:r>
            <a:r>
              <a:rPr lang="en-US">
                <a:solidFill>
                  <a:schemeClr val="tx1"/>
                </a:solidFill>
                <a:ea typeface="+mn-lt"/>
                <a:cs typeface="+mn-lt"/>
              </a:rPr>
              <a:t> towards the Titanium Grade 12 bulk along grain boundaries where </a:t>
            </a:r>
            <a:r>
              <a:rPr lang="el-GR">
                <a:solidFill>
                  <a:schemeClr val="tx1"/>
                </a:solidFill>
                <a:ea typeface="+mn-lt"/>
                <a:cs typeface="+mn-lt"/>
              </a:rPr>
              <a:t>β</a:t>
            </a:r>
            <a:r>
              <a:rPr lang="en-GB">
                <a:solidFill>
                  <a:schemeClr val="tx1"/>
                </a:solidFill>
                <a:ea typeface="+mn-lt"/>
                <a:cs typeface="+mn-lt"/>
              </a:rPr>
              <a:t> phase was concentrated (i.e. white lines in the Figure X. b)</a:t>
            </a:r>
          </a:p>
          <a:p>
            <a:pPr algn="just"/>
            <a:r>
              <a:rPr lang="el-GR">
                <a:solidFill>
                  <a:schemeClr val="tx1"/>
                </a:solidFill>
                <a:ea typeface="+mn-lt"/>
                <a:cs typeface="+mn-lt"/>
              </a:rPr>
              <a:t>β</a:t>
            </a:r>
            <a:r>
              <a:rPr lang="en-GB">
                <a:solidFill>
                  <a:schemeClr val="tx1"/>
                </a:solidFill>
                <a:ea typeface="+mn-lt"/>
                <a:cs typeface="+mn-lt"/>
              </a:rPr>
              <a:t> phase is known to be an </a:t>
            </a:r>
            <a:r>
              <a:rPr lang="en-GB" b="1">
                <a:solidFill>
                  <a:schemeClr val="tx1"/>
                </a:solidFill>
                <a:ea typeface="+mn-lt"/>
                <a:cs typeface="+mn-lt"/>
              </a:rPr>
              <a:t>easy path for hydrogen transport </a:t>
            </a:r>
            <a:r>
              <a:rPr lang="en-GB">
                <a:solidFill>
                  <a:schemeClr val="tx1"/>
                </a:solidFill>
                <a:ea typeface="+mn-lt"/>
                <a:cs typeface="+mn-lt"/>
              </a:rPr>
              <a:t>as it has relatively “loosely” packed structure and hence, </a:t>
            </a:r>
            <a:r>
              <a:rPr lang="en-US">
                <a:solidFill>
                  <a:schemeClr val="tx1"/>
                </a:solidFill>
                <a:ea typeface="+mn-lt"/>
                <a:cs typeface="+mn-lt"/>
              </a:rPr>
              <a:t>higher diffusivity and solubility of hydrogen than α phase </a:t>
            </a:r>
          </a:p>
          <a:p>
            <a:pPr algn="just"/>
            <a:r>
              <a:rPr lang="en-US">
                <a:solidFill>
                  <a:schemeClr val="tx1"/>
                </a:solidFill>
                <a:ea typeface="+mn-lt"/>
                <a:cs typeface="+mn-lt"/>
              </a:rPr>
              <a:t>Hydrides precipitated in the closed-pack α phase as it has limited space to dissolve </a:t>
            </a:r>
            <a:r>
              <a:rPr lang="en-US">
                <a:solidFill>
                  <a:schemeClr val="tx1"/>
                </a:solidFill>
              </a:rPr>
              <a:t>hydrogen</a:t>
            </a: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A969478C-A0BD-444E-A725-B8118482D7BA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r="-388" b="1342"/>
          <a:stretch/>
        </p:blipFill>
        <p:spPr>
          <a:xfrm>
            <a:off x="6819329" y="3378946"/>
            <a:ext cx="3548418" cy="2644052"/>
          </a:xfrm>
          <a:prstGeom prst="rect">
            <a:avLst/>
          </a:prstGeom>
          <a:ln>
            <a:noFill/>
          </a:ln>
          <a:effectLst/>
        </p:spPr>
      </p:pic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10504F43-0BEE-4BCB-987F-AE727F9F60F7}"/>
              </a:ext>
            </a:extLst>
          </p:cNvPr>
          <p:cNvCxnSpPr>
            <a:cxnSpLocks/>
          </p:cNvCxnSpPr>
          <p:nvPr/>
        </p:nvCxnSpPr>
        <p:spPr>
          <a:xfrm flipH="1">
            <a:off x="8952929" y="4292834"/>
            <a:ext cx="1759623" cy="0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Box 17">
            <a:extLst>
              <a:ext uri="{FF2B5EF4-FFF2-40B4-BE49-F238E27FC236}">
                <a16:creationId xmlns:a16="http://schemas.microsoft.com/office/drawing/2014/main" id="{F64C784B-3748-43E1-9342-92A862172A42}"/>
              </a:ext>
            </a:extLst>
          </p:cNvPr>
          <p:cNvSpPr txBox="1"/>
          <p:nvPr/>
        </p:nvSpPr>
        <p:spPr>
          <a:xfrm>
            <a:off x="10764013" y="4090172"/>
            <a:ext cx="1507958" cy="58477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intergranular crack</a:t>
            </a:r>
            <a:endParaRPr kumimoji="0" lang="en-US" sz="16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id="{670DBC4D-8E61-409E-9678-73F497899A05}"/>
              </a:ext>
            </a:extLst>
          </p:cNvPr>
          <p:cNvCxnSpPr>
            <a:cxnSpLocks/>
          </p:cNvCxnSpPr>
          <p:nvPr/>
        </p:nvCxnSpPr>
        <p:spPr>
          <a:xfrm>
            <a:off x="7181523" y="2868488"/>
            <a:ext cx="720532" cy="1696901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4AA6D551-5C7B-46A9-92D9-E608C6583CA6}"/>
              </a:ext>
            </a:extLst>
          </p:cNvPr>
          <p:cNvCxnSpPr>
            <a:cxnSpLocks/>
          </p:cNvCxnSpPr>
          <p:nvPr/>
        </p:nvCxnSpPr>
        <p:spPr>
          <a:xfrm>
            <a:off x="7181523" y="2868488"/>
            <a:ext cx="2040347" cy="874776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1" name="TextBox 20">
            <a:extLst>
              <a:ext uri="{FF2B5EF4-FFF2-40B4-BE49-F238E27FC236}">
                <a16:creationId xmlns:a16="http://schemas.microsoft.com/office/drawing/2014/main" id="{F947C926-F433-455B-B550-D0F29ECBD5E2}"/>
              </a:ext>
            </a:extLst>
          </p:cNvPr>
          <p:cNvSpPr txBox="1"/>
          <p:nvPr/>
        </p:nvSpPr>
        <p:spPr>
          <a:xfrm>
            <a:off x="6659389" y="1687922"/>
            <a:ext cx="973343" cy="338554"/>
          </a:xfrm>
          <a:prstGeom prst="rect">
            <a:avLst/>
          </a:prstGeom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l-GR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lt"/>
                <a:cs typeface="+mn-lt"/>
              </a:rPr>
              <a:t>β</a:t>
            </a: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lt"/>
                <a:cs typeface="+mn-lt"/>
              </a:rPr>
              <a:t> phase</a:t>
            </a:r>
            <a:endParaRPr kumimoji="0" lang="en-US" sz="1600" b="0" i="1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cxnSp>
        <p:nvCxnSpPr>
          <p:cNvPr id="22" name="Straight Arrow Connector 21">
            <a:extLst>
              <a:ext uri="{FF2B5EF4-FFF2-40B4-BE49-F238E27FC236}">
                <a16:creationId xmlns:a16="http://schemas.microsoft.com/office/drawing/2014/main" id="{9B0264B9-9513-4A06-A7C0-AF06FE3C7A29}"/>
              </a:ext>
            </a:extLst>
          </p:cNvPr>
          <p:cNvCxnSpPr>
            <a:cxnSpLocks/>
          </p:cNvCxnSpPr>
          <p:nvPr/>
        </p:nvCxnSpPr>
        <p:spPr>
          <a:xfrm flipV="1">
            <a:off x="5861709" y="5533757"/>
            <a:ext cx="1463647" cy="10463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TextBox 22">
            <a:extLst>
              <a:ext uri="{FF2B5EF4-FFF2-40B4-BE49-F238E27FC236}">
                <a16:creationId xmlns:a16="http://schemas.microsoft.com/office/drawing/2014/main" id="{6CB0B55B-C634-4032-AE68-74D973FADDFD}"/>
              </a:ext>
            </a:extLst>
          </p:cNvPr>
          <p:cNvSpPr txBox="1"/>
          <p:nvPr/>
        </p:nvSpPr>
        <p:spPr>
          <a:xfrm>
            <a:off x="4730843" y="5349452"/>
            <a:ext cx="1242450" cy="33855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l-GR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lt"/>
                <a:cs typeface="+mn-lt"/>
              </a:rPr>
              <a:t>α</a:t>
            </a: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lt"/>
                <a:cs typeface="+mn-lt"/>
              </a:rPr>
              <a:t> phase</a:t>
            </a:r>
            <a:endParaRPr kumimoji="0" lang="en-US" sz="1600" b="0" i="1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E2AC46B4-25D3-47F3-8D1E-85038E5319EB}"/>
              </a:ext>
            </a:extLst>
          </p:cNvPr>
          <p:cNvSpPr txBox="1"/>
          <p:nvPr/>
        </p:nvSpPr>
        <p:spPr>
          <a:xfrm>
            <a:off x="6819329" y="6139310"/>
            <a:ext cx="3548418" cy="492443"/>
          </a:xfrm>
          <a:prstGeom prst="rect">
            <a:avLst/>
          </a:prstGeom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lIns="91440" tIns="45720" rIns="91440" bIns="45720" rtlCol="0" anchor="t">
            <a:spAutoFit/>
          </a:bodyPr>
          <a:lstStyle/>
          <a:p>
            <a:pPr>
              <a:defRPr/>
            </a:pP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</a:t>
            </a:r>
            <a:r>
              <a:rPr lang="en-US" sz="1300" i="1">
                <a:latin typeface="Trebuchet MS" panose="020B0603020202020204"/>
              </a:rPr>
              <a:t>16:</a:t>
            </a: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SEM backscattered images:                  a) cleavage cracking b) intergranular crack</a:t>
            </a:r>
            <a:endParaRPr lang="en-US">
              <a:ea typeface="+mn-ea"/>
              <a:cs typeface="+mn-cs"/>
            </a:endParaRPr>
          </a:p>
        </p:txBody>
      </p:sp>
      <p:pic>
        <p:nvPicPr>
          <p:cNvPr id="25" name="Picture 24">
            <a:extLst>
              <a:ext uri="{FF2B5EF4-FFF2-40B4-BE49-F238E27FC236}">
                <a16:creationId xmlns:a16="http://schemas.microsoft.com/office/drawing/2014/main" id="{072DA78A-9F4F-4804-BB00-06AFBFDD8398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966248" y="319667"/>
            <a:ext cx="3548418" cy="2419376"/>
          </a:xfrm>
          <a:prstGeom prst="rect">
            <a:avLst/>
          </a:prstGeom>
          <a:ln>
            <a:noFill/>
          </a:ln>
          <a:effectLst/>
        </p:spPr>
      </p:pic>
      <p:sp>
        <p:nvSpPr>
          <p:cNvPr id="26" name="TextBox 25">
            <a:extLst>
              <a:ext uri="{FF2B5EF4-FFF2-40B4-BE49-F238E27FC236}">
                <a16:creationId xmlns:a16="http://schemas.microsoft.com/office/drawing/2014/main" id="{4840B78F-90B0-4896-8883-9FE56F17481E}"/>
              </a:ext>
            </a:extLst>
          </p:cNvPr>
          <p:cNvSpPr txBox="1"/>
          <p:nvPr/>
        </p:nvSpPr>
        <p:spPr>
          <a:xfrm>
            <a:off x="7522828" y="176965"/>
            <a:ext cx="541764" cy="307777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lt"/>
                <a:cs typeface="+mn-lt"/>
              </a:rPr>
              <a:t>a</a:t>
            </a:r>
            <a:r>
              <a:rPr kumimoji="0" lang="en-GB" sz="1400" b="1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lt"/>
                <a:cs typeface="+mn-lt"/>
              </a:rPr>
              <a:t>)</a:t>
            </a:r>
            <a:endParaRPr kumimoji="0" lang="en-US" sz="1400" b="1" i="1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7D1C20D2-56BB-4DB7-BBD6-E0BD81556F2F}"/>
              </a:ext>
            </a:extLst>
          </p:cNvPr>
          <p:cNvSpPr txBox="1"/>
          <p:nvPr/>
        </p:nvSpPr>
        <p:spPr>
          <a:xfrm>
            <a:off x="6355419" y="3273888"/>
            <a:ext cx="467640" cy="31872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lt"/>
                <a:cs typeface="+mn-lt"/>
              </a:rPr>
              <a:t>b)</a:t>
            </a:r>
            <a:endParaRPr kumimoji="0" lang="en-US" sz="1400" b="0" i="1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pic>
        <p:nvPicPr>
          <p:cNvPr id="28" name="Content Placeholder 20">
            <a:extLst>
              <a:ext uri="{FF2B5EF4-FFF2-40B4-BE49-F238E27FC236}">
                <a16:creationId xmlns:a16="http://schemas.microsoft.com/office/drawing/2014/main" id="{FD4F42A6-C9CF-4793-82CD-4955B39FFF85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4950628" y="5688004"/>
            <a:ext cx="802879" cy="1052513"/>
          </a:xfrm>
          <a:prstGeom prst="rect">
            <a:avLst/>
          </a:prstGeom>
        </p:spPr>
      </p:pic>
      <p:pic>
        <p:nvPicPr>
          <p:cNvPr id="29" name="Content Placeholder 18">
            <a:extLst>
              <a:ext uri="{FF2B5EF4-FFF2-40B4-BE49-F238E27FC236}">
                <a16:creationId xmlns:a16="http://schemas.microsoft.com/office/drawing/2014/main" id="{6AD5112F-BCD5-4875-9335-B4E56E14A4DC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6740174" y="2046363"/>
            <a:ext cx="802879" cy="728248"/>
          </a:xfrm>
          <a:prstGeom prst="rect">
            <a:avLst/>
          </a:prstGeom>
        </p:spPr>
      </p:pic>
      <p:sp>
        <p:nvSpPr>
          <p:cNvPr id="4" name="Title 1">
            <a:extLst>
              <a:ext uri="{FF2B5EF4-FFF2-40B4-BE49-F238E27FC236}">
                <a16:creationId xmlns:a16="http://schemas.microsoft.com/office/drawing/2014/main" id="{2C0ABE36-A77B-4FE1-BB51-084AE4364637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/>
              <a:t>Hydrogen Embrittlement</a:t>
            </a:r>
            <a:endParaRPr lang="en-GB" sz="2500"/>
          </a:p>
        </p:txBody>
      </p:sp>
      <p:sp>
        <p:nvSpPr>
          <p:cNvPr id="5" name="Slide Number Placeholder 3">
            <a:extLst>
              <a:ext uri="{FF2B5EF4-FFF2-40B4-BE49-F238E27FC236}">
                <a16:creationId xmlns:a16="http://schemas.microsoft.com/office/drawing/2014/main" id="{AFD79E8E-C626-4902-B01D-64DEB7AC98B7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21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FEFB3E90-965E-46D2-96E6-A0A77A2DB726}"/>
              </a:ext>
            </a:extLst>
          </p:cNvPr>
          <p:cNvSpPr txBox="1"/>
          <p:nvPr/>
        </p:nvSpPr>
        <p:spPr>
          <a:xfrm>
            <a:off x="1053250" y="5089607"/>
            <a:ext cx="3548417" cy="892552"/>
          </a:xfrm>
          <a:prstGeom prst="rect">
            <a:avLst/>
          </a:prstGeom>
          <a:solidFill>
            <a:schemeClr val="bg1"/>
          </a:solidFill>
          <a:ln>
            <a:solidFill>
              <a:srgbClr val="0070C0"/>
            </a:solidFill>
          </a:ln>
        </p:spPr>
        <p:txBody>
          <a:bodyPr wrap="square" lIns="91440" tIns="45720" rIns="91440" bIns="45720" anchor="t">
            <a:spAutoFit/>
          </a:bodyPr>
          <a:lstStyle/>
          <a:p>
            <a:pPr algn="just"/>
            <a:r>
              <a:rPr lang="en-US" sz="1300" b="1" i="1">
                <a:ea typeface="+mn-lt"/>
                <a:cs typeface="+mn-lt"/>
              </a:rPr>
              <a:t>Note: </a:t>
            </a:r>
            <a:r>
              <a:rPr lang="en-US" sz="1300" i="1">
                <a:ea typeface="+mn-lt"/>
                <a:cs typeface="+mn-lt"/>
              </a:rPr>
              <a:t>Hydrides dissolve easily in temperature </a:t>
            </a:r>
            <a:r>
              <a:rPr lang="en-US" sz="1300" b="1" i="1">
                <a:ea typeface="+mn-lt"/>
                <a:cs typeface="+mn-lt"/>
              </a:rPr>
              <a:t>above 100 to 150°C</a:t>
            </a:r>
            <a:r>
              <a:rPr lang="en-US" sz="1300" i="1">
                <a:ea typeface="+mn-lt"/>
                <a:cs typeface="+mn-lt"/>
              </a:rPr>
              <a:t> allowing hydrogen diffusion within the material </a:t>
            </a:r>
            <a:r>
              <a:rPr lang="en-US" sz="1300">
                <a:ea typeface="+mn-lt"/>
                <a:cs typeface="+mn-lt"/>
              </a:rPr>
              <a:t>[10]. Max temperature in MEG system was </a:t>
            </a:r>
            <a:r>
              <a:rPr lang="en-US" sz="1300" b="1">
                <a:ea typeface="+mn-lt"/>
                <a:cs typeface="+mn-lt"/>
              </a:rPr>
              <a:t>135</a:t>
            </a:r>
            <a:r>
              <a:rPr lang="en-US" sz="1300" b="1" i="1">
                <a:ea typeface="+mn-lt"/>
                <a:cs typeface="+mn-lt"/>
              </a:rPr>
              <a:t>°C. </a:t>
            </a:r>
            <a:endParaRPr lang="en-US" sz="1300" b="1"/>
          </a:p>
        </p:txBody>
      </p:sp>
    </p:spTree>
    <p:extLst>
      <p:ext uri="{BB962C8B-B14F-4D97-AF65-F5344CB8AC3E}">
        <p14:creationId xmlns:p14="http://schemas.microsoft.com/office/powerpoint/2010/main" val="37945421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 animBg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graphicFrame>
        <p:nvGraphicFramePr>
          <p:cNvPr id="6" name="Diagram 5">
            <a:extLst>
              <a:ext uri="{FF2B5EF4-FFF2-40B4-BE49-F238E27FC236}">
                <a16:creationId xmlns:a16="http://schemas.microsoft.com/office/drawing/2014/main" id="{EDCCD87E-56C4-41AE-B9EC-2F8C8716769D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2791142407"/>
              </p:ext>
            </p:extLst>
          </p:nvPr>
        </p:nvGraphicFramePr>
        <p:xfrm>
          <a:off x="-1082170" y="1545281"/>
          <a:ext cx="8128000" cy="418726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6" r:lo="rId7" r:qs="rId8" r:cs="rId9"/>
          </a:graphicData>
        </a:graphic>
      </p:graphicFrame>
      <p:sp>
        <p:nvSpPr>
          <p:cNvPr id="4" name="Title 1">
            <a:extLst>
              <a:ext uri="{FF2B5EF4-FFF2-40B4-BE49-F238E27FC236}">
                <a16:creationId xmlns:a16="http://schemas.microsoft.com/office/drawing/2014/main" id="{5F6E6C84-F957-4380-B426-D619887E79AA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  <a:noFill/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/>
              <a:t>Welding</a:t>
            </a:r>
            <a:br>
              <a:rPr lang="en-US"/>
            </a:br>
            <a:r>
              <a:rPr lang="en-US" sz="2500"/>
              <a:t>Coarse structure in HAZ</a:t>
            </a:r>
            <a:endParaRPr lang="en-GB" sz="2500"/>
          </a:p>
        </p:txBody>
      </p:sp>
      <p:sp>
        <p:nvSpPr>
          <p:cNvPr id="5" name="Slide Number Placeholder 3">
            <a:extLst>
              <a:ext uri="{FF2B5EF4-FFF2-40B4-BE49-F238E27FC236}">
                <a16:creationId xmlns:a16="http://schemas.microsoft.com/office/drawing/2014/main" id="{FFA39A09-A220-4348-BD12-7705960C24BF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22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2" name="Picture 1" descr="A picture containing diagram&#10;&#10;Description automatically generated">
            <a:extLst>
              <a:ext uri="{FF2B5EF4-FFF2-40B4-BE49-F238E27FC236}">
                <a16:creationId xmlns:a16="http://schemas.microsoft.com/office/drawing/2014/main" id="{2438106A-3DA2-4702-ABB6-C9B3E08BCCC8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33118" y="461582"/>
            <a:ext cx="4079464" cy="3345401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AEC596E5-8660-4E65-BE1C-DCB440FFDBD0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5963659" y="4243354"/>
            <a:ext cx="2688116" cy="2038120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8FDEF78B-5D4B-457E-BD78-3AFB38857397}"/>
              </a:ext>
            </a:extLst>
          </p:cNvPr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>
            <a:off x="8907839" y="4243354"/>
            <a:ext cx="2726675" cy="2038120"/>
          </a:xfrm>
          <a:prstGeom prst="rect">
            <a:avLst/>
          </a:prstGeom>
        </p:spPr>
      </p:pic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3F0364F2-12AF-4B5E-AB5E-795351CA4B43}"/>
              </a:ext>
            </a:extLst>
          </p:cNvPr>
          <p:cNvCxnSpPr>
            <a:cxnSpLocks/>
          </p:cNvCxnSpPr>
          <p:nvPr/>
        </p:nvCxnSpPr>
        <p:spPr>
          <a:xfrm flipH="1">
            <a:off x="8116584" y="3370613"/>
            <a:ext cx="712532" cy="1345784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Straight Arrow Connector 30">
            <a:extLst>
              <a:ext uri="{FF2B5EF4-FFF2-40B4-BE49-F238E27FC236}">
                <a16:creationId xmlns:a16="http://schemas.microsoft.com/office/drawing/2014/main" id="{DAEAFA85-789B-42AC-879D-F39A033553E5}"/>
              </a:ext>
            </a:extLst>
          </p:cNvPr>
          <p:cNvCxnSpPr>
            <a:cxnSpLocks/>
          </p:cNvCxnSpPr>
          <p:nvPr/>
        </p:nvCxnSpPr>
        <p:spPr>
          <a:xfrm flipH="1">
            <a:off x="9719353" y="3370613"/>
            <a:ext cx="215655" cy="1345784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" name="TextBox 21">
            <a:extLst>
              <a:ext uri="{FF2B5EF4-FFF2-40B4-BE49-F238E27FC236}">
                <a16:creationId xmlns:a16="http://schemas.microsoft.com/office/drawing/2014/main" id="{4321C5AE-EE90-42F1-921F-B83122C33503}"/>
              </a:ext>
            </a:extLst>
          </p:cNvPr>
          <p:cNvSpPr txBox="1"/>
          <p:nvPr/>
        </p:nvSpPr>
        <p:spPr>
          <a:xfrm>
            <a:off x="5963659" y="6347868"/>
            <a:ext cx="2688116" cy="2923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1300" i="1"/>
              <a:t>Fig 17: HAZ Micrograph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9FDF17B1-D64C-4C26-A91C-A5156238E12B}"/>
              </a:ext>
            </a:extLst>
          </p:cNvPr>
          <p:cNvSpPr txBox="1"/>
          <p:nvPr/>
        </p:nvSpPr>
        <p:spPr>
          <a:xfrm>
            <a:off x="8927118" y="6374614"/>
            <a:ext cx="2688116" cy="2923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1300" i="1"/>
              <a:t>Fig 18: BM Micrograph</a:t>
            </a:r>
          </a:p>
        </p:txBody>
      </p:sp>
    </p:spTree>
    <p:extLst>
      <p:ext uri="{BB962C8B-B14F-4D97-AF65-F5344CB8AC3E}">
        <p14:creationId xmlns:p14="http://schemas.microsoft.com/office/powerpoint/2010/main" val="2100605187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B858A941-1C76-4604-B80F-2A5B09EFA4BF}"/>
              </a:ext>
            </a:extLst>
          </p:cNvPr>
          <p:cNvPicPr/>
          <p:nvPr/>
        </p:nvPicPr>
        <p:blipFill rotWithShape="1">
          <a:blip r:embed="rId6"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sharpenSoften amount="25000"/>
                    </a14:imgEffect>
                    <a14:imgEffect>
                      <a14:brightnessContrast contrast="20000"/>
                    </a14:imgEffect>
                  </a14:imgLayer>
                </a14:imgProps>
              </a:ext>
            </a:extLst>
          </a:blip>
          <a:srcRect l="30758" t="29652" r="38675" b="40471"/>
          <a:stretch/>
        </p:blipFill>
        <p:spPr>
          <a:xfrm>
            <a:off x="7465991" y="504447"/>
            <a:ext cx="3421423" cy="1895214"/>
          </a:xfrm>
          <a:prstGeom prst="rect">
            <a:avLst/>
          </a:prstGeom>
          <a:solidFill>
            <a:schemeClr val="accent1">
              <a:alpha val="9000"/>
            </a:schemeClr>
          </a:solidFill>
          <a:ln>
            <a:noFill/>
          </a:ln>
          <a:effectLst/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C9513803-A545-4E24-BF5E-8566A72ADE91}"/>
              </a:ext>
            </a:extLst>
          </p:cNvPr>
          <p:cNvSpPr txBox="1"/>
          <p:nvPr/>
        </p:nvSpPr>
        <p:spPr>
          <a:xfrm>
            <a:off x="5153025" y="393511"/>
            <a:ext cx="1706913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600">
                <a:solidFill>
                  <a:prstClr val="black"/>
                </a:solidFill>
                <a:latin typeface="Trebuchet MS" panose="020B0603020202020204"/>
              </a:rPr>
              <a:t>Intersection HAZ </a:t>
            </a: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longitudinal and branch welds</a:t>
            </a:r>
          </a:p>
        </p:txBody>
      </p:sp>
      <p:pic>
        <p:nvPicPr>
          <p:cNvPr id="20" name="Picture 19" descr="Diagram&#10;&#10;Description automatically generated">
            <a:extLst>
              <a:ext uri="{FF2B5EF4-FFF2-40B4-BE49-F238E27FC236}">
                <a16:creationId xmlns:a16="http://schemas.microsoft.com/office/drawing/2014/main" id="{9A8811C6-2986-4683-AFC5-AE782FF420BD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29398" y="2873623"/>
            <a:ext cx="3725552" cy="3524557"/>
          </a:xfrm>
          <a:prstGeom prst="rect">
            <a:avLst/>
          </a:prstGeom>
        </p:spPr>
      </p:pic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41D5726B-E0A5-4347-8B74-A8FF6EA40E20}"/>
              </a:ext>
            </a:extLst>
          </p:cNvPr>
          <p:cNvCxnSpPr>
            <a:cxnSpLocks/>
          </p:cNvCxnSpPr>
          <p:nvPr/>
        </p:nvCxnSpPr>
        <p:spPr>
          <a:xfrm>
            <a:off x="7925889" y="3522660"/>
            <a:ext cx="561414" cy="571009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5" name="TextBox 24">
            <a:extLst>
              <a:ext uri="{FF2B5EF4-FFF2-40B4-BE49-F238E27FC236}">
                <a16:creationId xmlns:a16="http://schemas.microsoft.com/office/drawing/2014/main" id="{8FF874C0-D43C-4BB1-B7A4-0A9E8826CB2E}"/>
              </a:ext>
            </a:extLst>
          </p:cNvPr>
          <p:cNvSpPr txBox="1"/>
          <p:nvPr/>
        </p:nvSpPr>
        <p:spPr>
          <a:xfrm>
            <a:off x="10657663" y="4092743"/>
            <a:ext cx="887079" cy="338554"/>
          </a:xfrm>
          <a:prstGeom prst="rect">
            <a:avLst/>
          </a:prstGeom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l-GR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lt"/>
                <a:cs typeface="+mn-lt"/>
              </a:rPr>
              <a:t>β</a:t>
            </a: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lt"/>
                <a:cs typeface="+mn-lt"/>
              </a:rPr>
              <a:t> phase</a:t>
            </a:r>
            <a:endParaRPr kumimoji="0" lang="en-US" sz="1600" b="0" i="1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cxnSp>
        <p:nvCxnSpPr>
          <p:cNvPr id="26" name="Straight Arrow Connector 25">
            <a:extLst>
              <a:ext uri="{FF2B5EF4-FFF2-40B4-BE49-F238E27FC236}">
                <a16:creationId xmlns:a16="http://schemas.microsoft.com/office/drawing/2014/main" id="{BE3034E1-04E4-43E9-A9B1-8FAF8F78F46D}"/>
              </a:ext>
            </a:extLst>
          </p:cNvPr>
          <p:cNvCxnSpPr>
            <a:cxnSpLocks/>
            <a:stCxn id="25" idx="2"/>
          </p:cNvCxnSpPr>
          <p:nvPr/>
        </p:nvCxnSpPr>
        <p:spPr>
          <a:xfrm flipH="1">
            <a:off x="10614581" y="4416920"/>
            <a:ext cx="429113" cy="424077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TextBox 26">
            <a:extLst>
              <a:ext uri="{FF2B5EF4-FFF2-40B4-BE49-F238E27FC236}">
                <a16:creationId xmlns:a16="http://schemas.microsoft.com/office/drawing/2014/main" id="{9CCD8B24-0CA8-4248-B398-2B256B9FD93C}"/>
              </a:ext>
            </a:extLst>
          </p:cNvPr>
          <p:cNvSpPr txBox="1"/>
          <p:nvPr/>
        </p:nvSpPr>
        <p:spPr>
          <a:xfrm>
            <a:off x="7322030" y="3097161"/>
            <a:ext cx="1127432" cy="33855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l-GR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lt"/>
                <a:cs typeface="+mn-lt"/>
              </a:rPr>
              <a:t>α</a:t>
            </a: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lt"/>
                <a:cs typeface="+mn-lt"/>
              </a:rPr>
              <a:t> phase</a:t>
            </a:r>
            <a:endParaRPr kumimoji="0" lang="en-US" sz="1600" b="0" i="1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8" name="Title 1">
            <a:extLst>
              <a:ext uri="{FF2B5EF4-FFF2-40B4-BE49-F238E27FC236}">
                <a16:creationId xmlns:a16="http://schemas.microsoft.com/office/drawing/2014/main" id="{3D065A57-7155-44A3-8E98-8BC09419E686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GB"/>
              <a:t>Welding</a:t>
            </a:r>
            <a:br>
              <a:rPr lang="en-GB"/>
            </a:br>
            <a:r>
              <a:rPr lang="en-GB" sz="2500"/>
              <a:t>Titanium Sensitization</a:t>
            </a:r>
          </a:p>
        </p:txBody>
      </p:sp>
      <p:sp>
        <p:nvSpPr>
          <p:cNvPr id="22" name="Oval 21">
            <a:extLst>
              <a:ext uri="{FF2B5EF4-FFF2-40B4-BE49-F238E27FC236}">
                <a16:creationId xmlns:a16="http://schemas.microsoft.com/office/drawing/2014/main" id="{D6A3870D-8C23-4D4E-96F0-3B1AE878D3AF}"/>
              </a:ext>
            </a:extLst>
          </p:cNvPr>
          <p:cNvSpPr/>
          <p:nvPr/>
        </p:nvSpPr>
        <p:spPr>
          <a:xfrm>
            <a:off x="8741114" y="1109126"/>
            <a:ext cx="786735" cy="724246"/>
          </a:xfrm>
          <a:prstGeom prst="ellipse">
            <a:avLst/>
          </a:prstGeom>
          <a:noFill/>
          <a:ln w="38100">
            <a:solidFill>
              <a:srgbClr val="92D050"/>
            </a:solidFill>
            <a:prstDash val="dash"/>
          </a:ln>
          <a:effectLst>
            <a:glow rad="63500">
              <a:schemeClr val="accent5">
                <a:satMod val="175000"/>
                <a:alpha val="40000"/>
              </a:schemeClr>
            </a:glo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3" name="Slide Number Placeholder 3">
            <a:extLst>
              <a:ext uri="{FF2B5EF4-FFF2-40B4-BE49-F238E27FC236}">
                <a16:creationId xmlns:a16="http://schemas.microsoft.com/office/drawing/2014/main" id="{B552DE2B-E932-4EC5-B318-FD1EB42BEA10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23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cxnSp>
        <p:nvCxnSpPr>
          <p:cNvPr id="31" name="Straight Arrow Connector 30">
            <a:extLst>
              <a:ext uri="{FF2B5EF4-FFF2-40B4-BE49-F238E27FC236}">
                <a16:creationId xmlns:a16="http://schemas.microsoft.com/office/drawing/2014/main" id="{3F45DF4B-BAC6-4ED0-8F9C-FDFBE5A0011B}"/>
              </a:ext>
            </a:extLst>
          </p:cNvPr>
          <p:cNvCxnSpPr>
            <a:cxnSpLocks/>
          </p:cNvCxnSpPr>
          <p:nvPr/>
        </p:nvCxnSpPr>
        <p:spPr>
          <a:xfrm>
            <a:off x="6859938" y="809010"/>
            <a:ext cx="1881176" cy="662239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TextBox 3">
            <a:extLst>
              <a:ext uri="{FF2B5EF4-FFF2-40B4-BE49-F238E27FC236}">
                <a16:creationId xmlns:a16="http://schemas.microsoft.com/office/drawing/2014/main" id="{5F3FD9F9-0A9A-4E93-8CA3-470380855077}"/>
              </a:ext>
            </a:extLst>
          </p:cNvPr>
          <p:cNvSpPr txBox="1"/>
          <p:nvPr/>
        </p:nvSpPr>
        <p:spPr>
          <a:xfrm>
            <a:off x="7465991" y="2408742"/>
            <a:ext cx="3421423" cy="292388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 sz="1300" i="1"/>
              <a:t>Figure 19: Failure location</a:t>
            </a: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9AA6F66B-12BC-48CD-9F8C-A85E8A701788}"/>
              </a:ext>
            </a:extLst>
          </p:cNvPr>
          <p:cNvSpPr txBox="1"/>
          <p:nvPr/>
        </p:nvSpPr>
        <p:spPr>
          <a:xfrm>
            <a:off x="7107050" y="6291750"/>
            <a:ext cx="3780364" cy="292388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 sz="1300" i="1"/>
              <a:t>Figure 20: Titanium phases and Ti</a:t>
            </a:r>
            <a:r>
              <a:rPr lang="en-US" sz="1300" i="1" baseline="-25000"/>
              <a:t>2</a:t>
            </a:r>
            <a:r>
              <a:rPr lang="en-US" sz="1300" i="1"/>
              <a:t>Ni</a:t>
            </a:r>
          </a:p>
        </p:txBody>
      </p:sp>
      <p:graphicFrame>
        <p:nvGraphicFramePr>
          <p:cNvPr id="6" name="Content Placeholder 5">
            <a:extLst>
              <a:ext uri="{FF2B5EF4-FFF2-40B4-BE49-F238E27FC236}">
                <a16:creationId xmlns:a16="http://schemas.microsoft.com/office/drawing/2014/main" id="{0B89F7DD-114E-4AAB-AEEA-A5359AF88FE4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761705708"/>
              </p:ext>
            </p:extLst>
          </p:nvPr>
        </p:nvGraphicFramePr>
        <p:xfrm>
          <a:off x="1087356" y="1783341"/>
          <a:ext cx="5077666" cy="388143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9" r:lo="rId10" r:qs="rId11" r:cs="rId12"/>
          </a:graphicData>
        </a:graphic>
      </p:graphicFrame>
    </p:spTree>
    <p:extLst>
      <p:ext uri="{BB962C8B-B14F-4D97-AF65-F5344CB8AC3E}">
        <p14:creationId xmlns:p14="http://schemas.microsoft.com/office/powerpoint/2010/main" val="1857900119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10B6A08-FF0D-4CE7-9D7B-046016713B1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33502" y="609600"/>
            <a:ext cx="8596668" cy="1320800"/>
          </a:xfrm>
        </p:spPr>
        <p:txBody>
          <a:bodyPr>
            <a:normAutofit/>
          </a:bodyPr>
          <a:lstStyle/>
          <a:p>
            <a:r>
              <a:rPr lang="en-GB">
                <a:solidFill>
                  <a:schemeClr val="tx1"/>
                </a:solidFill>
              </a:rPr>
              <a:t>Risk Assessment</a:t>
            </a: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1B33F9B6-DEC4-4967-95C6-1673D5CBA69E}"/>
              </a:ext>
            </a:extLst>
          </p:cNvPr>
          <p:cNvSpPr txBox="1"/>
          <p:nvPr/>
        </p:nvSpPr>
        <p:spPr>
          <a:xfrm>
            <a:off x="1333502" y="1595619"/>
            <a:ext cx="136213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6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are the hazards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392651D2-4498-4918-8C47-01ADF45548B4}"/>
              </a:ext>
            </a:extLst>
          </p:cNvPr>
          <p:cNvSpPr txBox="1"/>
          <p:nvPr/>
        </p:nvSpPr>
        <p:spPr>
          <a:xfrm>
            <a:off x="2633444" y="1595617"/>
            <a:ext cx="187340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6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are the consequences?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1C03C20F-69E7-42B8-BB22-998FB6650DA4}"/>
              </a:ext>
            </a:extLst>
          </p:cNvPr>
          <p:cNvSpPr txBox="1"/>
          <p:nvPr/>
        </p:nvSpPr>
        <p:spPr>
          <a:xfrm>
            <a:off x="4065364" y="1595617"/>
            <a:ext cx="187340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6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is the probability?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07E3E092-92F8-4C75-BA71-B826892EC4F9}"/>
              </a:ext>
            </a:extLst>
          </p:cNvPr>
          <p:cNvSpPr txBox="1"/>
          <p:nvPr/>
        </p:nvSpPr>
        <p:spPr>
          <a:xfrm>
            <a:off x="5518757" y="1616138"/>
            <a:ext cx="168536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6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Corresponding risk level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4F5FBAAE-E1F4-4A70-874C-A07B3A076E39}"/>
              </a:ext>
            </a:extLst>
          </p:cNvPr>
          <p:cNvSpPr txBox="1"/>
          <p:nvPr/>
        </p:nvSpPr>
        <p:spPr>
          <a:xfrm>
            <a:off x="10125175" y="1638012"/>
            <a:ext cx="150818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6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Outcome &amp; final risk level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3F2AC71F-8D3D-4FBB-A3A9-0A039F22D68A}"/>
              </a:ext>
            </a:extLst>
          </p:cNvPr>
          <p:cNvSpPr txBox="1"/>
          <p:nvPr/>
        </p:nvSpPr>
        <p:spPr>
          <a:xfrm>
            <a:off x="6898487" y="1635996"/>
            <a:ext cx="168536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6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Acceptable 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6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risk? 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9F486D0F-C891-485F-91CA-0570DE724DBF}"/>
              </a:ext>
            </a:extLst>
          </p:cNvPr>
          <p:cNvSpPr txBox="1"/>
          <p:nvPr/>
        </p:nvSpPr>
        <p:spPr>
          <a:xfrm>
            <a:off x="8216026" y="1635996"/>
            <a:ext cx="19866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6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are the mitigation options?</a:t>
            </a:r>
          </a:p>
        </p:txBody>
      </p:sp>
      <p:sp>
        <p:nvSpPr>
          <p:cNvPr id="18" name="Slide Number Placeholder 3">
            <a:extLst>
              <a:ext uri="{FF2B5EF4-FFF2-40B4-BE49-F238E27FC236}">
                <a16:creationId xmlns:a16="http://schemas.microsoft.com/office/drawing/2014/main" id="{344B53C9-1041-41D9-A90D-5C21AFFDB485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24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19805601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11" grpId="0"/>
      <p:bldP spid="13" grpId="0"/>
      <p:bldP spid="14" grpId="0"/>
      <p:bldP spid="15" grpId="0"/>
      <p:bldP spid="16" grpId="0"/>
      <p:bldP spid="17" grpId="0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10B6A08-FF0D-4CE7-9D7B-046016713B1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33502" y="609600"/>
            <a:ext cx="8596668" cy="1320800"/>
          </a:xfrm>
        </p:spPr>
        <p:txBody>
          <a:bodyPr>
            <a:normAutofit/>
          </a:bodyPr>
          <a:lstStyle/>
          <a:p>
            <a:r>
              <a:rPr lang="en-GB">
                <a:solidFill>
                  <a:schemeClr val="tx1"/>
                </a:solidFill>
              </a:rPr>
              <a:t>Risk Assessment</a:t>
            </a: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1B33F9B6-DEC4-4967-95C6-1673D5CBA69E}"/>
              </a:ext>
            </a:extLst>
          </p:cNvPr>
          <p:cNvSpPr txBox="1"/>
          <p:nvPr/>
        </p:nvSpPr>
        <p:spPr>
          <a:xfrm>
            <a:off x="1333502" y="1595619"/>
            <a:ext cx="136213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/>
                <a:uLnTx/>
                <a:uFillTx/>
                <a:latin typeface="Trebuchet MS" panose="020B0603020202020204"/>
                <a:cs typeface="Arial" panose="020B0604020202020204" pitchFamily="34" charset="0"/>
              </a:defRPr>
            </a:lvl1pPr>
          </a:lstStyle>
          <a:p>
            <a:r>
              <a:rPr lang="en-GB">
                <a:solidFill>
                  <a:schemeClr val="bg1">
                    <a:lumMod val="65000"/>
                  </a:schemeClr>
                </a:solidFill>
              </a:rPr>
              <a:t>What are the hazards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392651D2-4498-4918-8C47-01ADF45548B4}"/>
              </a:ext>
            </a:extLst>
          </p:cNvPr>
          <p:cNvSpPr txBox="1"/>
          <p:nvPr/>
        </p:nvSpPr>
        <p:spPr>
          <a:xfrm>
            <a:off x="2633444" y="1595617"/>
            <a:ext cx="187340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are the consequences?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1C03C20F-69E7-42B8-BB22-998FB6650DA4}"/>
              </a:ext>
            </a:extLst>
          </p:cNvPr>
          <p:cNvSpPr txBox="1"/>
          <p:nvPr/>
        </p:nvSpPr>
        <p:spPr>
          <a:xfrm>
            <a:off x="4065364" y="1595617"/>
            <a:ext cx="187340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6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is the probability?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07E3E092-92F8-4C75-BA71-B826892EC4F9}"/>
              </a:ext>
            </a:extLst>
          </p:cNvPr>
          <p:cNvSpPr txBox="1"/>
          <p:nvPr/>
        </p:nvSpPr>
        <p:spPr>
          <a:xfrm>
            <a:off x="5518757" y="1616138"/>
            <a:ext cx="168536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6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Corresponding risk level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4F5FBAAE-E1F4-4A70-874C-A07B3A076E39}"/>
              </a:ext>
            </a:extLst>
          </p:cNvPr>
          <p:cNvSpPr txBox="1"/>
          <p:nvPr/>
        </p:nvSpPr>
        <p:spPr>
          <a:xfrm>
            <a:off x="10125175" y="1638012"/>
            <a:ext cx="150818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6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Outcome &amp; final risk level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3F2AC71F-8D3D-4FBB-A3A9-0A039F22D68A}"/>
              </a:ext>
            </a:extLst>
          </p:cNvPr>
          <p:cNvSpPr txBox="1"/>
          <p:nvPr/>
        </p:nvSpPr>
        <p:spPr>
          <a:xfrm>
            <a:off x="6898487" y="1635996"/>
            <a:ext cx="168536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6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Acceptable 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6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risk? 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9F486D0F-C891-485F-91CA-0570DE724DBF}"/>
              </a:ext>
            </a:extLst>
          </p:cNvPr>
          <p:cNvSpPr txBox="1"/>
          <p:nvPr/>
        </p:nvSpPr>
        <p:spPr>
          <a:xfrm>
            <a:off x="8216026" y="1635996"/>
            <a:ext cx="19866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6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are the mitigation options?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406F31CB-F9CB-46F5-9F36-D69AD92341DA}"/>
              </a:ext>
            </a:extLst>
          </p:cNvPr>
          <p:cNvSpPr txBox="1"/>
          <p:nvPr/>
        </p:nvSpPr>
        <p:spPr>
          <a:xfrm>
            <a:off x="2228877" y="3761202"/>
            <a:ext cx="1362133" cy="584775"/>
          </a:xfrm>
          <a:custGeom>
            <a:avLst/>
            <a:gdLst>
              <a:gd name="connsiteX0" fmla="*/ 0 w 1362133"/>
              <a:gd name="connsiteY0" fmla="*/ 0 h 584775"/>
              <a:gd name="connsiteX1" fmla="*/ 1362133 w 1362133"/>
              <a:gd name="connsiteY1" fmla="*/ 0 h 584775"/>
              <a:gd name="connsiteX2" fmla="*/ 1362133 w 1362133"/>
              <a:gd name="connsiteY2" fmla="*/ 584775 h 584775"/>
              <a:gd name="connsiteX3" fmla="*/ 0 w 1362133"/>
              <a:gd name="connsiteY3" fmla="*/ 584775 h 584775"/>
              <a:gd name="connsiteX4" fmla="*/ 0 w 1362133"/>
              <a:gd name="connsiteY4" fmla="*/ 0 h 58477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362133" h="584775" extrusionOk="0">
                <a:moveTo>
                  <a:pt x="0" y="0"/>
                </a:moveTo>
                <a:cubicBezTo>
                  <a:pt x="419797" y="-115018"/>
                  <a:pt x="815955" y="9416"/>
                  <a:pt x="1362133" y="0"/>
                </a:cubicBezTo>
                <a:cubicBezTo>
                  <a:pt x="1377935" y="112674"/>
                  <a:pt x="1353990" y="317807"/>
                  <a:pt x="1362133" y="584775"/>
                </a:cubicBezTo>
                <a:cubicBezTo>
                  <a:pt x="806883" y="675304"/>
                  <a:pt x="162311" y="653656"/>
                  <a:pt x="0" y="584775"/>
                </a:cubicBezTo>
                <a:cubicBezTo>
                  <a:pt x="5974" y="355104"/>
                  <a:pt x="-8038" y="181367"/>
                  <a:pt x="0" y="0"/>
                </a:cubicBezTo>
                <a:close/>
              </a:path>
            </a:pathLst>
          </a:custGeom>
          <a:noFill/>
          <a:ln w="19050">
            <a:solidFill>
              <a:schemeClr val="tx1">
                <a:lumMod val="75000"/>
                <a:lumOff val="25000"/>
              </a:schemeClr>
            </a:solidFill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Curved/>
                  </ask:type>
                </ask:lineSketchStyleProps>
              </a:ext>
            </a:extLst>
          </a:ln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Loss of containment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329641CB-FCEA-442F-A5AE-8657B80595E1}"/>
              </a:ext>
            </a:extLst>
          </p:cNvPr>
          <p:cNvSpPr txBox="1"/>
          <p:nvPr/>
        </p:nvSpPr>
        <p:spPr>
          <a:xfrm>
            <a:off x="3845800" y="3833186"/>
            <a:ext cx="136213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Volume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42C97F0E-747E-4976-BA0F-6F20DFB3BA6D}"/>
              </a:ext>
            </a:extLst>
          </p:cNvPr>
          <p:cNvSpPr txBox="1"/>
          <p:nvPr/>
        </p:nvSpPr>
        <p:spPr>
          <a:xfrm>
            <a:off x="611954" y="3807286"/>
            <a:ext cx="136213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Toxicity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606282BD-EB60-4FC0-94FB-BE5D121791FA}"/>
              </a:ext>
            </a:extLst>
          </p:cNvPr>
          <p:cNvSpPr txBox="1"/>
          <p:nvPr/>
        </p:nvSpPr>
        <p:spPr>
          <a:xfrm>
            <a:off x="912823" y="4793000"/>
            <a:ext cx="136213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Temperature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3F758E34-CDF8-42A8-95D2-FD783A88F59E}"/>
              </a:ext>
            </a:extLst>
          </p:cNvPr>
          <p:cNvSpPr txBox="1"/>
          <p:nvPr/>
        </p:nvSpPr>
        <p:spPr>
          <a:xfrm>
            <a:off x="2011065" y="2997442"/>
            <a:ext cx="187340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Dynamic Pressure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2C420E23-92C5-4A8E-ABFF-89B92109623D}"/>
              </a:ext>
            </a:extLst>
          </p:cNvPr>
          <p:cNvSpPr txBox="1"/>
          <p:nvPr/>
        </p:nvSpPr>
        <p:spPr>
          <a:xfrm>
            <a:off x="3307202" y="4793000"/>
            <a:ext cx="164431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Flammability</a:t>
            </a:r>
          </a:p>
        </p:txBody>
      </p: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09192920-6C56-4929-B559-5D497C6D2A96}"/>
              </a:ext>
            </a:extLst>
          </p:cNvPr>
          <p:cNvCxnSpPr>
            <a:cxnSpLocks/>
          </p:cNvCxnSpPr>
          <p:nvPr/>
        </p:nvCxnSpPr>
        <p:spPr>
          <a:xfrm flipV="1">
            <a:off x="2909943" y="3323323"/>
            <a:ext cx="0" cy="394097"/>
          </a:xfrm>
          <a:prstGeom prst="straightConnector1">
            <a:avLst/>
          </a:prstGeom>
          <a:ln w="19050"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Straight Arrow Connector 24">
            <a:extLst>
              <a:ext uri="{FF2B5EF4-FFF2-40B4-BE49-F238E27FC236}">
                <a16:creationId xmlns:a16="http://schemas.microsoft.com/office/drawing/2014/main" id="{30A0E850-D523-4784-A03D-705002FCB0DE}"/>
              </a:ext>
            </a:extLst>
          </p:cNvPr>
          <p:cNvCxnSpPr>
            <a:cxnSpLocks/>
          </p:cNvCxnSpPr>
          <p:nvPr/>
        </p:nvCxnSpPr>
        <p:spPr>
          <a:xfrm flipH="1">
            <a:off x="2072089" y="4377947"/>
            <a:ext cx="263560" cy="432511"/>
          </a:xfrm>
          <a:prstGeom prst="straightConnector1">
            <a:avLst/>
          </a:prstGeom>
          <a:ln w="19050"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Straight Arrow Connector 25">
            <a:extLst>
              <a:ext uri="{FF2B5EF4-FFF2-40B4-BE49-F238E27FC236}">
                <a16:creationId xmlns:a16="http://schemas.microsoft.com/office/drawing/2014/main" id="{EADA6B93-A242-4FA9-B099-58F28B86C0B2}"/>
              </a:ext>
            </a:extLst>
          </p:cNvPr>
          <p:cNvCxnSpPr>
            <a:cxnSpLocks/>
          </p:cNvCxnSpPr>
          <p:nvPr/>
        </p:nvCxnSpPr>
        <p:spPr>
          <a:xfrm flipH="1" flipV="1">
            <a:off x="1732144" y="4002463"/>
            <a:ext cx="483886" cy="39969"/>
          </a:xfrm>
          <a:prstGeom prst="straightConnector1">
            <a:avLst/>
          </a:prstGeom>
          <a:ln w="19050"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4B5DA215-1687-4F19-96C2-2DE5B0CF1BBF}"/>
              </a:ext>
            </a:extLst>
          </p:cNvPr>
          <p:cNvCxnSpPr>
            <a:cxnSpLocks/>
          </p:cNvCxnSpPr>
          <p:nvPr/>
        </p:nvCxnSpPr>
        <p:spPr>
          <a:xfrm>
            <a:off x="3434222" y="4377947"/>
            <a:ext cx="263560" cy="432511"/>
          </a:xfrm>
          <a:prstGeom prst="straightConnector1">
            <a:avLst/>
          </a:prstGeom>
          <a:ln w="19050"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B305D815-00AF-4337-BB57-B4259CF01DDE}"/>
              </a:ext>
            </a:extLst>
          </p:cNvPr>
          <p:cNvCxnSpPr>
            <a:cxnSpLocks/>
          </p:cNvCxnSpPr>
          <p:nvPr/>
        </p:nvCxnSpPr>
        <p:spPr>
          <a:xfrm flipV="1">
            <a:off x="3603857" y="4006457"/>
            <a:ext cx="483886" cy="39969"/>
          </a:xfrm>
          <a:prstGeom prst="straightConnector1">
            <a:avLst/>
          </a:prstGeom>
          <a:ln w="19050"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9" name="Picture 2">
            <a:extLst>
              <a:ext uri="{FF2B5EF4-FFF2-40B4-BE49-F238E27FC236}">
                <a16:creationId xmlns:a16="http://schemas.microsoft.com/office/drawing/2014/main" id="{DCDB2BC2-272E-401E-9593-0A32369654D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75680" y="2941299"/>
            <a:ext cx="1210540" cy="12105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" name="Picture 4">
            <a:extLst>
              <a:ext uri="{FF2B5EF4-FFF2-40B4-BE49-F238E27FC236}">
                <a16:creationId xmlns:a16="http://schemas.microsoft.com/office/drawing/2014/main" id="{85CF1CF8-4796-4941-AFD4-5FA7AD0A06F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17859" y="2903528"/>
            <a:ext cx="1217219" cy="12172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1" name="TextBox 30">
            <a:extLst>
              <a:ext uri="{FF2B5EF4-FFF2-40B4-BE49-F238E27FC236}">
                <a16:creationId xmlns:a16="http://schemas.microsoft.com/office/drawing/2014/main" id="{0D0E0AE4-CE85-4EC5-85B5-61FB22DEADC5}"/>
              </a:ext>
            </a:extLst>
          </p:cNvPr>
          <p:cNvSpPr txBox="1"/>
          <p:nvPr/>
        </p:nvSpPr>
        <p:spPr>
          <a:xfrm>
            <a:off x="5540291" y="2594429"/>
            <a:ext cx="2077607" cy="338554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Injury to operators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EBA1306C-1EC5-4D11-B636-49E86A96A3CE}"/>
              </a:ext>
            </a:extLst>
          </p:cNvPr>
          <p:cNvSpPr txBox="1"/>
          <p:nvPr/>
        </p:nvSpPr>
        <p:spPr>
          <a:xfrm>
            <a:off x="9598904" y="2625291"/>
            <a:ext cx="2336318" cy="338554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Single use MEG</a:t>
            </a:r>
          </a:p>
        </p:txBody>
      </p:sp>
      <p:pic>
        <p:nvPicPr>
          <p:cNvPr id="33" name="Picture 4" descr="Lose money Royalty Free Vector Image - VectorStock">
            <a:extLst>
              <a:ext uri="{FF2B5EF4-FFF2-40B4-BE49-F238E27FC236}">
                <a16:creationId xmlns:a16="http://schemas.microsoft.com/office/drawing/2014/main" id="{7F5DA72E-5C3B-4F3A-8AB2-CC63F9497495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4287"/>
          <a:stretch/>
        </p:blipFill>
        <p:spPr bwMode="auto">
          <a:xfrm>
            <a:off x="8319011" y="4805159"/>
            <a:ext cx="2336318" cy="156211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4" name="TextBox 33">
            <a:extLst>
              <a:ext uri="{FF2B5EF4-FFF2-40B4-BE49-F238E27FC236}">
                <a16:creationId xmlns:a16="http://schemas.microsoft.com/office/drawing/2014/main" id="{32A77F5F-E2A6-4DB4-8592-8339F1AD3229}"/>
              </a:ext>
            </a:extLst>
          </p:cNvPr>
          <p:cNvSpPr txBox="1"/>
          <p:nvPr/>
        </p:nvSpPr>
        <p:spPr>
          <a:xfrm>
            <a:off x="8377555" y="4376645"/>
            <a:ext cx="2077607" cy="338554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Financial losses</a:t>
            </a:r>
          </a:p>
        </p:txBody>
      </p:sp>
      <p:pic>
        <p:nvPicPr>
          <p:cNvPr id="35" name="Picture 2" descr="Blue Lorry Cartoon Illustration, Blue Truck, Transportation, Travel PNG  Transparent Clipart Image and PSD File for Free Download">
            <a:extLst>
              <a:ext uri="{FF2B5EF4-FFF2-40B4-BE49-F238E27FC236}">
                <a16:creationId xmlns:a16="http://schemas.microsoft.com/office/drawing/2014/main" id="{8E2D5ED6-C5F6-408C-8BEB-C9BFA09E05B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ackgroundRemoval t="10000" b="90000" l="8438" r="90000">
                        <a14:foregroundMark x1="79844" y1="43906" x2="79844" y2="43906"/>
                        <a14:foregroundMark x1="79844" y1="43906" x2="74063" y2="39375"/>
                        <a14:foregroundMark x1="77813" y1="38750" x2="67031" y2="34219"/>
                        <a14:foregroundMark x1="64531" y1="32813" x2="65000" y2="41250"/>
                        <a14:foregroundMark x1="65000" y1="41250" x2="72500" y2="47031"/>
                        <a14:foregroundMark x1="72500" y1="47031" x2="81406" y2="46406"/>
                        <a14:foregroundMark x1="81406" y1="46406" x2="80938" y2="38281"/>
                        <a14:foregroundMark x1="80938" y1="38281" x2="73281" y2="34375"/>
                        <a14:foregroundMark x1="73281" y1="34375" x2="68438" y2="34063"/>
                        <a14:foregroundMark x1="87500" y1="56250" x2="88438" y2="64531"/>
                        <a14:foregroundMark x1="88438" y1="64531" x2="89531" y2="65156"/>
                        <a14:foregroundMark x1="89688" y1="60000" x2="90000" y2="63125"/>
                        <a14:foregroundMark x1="87500" y1="65469" x2="84375" y2="63750"/>
                        <a14:foregroundMark x1="85313" y1="44688" x2="78594" y2="39219"/>
                        <a14:foregroundMark x1="78594" y1="39219" x2="76719" y2="36719"/>
                        <a14:foregroundMark x1="27344" y1="71250" x2="27344" y2="71250"/>
                        <a14:foregroundMark x1="27656" y1="71563" x2="31875" y2="72031"/>
                        <a14:foregroundMark x1="70781" y1="71719" x2="70156" y2="72031"/>
                        <a14:foregroundMark x1="71563" y1="72344" x2="69063" y2="73750"/>
                        <a14:foregroundMark x1="69219" y1="74063" x2="74219" y2="68906"/>
                        <a14:foregroundMark x1="73281" y1="67344" x2="66563" y2="67969"/>
                        <a14:foregroundMark x1="72656" y1="68438" x2="72344" y2="74375"/>
                        <a14:foregroundMark x1="27500" y1="67969" x2="35000" y2="70469"/>
                        <a14:foregroundMark x1="35000" y1="70469" x2="32344" y2="72031"/>
                        <a14:foregroundMark x1="32031" y1="72188" x2="31875" y2="75781"/>
                        <a14:foregroundMark x1="8906" y1="36406" x2="8438" y2="48438"/>
                        <a14:foregroundMark x1="81250" y1="68750" x2="81250" y2="68750"/>
                        <a14:foregroundMark x1="68281" y1="31719" x2="68281" y2="31719"/>
                        <a14:foregroundMark x1="70313" y1="31719" x2="70313" y2="31719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819682" y="2919728"/>
            <a:ext cx="1261878" cy="11305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6" name="TextBox 35">
            <a:extLst>
              <a:ext uri="{FF2B5EF4-FFF2-40B4-BE49-F238E27FC236}">
                <a16:creationId xmlns:a16="http://schemas.microsoft.com/office/drawing/2014/main" id="{5E16371F-4DDE-4478-98A9-545716670C20}"/>
              </a:ext>
            </a:extLst>
          </p:cNvPr>
          <p:cNvSpPr txBox="1"/>
          <p:nvPr/>
        </p:nvSpPr>
        <p:spPr>
          <a:xfrm>
            <a:off x="10985828" y="3219751"/>
            <a:ext cx="1006541" cy="584775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70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p/week</a:t>
            </a:r>
          </a:p>
        </p:txBody>
      </p:sp>
      <p:pic>
        <p:nvPicPr>
          <p:cNvPr id="37" name="Picture 2" descr="Air Pollution Facts, Causes and the Effects of Pollutants in the Air | NRDC">
            <a:extLst>
              <a:ext uri="{FF2B5EF4-FFF2-40B4-BE49-F238E27FC236}">
                <a16:creationId xmlns:a16="http://schemas.microsoft.com/office/drawing/2014/main" id="{F42A37C8-A544-4953-9999-4D0C12F4EB3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57469" y="4793013"/>
            <a:ext cx="2339910" cy="15599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8" name="TextBox 37">
            <a:extLst>
              <a:ext uri="{FF2B5EF4-FFF2-40B4-BE49-F238E27FC236}">
                <a16:creationId xmlns:a16="http://schemas.microsoft.com/office/drawing/2014/main" id="{99052682-B67C-4539-ADB8-F962C597C370}"/>
              </a:ext>
            </a:extLst>
          </p:cNvPr>
          <p:cNvSpPr txBox="1"/>
          <p:nvPr/>
        </p:nvSpPr>
        <p:spPr>
          <a:xfrm>
            <a:off x="5552631" y="4381141"/>
            <a:ext cx="2077607" cy="338554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Increased Pollution</a:t>
            </a:r>
          </a:p>
        </p:txBody>
      </p:sp>
      <p:pic>
        <p:nvPicPr>
          <p:cNvPr id="3076" name="Picture 4" descr="Free Icon | Power button off">
            <a:extLst>
              <a:ext uri="{FF2B5EF4-FFF2-40B4-BE49-F238E27FC236}">
                <a16:creationId xmlns:a16="http://schemas.microsoft.com/office/drawing/2014/main" id="{CA74C7C4-C8BC-47EF-BC8F-33BE5F28CF8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88817" y="3139474"/>
            <a:ext cx="735017" cy="7350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9" name="TextBox 38">
            <a:extLst>
              <a:ext uri="{FF2B5EF4-FFF2-40B4-BE49-F238E27FC236}">
                <a16:creationId xmlns:a16="http://schemas.microsoft.com/office/drawing/2014/main" id="{B86A06AB-602A-49A3-B81D-33EF9FC038C3}"/>
              </a:ext>
            </a:extLst>
          </p:cNvPr>
          <p:cNvSpPr txBox="1"/>
          <p:nvPr/>
        </p:nvSpPr>
        <p:spPr>
          <a:xfrm>
            <a:off x="7599527" y="2592984"/>
            <a:ext cx="2077607" cy="338554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600">
                <a:solidFill>
                  <a:schemeClr val="tx1"/>
                </a:solidFill>
                <a:latin typeface="Trebuchet MS" panose="020B0603020202020204"/>
              </a:rPr>
              <a:t>Temporary outage</a:t>
            </a:r>
            <a:endParaRPr kumimoji="0" lang="en-GB" sz="16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Trebuchet MS" panose="020B0603020202020204"/>
            </a:endParaRPr>
          </a:p>
        </p:txBody>
      </p:sp>
      <p:sp>
        <p:nvSpPr>
          <p:cNvPr id="40" name="Slide Number Placeholder 3">
            <a:extLst>
              <a:ext uri="{FF2B5EF4-FFF2-40B4-BE49-F238E27FC236}">
                <a16:creationId xmlns:a16="http://schemas.microsoft.com/office/drawing/2014/main" id="{5DF8E0D5-0E5E-44F1-91C5-68BB01D8D912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25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149655367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10B6A08-FF0D-4CE7-9D7B-046016713B1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33502" y="609600"/>
            <a:ext cx="8596668" cy="1320800"/>
          </a:xfrm>
        </p:spPr>
        <p:txBody>
          <a:bodyPr>
            <a:normAutofit/>
          </a:bodyPr>
          <a:lstStyle/>
          <a:p>
            <a:r>
              <a:rPr lang="en-GB">
                <a:solidFill>
                  <a:schemeClr val="tx1">
                    <a:lumMod val="75000"/>
                    <a:lumOff val="25000"/>
                  </a:schemeClr>
                </a:solidFill>
              </a:rPr>
              <a:t>Risk Assessment</a:t>
            </a: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1B33F9B6-DEC4-4967-95C6-1673D5CBA69E}"/>
              </a:ext>
            </a:extLst>
          </p:cNvPr>
          <p:cNvSpPr txBox="1"/>
          <p:nvPr/>
        </p:nvSpPr>
        <p:spPr>
          <a:xfrm>
            <a:off x="1333502" y="1595619"/>
            <a:ext cx="136213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  <a:alpha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7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are the hazards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392651D2-4498-4918-8C47-01ADF45548B4}"/>
              </a:ext>
            </a:extLst>
          </p:cNvPr>
          <p:cNvSpPr txBox="1"/>
          <p:nvPr/>
        </p:nvSpPr>
        <p:spPr>
          <a:xfrm>
            <a:off x="2633444" y="1595617"/>
            <a:ext cx="187340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7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are the consequences?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1C03C20F-69E7-42B8-BB22-998FB6650DA4}"/>
              </a:ext>
            </a:extLst>
          </p:cNvPr>
          <p:cNvSpPr txBox="1"/>
          <p:nvPr/>
        </p:nvSpPr>
        <p:spPr>
          <a:xfrm>
            <a:off x="4065364" y="1595617"/>
            <a:ext cx="187340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is the probability?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07E3E092-92F8-4C75-BA71-B826892EC4F9}"/>
              </a:ext>
            </a:extLst>
          </p:cNvPr>
          <p:cNvSpPr txBox="1"/>
          <p:nvPr/>
        </p:nvSpPr>
        <p:spPr>
          <a:xfrm>
            <a:off x="5518757" y="1616138"/>
            <a:ext cx="168536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7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Corresponding risk level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4F5FBAAE-E1F4-4A70-874C-A07B3A076E39}"/>
              </a:ext>
            </a:extLst>
          </p:cNvPr>
          <p:cNvSpPr txBox="1"/>
          <p:nvPr/>
        </p:nvSpPr>
        <p:spPr>
          <a:xfrm>
            <a:off x="10125175" y="1638012"/>
            <a:ext cx="150818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7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Outcome &amp; final risk level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3F2AC71F-8D3D-4FBB-A3A9-0A039F22D68A}"/>
              </a:ext>
            </a:extLst>
          </p:cNvPr>
          <p:cNvSpPr txBox="1"/>
          <p:nvPr/>
        </p:nvSpPr>
        <p:spPr>
          <a:xfrm>
            <a:off x="6898487" y="1635996"/>
            <a:ext cx="168536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7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Acceptable 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7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risk? 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9F486D0F-C891-485F-91CA-0570DE724DBF}"/>
              </a:ext>
            </a:extLst>
          </p:cNvPr>
          <p:cNvSpPr txBox="1"/>
          <p:nvPr/>
        </p:nvSpPr>
        <p:spPr>
          <a:xfrm>
            <a:off x="8216026" y="1635996"/>
            <a:ext cx="19866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>
                    <a:lumMod val="75000"/>
                  </a:scheme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are the mitigation options?</a:t>
            </a:r>
          </a:p>
        </p:txBody>
      </p:sp>
      <p:grpSp>
        <p:nvGrpSpPr>
          <p:cNvPr id="18" name="Group 17">
            <a:extLst>
              <a:ext uri="{FF2B5EF4-FFF2-40B4-BE49-F238E27FC236}">
                <a16:creationId xmlns:a16="http://schemas.microsoft.com/office/drawing/2014/main" id="{A56C6C29-C187-4C0F-886C-443C56092932}"/>
              </a:ext>
            </a:extLst>
          </p:cNvPr>
          <p:cNvGrpSpPr/>
          <p:nvPr/>
        </p:nvGrpSpPr>
        <p:grpSpPr>
          <a:xfrm>
            <a:off x="4115519" y="3027981"/>
            <a:ext cx="3418262" cy="3122016"/>
            <a:chOff x="5024437" y="2283360"/>
            <a:chExt cx="2143124" cy="2143124"/>
          </a:xfrm>
        </p:grpSpPr>
        <p:sp>
          <p:nvSpPr>
            <p:cNvPr id="19" name="Oval 18">
              <a:extLst>
                <a:ext uri="{FF2B5EF4-FFF2-40B4-BE49-F238E27FC236}">
                  <a16:creationId xmlns:a16="http://schemas.microsoft.com/office/drawing/2014/main" id="{577F8CB9-CDBA-4DBA-97DF-4356F08AAE02}"/>
                </a:ext>
              </a:extLst>
            </p:cNvPr>
            <p:cNvSpPr/>
            <p:nvPr/>
          </p:nvSpPr>
          <p:spPr>
            <a:xfrm>
              <a:off x="5234938" y="2283360"/>
              <a:ext cx="1722121" cy="1698331"/>
            </a:xfrm>
            <a:prstGeom prst="ellipse">
              <a:avLst/>
            </a:prstGeom>
            <a:noFill/>
            <a:ln>
              <a:solidFill>
                <a:schemeClr val="accent1">
                  <a:shade val="50000"/>
                  <a:alpha val="3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0" name="Oval 19">
              <a:extLst>
                <a:ext uri="{FF2B5EF4-FFF2-40B4-BE49-F238E27FC236}">
                  <a16:creationId xmlns:a16="http://schemas.microsoft.com/office/drawing/2014/main" id="{9B09D256-3F29-4969-83EE-ACADBBA23221}"/>
                </a:ext>
              </a:extLst>
            </p:cNvPr>
            <p:cNvSpPr/>
            <p:nvPr/>
          </p:nvSpPr>
          <p:spPr>
            <a:xfrm>
              <a:off x="5445440" y="2728153"/>
              <a:ext cx="1722121" cy="1698331"/>
            </a:xfrm>
            <a:prstGeom prst="ellipse">
              <a:avLst/>
            </a:prstGeom>
            <a:noFill/>
            <a:ln>
              <a:solidFill>
                <a:schemeClr val="accent1">
                  <a:shade val="50000"/>
                  <a:alpha val="3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1" name="Oval 20">
              <a:extLst>
                <a:ext uri="{FF2B5EF4-FFF2-40B4-BE49-F238E27FC236}">
                  <a16:creationId xmlns:a16="http://schemas.microsoft.com/office/drawing/2014/main" id="{81F49A74-E343-483D-884D-B3F3F66E80BB}"/>
                </a:ext>
              </a:extLst>
            </p:cNvPr>
            <p:cNvSpPr/>
            <p:nvPr/>
          </p:nvSpPr>
          <p:spPr>
            <a:xfrm>
              <a:off x="5024437" y="2728152"/>
              <a:ext cx="1722121" cy="1698331"/>
            </a:xfrm>
            <a:prstGeom prst="ellipse">
              <a:avLst/>
            </a:prstGeom>
            <a:noFill/>
            <a:ln>
              <a:solidFill>
                <a:schemeClr val="accent1">
                  <a:shade val="50000"/>
                  <a:alpha val="3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22" name="TextBox 21">
            <a:extLst>
              <a:ext uri="{FF2B5EF4-FFF2-40B4-BE49-F238E27FC236}">
                <a16:creationId xmlns:a16="http://schemas.microsoft.com/office/drawing/2014/main" id="{FBBD8E87-2C1E-4396-BFA9-85B13D7C4B5D}"/>
              </a:ext>
            </a:extLst>
          </p:cNvPr>
          <p:cNvSpPr txBox="1"/>
          <p:nvPr/>
        </p:nvSpPr>
        <p:spPr>
          <a:xfrm>
            <a:off x="4798004" y="4345720"/>
            <a:ext cx="2077607" cy="369332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Total disruption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DDBCCC04-8019-4F64-96FB-232B5DD041F8}"/>
              </a:ext>
            </a:extLst>
          </p:cNvPr>
          <p:cNvSpPr txBox="1"/>
          <p:nvPr/>
        </p:nvSpPr>
        <p:spPr>
          <a:xfrm>
            <a:off x="4726196" y="2785126"/>
            <a:ext cx="2154011" cy="1148384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prstTxWarp prst="textArchUp">
              <a:avLst/>
            </a:prstTxWarp>
            <a:spAutoFit/>
          </a:bodyPr>
          <a:lstStyle>
            <a:defPPr>
              <a:defRPr lang="en-US"/>
            </a:defPPr>
            <a:lvl1pPr algn="ctr">
              <a:defRPr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corrosive environment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208D8C71-1823-400A-B732-2E2F23D66884}"/>
              </a:ext>
            </a:extLst>
          </p:cNvPr>
          <p:cNvSpPr txBox="1"/>
          <p:nvPr/>
        </p:nvSpPr>
        <p:spPr>
          <a:xfrm rot="16200000">
            <a:off x="3465572" y="4236733"/>
            <a:ext cx="2101894" cy="1352465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prstTxWarp prst="textArchUp">
              <a:avLst/>
            </a:prstTxWarp>
            <a:spAutoFit/>
          </a:bodyPr>
          <a:lstStyle>
            <a:defPPr>
              <a:defRPr lang="en-US"/>
            </a:defPPr>
            <a:lvl1pPr algn="ctr">
              <a:defRPr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material selection</a:t>
            </a: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59FA4029-63C1-40B5-81D2-4AF0506150EF}"/>
              </a:ext>
            </a:extLst>
          </p:cNvPr>
          <p:cNvSpPr txBox="1"/>
          <p:nvPr/>
        </p:nvSpPr>
        <p:spPr>
          <a:xfrm rot="5400000">
            <a:off x="6217270" y="4371673"/>
            <a:ext cx="2101894" cy="1162414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prstTxWarp prst="textArchUp">
              <a:avLst/>
            </a:prstTxWarp>
            <a:spAutoFit/>
          </a:bodyPr>
          <a:lstStyle>
            <a:defPPr>
              <a:defRPr lang="en-US"/>
            </a:defPPr>
            <a:lvl1pPr algn="ctr">
              <a:defRPr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engineering application</a:t>
            </a: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18BB74CE-B19D-4BED-86A9-8B2C266A764E}"/>
              </a:ext>
            </a:extLst>
          </p:cNvPr>
          <p:cNvSpPr txBox="1"/>
          <p:nvPr/>
        </p:nvSpPr>
        <p:spPr>
          <a:xfrm>
            <a:off x="466904" y="2633610"/>
            <a:ext cx="3665826" cy="28007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Failure mode: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i="0" u="none" strike="noStrike" kern="1200" cap="none" spc="0" normalizeH="0" baseline="0" noProof="0">
              <a:ln>
                <a:noFill/>
              </a:ln>
              <a:effectLst/>
              <a:uLnTx/>
              <a:uFillTx/>
              <a:latin typeface="Trebuchet MS" panose="020B0603020202020204"/>
              <a:ea typeface="+mn-ea"/>
              <a:cs typeface="Arial" panose="020B0604020202020204" pitchFamily="34" charset="0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Loss of containment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GB" sz="1600" i="1">
              <a:latin typeface="Trebuchet MS" panose="020B0603020202020204"/>
              <a:cs typeface="Arial" panose="020B0604020202020204" pitchFamily="34" charset="0"/>
            </a:endParaRPr>
          </a:p>
          <a:p>
            <a:pPr lvl="0" algn="ctr">
              <a:defRPr/>
            </a:pPr>
            <a:r>
              <a:rPr lang="en-GB" sz="1600">
                <a:cs typeface="Arial" panose="020B0604020202020204" pitchFamily="34" charset="0"/>
              </a:rPr>
              <a:t>Corrosion damage:</a:t>
            </a:r>
          </a:p>
          <a:p>
            <a:pPr lvl="0" algn="ctr">
              <a:defRPr/>
            </a:pPr>
            <a:endParaRPr lang="en-GB" sz="1600">
              <a:cs typeface="Arial" panose="020B0604020202020204" pitchFamily="34" charset="0"/>
            </a:endParaRPr>
          </a:p>
          <a:p>
            <a:pPr lvl="0" algn="ctr">
              <a:defRPr/>
            </a:pPr>
            <a:r>
              <a:rPr lang="en-GB" sz="1600">
                <a:cs typeface="Arial" panose="020B0604020202020204" pitchFamily="34" charset="0"/>
              </a:rPr>
              <a:t>Crevice corrosion</a:t>
            </a:r>
          </a:p>
          <a:p>
            <a:pPr lvl="0" algn="ctr">
              <a:defRPr/>
            </a:pPr>
            <a:r>
              <a:rPr lang="en-GB" sz="1600">
                <a:cs typeface="Arial" panose="020B0604020202020204" pitchFamily="34" charset="0"/>
              </a:rPr>
              <a:t>Pitting corrosion</a:t>
            </a:r>
          </a:p>
          <a:p>
            <a:pPr lvl="0" algn="ctr">
              <a:defRPr/>
            </a:pPr>
            <a:r>
              <a:rPr lang="en-GB" sz="1600">
                <a:cs typeface="Arial" panose="020B0604020202020204" pitchFamily="34" charset="0"/>
              </a:rPr>
              <a:t>Cracking</a:t>
            </a:r>
          </a:p>
          <a:p>
            <a:pPr lvl="0">
              <a:defRPr/>
            </a:pPr>
            <a:endParaRPr lang="en-GB" sz="1600" i="1">
              <a:cs typeface="Arial" panose="020B0604020202020204" pitchFamily="34" charset="0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i="1" u="none" strike="noStrike" kern="1200" cap="none" spc="0" normalizeH="0" baseline="0" noProof="0">
              <a:ln>
                <a:noFill/>
              </a:ln>
              <a:effectLst/>
              <a:uLnTx/>
              <a:uFillTx/>
              <a:latin typeface="Trebuchet MS" panose="020B0603020202020204"/>
              <a:ea typeface="+mn-ea"/>
              <a:cs typeface="Arial" panose="020B0604020202020204" pitchFamily="34" charset="0"/>
            </a:endParaRP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29AA8B36-CB1D-435A-9E45-D42D7B991BB1}"/>
              </a:ext>
            </a:extLst>
          </p:cNvPr>
          <p:cNvSpPr txBox="1"/>
          <p:nvPr/>
        </p:nvSpPr>
        <p:spPr>
          <a:xfrm>
            <a:off x="8240821" y="2635626"/>
            <a:ext cx="3665826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Output concerns: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i="0" u="none" strike="noStrike" kern="1200" cap="none" spc="0" normalizeH="0" baseline="0" noProof="0">
              <a:ln>
                <a:noFill/>
              </a:ln>
              <a:effectLst/>
              <a:uLnTx/>
              <a:uFillTx/>
              <a:latin typeface="Trebuchet MS" panose="020B0603020202020204"/>
              <a:ea typeface="+mn-ea"/>
              <a:cs typeface="Arial" panose="020B0604020202020204" pitchFamily="34" charset="0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Thermal degradation of MEG in presence of oxygen which leads to accumulation of organic acids imposing corrosion mechanisms which could result in dissolution and embrittlement of metal.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GB" sz="1600" i="1">
              <a:latin typeface="Trebuchet MS" panose="020B0603020202020204"/>
              <a:cs typeface="Arial" panose="020B0604020202020204" pitchFamily="34" charset="0"/>
            </a:endParaRPr>
          </a:p>
          <a:p>
            <a:pPr algn="ctr">
              <a:defRPr/>
            </a:pPr>
            <a:r>
              <a:rPr lang="en-GB" sz="1600" b="1">
                <a:cs typeface="Arial" panose="020B0604020202020204" pitchFamily="34" charset="0"/>
              </a:rPr>
              <a:t>Controlled by oxygen levels below 10ppb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i="1" u="none" strike="noStrike" kern="1200" cap="none" spc="0" normalizeH="0" baseline="0" noProof="0">
              <a:ln>
                <a:noFill/>
              </a:ln>
              <a:effectLst/>
              <a:uLnTx/>
              <a:uFillTx/>
              <a:latin typeface="Trebuchet MS" panose="020B0603020202020204"/>
              <a:ea typeface="+mn-ea"/>
              <a:cs typeface="Arial" panose="020B0604020202020204" pitchFamily="34" charset="0"/>
            </a:endParaRP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B0786D4C-5C5C-4667-8D4A-CE007643880E}"/>
              </a:ext>
            </a:extLst>
          </p:cNvPr>
          <p:cNvSpPr txBox="1"/>
          <p:nvPr/>
        </p:nvSpPr>
        <p:spPr>
          <a:xfrm>
            <a:off x="4788007" y="5556667"/>
            <a:ext cx="2077607" cy="307777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requires strengthening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01EDA9DF-A1A9-4E35-8111-74A1799492E2}"/>
              </a:ext>
            </a:extLst>
          </p:cNvPr>
          <p:cNvSpPr txBox="1"/>
          <p:nvPr/>
        </p:nvSpPr>
        <p:spPr>
          <a:xfrm rot="18486672">
            <a:off x="3792725" y="3955601"/>
            <a:ext cx="2077607" cy="307777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corrosion damage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EF0F1A19-BD37-4181-BD3B-05FD6B036ED4}"/>
              </a:ext>
            </a:extLst>
          </p:cNvPr>
          <p:cNvSpPr txBox="1"/>
          <p:nvPr/>
        </p:nvSpPr>
        <p:spPr>
          <a:xfrm rot="2846197">
            <a:off x="5795897" y="3969450"/>
            <a:ext cx="2077607" cy="307777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requires maintenance</a:t>
            </a:r>
          </a:p>
        </p:txBody>
      </p:sp>
      <p:sp>
        <p:nvSpPr>
          <p:cNvPr id="31" name="Slide Number Placeholder 3">
            <a:extLst>
              <a:ext uri="{FF2B5EF4-FFF2-40B4-BE49-F238E27FC236}">
                <a16:creationId xmlns:a16="http://schemas.microsoft.com/office/drawing/2014/main" id="{90A0133F-175C-4A53-8128-0125D2380A16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26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2232779735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10B6A08-FF0D-4CE7-9D7B-046016713B1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33502" y="609600"/>
            <a:ext cx="8596668" cy="1320800"/>
          </a:xfrm>
        </p:spPr>
        <p:txBody>
          <a:bodyPr>
            <a:normAutofit/>
          </a:bodyPr>
          <a:lstStyle/>
          <a:p>
            <a:r>
              <a:rPr lang="en-GB">
                <a:solidFill>
                  <a:schemeClr val="tx1">
                    <a:lumMod val="75000"/>
                    <a:lumOff val="25000"/>
                  </a:schemeClr>
                </a:solidFill>
              </a:rPr>
              <a:t>Risk Assessment</a:t>
            </a: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1B33F9B6-DEC4-4967-95C6-1673D5CBA69E}"/>
              </a:ext>
            </a:extLst>
          </p:cNvPr>
          <p:cNvSpPr txBox="1"/>
          <p:nvPr/>
        </p:nvSpPr>
        <p:spPr>
          <a:xfrm>
            <a:off x="1333502" y="1595619"/>
            <a:ext cx="136213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  <a:alpha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are the hazards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392651D2-4498-4918-8C47-01ADF45548B4}"/>
              </a:ext>
            </a:extLst>
          </p:cNvPr>
          <p:cNvSpPr txBox="1"/>
          <p:nvPr/>
        </p:nvSpPr>
        <p:spPr>
          <a:xfrm>
            <a:off x="2633444" y="1595617"/>
            <a:ext cx="187340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are the consequences?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1C03C20F-69E7-42B8-BB22-998FB6650DA4}"/>
              </a:ext>
            </a:extLst>
          </p:cNvPr>
          <p:cNvSpPr txBox="1"/>
          <p:nvPr/>
        </p:nvSpPr>
        <p:spPr>
          <a:xfrm>
            <a:off x="4065364" y="1595617"/>
            <a:ext cx="187340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is the probability?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07E3E092-92F8-4C75-BA71-B826892EC4F9}"/>
              </a:ext>
            </a:extLst>
          </p:cNvPr>
          <p:cNvSpPr txBox="1"/>
          <p:nvPr/>
        </p:nvSpPr>
        <p:spPr>
          <a:xfrm>
            <a:off x="5518757" y="1616138"/>
            <a:ext cx="168536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Corresponding risk level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4F5FBAAE-E1F4-4A70-874C-A07B3A076E39}"/>
              </a:ext>
            </a:extLst>
          </p:cNvPr>
          <p:cNvSpPr txBox="1"/>
          <p:nvPr/>
        </p:nvSpPr>
        <p:spPr>
          <a:xfrm>
            <a:off x="10125175" y="1638012"/>
            <a:ext cx="150818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Outcome &amp; final risk level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3F2AC71F-8D3D-4FBB-A3A9-0A039F22D68A}"/>
              </a:ext>
            </a:extLst>
          </p:cNvPr>
          <p:cNvSpPr txBox="1"/>
          <p:nvPr/>
        </p:nvSpPr>
        <p:spPr>
          <a:xfrm>
            <a:off x="6898487" y="1635996"/>
            <a:ext cx="168536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Acceptable 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risk? 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9F486D0F-C891-485F-91CA-0570DE724DBF}"/>
              </a:ext>
            </a:extLst>
          </p:cNvPr>
          <p:cNvSpPr txBox="1"/>
          <p:nvPr/>
        </p:nvSpPr>
        <p:spPr>
          <a:xfrm>
            <a:off x="8216026" y="1635996"/>
            <a:ext cx="19866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are the mitigation options?</a:t>
            </a:r>
          </a:p>
        </p:txBody>
      </p:sp>
      <p:sp>
        <p:nvSpPr>
          <p:cNvPr id="70" name="TextBox 69">
            <a:extLst>
              <a:ext uri="{FF2B5EF4-FFF2-40B4-BE49-F238E27FC236}">
                <a16:creationId xmlns:a16="http://schemas.microsoft.com/office/drawing/2014/main" id="{2C672DEE-017F-4603-9E13-6A50DD297CD4}"/>
              </a:ext>
            </a:extLst>
          </p:cNvPr>
          <p:cNvSpPr txBox="1"/>
          <p:nvPr/>
        </p:nvSpPr>
        <p:spPr>
          <a:xfrm>
            <a:off x="671910" y="2675780"/>
            <a:ext cx="308196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Consequence</a:t>
            </a:r>
          </a:p>
        </p:txBody>
      </p:sp>
      <p:sp>
        <p:nvSpPr>
          <p:cNvPr id="71" name="TextBox 70">
            <a:extLst>
              <a:ext uri="{FF2B5EF4-FFF2-40B4-BE49-F238E27FC236}">
                <a16:creationId xmlns:a16="http://schemas.microsoft.com/office/drawing/2014/main" id="{6D2E7432-2C92-4916-B56E-33479F6EFC19}"/>
              </a:ext>
            </a:extLst>
          </p:cNvPr>
          <p:cNvSpPr txBox="1"/>
          <p:nvPr/>
        </p:nvSpPr>
        <p:spPr>
          <a:xfrm>
            <a:off x="1449871" y="2404410"/>
            <a:ext cx="3437634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>
              <a:defRPr sz="4000"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Probability</a:t>
            </a:r>
            <a:r>
              <a:rPr kumimoji="0" lang="en-GB" sz="40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 </a:t>
            </a:r>
          </a:p>
        </p:txBody>
      </p:sp>
      <p:sp>
        <p:nvSpPr>
          <p:cNvPr id="72" name="TextBox 71">
            <a:extLst>
              <a:ext uri="{FF2B5EF4-FFF2-40B4-BE49-F238E27FC236}">
                <a16:creationId xmlns:a16="http://schemas.microsoft.com/office/drawing/2014/main" id="{1CE88AB6-3243-4A12-B347-0DE71A8D7B89}"/>
              </a:ext>
            </a:extLst>
          </p:cNvPr>
          <p:cNvSpPr txBox="1"/>
          <p:nvPr/>
        </p:nvSpPr>
        <p:spPr>
          <a:xfrm>
            <a:off x="2140440" y="2583447"/>
            <a:ext cx="38379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</a:rPr>
              <a:t>×</a:t>
            </a:r>
            <a:endParaRPr kumimoji="0" lang="en-GB" sz="2800" b="0" i="0" u="none" strike="noStrike" kern="1200" cap="none" spc="0" normalizeH="0" baseline="0" noProof="0">
              <a:ln>
                <a:noFill/>
              </a:ln>
              <a:effectLst/>
              <a:uLnTx/>
              <a:uFillTx/>
              <a:latin typeface="Cambria" panose="02040503050406030204" pitchFamily="18" charset="0"/>
              <a:ea typeface="Cambria" panose="02040503050406030204" pitchFamily="18" charset="0"/>
              <a:cs typeface="Arial" panose="020B0604020202020204" pitchFamily="34" charset="0"/>
            </a:endParaRP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29C16068-1939-4F58-B202-D5FBB0C96A9D}"/>
              </a:ext>
            </a:extLst>
          </p:cNvPr>
          <p:cNvSpPr txBox="1"/>
          <p:nvPr/>
        </p:nvSpPr>
        <p:spPr>
          <a:xfrm>
            <a:off x="3033914" y="2675778"/>
            <a:ext cx="343763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>
              <a:defRPr sz="4000"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1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Risk Level</a:t>
            </a: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 </a:t>
            </a:r>
          </a:p>
        </p:txBody>
      </p:sp>
      <p:sp>
        <p:nvSpPr>
          <p:cNvPr id="74" name="TextBox 73">
            <a:extLst>
              <a:ext uri="{FF2B5EF4-FFF2-40B4-BE49-F238E27FC236}">
                <a16:creationId xmlns:a16="http://schemas.microsoft.com/office/drawing/2014/main" id="{3546518D-E8B3-4E6E-AAD7-5E0E58992264}"/>
              </a:ext>
            </a:extLst>
          </p:cNvPr>
          <p:cNvSpPr txBox="1"/>
          <p:nvPr/>
        </p:nvSpPr>
        <p:spPr>
          <a:xfrm>
            <a:off x="2377027" y="2591891"/>
            <a:ext cx="308196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=</a:t>
            </a:r>
          </a:p>
        </p:txBody>
      </p:sp>
      <p:sp>
        <p:nvSpPr>
          <p:cNvPr id="75" name="TextBox 74">
            <a:extLst>
              <a:ext uri="{FF2B5EF4-FFF2-40B4-BE49-F238E27FC236}">
                <a16:creationId xmlns:a16="http://schemas.microsoft.com/office/drawing/2014/main" id="{053CDD32-D1D9-43FB-B90F-7843C373C157}"/>
              </a:ext>
            </a:extLst>
          </p:cNvPr>
          <p:cNvSpPr txBox="1"/>
          <p:nvPr/>
        </p:nvSpPr>
        <p:spPr>
          <a:xfrm>
            <a:off x="812507" y="3080074"/>
            <a:ext cx="1129083" cy="3461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5/5</a:t>
            </a: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08D67988-6838-4A9C-842C-E50392B28A50}"/>
              </a:ext>
            </a:extLst>
          </p:cNvPr>
          <p:cNvSpPr txBox="1"/>
          <p:nvPr/>
        </p:nvSpPr>
        <p:spPr>
          <a:xfrm>
            <a:off x="2591440" y="3068379"/>
            <a:ext cx="1129083" cy="3461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4/5</a:t>
            </a:r>
          </a:p>
        </p:txBody>
      </p:sp>
      <p:sp>
        <p:nvSpPr>
          <p:cNvPr id="77" name="TextBox 76">
            <a:extLst>
              <a:ext uri="{FF2B5EF4-FFF2-40B4-BE49-F238E27FC236}">
                <a16:creationId xmlns:a16="http://schemas.microsoft.com/office/drawing/2014/main" id="{F5A2B0AF-32F7-4E31-AE2F-4F90D225A268}"/>
              </a:ext>
            </a:extLst>
          </p:cNvPr>
          <p:cNvSpPr txBox="1"/>
          <p:nvPr/>
        </p:nvSpPr>
        <p:spPr>
          <a:xfrm>
            <a:off x="4164000" y="3068379"/>
            <a:ext cx="112908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20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(high risk)</a:t>
            </a:r>
          </a:p>
        </p:txBody>
      </p:sp>
      <p:sp>
        <p:nvSpPr>
          <p:cNvPr id="78" name="Rectangle 77">
            <a:extLst>
              <a:ext uri="{FF2B5EF4-FFF2-40B4-BE49-F238E27FC236}">
                <a16:creationId xmlns:a16="http://schemas.microsoft.com/office/drawing/2014/main" id="{39A1E3EE-5472-437D-9F56-AAE8FD3CE0FB}"/>
              </a:ext>
            </a:extLst>
          </p:cNvPr>
          <p:cNvSpPr/>
          <p:nvPr/>
        </p:nvSpPr>
        <p:spPr>
          <a:xfrm>
            <a:off x="7419162" y="2379536"/>
            <a:ext cx="740780" cy="740780"/>
          </a:xfrm>
          <a:prstGeom prst="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79" name="Rectangle 78">
            <a:extLst>
              <a:ext uri="{FF2B5EF4-FFF2-40B4-BE49-F238E27FC236}">
                <a16:creationId xmlns:a16="http://schemas.microsoft.com/office/drawing/2014/main" id="{29E62817-DDF4-4570-A8ED-26953AFBC6CF}"/>
              </a:ext>
            </a:extLst>
          </p:cNvPr>
          <p:cNvSpPr/>
          <p:nvPr/>
        </p:nvSpPr>
        <p:spPr>
          <a:xfrm>
            <a:off x="8194666" y="2379536"/>
            <a:ext cx="740780" cy="740780"/>
          </a:xfrm>
          <a:prstGeom prst="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0" name="Rectangle 79">
            <a:extLst>
              <a:ext uri="{FF2B5EF4-FFF2-40B4-BE49-F238E27FC236}">
                <a16:creationId xmlns:a16="http://schemas.microsoft.com/office/drawing/2014/main" id="{1A1ACFE1-9CEF-49D5-9760-5ABA5D426324}"/>
              </a:ext>
            </a:extLst>
          </p:cNvPr>
          <p:cNvSpPr/>
          <p:nvPr/>
        </p:nvSpPr>
        <p:spPr>
          <a:xfrm>
            <a:off x="8970169" y="2379536"/>
            <a:ext cx="740780" cy="740780"/>
          </a:xfrm>
          <a:prstGeom prst="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1" name="Rectangle 80">
            <a:extLst>
              <a:ext uri="{FF2B5EF4-FFF2-40B4-BE49-F238E27FC236}">
                <a16:creationId xmlns:a16="http://schemas.microsoft.com/office/drawing/2014/main" id="{AD3F793F-1C94-4D36-8E24-F45AECB3C66C}"/>
              </a:ext>
            </a:extLst>
          </p:cNvPr>
          <p:cNvSpPr/>
          <p:nvPr/>
        </p:nvSpPr>
        <p:spPr>
          <a:xfrm>
            <a:off x="9745673" y="2379536"/>
            <a:ext cx="740780" cy="740780"/>
          </a:xfrm>
          <a:prstGeom prst="rect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2" name="Rectangle 81">
            <a:extLst>
              <a:ext uri="{FF2B5EF4-FFF2-40B4-BE49-F238E27FC236}">
                <a16:creationId xmlns:a16="http://schemas.microsoft.com/office/drawing/2014/main" id="{B742022B-7225-4311-9778-BFCF1B429712}"/>
              </a:ext>
            </a:extLst>
          </p:cNvPr>
          <p:cNvSpPr/>
          <p:nvPr/>
        </p:nvSpPr>
        <p:spPr>
          <a:xfrm>
            <a:off x="10521177" y="2379536"/>
            <a:ext cx="740780" cy="740780"/>
          </a:xfrm>
          <a:prstGeom prst="rect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3" name="Rectangle 82">
            <a:extLst>
              <a:ext uri="{FF2B5EF4-FFF2-40B4-BE49-F238E27FC236}">
                <a16:creationId xmlns:a16="http://schemas.microsoft.com/office/drawing/2014/main" id="{9C8D6165-3BBD-4123-AB98-BD587665B9F8}"/>
              </a:ext>
            </a:extLst>
          </p:cNvPr>
          <p:cNvSpPr/>
          <p:nvPr/>
        </p:nvSpPr>
        <p:spPr>
          <a:xfrm>
            <a:off x="7419162" y="3145564"/>
            <a:ext cx="740780" cy="74078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4" name="Rectangle 83">
            <a:extLst>
              <a:ext uri="{FF2B5EF4-FFF2-40B4-BE49-F238E27FC236}">
                <a16:creationId xmlns:a16="http://schemas.microsoft.com/office/drawing/2014/main" id="{64B0F73E-31D4-4AF5-BA94-BC7ADD06DC36}"/>
              </a:ext>
            </a:extLst>
          </p:cNvPr>
          <p:cNvSpPr/>
          <p:nvPr/>
        </p:nvSpPr>
        <p:spPr>
          <a:xfrm>
            <a:off x="8194666" y="3145564"/>
            <a:ext cx="740780" cy="74078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5" name="Rectangle 84">
            <a:extLst>
              <a:ext uri="{FF2B5EF4-FFF2-40B4-BE49-F238E27FC236}">
                <a16:creationId xmlns:a16="http://schemas.microsoft.com/office/drawing/2014/main" id="{118B6A3D-6AF4-4B5C-8600-EDD27D328DA2}"/>
              </a:ext>
            </a:extLst>
          </p:cNvPr>
          <p:cNvSpPr/>
          <p:nvPr/>
        </p:nvSpPr>
        <p:spPr>
          <a:xfrm>
            <a:off x="8970169" y="3145564"/>
            <a:ext cx="740780" cy="740780"/>
          </a:xfrm>
          <a:prstGeom prst="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6" name="Rectangle 85">
            <a:extLst>
              <a:ext uri="{FF2B5EF4-FFF2-40B4-BE49-F238E27FC236}">
                <a16:creationId xmlns:a16="http://schemas.microsoft.com/office/drawing/2014/main" id="{E9155EF5-A700-4263-8407-28620820FD14}"/>
              </a:ext>
            </a:extLst>
          </p:cNvPr>
          <p:cNvSpPr/>
          <p:nvPr/>
        </p:nvSpPr>
        <p:spPr>
          <a:xfrm>
            <a:off x="9745673" y="3145564"/>
            <a:ext cx="740780" cy="740780"/>
          </a:xfrm>
          <a:prstGeom prst="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7" name="Rectangle 86">
            <a:extLst>
              <a:ext uri="{FF2B5EF4-FFF2-40B4-BE49-F238E27FC236}">
                <a16:creationId xmlns:a16="http://schemas.microsoft.com/office/drawing/2014/main" id="{B58D707A-074D-4038-8434-0A70DF6C826A}"/>
              </a:ext>
            </a:extLst>
          </p:cNvPr>
          <p:cNvSpPr/>
          <p:nvPr/>
        </p:nvSpPr>
        <p:spPr>
          <a:xfrm>
            <a:off x="10521177" y="3145564"/>
            <a:ext cx="740780" cy="740780"/>
          </a:xfrm>
          <a:prstGeom prst="rect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8" name="Rectangle 87">
            <a:extLst>
              <a:ext uri="{FF2B5EF4-FFF2-40B4-BE49-F238E27FC236}">
                <a16:creationId xmlns:a16="http://schemas.microsoft.com/office/drawing/2014/main" id="{CE8DE184-B4A2-442C-A316-3F4F8B0A2571}"/>
              </a:ext>
            </a:extLst>
          </p:cNvPr>
          <p:cNvSpPr/>
          <p:nvPr/>
        </p:nvSpPr>
        <p:spPr>
          <a:xfrm>
            <a:off x="7419162" y="3911592"/>
            <a:ext cx="740780" cy="740780"/>
          </a:xfrm>
          <a:prstGeom prst="rect">
            <a:avLst/>
          </a:prstGeom>
          <a:solidFill>
            <a:srgbClr val="92D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9" name="Rectangle 88">
            <a:extLst>
              <a:ext uri="{FF2B5EF4-FFF2-40B4-BE49-F238E27FC236}">
                <a16:creationId xmlns:a16="http://schemas.microsoft.com/office/drawing/2014/main" id="{1AC96FEE-59BF-4825-BFE9-2D80D2B428AE}"/>
              </a:ext>
            </a:extLst>
          </p:cNvPr>
          <p:cNvSpPr/>
          <p:nvPr/>
        </p:nvSpPr>
        <p:spPr>
          <a:xfrm>
            <a:off x="8194666" y="3911592"/>
            <a:ext cx="740780" cy="740780"/>
          </a:xfrm>
          <a:prstGeom prst="rect">
            <a:avLst/>
          </a:prstGeom>
          <a:solidFill>
            <a:srgbClr val="92D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90" name="Rectangle 89">
            <a:extLst>
              <a:ext uri="{FF2B5EF4-FFF2-40B4-BE49-F238E27FC236}">
                <a16:creationId xmlns:a16="http://schemas.microsoft.com/office/drawing/2014/main" id="{155058A7-AE09-4D78-9344-DF41D6FD9102}"/>
              </a:ext>
            </a:extLst>
          </p:cNvPr>
          <p:cNvSpPr/>
          <p:nvPr/>
        </p:nvSpPr>
        <p:spPr>
          <a:xfrm>
            <a:off x="8970169" y="3911592"/>
            <a:ext cx="740780" cy="74078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91" name="Rectangle 90">
            <a:extLst>
              <a:ext uri="{FF2B5EF4-FFF2-40B4-BE49-F238E27FC236}">
                <a16:creationId xmlns:a16="http://schemas.microsoft.com/office/drawing/2014/main" id="{80F57D4A-3AA8-49C3-BC42-CFCF33B1B5B1}"/>
              </a:ext>
            </a:extLst>
          </p:cNvPr>
          <p:cNvSpPr/>
          <p:nvPr/>
        </p:nvSpPr>
        <p:spPr>
          <a:xfrm>
            <a:off x="9745673" y="3911592"/>
            <a:ext cx="740780" cy="740780"/>
          </a:xfrm>
          <a:prstGeom prst="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92" name="Rectangle 91">
            <a:extLst>
              <a:ext uri="{FF2B5EF4-FFF2-40B4-BE49-F238E27FC236}">
                <a16:creationId xmlns:a16="http://schemas.microsoft.com/office/drawing/2014/main" id="{4E488C99-E319-4D02-A28A-8AF1915DA90C}"/>
              </a:ext>
            </a:extLst>
          </p:cNvPr>
          <p:cNvSpPr/>
          <p:nvPr/>
        </p:nvSpPr>
        <p:spPr>
          <a:xfrm>
            <a:off x="10521177" y="3911592"/>
            <a:ext cx="740780" cy="740780"/>
          </a:xfrm>
          <a:prstGeom prst="rect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93" name="Rectangle 92">
            <a:extLst>
              <a:ext uri="{FF2B5EF4-FFF2-40B4-BE49-F238E27FC236}">
                <a16:creationId xmlns:a16="http://schemas.microsoft.com/office/drawing/2014/main" id="{9DF6E6AA-96ED-42AC-833D-7582189F5211}"/>
              </a:ext>
            </a:extLst>
          </p:cNvPr>
          <p:cNvSpPr/>
          <p:nvPr/>
        </p:nvSpPr>
        <p:spPr>
          <a:xfrm>
            <a:off x="7419162" y="4677620"/>
            <a:ext cx="740780" cy="740780"/>
          </a:xfrm>
          <a:prstGeom prst="rect">
            <a:avLst/>
          </a:prstGeom>
          <a:solidFill>
            <a:srgbClr val="92D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94" name="Rectangle 93">
            <a:extLst>
              <a:ext uri="{FF2B5EF4-FFF2-40B4-BE49-F238E27FC236}">
                <a16:creationId xmlns:a16="http://schemas.microsoft.com/office/drawing/2014/main" id="{76D2119B-B3C0-4D40-B072-B03DD1BFBDF4}"/>
              </a:ext>
            </a:extLst>
          </p:cNvPr>
          <p:cNvSpPr/>
          <p:nvPr/>
        </p:nvSpPr>
        <p:spPr>
          <a:xfrm>
            <a:off x="8194666" y="4677620"/>
            <a:ext cx="740780" cy="740780"/>
          </a:xfrm>
          <a:prstGeom prst="rect">
            <a:avLst/>
          </a:prstGeom>
          <a:solidFill>
            <a:srgbClr val="92D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95" name="Rectangle 94">
            <a:extLst>
              <a:ext uri="{FF2B5EF4-FFF2-40B4-BE49-F238E27FC236}">
                <a16:creationId xmlns:a16="http://schemas.microsoft.com/office/drawing/2014/main" id="{A457C0D2-D09D-4BD7-BF81-486222A3E12B}"/>
              </a:ext>
            </a:extLst>
          </p:cNvPr>
          <p:cNvSpPr/>
          <p:nvPr/>
        </p:nvSpPr>
        <p:spPr>
          <a:xfrm>
            <a:off x="8970169" y="4677620"/>
            <a:ext cx="740780" cy="74078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96" name="Rectangle 95">
            <a:extLst>
              <a:ext uri="{FF2B5EF4-FFF2-40B4-BE49-F238E27FC236}">
                <a16:creationId xmlns:a16="http://schemas.microsoft.com/office/drawing/2014/main" id="{1D422818-EE94-4217-8437-D5D4D07E70BE}"/>
              </a:ext>
            </a:extLst>
          </p:cNvPr>
          <p:cNvSpPr/>
          <p:nvPr/>
        </p:nvSpPr>
        <p:spPr>
          <a:xfrm>
            <a:off x="9745673" y="4677620"/>
            <a:ext cx="740780" cy="74078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97" name="Rectangle 96">
            <a:extLst>
              <a:ext uri="{FF2B5EF4-FFF2-40B4-BE49-F238E27FC236}">
                <a16:creationId xmlns:a16="http://schemas.microsoft.com/office/drawing/2014/main" id="{ED77242B-445F-433E-A22D-8BCA37C75C83}"/>
              </a:ext>
            </a:extLst>
          </p:cNvPr>
          <p:cNvSpPr/>
          <p:nvPr/>
        </p:nvSpPr>
        <p:spPr>
          <a:xfrm>
            <a:off x="10521177" y="4677620"/>
            <a:ext cx="740780" cy="740780"/>
          </a:xfrm>
          <a:prstGeom prst="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98" name="Rectangle 97">
            <a:extLst>
              <a:ext uri="{FF2B5EF4-FFF2-40B4-BE49-F238E27FC236}">
                <a16:creationId xmlns:a16="http://schemas.microsoft.com/office/drawing/2014/main" id="{91CD982D-1F76-4933-B828-9A973E726C2A}"/>
              </a:ext>
            </a:extLst>
          </p:cNvPr>
          <p:cNvSpPr/>
          <p:nvPr/>
        </p:nvSpPr>
        <p:spPr>
          <a:xfrm>
            <a:off x="7419162" y="5443648"/>
            <a:ext cx="740780" cy="740780"/>
          </a:xfrm>
          <a:prstGeom prst="rect">
            <a:avLst/>
          </a:prstGeom>
          <a:solidFill>
            <a:srgbClr val="92D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99" name="Rectangle 98">
            <a:extLst>
              <a:ext uri="{FF2B5EF4-FFF2-40B4-BE49-F238E27FC236}">
                <a16:creationId xmlns:a16="http://schemas.microsoft.com/office/drawing/2014/main" id="{C544C05D-C892-4BF7-A900-24DCB231F380}"/>
              </a:ext>
            </a:extLst>
          </p:cNvPr>
          <p:cNvSpPr/>
          <p:nvPr/>
        </p:nvSpPr>
        <p:spPr>
          <a:xfrm>
            <a:off x="8194666" y="5443648"/>
            <a:ext cx="740780" cy="740780"/>
          </a:xfrm>
          <a:prstGeom prst="rect">
            <a:avLst/>
          </a:prstGeom>
          <a:solidFill>
            <a:srgbClr val="92D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00" name="Rectangle 99">
            <a:extLst>
              <a:ext uri="{FF2B5EF4-FFF2-40B4-BE49-F238E27FC236}">
                <a16:creationId xmlns:a16="http://schemas.microsoft.com/office/drawing/2014/main" id="{49A97B25-2BB5-4A91-B9A4-AB423A9BB09B}"/>
              </a:ext>
            </a:extLst>
          </p:cNvPr>
          <p:cNvSpPr/>
          <p:nvPr/>
        </p:nvSpPr>
        <p:spPr>
          <a:xfrm>
            <a:off x="8970169" y="5443648"/>
            <a:ext cx="740780" cy="74078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01" name="Rectangle 100">
            <a:extLst>
              <a:ext uri="{FF2B5EF4-FFF2-40B4-BE49-F238E27FC236}">
                <a16:creationId xmlns:a16="http://schemas.microsoft.com/office/drawing/2014/main" id="{D032C597-E7EA-4D80-A1FB-AA8B91BCFC02}"/>
              </a:ext>
            </a:extLst>
          </p:cNvPr>
          <p:cNvSpPr/>
          <p:nvPr/>
        </p:nvSpPr>
        <p:spPr>
          <a:xfrm>
            <a:off x="9745673" y="5443648"/>
            <a:ext cx="740780" cy="74078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02" name="Rectangle 101">
            <a:extLst>
              <a:ext uri="{FF2B5EF4-FFF2-40B4-BE49-F238E27FC236}">
                <a16:creationId xmlns:a16="http://schemas.microsoft.com/office/drawing/2014/main" id="{85924CA5-7F9C-4EB4-B904-891B012744B6}"/>
              </a:ext>
            </a:extLst>
          </p:cNvPr>
          <p:cNvSpPr/>
          <p:nvPr/>
        </p:nvSpPr>
        <p:spPr>
          <a:xfrm>
            <a:off x="10521177" y="5443648"/>
            <a:ext cx="740780" cy="740780"/>
          </a:xfrm>
          <a:prstGeom prst="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103" name="Straight Connector 102">
            <a:extLst>
              <a:ext uri="{FF2B5EF4-FFF2-40B4-BE49-F238E27FC236}">
                <a16:creationId xmlns:a16="http://schemas.microsoft.com/office/drawing/2014/main" id="{5F507B22-8531-4812-B946-365E042A616C}"/>
              </a:ext>
            </a:extLst>
          </p:cNvPr>
          <p:cNvCxnSpPr>
            <a:cxnSpLocks/>
          </p:cNvCxnSpPr>
          <p:nvPr/>
        </p:nvCxnSpPr>
        <p:spPr>
          <a:xfrm flipV="1">
            <a:off x="7353090" y="2399856"/>
            <a:ext cx="0" cy="3858232"/>
          </a:xfrm>
          <a:prstGeom prst="line">
            <a:avLst/>
          </a:prstGeom>
          <a:ln w="1905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4" name="Straight Connector 103">
            <a:extLst>
              <a:ext uri="{FF2B5EF4-FFF2-40B4-BE49-F238E27FC236}">
                <a16:creationId xmlns:a16="http://schemas.microsoft.com/office/drawing/2014/main" id="{391B1CB7-FB44-499F-B10F-4698D9C9FCA3}"/>
              </a:ext>
            </a:extLst>
          </p:cNvPr>
          <p:cNvCxnSpPr/>
          <p:nvPr/>
        </p:nvCxnSpPr>
        <p:spPr>
          <a:xfrm>
            <a:off x="7353090" y="6258088"/>
            <a:ext cx="3908867" cy="0"/>
          </a:xfrm>
          <a:prstGeom prst="line">
            <a:avLst/>
          </a:prstGeom>
          <a:ln w="1905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5" name="TextBox 104">
            <a:extLst>
              <a:ext uri="{FF2B5EF4-FFF2-40B4-BE49-F238E27FC236}">
                <a16:creationId xmlns:a16="http://schemas.microsoft.com/office/drawing/2014/main" id="{BA33230F-6FC4-4B4D-B01E-21A5772ECFCD}"/>
              </a:ext>
            </a:extLst>
          </p:cNvPr>
          <p:cNvSpPr txBox="1"/>
          <p:nvPr/>
        </p:nvSpPr>
        <p:spPr>
          <a:xfrm rot="16200000">
            <a:off x="5051774" y="4200331"/>
            <a:ext cx="3081960" cy="33855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Probability</a:t>
            </a:r>
          </a:p>
        </p:txBody>
      </p:sp>
      <p:sp>
        <p:nvSpPr>
          <p:cNvPr id="106" name="TextBox 105">
            <a:extLst>
              <a:ext uri="{FF2B5EF4-FFF2-40B4-BE49-F238E27FC236}">
                <a16:creationId xmlns:a16="http://schemas.microsoft.com/office/drawing/2014/main" id="{98461B17-6770-44DF-A428-858D82ED3EB5}"/>
              </a:ext>
            </a:extLst>
          </p:cNvPr>
          <p:cNvSpPr txBox="1"/>
          <p:nvPr/>
        </p:nvSpPr>
        <p:spPr>
          <a:xfrm>
            <a:off x="7827459" y="6475228"/>
            <a:ext cx="3081960" cy="33855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Consequence</a:t>
            </a:r>
          </a:p>
        </p:txBody>
      </p:sp>
      <p:sp>
        <p:nvSpPr>
          <p:cNvPr id="107" name="TextBox 106">
            <a:extLst>
              <a:ext uri="{FF2B5EF4-FFF2-40B4-BE49-F238E27FC236}">
                <a16:creationId xmlns:a16="http://schemas.microsoft.com/office/drawing/2014/main" id="{3C361E29-5CB6-4BC4-BF2E-CC4FD3C71217}"/>
              </a:ext>
            </a:extLst>
          </p:cNvPr>
          <p:cNvSpPr txBox="1"/>
          <p:nvPr/>
        </p:nvSpPr>
        <p:spPr>
          <a:xfrm rot="16200000">
            <a:off x="6871756" y="5644761"/>
            <a:ext cx="461666" cy="33855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Verdana" panose="020B0604030504040204" pitchFamily="34" charset="0"/>
                <a:cs typeface="Arial" panose="020B0604020202020204" pitchFamily="34" charset="0"/>
              </a:rPr>
              <a:t>1</a:t>
            </a:r>
          </a:p>
        </p:txBody>
      </p:sp>
      <p:sp>
        <p:nvSpPr>
          <p:cNvPr id="108" name="TextBox 107">
            <a:extLst>
              <a:ext uri="{FF2B5EF4-FFF2-40B4-BE49-F238E27FC236}">
                <a16:creationId xmlns:a16="http://schemas.microsoft.com/office/drawing/2014/main" id="{C619A66C-BBF5-488E-974D-E6E97C314063}"/>
              </a:ext>
            </a:extLst>
          </p:cNvPr>
          <p:cNvSpPr txBox="1"/>
          <p:nvPr/>
        </p:nvSpPr>
        <p:spPr>
          <a:xfrm rot="16200000">
            <a:off x="6871756" y="4878733"/>
            <a:ext cx="461666" cy="33855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Verdana" panose="020B0604030504040204" pitchFamily="34" charset="0"/>
                <a:cs typeface="Arial" panose="020B0604020202020204" pitchFamily="34" charset="0"/>
              </a:rPr>
              <a:t>2</a:t>
            </a:r>
          </a:p>
        </p:txBody>
      </p:sp>
      <p:sp>
        <p:nvSpPr>
          <p:cNvPr id="109" name="TextBox 108">
            <a:extLst>
              <a:ext uri="{FF2B5EF4-FFF2-40B4-BE49-F238E27FC236}">
                <a16:creationId xmlns:a16="http://schemas.microsoft.com/office/drawing/2014/main" id="{852C5837-EF25-456E-AB8F-5F9AD70D03FC}"/>
              </a:ext>
            </a:extLst>
          </p:cNvPr>
          <p:cNvSpPr txBox="1"/>
          <p:nvPr/>
        </p:nvSpPr>
        <p:spPr>
          <a:xfrm rot="16200000">
            <a:off x="6850407" y="4172718"/>
            <a:ext cx="461666" cy="33855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Verdana" panose="020B0604030504040204" pitchFamily="34" charset="0"/>
                <a:cs typeface="Arial" panose="020B0604020202020204" pitchFamily="34" charset="0"/>
              </a:rPr>
              <a:t>3</a:t>
            </a:r>
          </a:p>
        </p:txBody>
      </p:sp>
      <p:sp>
        <p:nvSpPr>
          <p:cNvPr id="110" name="TextBox 109">
            <a:extLst>
              <a:ext uri="{FF2B5EF4-FFF2-40B4-BE49-F238E27FC236}">
                <a16:creationId xmlns:a16="http://schemas.microsoft.com/office/drawing/2014/main" id="{AE883B4B-9590-4FDA-94F6-0B9A72CEF4E4}"/>
              </a:ext>
            </a:extLst>
          </p:cNvPr>
          <p:cNvSpPr txBox="1"/>
          <p:nvPr/>
        </p:nvSpPr>
        <p:spPr>
          <a:xfrm rot="16200000">
            <a:off x="6867771" y="3346677"/>
            <a:ext cx="461666" cy="33855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Verdana" panose="020B0604030504040204" pitchFamily="34" charset="0"/>
                <a:cs typeface="Arial" panose="020B0604020202020204" pitchFamily="34" charset="0"/>
              </a:rPr>
              <a:t>4</a:t>
            </a:r>
          </a:p>
        </p:txBody>
      </p:sp>
      <p:sp>
        <p:nvSpPr>
          <p:cNvPr id="111" name="TextBox 110">
            <a:extLst>
              <a:ext uri="{FF2B5EF4-FFF2-40B4-BE49-F238E27FC236}">
                <a16:creationId xmlns:a16="http://schemas.microsoft.com/office/drawing/2014/main" id="{33A9E666-AACB-4D3D-95C4-EECBA0103D42}"/>
              </a:ext>
            </a:extLst>
          </p:cNvPr>
          <p:cNvSpPr txBox="1"/>
          <p:nvPr/>
        </p:nvSpPr>
        <p:spPr>
          <a:xfrm rot="16200000">
            <a:off x="6850408" y="2702823"/>
            <a:ext cx="461666" cy="33855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Verdana" panose="020B0604030504040204" pitchFamily="34" charset="0"/>
                <a:cs typeface="Arial" panose="020B0604020202020204" pitchFamily="34" charset="0"/>
              </a:rPr>
              <a:t>5</a:t>
            </a:r>
          </a:p>
        </p:txBody>
      </p:sp>
      <p:sp>
        <p:nvSpPr>
          <p:cNvPr id="112" name="TextBox 111">
            <a:extLst>
              <a:ext uri="{FF2B5EF4-FFF2-40B4-BE49-F238E27FC236}">
                <a16:creationId xmlns:a16="http://schemas.microsoft.com/office/drawing/2014/main" id="{56BA377C-821C-4FEF-8CE7-165DABEF72DE}"/>
              </a:ext>
            </a:extLst>
          </p:cNvPr>
          <p:cNvSpPr txBox="1"/>
          <p:nvPr/>
        </p:nvSpPr>
        <p:spPr>
          <a:xfrm>
            <a:off x="7558719" y="6293778"/>
            <a:ext cx="461666" cy="33855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Verdana" panose="020B0604030504040204" pitchFamily="34" charset="0"/>
                <a:cs typeface="Arial" panose="020B0604020202020204" pitchFamily="34" charset="0"/>
              </a:rPr>
              <a:t>1</a:t>
            </a:r>
          </a:p>
        </p:txBody>
      </p:sp>
      <p:sp>
        <p:nvSpPr>
          <p:cNvPr id="113" name="TextBox 112">
            <a:extLst>
              <a:ext uri="{FF2B5EF4-FFF2-40B4-BE49-F238E27FC236}">
                <a16:creationId xmlns:a16="http://schemas.microsoft.com/office/drawing/2014/main" id="{BC5EBB9F-10E6-4D1A-8C94-BBB0E9A9AE3D}"/>
              </a:ext>
            </a:extLst>
          </p:cNvPr>
          <p:cNvSpPr txBox="1"/>
          <p:nvPr/>
        </p:nvSpPr>
        <p:spPr>
          <a:xfrm>
            <a:off x="8378498" y="6288588"/>
            <a:ext cx="461666" cy="33855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Verdana" panose="020B0604030504040204" pitchFamily="34" charset="0"/>
                <a:cs typeface="Arial" panose="020B0604020202020204" pitchFamily="34" charset="0"/>
              </a:rPr>
              <a:t>2</a:t>
            </a:r>
          </a:p>
        </p:txBody>
      </p:sp>
      <p:sp>
        <p:nvSpPr>
          <p:cNvPr id="114" name="TextBox 113">
            <a:extLst>
              <a:ext uri="{FF2B5EF4-FFF2-40B4-BE49-F238E27FC236}">
                <a16:creationId xmlns:a16="http://schemas.microsoft.com/office/drawing/2014/main" id="{F01EE5FC-0A2F-47F7-BC3D-473524B34CD1}"/>
              </a:ext>
            </a:extLst>
          </p:cNvPr>
          <p:cNvSpPr txBox="1"/>
          <p:nvPr/>
        </p:nvSpPr>
        <p:spPr>
          <a:xfrm>
            <a:off x="9137606" y="6296188"/>
            <a:ext cx="461666" cy="33855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Verdana" panose="020B0604030504040204" pitchFamily="34" charset="0"/>
                <a:cs typeface="Arial" panose="020B0604020202020204" pitchFamily="34" charset="0"/>
              </a:rPr>
              <a:t>3</a:t>
            </a:r>
          </a:p>
        </p:txBody>
      </p:sp>
      <p:sp>
        <p:nvSpPr>
          <p:cNvPr id="115" name="TextBox 114">
            <a:extLst>
              <a:ext uri="{FF2B5EF4-FFF2-40B4-BE49-F238E27FC236}">
                <a16:creationId xmlns:a16="http://schemas.microsoft.com/office/drawing/2014/main" id="{250ADA2B-C5AD-4041-ADBF-5A01991DBD08}"/>
              </a:ext>
            </a:extLst>
          </p:cNvPr>
          <p:cNvSpPr txBox="1"/>
          <p:nvPr/>
        </p:nvSpPr>
        <p:spPr>
          <a:xfrm>
            <a:off x="9896052" y="6295017"/>
            <a:ext cx="461666" cy="33855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Verdana" panose="020B0604030504040204" pitchFamily="34" charset="0"/>
                <a:cs typeface="Arial" panose="020B0604020202020204" pitchFamily="34" charset="0"/>
              </a:rPr>
              <a:t>4</a:t>
            </a:r>
          </a:p>
        </p:txBody>
      </p:sp>
      <p:sp>
        <p:nvSpPr>
          <p:cNvPr id="116" name="TextBox 115">
            <a:extLst>
              <a:ext uri="{FF2B5EF4-FFF2-40B4-BE49-F238E27FC236}">
                <a16:creationId xmlns:a16="http://schemas.microsoft.com/office/drawing/2014/main" id="{DADA0AEE-DEAA-4904-BB0B-AEDE28DAFE96}"/>
              </a:ext>
            </a:extLst>
          </p:cNvPr>
          <p:cNvSpPr txBox="1"/>
          <p:nvPr/>
        </p:nvSpPr>
        <p:spPr>
          <a:xfrm>
            <a:off x="10698991" y="6295017"/>
            <a:ext cx="461666" cy="33855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Verdana" panose="020B0604030504040204" pitchFamily="34" charset="0"/>
                <a:cs typeface="Arial" panose="020B0604020202020204" pitchFamily="34" charset="0"/>
              </a:rPr>
              <a:t>5</a:t>
            </a:r>
          </a:p>
        </p:txBody>
      </p:sp>
      <p:sp>
        <p:nvSpPr>
          <p:cNvPr id="117" name="TextBox 116">
            <a:extLst>
              <a:ext uri="{FF2B5EF4-FFF2-40B4-BE49-F238E27FC236}">
                <a16:creationId xmlns:a16="http://schemas.microsoft.com/office/drawing/2014/main" id="{BE33F491-79C2-4F27-8FB2-B285A781F3CB}"/>
              </a:ext>
            </a:extLst>
          </p:cNvPr>
          <p:cNvSpPr txBox="1"/>
          <p:nvPr/>
        </p:nvSpPr>
        <p:spPr>
          <a:xfrm>
            <a:off x="7588942" y="4833650"/>
            <a:ext cx="1190638" cy="338554"/>
          </a:xfrm>
          <a:prstGeom prst="rect">
            <a:avLst/>
          </a:prstGeom>
          <a:solidFill>
            <a:schemeClr val="tx1">
              <a:lumMod val="75000"/>
              <a:lumOff val="25000"/>
              <a:alpha val="80000"/>
            </a:schemeClr>
          </a:solidFill>
          <a:ln>
            <a:noFill/>
          </a:ln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low risk</a:t>
            </a:r>
          </a:p>
        </p:txBody>
      </p:sp>
      <p:sp>
        <p:nvSpPr>
          <p:cNvPr id="118" name="TextBox 117">
            <a:extLst>
              <a:ext uri="{FF2B5EF4-FFF2-40B4-BE49-F238E27FC236}">
                <a16:creationId xmlns:a16="http://schemas.microsoft.com/office/drawing/2014/main" id="{C0A11EC4-8317-4796-8526-7181F8E54A1E}"/>
              </a:ext>
            </a:extLst>
          </p:cNvPr>
          <p:cNvSpPr txBox="1"/>
          <p:nvPr/>
        </p:nvSpPr>
        <p:spPr>
          <a:xfrm>
            <a:off x="9008646" y="5522224"/>
            <a:ext cx="1439330" cy="338554"/>
          </a:xfrm>
          <a:prstGeom prst="rect">
            <a:avLst/>
          </a:prstGeom>
          <a:solidFill>
            <a:schemeClr val="tx1">
              <a:lumMod val="75000"/>
              <a:lumOff val="25000"/>
              <a:alpha val="80000"/>
            </a:schemeClr>
          </a:solidFill>
          <a:ln>
            <a:noFill/>
          </a:ln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medium risk</a:t>
            </a:r>
          </a:p>
        </p:txBody>
      </p:sp>
      <p:sp>
        <p:nvSpPr>
          <p:cNvPr id="119" name="TextBox 118">
            <a:extLst>
              <a:ext uri="{FF2B5EF4-FFF2-40B4-BE49-F238E27FC236}">
                <a16:creationId xmlns:a16="http://schemas.microsoft.com/office/drawing/2014/main" id="{ED5844B2-242C-4876-84F2-1E179D7D729B}"/>
              </a:ext>
            </a:extLst>
          </p:cNvPr>
          <p:cNvSpPr txBox="1"/>
          <p:nvPr/>
        </p:nvSpPr>
        <p:spPr>
          <a:xfrm>
            <a:off x="7490946" y="2547360"/>
            <a:ext cx="2148220" cy="338554"/>
          </a:xfrm>
          <a:prstGeom prst="rect">
            <a:avLst/>
          </a:prstGeom>
          <a:solidFill>
            <a:schemeClr val="tx1">
              <a:lumMod val="75000"/>
              <a:lumOff val="25000"/>
              <a:alpha val="70000"/>
            </a:schemeClr>
          </a:solidFill>
          <a:ln>
            <a:noFill/>
          </a:ln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medium - high risk</a:t>
            </a:r>
          </a:p>
        </p:txBody>
      </p:sp>
      <p:sp>
        <p:nvSpPr>
          <p:cNvPr id="120" name="TextBox 119">
            <a:extLst>
              <a:ext uri="{FF2B5EF4-FFF2-40B4-BE49-F238E27FC236}">
                <a16:creationId xmlns:a16="http://schemas.microsoft.com/office/drawing/2014/main" id="{0703B1A9-DAFE-4124-9A0F-5268EA699A3C}"/>
              </a:ext>
            </a:extLst>
          </p:cNvPr>
          <p:cNvSpPr txBox="1"/>
          <p:nvPr/>
        </p:nvSpPr>
        <p:spPr>
          <a:xfrm>
            <a:off x="9873033" y="2548410"/>
            <a:ext cx="1153771" cy="338554"/>
          </a:xfrm>
          <a:prstGeom prst="rect">
            <a:avLst/>
          </a:prstGeom>
          <a:solidFill>
            <a:schemeClr val="tx1">
              <a:lumMod val="75000"/>
              <a:lumOff val="25000"/>
              <a:alpha val="60000"/>
            </a:schemeClr>
          </a:solidFill>
          <a:ln>
            <a:noFill/>
          </a:ln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white">
                    <a:lumMod val="95000"/>
                  </a:prstClr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high risk</a:t>
            </a:r>
          </a:p>
        </p:txBody>
      </p:sp>
      <p:graphicFrame>
        <p:nvGraphicFramePr>
          <p:cNvPr id="122" name="Table 4">
            <a:extLst>
              <a:ext uri="{FF2B5EF4-FFF2-40B4-BE49-F238E27FC236}">
                <a16:creationId xmlns:a16="http://schemas.microsoft.com/office/drawing/2014/main" id="{3E6BDD60-2064-4496-B727-507AE1E1F27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052665131"/>
              </p:ext>
            </p:extLst>
          </p:nvPr>
        </p:nvGraphicFramePr>
        <p:xfrm>
          <a:off x="607353" y="3941745"/>
          <a:ext cx="5452633" cy="839734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151267">
                  <a:extLst>
                    <a:ext uri="{9D8B030D-6E8A-4147-A177-3AD203B41FA5}">
                      <a16:colId xmlns:a16="http://schemas.microsoft.com/office/drawing/2014/main" val="169017172"/>
                    </a:ext>
                  </a:extLst>
                </a:gridCol>
                <a:gridCol w="4301366">
                  <a:extLst>
                    <a:ext uri="{9D8B030D-6E8A-4147-A177-3AD203B41FA5}">
                      <a16:colId xmlns:a16="http://schemas.microsoft.com/office/drawing/2014/main" val="3106280249"/>
                    </a:ext>
                  </a:extLst>
                </a:gridCol>
              </a:tblGrid>
              <a:tr h="248281">
                <a:tc>
                  <a:txBody>
                    <a:bodyPr/>
                    <a:lstStyle/>
                    <a:p>
                      <a:r>
                        <a:rPr lang="en-GB" sz="1200" b="0">
                          <a:solidFill>
                            <a:schemeClr val="tx1"/>
                          </a:solidFill>
                          <a:latin typeface="+mn-lt"/>
                          <a:cs typeface="Arial" panose="020B0604020202020204" pitchFamily="34" charset="0"/>
                        </a:rPr>
                        <a:t>Probability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en-GB" sz="1200" b="0">
                          <a:solidFill>
                            <a:schemeClr val="tx1"/>
                          </a:solidFill>
                          <a:latin typeface="+mn-lt"/>
                          <a:cs typeface="Arial" panose="020B0604020202020204" pitchFamily="34" charset="0"/>
                        </a:rPr>
                        <a:t>  Low chance of occurrence……....almost certain to occur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231739084"/>
                  </a:ext>
                </a:extLst>
              </a:tr>
              <a:tr h="282707">
                <a:tc>
                  <a:txBody>
                    <a:bodyPr/>
                    <a:lstStyle/>
                    <a:p>
                      <a:r>
                        <a:rPr lang="en-GB" sz="1200" b="0">
                          <a:solidFill>
                            <a:schemeClr val="tx1"/>
                          </a:solidFill>
                          <a:latin typeface="+mn-lt"/>
                          <a:cs typeface="Arial" panose="020B0604020202020204" pitchFamily="34" charset="0"/>
                        </a:rPr>
                        <a:t>Consequence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en-GB" sz="1200">
                          <a:solidFill>
                            <a:schemeClr val="tx1"/>
                          </a:solidFill>
                          <a:latin typeface="+mn-lt"/>
                          <a:cs typeface="Arial" panose="020B0604020202020204" pitchFamily="34" charset="0"/>
                        </a:rPr>
                        <a:t>  Not serious……………………. total failure safety hazard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435071682"/>
                  </a:ext>
                </a:extLst>
              </a:tr>
              <a:tr h="282707">
                <a:tc>
                  <a:txBody>
                    <a:bodyPr/>
                    <a:lstStyle/>
                    <a:p>
                      <a:r>
                        <a:rPr lang="en-GB" sz="1200" b="0">
                          <a:solidFill>
                            <a:schemeClr val="tx1"/>
                          </a:solidFill>
                          <a:latin typeface="+mn-lt"/>
                          <a:cs typeface="Arial" panose="020B0604020202020204" pitchFamily="34" charset="0"/>
                        </a:rPr>
                        <a:t>Ranking Value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en-GB" sz="1200">
                          <a:solidFill>
                            <a:schemeClr val="tx1"/>
                          </a:solidFill>
                          <a:latin typeface="+mn-lt"/>
                          <a:cs typeface="Arial" panose="020B0604020202020204" pitchFamily="34" charset="0"/>
                        </a:rPr>
                        <a:t>              1          2          3          4          5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634438231"/>
                  </a:ext>
                </a:extLst>
              </a:tr>
            </a:tbl>
          </a:graphicData>
        </a:graphic>
      </p:graphicFrame>
      <p:sp>
        <p:nvSpPr>
          <p:cNvPr id="66" name="Slide Number Placeholder 3">
            <a:extLst>
              <a:ext uri="{FF2B5EF4-FFF2-40B4-BE49-F238E27FC236}">
                <a16:creationId xmlns:a16="http://schemas.microsoft.com/office/drawing/2014/main" id="{40DB74B2-55B6-45E5-8AFD-7ACF3AE1CE31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27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3099672058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10B6A08-FF0D-4CE7-9D7B-046016713B1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33502" y="609600"/>
            <a:ext cx="8596668" cy="1320800"/>
          </a:xfrm>
        </p:spPr>
        <p:txBody>
          <a:bodyPr>
            <a:normAutofit/>
          </a:bodyPr>
          <a:lstStyle/>
          <a:p>
            <a:r>
              <a:rPr lang="en-GB">
                <a:solidFill>
                  <a:schemeClr val="tx1">
                    <a:lumMod val="75000"/>
                    <a:lumOff val="25000"/>
                  </a:schemeClr>
                </a:solidFill>
              </a:rPr>
              <a:t>Risk Assessment</a:t>
            </a: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1B33F9B6-DEC4-4967-95C6-1673D5CBA69E}"/>
              </a:ext>
            </a:extLst>
          </p:cNvPr>
          <p:cNvSpPr txBox="1"/>
          <p:nvPr/>
        </p:nvSpPr>
        <p:spPr>
          <a:xfrm>
            <a:off x="1333502" y="1595619"/>
            <a:ext cx="136213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  <a:alpha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are the hazards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392651D2-4498-4918-8C47-01ADF45548B4}"/>
              </a:ext>
            </a:extLst>
          </p:cNvPr>
          <p:cNvSpPr txBox="1"/>
          <p:nvPr/>
        </p:nvSpPr>
        <p:spPr>
          <a:xfrm>
            <a:off x="2633444" y="1595617"/>
            <a:ext cx="187340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are the consequences?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1C03C20F-69E7-42B8-BB22-998FB6650DA4}"/>
              </a:ext>
            </a:extLst>
          </p:cNvPr>
          <p:cNvSpPr txBox="1"/>
          <p:nvPr/>
        </p:nvSpPr>
        <p:spPr>
          <a:xfrm>
            <a:off x="4065364" y="1595617"/>
            <a:ext cx="187340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is the probability?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07E3E092-92F8-4C75-BA71-B826892EC4F9}"/>
              </a:ext>
            </a:extLst>
          </p:cNvPr>
          <p:cNvSpPr txBox="1"/>
          <p:nvPr/>
        </p:nvSpPr>
        <p:spPr>
          <a:xfrm>
            <a:off x="5518757" y="1616138"/>
            <a:ext cx="168536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Corresponding risk level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3F2AC71F-8D3D-4FBB-A3A9-0A039F22D68A}"/>
              </a:ext>
            </a:extLst>
          </p:cNvPr>
          <p:cNvSpPr txBox="1"/>
          <p:nvPr/>
        </p:nvSpPr>
        <p:spPr>
          <a:xfrm>
            <a:off x="6898487" y="1635996"/>
            <a:ext cx="168536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  <a:alpha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Acceptable 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risk? 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9F486D0F-C891-485F-91CA-0570DE724DBF}"/>
              </a:ext>
            </a:extLst>
          </p:cNvPr>
          <p:cNvSpPr txBox="1"/>
          <p:nvPr/>
        </p:nvSpPr>
        <p:spPr>
          <a:xfrm>
            <a:off x="8216026" y="1635996"/>
            <a:ext cx="19866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are the mitigation options?</a:t>
            </a:r>
          </a:p>
        </p:txBody>
      </p:sp>
      <p:grpSp>
        <p:nvGrpSpPr>
          <p:cNvPr id="18" name="Graphic 5">
            <a:extLst>
              <a:ext uri="{FF2B5EF4-FFF2-40B4-BE49-F238E27FC236}">
                <a16:creationId xmlns:a16="http://schemas.microsoft.com/office/drawing/2014/main" id="{C6F40B8F-72A3-4FA1-8E44-E61F4888D468}"/>
              </a:ext>
            </a:extLst>
          </p:cNvPr>
          <p:cNvGrpSpPr/>
          <p:nvPr/>
        </p:nvGrpSpPr>
        <p:grpSpPr>
          <a:xfrm>
            <a:off x="3440677" y="3399156"/>
            <a:ext cx="724971" cy="734727"/>
            <a:chOff x="1782813" y="2069043"/>
            <a:chExt cx="1465707" cy="1251661"/>
          </a:xfrm>
          <a:solidFill>
            <a:srgbClr val="0F6FC6"/>
          </a:solidFill>
        </p:grpSpPr>
        <p:sp>
          <p:nvSpPr>
            <p:cNvPr id="19" name="Freeform: Shape 18">
              <a:extLst>
                <a:ext uri="{FF2B5EF4-FFF2-40B4-BE49-F238E27FC236}">
                  <a16:creationId xmlns:a16="http://schemas.microsoft.com/office/drawing/2014/main" id="{94F4C5AF-851D-42D7-9DFC-BED2652D4E53}"/>
                </a:ext>
              </a:extLst>
            </p:cNvPr>
            <p:cNvSpPr/>
            <p:nvPr/>
          </p:nvSpPr>
          <p:spPr>
            <a:xfrm>
              <a:off x="2822879" y="2801128"/>
              <a:ext cx="188352" cy="84412"/>
            </a:xfrm>
            <a:custGeom>
              <a:avLst/>
              <a:gdLst>
                <a:gd name="connsiteX0" fmla="*/ 121343 w 188352"/>
                <a:gd name="connsiteY0" fmla="*/ 6234 h 84412"/>
                <a:gd name="connsiteX1" fmla="*/ 0 w 188352"/>
                <a:gd name="connsiteY1" fmla="*/ 55435 h 84412"/>
                <a:gd name="connsiteX2" fmla="*/ 32600 w 188352"/>
                <a:gd name="connsiteY2" fmla="*/ 84412 h 84412"/>
                <a:gd name="connsiteX3" fmla="*/ 38335 w 188352"/>
                <a:gd name="connsiteY3" fmla="*/ 80488 h 84412"/>
                <a:gd name="connsiteX4" fmla="*/ 59162 w 188352"/>
                <a:gd name="connsiteY4" fmla="*/ 68716 h 84412"/>
                <a:gd name="connsiteX5" fmla="*/ 188353 w 188352"/>
                <a:gd name="connsiteY5" fmla="*/ 11969 h 84412"/>
                <a:gd name="connsiteX6" fmla="*/ 121343 w 188352"/>
                <a:gd name="connsiteY6" fmla="*/ 6234 h 8441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88352" h="84412">
                  <a:moveTo>
                    <a:pt x="121343" y="6234"/>
                  </a:moveTo>
                  <a:cubicBezTo>
                    <a:pt x="92667" y="18006"/>
                    <a:pt x="28374" y="39739"/>
                    <a:pt x="0" y="55435"/>
                  </a:cubicBezTo>
                  <a:cubicBezTo>
                    <a:pt x="12074" y="63283"/>
                    <a:pt x="23242" y="72942"/>
                    <a:pt x="32600" y="84412"/>
                  </a:cubicBezTo>
                  <a:cubicBezTo>
                    <a:pt x="34411" y="83205"/>
                    <a:pt x="36222" y="81696"/>
                    <a:pt x="38335" y="80488"/>
                  </a:cubicBezTo>
                  <a:lnTo>
                    <a:pt x="59162" y="68716"/>
                  </a:lnTo>
                  <a:cubicBezTo>
                    <a:pt x="89649" y="51209"/>
                    <a:pt x="154848" y="27363"/>
                    <a:pt x="188353" y="11969"/>
                  </a:cubicBezTo>
                  <a:cubicBezTo>
                    <a:pt x="166922" y="-2520"/>
                    <a:pt x="144585" y="-3123"/>
                    <a:pt x="121343" y="6234"/>
                  </a:cubicBezTo>
                  <a:close/>
                </a:path>
              </a:pathLst>
            </a:custGeom>
            <a:grpFill/>
            <a:ln w="3018" cap="flat">
              <a:noFill/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0" name="Freeform: Shape 19">
              <a:extLst>
                <a:ext uri="{FF2B5EF4-FFF2-40B4-BE49-F238E27FC236}">
                  <a16:creationId xmlns:a16="http://schemas.microsoft.com/office/drawing/2014/main" id="{0E9A73F4-0E46-4B32-BCD5-26DA84459A69}"/>
                </a:ext>
              </a:extLst>
            </p:cNvPr>
            <p:cNvSpPr/>
            <p:nvPr/>
          </p:nvSpPr>
          <p:spPr>
            <a:xfrm>
              <a:off x="1782813" y="2862292"/>
              <a:ext cx="1465707" cy="458412"/>
            </a:xfrm>
            <a:custGeom>
              <a:avLst/>
              <a:gdLst>
                <a:gd name="connsiteX0" fmla="*/ 257073 w 1465707"/>
                <a:gd name="connsiteY0" fmla="*/ 46190 h 458412"/>
                <a:gd name="connsiteX1" fmla="*/ 194591 w 1465707"/>
                <a:gd name="connsiteY1" fmla="*/ 12684 h 458412"/>
                <a:gd name="connsiteX2" fmla="*/ 69928 w 1465707"/>
                <a:gd name="connsiteY2" fmla="*/ 21438 h 458412"/>
                <a:gd name="connsiteX3" fmla="*/ 201 w 1465707"/>
                <a:gd name="connsiteY3" fmla="*/ 101730 h 458412"/>
                <a:gd name="connsiteX4" fmla="*/ 20123 w 1465707"/>
                <a:gd name="connsiteY4" fmla="*/ 388485 h 458412"/>
                <a:gd name="connsiteX5" fmla="*/ 100414 w 1465707"/>
                <a:gd name="connsiteY5" fmla="*/ 458212 h 458412"/>
                <a:gd name="connsiteX6" fmla="*/ 225077 w 1465707"/>
                <a:gd name="connsiteY6" fmla="*/ 449458 h 458412"/>
                <a:gd name="connsiteX7" fmla="*/ 282127 w 1465707"/>
                <a:gd name="connsiteY7" fmla="*/ 408105 h 458412"/>
                <a:gd name="connsiteX8" fmla="*/ 829075 w 1465707"/>
                <a:gd name="connsiteY8" fmla="*/ 432555 h 458412"/>
                <a:gd name="connsiteX9" fmla="*/ 1000826 w 1465707"/>
                <a:gd name="connsiteY9" fmla="*/ 402370 h 458412"/>
                <a:gd name="connsiteX10" fmla="*/ 1016522 w 1465707"/>
                <a:gd name="connsiteY10" fmla="*/ 393918 h 458412"/>
                <a:gd name="connsiteX11" fmla="*/ 1430053 w 1465707"/>
                <a:gd name="connsiteY11" fmla="*/ 142781 h 458412"/>
                <a:gd name="connsiteX12" fmla="*/ 1465672 w 1465707"/>
                <a:gd name="connsiteY12" fmla="*/ 85430 h 458412"/>
                <a:gd name="connsiteX13" fmla="*/ 1411037 w 1465707"/>
                <a:gd name="connsiteY13" fmla="*/ 21740 h 458412"/>
                <a:gd name="connsiteX14" fmla="*/ 1309314 w 1465707"/>
                <a:gd name="connsiteY14" fmla="*/ 60376 h 458412"/>
                <a:gd name="connsiteX15" fmla="*/ 1122773 w 1465707"/>
                <a:gd name="connsiteY15" fmla="*/ 172966 h 458412"/>
                <a:gd name="connsiteX16" fmla="*/ 1110699 w 1465707"/>
                <a:gd name="connsiteY16" fmla="*/ 181116 h 458412"/>
                <a:gd name="connsiteX17" fmla="*/ 1035840 w 1465707"/>
                <a:gd name="connsiteY17" fmla="*/ 213111 h 458412"/>
                <a:gd name="connsiteX18" fmla="*/ 667586 w 1465707"/>
                <a:gd name="connsiteY18" fmla="*/ 249937 h 458412"/>
                <a:gd name="connsiteX19" fmla="*/ 654908 w 1465707"/>
                <a:gd name="connsiteY19" fmla="*/ 250541 h 458412"/>
                <a:gd name="connsiteX20" fmla="*/ 635288 w 1465707"/>
                <a:gd name="connsiteY20" fmla="*/ 234543 h 458412"/>
                <a:gd name="connsiteX21" fmla="*/ 651890 w 1465707"/>
                <a:gd name="connsiteY21" fmla="*/ 213111 h 458412"/>
                <a:gd name="connsiteX22" fmla="*/ 976678 w 1465707"/>
                <a:gd name="connsiteY22" fmla="*/ 181116 h 458412"/>
                <a:gd name="connsiteX23" fmla="*/ 1037048 w 1465707"/>
                <a:gd name="connsiteY23" fmla="*/ 103239 h 458412"/>
                <a:gd name="connsiteX24" fmla="*/ 962793 w 1465707"/>
                <a:gd name="connsiteY24" fmla="*/ 39851 h 458412"/>
                <a:gd name="connsiteX25" fmla="*/ 673925 w 1465707"/>
                <a:gd name="connsiteY25" fmla="*/ 36229 h 458412"/>
                <a:gd name="connsiteX26" fmla="*/ 603896 w 1465707"/>
                <a:gd name="connsiteY26" fmla="*/ 25060 h 458412"/>
                <a:gd name="connsiteX27" fmla="*/ 257073 w 1465707"/>
                <a:gd name="connsiteY27" fmla="*/ 46190 h 458412"/>
                <a:gd name="connsiteX28" fmla="*/ 145691 w 1465707"/>
                <a:gd name="connsiteY28" fmla="*/ 390598 h 458412"/>
                <a:gd name="connsiteX29" fmla="*/ 103131 w 1465707"/>
                <a:gd name="connsiteY29" fmla="*/ 348037 h 458412"/>
                <a:gd name="connsiteX30" fmla="*/ 145691 w 1465707"/>
                <a:gd name="connsiteY30" fmla="*/ 305477 h 458412"/>
                <a:gd name="connsiteX31" fmla="*/ 188252 w 1465707"/>
                <a:gd name="connsiteY31" fmla="*/ 348037 h 458412"/>
                <a:gd name="connsiteX32" fmla="*/ 145691 w 1465707"/>
                <a:gd name="connsiteY32" fmla="*/ 390598 h 45841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</a:cxnLst>
              <a:rect l="l" t="t" r="r" b="b"/>
              <a:pathLst>
                <a:path w="1465707" h="458412">
                  <a:moveTo>
                    <a:pt x="257073" y="46190"/>
                  </a:moveTo>
                  <a:cubicBezTo>
                    <a:pt x="244697" y="24758"/>
                    <a:pt x="221153" y="10873"/>
                    <a:pt x="194591" y="12684"/>
                  </a:cubicBezTo>
                  <a:lnTo>
                    <a:pt x="69928" y="21438"/>
                  </a:lnTo>
                  <a:cubicBezTo>
                    <a:pt x="28574" y="24457"/>
                    <a:pt x="-2818" y="60075"/>
                    <a:pt x="201" y="101730"/>
                  </a:cubicBezTo>
                  <a:lnTo>
                    <a:pt x="20123" y="388485"/>
                  </a:lnTo>
                  <a:cubicBezTo>
                    <a:pt x="23141" y="429838"/>
                    <a:pt x="58759" y="461230"/>
                    <a:pt x="100414" y="458212"/>
                  </a:cubicBezTo>
                  <a:lnTo>
                    <a:pt x="225077" y="449458"/>
                  </a:lnTo>
                  <a:cubicBezTo>
                    <a:pt x="251338" y="447647"/>
                    <a:pt x="272769" y="430744"/>
                    <a:pt x="282127" y="408105"/>
                  </a:cubicBezTo>
                  <a:lnTo>
                    <a:pt x="829075" y="432555"/>
                  </a:lnTo>
                  <a:cubicBezTo>
                    <a:pt x="890048" y="439195"/>
                    <a:pt x="947097" y="431649"/>
                    <a:pt x="1000826" y="402370"/>
                  </a:cubicBezTo>
                  <a:lnTo>
                    <a:pt x="1016522" y="393918"/>
                  </a:lnTo>
                  <a:lnTo>
                    <a:pt x="1430053" y="142781"/>
                  </a:lnTo>
                  <a:cubicBezTo>
                    <a:pt x="1450277" y="130405"/>
                    <a:pt x="1464766" y="108974"/>
                    <a:pt x="1465672" y="85430"/>
                  </a:cubicBezTo>
                  <a:cubicBezTo>
                    <a:pt x="1466577" y="56754"/>
                    <a:pt x="1450579" y="24758"/>
                    <a:pt x="1411037" y="21740"/>
                  </a:cubicBezTo>
                  <a:cubicBezTo>
                    <a:pt x="1382965" y="19627"/>
                    <a:pt x="1325010" y="52227"/>
                    <a:pt x="1309314" y="60376"/>
                  </a:cubicBezTo>
                  <a:cubicBezTo>
                    <a:pt x="1252567" y="89958"/>
                    <a:pt x="1174388" y="136140"/>
                    <a:pt x="1122773" y="172966"/>
                  </a:cubicBezTo>
                  <a:cubicBezTo>
                    <a:pt x="1119150" y="175380"/>
                    <a:pt x="1114321" y="178701"/>
                    <a:pt x="1110699" y="181116"/>
                  </a:cubicBezTo>
                  <a:cubicBezTo>
                    <a:pt x="1087456" y="196510"/>
                    <a:pt x="1063007" y="207074"/>
                    <a:pt x="1035840" y="213111"/>
                  </a:cubicBezTo>
                  <a:cubicBezTo>
                    <a:pt x="886124" y="246315"/>
                    <a:pt x="667586" y="249937"/>
                    <a:pt x="667586" y="249937"/>
                  </a:cubicBezTo>
                  <a:lnTo>
                    <a:pt x="654908" y="250541"/>
                  </a:lnTo>
                  <a:cubicBezTo>
                    <a:pt x="645249" y="251144"/>
                    <a:pt x="636798" y="244202"/>
                    <a:pt x="635288" y="234543"/>
                  </a:cubicBezTo>
                  <a:cubicBezTo>
                    <a:pt x="633779" y="223978"/>
                    <a:pt x="641325" y="214017"/>
                    <a:pt x="651890" y="213111"/>
                  </a:cubicBezTo>
                  <a:lnTo>
                    <a:pt x="976678" y="181116"/>
                  </a:lnTo>
                  <a:cubicBezTo>
                    <a:pt x="1012296" y="177192"/>
                    <a:pt x="1040972" y="142177"/>
                    <a:pt x="1037048" y="103239"/>
                  </a:cubicBezTo>
                  <a:cubicBezTo>
                    <a:pt x="1033124" y="64300"/>
                    <a:pt x="998411" y="35625"/>
                    <a:pt x="962793" y="39851"/>
                  </a:cubicBezTo>
                  <a:lnTo>
                    <a:pt x="673925" y="36229"/>
                  </a:lnTo>
                  <a:cubicBezTo>
                    <a:pt x="654305" y="35927"/>
                    <a:pt x="622913" y="30795"/>
                    <a:pt x="603896" y="25060"/>
                  </a:cubicBezTo>
                  <a:cubicBezTo>
                    <a:pt x="417958" y="-31385"/>
                    <a:pt x="312915" y="21740"/>
                    <a:pt x="257073" y="46190"/>
                  </a:cubicBezTo>
                  <a:close/>
                  <a:moveTo>
                    <a:pt x="145691" y="390598"/>
                  </a:moveTo>
                  <a:cubicBezTo>
                    <a:pt x="122147" y="390598"/>
                    <a:pt x="103131" y="371581"/>
                    <a:pt x="103131" y="348037"/>
                  </a:cubicBezTo>
                  <a:cubicBezTo>
                    <a:pt x="103131" y="324493"/>
                    <a:pt x="122147" y="305477"/>
                    <a:pt x="145691" y="305477"/>
                  </a:cubicBezTo>
                  <a:cubicBezTo>
                    <a:pt x="169235" y="305477"/>
                    <a:pt x="188252" y="324493"/>
                    <a:pt x="188252" y="348037"/>
                  </a:cubicBezTo>
                  <a:cubicBezTo>
                    <a:pt x="188252" y="371581"/>
                    <a:pt x="169235" y="390598"/>
                    <a:pt x="145691" y="390598"/>
                  </a:cubicBezTo>
                  <a:close/>
                </a:path>
              </a:pathLst>
            </a:custGeom>
            <a:grpFill/>
            <a:ln w="3018" cap="flat">
              <a:noFill/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1" name="Freeform: Shape 20">
              <a:extLst>
                <a:ext uri="{FF2B5EF4-FFF2-40B4-BE49-F238E27FC236}">
                  <a16:creationId xmlns:a16="http://schemas.microsoft.com/office/drawing/2014/main" id="{D06FA52B-C30B-441A-A21B-83F35B8FAE0F}"/>
                </a:ext>
              </a:extLst>
            </p:cNvPr>
            <p:cNvSpPr/>
            <p:nvPr/>
          </p:nvSpPr>
          <p:spPr>
            <a:xfrm>
              <a:off x="2879928" y="2835317"/>
              <a:ext cx="243892" cy="148022"/>
            </a:xfrm>
            <a:custGeom>
              <a:avLst/>
              <a:gdLst>
                <a:gd name="connsiteX0" fmla="*/ 19318 w 243892"/>
                <a:gd name="connsiteY0" fmla="*/ 138364 h 148022"/>
                <a:gd name="connsiteX1" fmla="*/ 196805 w 243892"/>
                <a:gd name="connsiteY1" fmla="*/ 33623 h 148022"/>
                <a:gd name="connsiteX2" fmla="*/ 243893 w 243892"/>
                <a:gd name="connsiteY2" fmla="*/ 12191 h 148022"/>
                <a:gd name="connsiteX3" fmla="*/ 176279 w 243892"/>
                <a:gd name="connsiteY3" fmla="*/ 6456 h 148022"/>
                <a:gd name="connsiteX4" fmla="*/ 604 w 243892"/>
                <a:gd name="connsiteY4" fmla="*/ 93087 h 148022"/>
                <a:gd name="connsiteX5" fmla="*/ 0 w 243892"/>
                <a:gd name="connsiteY5" fmla="*/ 94898 h 148022"/>
                <a:gd name="connsiteX6" fmla="*/ 6339 w 243892"/>
                <a:gd name="connsiteY6" fmla="*/ 124177 h 148022"/>
                <a:gd name="connsiteX7" fmla="*/ 6641 w 243892"/>
                <a:gd name="connsiteY7" fmla="*/ 148023 h 148022"/>
                <a:gd name="connsiteX8" fmla="*/ 19318 w 243892"/>
                <a:gd name="connsiteY8" fmla="*/ 138364 h 14802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243892" h="148022">
                  <a:moveTo>
                    <a:pt x="19318" y="138364"/>
                  </a:moveTo>
                  <a:cubicBezTo>
                    <a:pt x="61577" y="107575"/>
                    <a:pt x="147905" y="58978"/>
                    <a:pt x="196805" y="33623"/>
                  </a:cubicBezTo>
                  <a:cubicBezTo>
                    <a:pt x="211595" y="25774"/>
                    <a:pt x="226989" y="18228"/>
                    <a:pt x="243893" y="12191"/>
                  </a:cubicBezTo>
                  <a:cubicBezTo>
                    <a:pt x="222462" y="-2599"/>
                    <a:pt x="199823" y="-3203"/>
                    <a:pt x="176279" y="6456"/>
                  </a:cubicBezTo>
                  <a:cubicBezTo>
                    <a:pt x="129795" y="25473"/>
                    <a:pt x="44070" y="68335"/>
                    <a:pt x="604" y="93087"/>
                  </a:cubicBezTo>
                  <a:cubicBezTo>
                    <a:pt x="302" y="93690"/>
                    <a:pt x="0" y="94294"/>
                    <a:pt x="0" y="94898"/>
                  </a:cubicBezTo>
                  <a:cubicBezTo>
                    <a:pt x="3018" y="104255"/>
                    <a:pt x="5433" y="113914"/>
                    <a:pt x="6339" y="124177"/>
                  </a:cubicBezTo>
                  <a:cubicBezTo>
                    <a:pt x="7244" y="132327"/>
                    <a:pt x="6942" y="140175"/>
                    <a:pt x="6641" y="148023"/>
                  </a:cubicBezTo>
                  <a:cubicBezTo>
                    <a:pt x="10565" y="144703"/>
                    <a:pt x="15092" y="141684"/>
                    <a:pt x="19318" y="138364"/>
                  </a:cubicBezTo>
                  <a:close/>
                </a:path>
              </a:pathLst>
            </a:custGeom>
            <a:grpFill/>
            <a:ln w="3018" cap="flat">
              <a:noFill/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2" name="Freeform: Shape 21">
              <a:extLst>
                <a:ext uri="{FF2B5EF4-FFF2-40B4-BE49-F238E27FC236}">
                  <a16:creationId xmlns:a16="http://schemas.microsoft.com/office/drawing/2014/main" id="{8D661D46-53DB-4F9E-89DA-FA201F9CDDCD}"/>
                </a:ext>
              </a:extLst>
            </p:cNvPr>
            <p:cNvSpPr/>
            <p:nvPr/>
          </p:nvSpPr>
          <p:spPr>
            <a:xfrm>
              <a:off x="2259195" y="2069043"/>
              <a:ext cx="639466" cy="731980"/>
            </a:xfrm>
            <a:custGeom>
              <a:avLst/>
              <a:gdLst>
                <a:gd name="connsiteX0" fmla="*/ 639146 w 639466"/>
                <a:gd name="connsiteY0" fmla="*/ 157866 h 731980"/>
                <a:gd name="connsiteX1" fmla="*/ 590850 w 639466"/>
                <a:gd name="connsiteY1" fmla="*/ 104439 h 731980"/>
                <a:gd name="connsiteX2" fmla="*/ 577871 w 639466"/>
                <a:gd name="connsiteY2" fmla="*/ 102930 h 731980"/>
                <a:gd name="connsiteX3" fmla="*/ 528670 w 639466"/>
                <a:gd name="connsiteY3" fmla="*/ 95384 h 731980"/>
                <a:gd name="connsiteX4" fmla="*/ 355711 w 639466"/>
                <a:gd name="connsiteY4" fmla="*/ 14187 h 731980"/>
                <a:gd name="connsiteX5" fmla="*/ 319791 w 639466"/>
                <a:gd name="connsiteY5" fmla="*/ 0 h 731980"/>
                <a:gd name="connsiteX6" fmla="*/ 284173 w 639466"/>
                <a:gd name="connsiteY6" fmla="*/ 14187 h 731980"/>
                <a:gd name="connsiteX7" fmla="*/ 53259 w 639466"/>
                <a:gd name="connsiteY7" fmla="*/ 103534 h 731980"/>
                <a:gd name="connsiteX8" fmla="*/ 134 w 639466"/>
                <a:gd name="connsiteY8" fmla="*/ 159979 h 731980"/>
                <a:gd name="connsiteX9" fmla="*/ 134 w 639466"/>
                <a:gd name="connsiteY9" fmla="*/ 236045 h 731980"/>
                <a:gd name="connsiteX10" fmla="*/ 134 w 639466"/>
                <a:gd name="connsiteY10" fmla="*/ 389685 h 731980"/>
                <a:gd name="connsiteX11" fmla="*/ 7982 w 639466"/>
                <a:gd name="connsiteY11" fmla="*/ 455488 h 731980"/>
                <a:gd name="connsiteX12" fmla="*/ 90688 w 639466"/>
                <a:gd name="connsiteY12" fmla="*/ 598564 h 731980"/>
                <a:gd name="connsiteX13" fmla="*/ 301076 w 639466"/>
                <a:gd name="connsiteY13" fmla="*/ 728962 h 731980"/>
                <a:gd name="connsiteX14" fmla="*/ 319489 w 639466"/>
                <a:gd name="connsiteY14" fmla="*/ 731981 h 731980"/>
                <a:gd name="connsiteX15" fmla="*/ 319489 w 639466"/>
                <a:gd name="connsiteY15" fmla="*/ 731981 h 731980"/>
                <a:gd name="connsiteX16" fmla="*/ 342731 w 639466"/>
                <a:gd name="connsiteY16" fmla="*/ 727151 h 731980"/>
                <a:gd name="connsiteX17" fmla="*/ 365068 w 639466"/>
                <a:gd name="connsiteY17" fmla="*/ 717492 h 731980"/>
                <a:gd name="connsiteX18" fmla="*/ 420306 w 639466"/>
                <a:gd name="connsiteY18" fmla="*/ 692137 h 731980"/>
                <a:gd name="connsiteX19" fmla="*/ 581795 w 639466"/>
                <a:gd name="connsiteY19" fmla="*/ 559022 h 731980"/>
                <a:gd name="connsiteX20" fmla="*/ 637938 w 639466"/>
                <a:gd name="connsiteY20" fmla="*/ 412324 h 731980"/>
                <a:gd name="connsiteX21" fmla="*/ 639448 w 639466"/>
                <a:gd name="connsiteY21" fmla="*/ 309998 h 731980"/>
                <a:gd name="connsiteX22" fmla="*/ 639146 w 639466"/>
                <a:gd name="connsiteY22" fmla="*/ 157866 h 731980"/>
                <a:gd name="connsiteX23" fmla="*/ 560967 w 639466"/>
                <a:gd name="connsiteY23" fmla="*/ 408702 h 731980"/>
                <a:gd name="connsiteX24" fmla="*/ 519916 w 639466"/>
                <a:gd name="connsiteY24" fmla="*/ 512839 h 731980"/>
                <a:gd name="connsiteX25" fmla="*/ 384990 w 639466"/>
                <a:gd name="connsiteY25" fmla="*/ 623617 h 731980"/>
                <a:gd name="connsiteX26" fmla="*/ 333978 w 639466"/>
                <a:gd name="connsiteY26" fmla="*/ 646860 h 731980"/>
                <a:gd name="connsiteX27" fmla="*/ 319187 w 639466"/>
                <a:gd name="connsiteY27" fmla="*/ 653199 h 731980"/>
                <a:gd name="connsiteX28" fmla="*/ 319187 w 639466"/>
                <a:gd name="connsiteY28" fmla="*/ 373084 h 731980"/>
                <a:gd name="connsiteX29" fmla="*/ 76502 w 639466"/>
                <a:gd name="connsiteY29" fmla="*/ 373084 h 731980"/>
                <a:gd name="connsiteX30" fmla="*/ 76502 w 639466"/>
                <a:gd name="connsiteY30" fmla="*/ 236347 h 731980"/>
                <a:gd name="connsiteX31" fmla="*/ 76502 w 639466"/>
                <a:gd name="connsiteY31" fmla="*/ 178996 h 731980"/>
                <a:gd name="connsiteX32" fmla="*/ 319187 w 639466"/>
                <a:gd name="connsiteY32" fmla="*/ 83310 h 731980"/>
                <a:gd name="connsiteX33" fmla="*/ 319187 w 639466"/>
                <a:gd name="connsiteY33" fmla="*/ 372782 h 731980"/>
                <a:gd name="connsiteX34" fmla="*/ 561571 w 639466"/>
                <a:gd name="connsiteY34" fmla="*/ 372782 h 731980"/>
                <a:gd name="connsiteX35" fmla="*/ 560967 w 639466"/>
                <a:gd name="connsiteY35" fmla="*/ 408702 h 73198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</a:cxnLst>
              <a:rect l="l" t="t" r="r" b="b"/>
              <a:pathLst>
                <a:path w="639466" h="731980">
                  <a:moveTo>
                    <a:pt x="639146" y="157866"/>
                  </a:moveTo>
                  <a:cubicBezTo>
                    <a:pt x="639146" y="128587"/>
                    <a:pt x="621337" y="108665"/>
                    <a:pt x="590850" y="104439"/>
                  </a:cubicBezTo>
                  <a:lnTo>
                    <a:pt x="577871" y="102930"/>
                  </a:lnTo>
                  <a:cubicBezTo>
                    <a:pt x="560665" y="100817"/>
                    <a:pt x="544064" y="99006"/>
                    <a:pt x="528670" y="95384"/>
                  </a:cubicBezTo>
                  <a:cubicBezTo>
                    <a:pt x="471620" y="82706"/>
                    <a:pt x="416684" y="57049"/>
                    <a:pt x="355711" y="14187"/>
                  </a:cubicBezTo>
                  <a:cubicBezTo>
                    <a:pt x="346052" y="7546"/>
                    <a:pt x="335487" y="0"/>
                    <a:pt x="319791" y="0"/>
                  </a:cubicBezTo>
                  <a:cubicBezTo>
                    <a:pt x="304095" y="0"/>
                    <a:pt x="293530" y="7546"/>
                    <a:pt x="284173" y="14187"/>
                  </a:cubicBezTo>
                  <a:cubicBezTo>
                    <a:pt x="202372" y="70632"/>
                    <a:pt x="128721" y="99006"/>
                    <a:pt x="53259" y="103534"/>
                  </a:cubicBezTo>
                  <a:cubicBezTo>
                    <a:pt x="33337" y="104439"/>
                    <a:pt x="134" y="112891"/>
                    <a:pt x="134" y="159979"/>
                  </a:cubicBezTo>
                  <a:lnTo>
                    <a:pt x="134" y="236045"/>
                  </a:lnTo>
                  <a:cubicBezTo>
                    <a:pt x="134" y="287359"/>
                    <a:pt x="-168" y="338673"/>
                    <a:pt x="134" y="389685"/>
                  </a:cubicBezTo>
                  <a:cubicBezTo>
                    <a:pt x="134" y="410211"/>
                    <a:pt x="2549" y="431642"/>
                    <a:pt x="7982" y="455488"/>
                  </a:cubicBezTo>
                  <a:cubicBezTo>
                    <a:pt x="19452" y="506802"/>
                    <a:pt x="46619" y="553287"/>
                    <a:pt x="90688" y="598564"/>
                  </a:cubicBezTo>
                  <a:cubicBezTo>
                    <a:pt x="145021" y="653500"/>
                    <a:pt x="213239" y="696061"/>
                    <a:pt x="301076" y="728962"/>
                  </a:cubicBezTo>
                  <a:cubicBezTo>
                    <a:pt x="306811" y="730773"/>
                    <a:pt x="313150" y="731981"/>
                    <a:pt x="319489" y="731981"/>
                  </a:cubicBezTo>
                  <a:lnTo>
                    <a:pt x="319489" y="731981"/>
                  </a:lnTo>
                  <a:cubicBezTo>
                    <a:pt x="328243" y="731981"/>
                    <a:pt x="336694" y="730170"/>
                    <a:pt x="342731" y="727151"/>
                  </a:cubicBezTo>
                  <a:lnTo>
                    <a:pt x="365068" y="717492"/>
                  </a:lnTo>
                  <a:cubicBezTo>
                    <a:pt x="383481" y="709644"/>
                    <a:pt x="401592" y="701494"/>
                    <a:pt x="420306" y="692137"/>
                  </a:cubicBezTo>
                  <a:cubicBezTo>
                    <a:pt x="489429" y="655915"/>
                    <a:pt x="542253" y="612147"/>
                    <a:pt x="581795" y="559022"/>
                  </a:cubicBezTo>
                  <a:cubicBezTo>
                    <a:pt x="616809" y="512839"/>
                    <a:pt x="635826" y="463638"/>
                    <a:pt x="637938" y="412324"/>
                  </a:cubicBezTo>
                  <a:cubicBezTo>
                    <a:pt x="639750" y="377913"/>
                    <a:pt x="639448" y="343503"/>
                    <a:pt x="639448" y="309998"/>
                  </a:cubicBezTo>
                  <a:lnTo>
                    <a:pt x="639146" y="157866"/>
                  </a:lnTo>
                  <a:close/>
                  <a:moveTo>
                    <a:pt x="560967" y="408702"/>
                  </a:moveTo>
                  <a:cubicBezTo>
                    <a:pt x="559458" y="444622"/>
                    <a:pt x="546177" y="478429"/>
                    <a:pt x="519916" y="512839"/>
                  </a:cubicBezTo>
                  <a:cubicBezTo>
                    <a:pt x="487316" y="556909"/>
                    <a:pt x="442945" y="593433"/>
                    <a:pt x="384990" y="623617"/>
                  </a:cubicBezTo>
                  <a:cubicBezTo>
                    <a:pt x="368087" y="632069"/>
                    <a:pt x="351183" y="639314"/>
                    <a:pt x="333978" y="646860"/>
                  </a:cubicBezTo>
                  <a:cubicBezTo>
                    <a:pt x="329148" y="648973"/>
                    <a:pt x="324319" y="651086"/>
                    <a:pt x="319187" y="653199"/>
                  </a:cubicBezTo>
                  <a:lnTo>
                    <a:pt x="319187" y="373084"/>
                  </a:lnTo>
                  <a:lnTo>
                    <a:pt x="76502" y="373084"/>
                  </a:lnTo>
                  <a:cubicBezTo>
                    <a:pt x="76200" y="327505"/>
                    <a:pt x="76200" y="281926"/>
                    <a:pt x="76502" y="236347"/>
                  </a:cubicBezTo>
                  <a:lnTo>
                    <a:pt x="76502" y="178996"/>
                  </a:lnTo>
                  <a:cubicBezTo>
                    <a:pt x="157397" y="170544"/>
                    <a:pt x="235274" y="140057"/>
                    <a:pt x="319187" y="83310"/>
                  </a:cubicBezTo>
                  <a:lnTo>
                    <a:pt x="319187" y="372782"/>
                  </a:lnTo>
                  <a:lnTo>
                    <a:pt x="561571" y="372782"/>
                  </a:lnTo>
                  <a:cubicBezTo>
                    <a:pt x="561571" y="384856"/>
                    <a:pt x="561269" y="396930"/>
                    <a:pt x="560967" y="408702"/>
                  </a:cubicBezTo>
                  <a:close/>
                </a:path>
              </a:pathLst>
            </a:custGeom>
            <a:grpFill/>
            <a:ln w="3018" cap="flat">
              <a:noFill/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23" name="Freeform: Shape 22">
            <a:extLst>
              <a:ext uri="{FF2B5EF4-FFF2-40B4-BE49-F238E27FC236}">
                <a16:creationId xmlns:a16="http://schemas.microsoft.com/office/drawing/2014/main" id="{7125BF88-E7F2-4BE1-A3F2-7F6528AD397D}"/>
              </a:ext>
            </a:extLst>
          </p:cNvPr>
          <p:cNvSpPr/>
          <p:nvPr/>
        </p:nvSpPr>
        <p:spPr>
          <a:xfrm>
            <a:off x="6609117" y="3655669"/>
            <a:ext cx="180879" cy="222763"/>
          </a:xfrm>
          <a:custGeom>
            <a:avLst/>
            <a:gdLst>
              <a:gd name="connsiteX0" fmla="*/ 639146 w 639466"/>
              <a:gd name="connsiteY0" fmla="*/ 157866 h 731980"/>
              <a:gd name="connsiteX1" fmla="*/ 590850 w 639466"/>
              <a:gd name="connsiteY1" fmla="*/ 104439 h 731980"/>
              <a:gd name="connsiteX2" fmla="*/ 577871 w 639466"/>
              <a:gd name="connsiteY2" fmla="*/ 102930 h 731980"/>
              <a:gd name="connsiteX3" fmla="*/ 528670 w 639466"/>
              <a:gd name="connsiteY3" fmla="*/ 95384 h 731980"/>
              <a:gd name="connsiteX4" fmla="*/ 355711 w 639466"/>
              <a:gd name="connsiteY4" fmla="*/ 14187 h 731980"/>
              <a:gd name="connsiteX5" fmla="*/ 319791 w 639466"/>
              <a:gd name="connsiteY5" fmla="*/ 0 h 731980"/>
              <a:gd name="connsiteX6" fmla="*/ 284173 w 639466"/>
              <a:gd name="connsiteY6" fmla="*/ 14187 h 731980"/>
              <a:gd name="connsiteX7" fmla="*/ 53259 w 639466"/>
              <a:gd name="connsiteY7" fmla="*/ 103534 h 731980"/>
              <a:gd name="connsiteX8" fmla="*/ 134 w 639466"/>
              <a:gd name="connsiteY8" fmla="*/ 159979 h 731980"/>
              <a:gd name="connsiteX9" fmla="*/ 134 w 639466"/>
              <a:gd name="connsiteY9" fmla="*/ 236045 h 731980"/>
              <a:gd name="connsiteX10" fmla="*/ 134 w 639466"/>
              <a:gd name="connsiteY10" fmla="*/ 389685 h 731980"/>
              <a:gd name="connsiteX11" fmla="*/ 7982 w 639466"/>
              <a:gd name="connsiteY11" fmla="*/ 455488 h 731980"/>
              <a:gd name="connsiteX12" fmla="*/ 90688 w 639466"/>
              <a:gd name="connsiteY12" fmla="*/ 598564 h 731980"/>
              <a:gd name="connsiteX13" fmla="*/ 301076 w 639466"/>
              <a:gd name="connsiteY13" fmla="*/ 728962 h 731980"/>
              <a:gd name="connsiteX14" fmla="*/ 319489 w 639466"/>
              <a:gd name="connsiteY14" fmla="*/ 731981 h 731980"/>
              <a:gd name="connsiteX15" fmla="*/ 319489 w 639466"/>
              <a:gd name="connsiteY15" fmla="*/ 731981 h 731980"/>
              <a:gd name="connsiteX16" fmla="*/ 342731 w 639466"/>
              <a:gd name="connsiteY16" fmla="*/ 727151 h 731980"/>
              <a:gd name="connsiteX17" fmla="*/ 365068 w 639466"/>
              <a:gd name="connsiteY17" fmla="*/ 717492 h 731980"/>
              <a:gd name="connsiteX18" fmla="*/ 420306 w 639466"/>
              <a:gd name="connsiteY18" fmla="*/ 692137 h 731980"/>
              <a:gd name="connsiteX19" fmla="*/ 581795 w 639466"/>
              <a:gd name="connsiteY19" fmla="*/ 559022 h 731980"/>
              <a:gd name="connsiteX20" fmla="*/ 637938 w 639466"/>
              <a:gd name="connsiteY20" fmla="*/ 412324 h 731980"/>
              <a:gd name="connsiteX21" fmla="*/ 639448 w 639466"/>
              <a:gd name="connsiteY21" fmla="*/ 309998 h 731980"/>
              <a:gd name="connsiteX22" fmla="*/ 639146 w 639466"/>
              <a:gd name="connsiteY22" fmla="*/ 157866 h 731980"/>
              <a:gd name="connsiteX23" fmla="*/ 560967 w 639466"/>
              <a:gd name="connsiteY23" fmla="*/ 408702 h 731980"/>
              <a:gd name="connsiteX24" fmla="*/ 519916 w 639466"/>
              <a:gd name="connsiteY24" fmla="*/ 512839 h 731980"/>
              <a:gd name="connsiteX25" fmla="*/ 384990 w 639466"/>
              <a:gd name="connsiteY25" fmla="*/ 623617 h 731980"/>
              <a:gd name="connsiteX26" fmla="*/ 333978 w 639466"/>
              <a:gd name="connsiteY26" fmla="*/ 646860 h 731980"/>
              <a:gd name="connsiteX27" fmla="*/ 319187 w 639466"/>
              <a:gd name="connsiteY27" fmla="*/ 653199 h 731980"/>
              <a:gd name="connsiteX28" fmla="*/ 319187 w 639466"/>
              <a:gd name="connsiteY28" fmla="*/ 373084 h 731980"/>
              <a:gd name="connsiteX29" fmla="*/ 76502 w 639466"/>
              <a:gd name="connsiteY29" fmla="*/ 373084 h 731980"/>
              <a:gd name="connsiteX30" fmla="*/ 76502 w 639466"/>
              <a:gd name="connsiteY30" fmla="*/ 236347 h 731980"/>
              <a:gd name="connsiteX31" fmla="*/ 76502 w 639466"/>
              <a:gd name="connsiteY31" fmla="*/ 178996 h 731980"/>
              <a:gd name="connsiteX32" fmla="*/ 319187 w 639466"/>
              <a:gd name="connsiteY32" fmla="*/ 83310 h 731980"/>
              <a:gd name="connsiteX33" fmla="*/ 319187 w 639466"/>
              <a:gd name="connsiteY33" fmla="*/ 372782 h 731980"/>
              <a:gd name="connsiteX34" fmla="*/ 561571 w 639466"/>
              <a:gd name="connsiteY34" fmla="*/ 372782 h 731980"/>
              <a:gd name="connsiteX35" fmla="*/ 560967 w 639466"/>
              <a:gd name="connsiteY35" fmla="*/ 408702 h 73198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</a:cxnLst>
            <a:rect l="l" t="t" r="r" b="b"/>
            <a:pathLst>
              <a:path w="639466" h="731980">
                <a:moveTo>
                  <a:pt x="639146" y="157866"/>
                </a:moveTo>
                <a:cubicBezTo>
                  <a:pt x="639146" y="128587"/>
                  <a:pt x="621337" y="108665"/>
                  <a:pt x="590850" y="104439"/>
                </a:cubicBezTo>
                <a:lnTo>
                  <a:pt x="577871" y="102930"/>
                </a:lnTo>
                <a:cubicBezTo>
                  <a:pt x="560665" y="100817"/>
                  <a:pt x="544064" y="99006"/>
                  <a:pt x="528670" y="95384"/>
                </a:cubicBezTo>
                <a:cubicBezTo>
                  <a:pt x="471620" y="82706"/>
                  <a:pt x="416684" y="57049"/>
                  <a:pt x="355711" y="14187"/>
                </a:cubicBezTo>
                <a:cubicBezTo>
                  <a:pt x="346052" y="7546"/>
                  <a:pt x="335487" y="0"/>
                  <a:pt x="319791" y="0"/>
                </a:cubicBezTo>
                <a:cubicBezTo>
                  <a:pt x="304095" y="0"/>
                  <a:pt x="293530" y="7546"/>
                  <a:pt x="284173" y="14187"/>
                </a:cubicBezTo>
                <a:cubicBezTo>
                  <a:pt x="202372" y="70632"/>
                  <a:pt x="128721" y="99006"/>
                  <a:pt x="53259" y="103534"/>
                </a:cubicBezTo>
                <a:cubicBezTo>
                  <a:pt x="33337" y="104439"/>
                  <a:pt x="134" y="112891"/>
                  <a:pt x="134" y="159979"/>
                </a:cubicBezTo>
                <a:lnTo>
                  <a:pt x="134" y="236045"/>
                </a:lnTo>
                <a:cubicBezTo>
                  <a:pt x="134" y="287359"/>
                  <a:pt x="-168" y="338673"/>
                  <a:pt x="134" y="389685"/>
                </a:cubicBezTo>
                <a:cubicBezTo>
                  <a:pt x="134" y="410211"/>
                  <a:pt x="2549" y="431642"/>
                  <a:pt x="7982" y="455488"/>
                </a:cubicBezTo>
                <a:cubicBezTo>
                  <a:pt x="19452" y="506802"/>
                  <a:pt x="46619" y="553287"/>
                  <a:pt x="90688" y="598564"/>
                </a:cubicBezTo>
                <a:cubicBezTo>
                  <a:pt x="145021" y="653500"/>
                  <a:pt x="213239" y="696061"/>
                  <a:pt x="301076" y="728962"/>
                </a:cubicBezTo>
                <a:cubicBezTo>
                  <a:pt x="306811" y="730773"/>
                  <a:pt x="313150" y="731981"/>
                  <a:pt x="319489" y="731981"/>
                </a:cubicBezTo>
                <a:lnTo>
                  <a:pt x="319489" y="731981"/>
                </a:lnTo>
                <a:cubicBezTo>
                  <a:pt x="328243" y="731981"/>
                  <a:pt x="336694" y="730170"/>
                  <a:pt x="342731" y="727151"/>
                </a:cubicBezTo>
                <a:lnTo>
                  <a:pt x="365068" y="717492"/>
                </a:lnTo>
                <a:cubicBezTo>
                  <a:pt x="383481" y="709644"/>
                  <a:pt x="401592" y="701494"/>
                  <a:pt x="420306" y="692137"/>
                </a:cubicBezTo>
                <a:cubicBezTo>
                  <a:pt x="489429" y="655915"/>
                  <a:pt x="542253" y="612147"/>
                  <a:pt x="581795" y="559022"/>
                </a:cubicBezTo>
                <a:cubicBezTo>
                  <a:pt x="616809" y="512839"/>
                  <a:pt x="635826" y="463638"/>
                  <a:pt x="637938" y="412324"/>
                </a:cubicBezTo>
                <a:cubicBezTo>
                  <a:pt x="639750" y="377913"/>
                  <a:pt x="639448" y="343503"/>
                  <a:pt x="639448" y="309998"/>
                </a:cubicBezTo>
                <a:lnTo>
                  <a:pt x="639146" y="157866"/>
                </a:lnTo>
                <a:close/>
                <a:moveTo>
                  <a:pt x="560967" y="408702"/>
                </a:moveTo>
                <a:cubicBezTo>
                  <a:pt x="559458" y="444622"/>
                  <a:pt x="546177" y="478429"/>
                  <a:pt x="519916" y="512839"/>
                </a:cubicBezTo>
                <a:cubicBezTo>
                  <a:pt x="487316" y="556909"/>
                  <a:pt x="442945" y="593433"/>
                  <a:pt x="384990" y="623617"/>
                </a:cubicBezTo>
                <a:cubicBezTo>
                  <a:pt x="368087" y="632069"/>
                  <a:pt x="351183" y="639314"/>
                  <a:pt x="333978" y="646860"/>
                </a:cubicBezTo>
                <a:cubicBezTo>
                  <a:pt x="329148" y="648973"/>
                  <a:pt x="324319" y="651086"/>
                  <a:pt x="319187" y="653199"/>
                </a:cubicBezTo>
                <a:lnTo>
                  <a:pt x="319187" y="373084"/>
                </a:lnTo>
                <a:lnTo>
                  <a:pt x="76502" y="373084"/>
                </a:lnTo>
                <a:cubicBezTo>
                  <a:pt x="76200" y="327505"/>
                  <a:pt x="76200" y="281926"/>
                  <a:pt x="76502" y="236347"/>
                </a:cubicBezTo>
                <a:lnTo>
                  <a:pt x="76502" y="178996"/>
                </a:lnTo>
                <a:cubicBezTo>
                  <a:pt x="157397" y="170544"/>
                  <a:pt x="235274" y="140057"/>
                  <a:pt x="319187" y="83310"/>
                </a:cubicBezTo>
                <a:lnTo>
                  <a:pt x="319187" y="372782"/>
                </a:lnTo>
                <a:lnTo>
                  <a:pt x="561571" y="372782"/>
                </a:lnTo>
                <a:cubicBezTo>
                  <a:pt x="561571" y="384856"/>
                  <a:pt x="561269" y="396930"/>
                  <a:pt x="560967" y="408702"/>
                </a:cubicBezTo>
                <a:close/>
              </a:path>
            </a:pathLst>
          </a:custGeom>
          <a:solidFill>
            <a:srgbClr val="0F6FC6"/>
          </a:solidFill>
          <a:ln w="3018" cap="flat">
            <a:noFill/>
            <a:prstDash val="solid"/>
            <a:miter/>
          </a:ln>
        </p:spPr>
        <p:txBody>
          <a:bodyPr rtlCol="0" anchor="ctr"/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4" name="Freeform: Shape 23">
            <a:extLst>
              <a:ext uri="{FF2B5EF4-FFF2-40B4-BE49-F238E27FC236}">
                <a16:creationId xmlns:a16="http://schemas.microsoft.com/office/drawing/2014/main" id="{51AB1885-0086-46A9-BF03-B628223066E8}"/>
              </a:ext>
            </a:extLst>
          </p:cNvPr>
          <p:cNvSpPr/>
          <p:nvPr/>
        </p:nvSpPr>
        <p:spPr>
          <a:xfrm>
            <a:off x="8215921" y="3996310"/>
            <a:ext cx="172756" cy="216351"/>
          </a:xfrm>
          <a:custGeom>
            <a:avLst/>
            <a:gdLst>
              <a:gd name="connsiteX0" fmla="*/ 639146 w 639466"/>
              <a:gd name="connsiteY0" fmla="*/ 157866 h 731980"/>
              <a:gd name="connsiteX1" fmla="*/ 590850 w 639466"/>
              <a:gd name="connsiteY1" fmla="*/ 104439 h 731980"/>
              <a:gd name="connsiteX2" fmla="*/ 577871 w 639466"/>
              <a:gd name="connsiteY2" fmla="*/ 102930 h 731980"/>
              <a:gd name="connsiteX3" fmla="*/ 528670 w 639466"/>
              <a:gd name="connsiteY3" fmla="*/ 95384 h 731980"/>
              <a:gd name="connsiteX4" fmla="*/ 355711 w 639466"/>
              <a:gd name="connsiteY4" fmla="*/ 14187 h 731980"/>
              <a:gd name="connsiteX5" fmla="*/ 319791 w 639466"/>
              <a:gd name="connsiteY5" fmla="*/ 0 h 731980"/>
              <a:gd name="connsiteX6" fmla="*/ 284173 w 639466"/>
              <a:gd name="connsiteY6" fmla="*/ 14187 h 731980"/>
              <a:gd name="connsiteX7" fmla="*/ 53259 w 639466"/>
              <a:gd name="connsiteY7" fmla="*/ 103534 h 731980"/>
              <a:gd name="connsiteX8" fmla="*/ 134 w 639466"/>
              <a:gd name="connsiteY8" fmla="*/ 159979 h 731980"/>
              <a:gd name="connsiteX9" fmla="*/ 134 w 639466"/>
              <a:gd name="connsiteY9" fmla="*/ 236045 h 731980"/>
              <a:gd name="connsiteX10" fmla="*/ 134 w 639466"/>
              <a:gd name="connsiteY10" fmla="*/ 389685 h 731980"/>
              <a:gd name="connsiteX11" fmla="*/ 7982 w 639466"/>
              <a:gd name="connsiteY11" fmla="*/ 455488 h 731980"/>
              <a:gd name="connsiteX12" fmla="*/ 90688 w 639466"/>
              <a:gd name="connsiteY12" fmla="*/ 598564 h 731980"/>
              <a:gd name="connsiteX13" fmla="*/ 301076 w 639466"/>
              <a:gd name="connsiteY13" fmla="*/ 728962 h 731980"/>
              <a:gd name="connsiteX14" fmla="*/ 319489 w 639466"/>
              <a:gd name="connsiteY14" fmla="*/ 731981 h 731980"/>
              <a:gd name="connsiteX15" fmla="*/ 319489 w 639466"/>
              <a:gd name="connsiteY15" fmla="*/ 731981 h 731980"/>
              <a:gd name="connsiteX16" fmla="*/ 342731 w 639466"/>
              <a:gd name="connsiteY16" fmla="*/ 727151 h 731980"/>
              <a:gd name="connsiteX17" fmla="*/ 365068 w 639466"/>
              <a:gd name="connsiteY17" fmla="*/ 717492 h 731980"/>
              <a:gd name="connsiteX18" fmla="*/ 420306 w 639466"/>
              <a:gd name="connsiteY18" fmla="*/ 692137 h 731980"/>
              <a:gd name="connsiteX19" fmla="*/ 581795 w 639466"/>
              <a:gd name="connsiteY19" fmla="*/ 559022 h 731980"/>
              <a:gd name="connsiteX20" fmla="*/ 637938 w 639466"/>
              <a:gd name="connsiteY20" fmla="*/ 412324 h 731980"/>
              <a:gd name="connsiteX21" fmla="*/ 639448 w 639466"/>
              <a:gd name="connsiteY21" fmla="*/ 309998 h 731980"/>
              <a:gd name="connsiteX22" fmla="*/ 639146 w 639466"/>
              <a:gd name="connsiteY22" fmla="*/ 157866 h 731980"/>
              <a:gd name="connsiteX23" fmla="*/ 560967 w 639466"/>
              <a:gd name="connsiteY23" fmla="*/ 408702 h 731980"/>
              <a:gd name="connsiteX24" fmla="*/ 519916 w 639466"/>
              <a:gd name="connsiteY24" fmla="*/ 512839 h 731980"/>
              <a:gd name="connsiteX25" fmla="*/ 384990 w 639466"/>
              <a:gd name="connsiteY25" fmla="*/ 623617 h 731980"/>
              <a:gd name="connsiteX26" fmla="*/ 333978 w 639466"/>
              <a:gd name="connsiteY26" fmla="*/ 646860 h 731980"/>
              <a:gd name="connsiteX27" fmla="*/ 319187 w 639466"/>
              <a:gd name="connsiteY27" fmla="*/ 653199 h 731980"/>
              <a:gd name="connsiteX28" fmla="*/ 319187 w 639466"/>
              <a:gd name="connsiteY28" fmla="*/ 373084 h 731980"/>
              <a:gd name="connsiteX29" fmla="*/ 76502 w 639466"/>
              <a:gd name="connsiteY29" fmla="*/ 373084 h 731980"/>
              <a:gd name="connsiteX30" fmla="*/ 76502 w 639466"/>
              <a:gd name="connsiteY30" fmla="*/ 236347 h 731980"/>
              <a:gd name="connsiteX31" fmla="*/ 76502 w 639466"/>
              <a:gd name="connsiteY31" fmla="*/ 178996 h 731980"/>
              <a:gd name="connsiteX32" fmla="*/ 319187 w 639466"/>
              <a:gd name="connsiteY32" fmla="*/ 83310 h 731980"/>
              <a:gd name="connsiteX33" fmla="*/ 319187 w 639466"/>
              <a:gd name="connsiteY33" fmla="*/ 372782 h 731980"/>
              <a:gd name="connsiteX34" fmla="*/ 561571 w 639466"/>
              <a:gd name="connsiteY34" fmla="*/ 372782 h 731980"/>
              <a:gd name="connsiteX35" fmla="*/ 560967 w 639466"/>
              <a:gd name="connsiteY35" fmla="*/ 408702 h 73198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</a:cxnLst>
            <a:rect l="l" t="t" r="r" b="b"/>
            <a:pathLst>
              <a:path w="639466" h="731980">
                <a:moveTo>
                  <a:pt x="639146" y="157866"/>
                </a:moveTo>
                <a:cubicBezTo>
                  <a:pt x="639146" y="128587"/>
                  <a:pt x="621337" y="108665"/>
                  <a:pt x="590850" y="104439"/>
                </a:cubicBezTo>
                <a:lnTo>
                  <a:pt x="577871" y="102930"/>
                </a:lnTo>
                <a:cubicBezTo>
                  <a:pt x="560665" y="100817"/>
                  <a:pt x="544064" y="99006"/>
                  <a:pt x="528670" y="95384"/>
                </a:cubicBezTo>
                <a:cubicBezTo>
                  <a:pt x="471620" y="82706"/>
                  <a:pt x="416684" y="57049"/>
                  <a:pt x="355711" y="14187"/>
                </a:cubicBezTo>
                <a:cubicBezTo>
                  <a:pt x="346052" y="7546"/>
                  <a:pt x="335487" y="0"/>
                  <a:pt x="319791" y="0"/>
                </a:cubicBezTo>
                <a:cubicBezTo>
                  <a:pt x="304095" y="0"/>
                  <a:pt x="293530" y="7546"/>
                  <a:pt x="284173" y="14187"/>
                </a:cubicBezTo>
                <a:cubicBezTo>
                  <a:pt x="202372" y="70632"/>
                  <a:pt x="128721" y="99006"/>
                  <a:pt x="53259" y="103534"/>
                </a:cubicBezTo>
                <a:cubicBezTo>
                  <a:pt x="33337" y="104439"/>
                  <a:pt x="134" y="112891"/>
                  <a:pt x="134" y="159979"/>
                </a:cubicBezTo>
                <a:lnTo>
                  <a:pt x="134" y="236045"/>
                </a:lnTo>
                <a:cubicBezTo>
                  <a:pt x="134" y="287359"/>
                  <a:pt x="-168" y="338673"/>
                  <a:pt x="134" y="389685"/>
                </a:cubicBezTo>
                <a:cubicBezTo>
                  <a:pt x="134" y="410211"/>
                  <a:pt x="2549" y="431642"/>
                  <a:pt x="7982" y="455488"/>
                </a:cubicBezTo>
                <a:cubicBezTo>
                  <a:pt x="19452" y="506802"/>
                  <a:pt x="46619" y="553287"/>
                  <a:pt x="90688" y="598564"/>
                </a:cubicBezTo>
                <a:cubicBezTo>
                  <a:pt x="145021" y="653500"/>
                  <a:pt x="213239" y="696061"/>
                  <a:pt x="301076" y="728962"/>
                </a:cubicBezTo>
                <a:cubicBezTo>
                  <a:pt x="306811" y="730773"/>
                  <a:pt x="313150" y="731981"/>
                  <a:pt x="319489" y="731981"/>
                </a:cubicBezTo>
                <a:lnTo>
                  <a:pt x="319489" y="731981"/>
                </a:lnTo>
                <a:cubicBezTo>
                  <a:pt x="328243" y="731981"/>
                  <a:pt x="336694" y="730170"/>
                  <a:pt x="342731" y="727151"/>
                </a:cubicBezTo>
                <a:lnTo>
                  <a:pt x="365068" y="717492"/>
                </a:lnTo>
                <a:cubicBezTo>
                  <a:pt x="383481" y="709644"/>
                  <a:pt x="401592" y="701494"/>
                  <a:pt x="420306" y="692137"/>
                </a:cubicBezTo>
                <a:cubicBezTo>
                  <a:pt x="489429" y="655915"/>
                  <a:pt x="542253" y="612147"/>
                  <a:pt x="581795" y="559022"/>
                </a:cubicBezTo>
                <a:cubicBezTo>
                  <a:pt x="616809" y="512839"/>
                  <a:pt x="635826" y="463638"/>
                  <a:pt x="637938" y="412324"/>
                </a:cubicBezTo>
                <a:cubicBezTo>
                  <a:pt x="639750" y="377913"/>
                  <a:pt x="639448" y="343503"/>
                  <a:pt x="639448" y="309998"/>
                </a:cubicBezTo>
                <a:lnTo>
                  <a:pt x="639146" y="157866"/>
                </a:lnTo>
                <a:close/>
                <a:moveTo>
                  <a:pt x="560967" y="408702"/>
                </a:moveTo>
                <a:cubicBezTo>
                  <a:pt x="559458" y="444622"/>
                  <a:pt x="546177" y="478429"/>
                  <a:pt x="519916" y="512839"/>
                </a:cubicBezTo>
                <a:cubicBezTo>
                  <a:pt x="487316" y="556909"/>
                  <a:pt x="442945" y="593433"/>
                  <a:pt x="384990" y="623617"/>
                </a:cubicBezTo>
                <a:cubicBezTo>
                  <a:pt x="368087" y="632069"/>
                  <a:pt x="351183" y="639314"/>
                  <a:pt x="333978" y="646860"/>
                </a:cubicBezTo>
                <a:cubicBezTo>
                  <a:pt x="329148" y="648973"/>
                  <a:pt x="324319" y="651086"/>
                  <a:pt x="319187" y="653199"/>
                </a:cubicBezTo>
                <a:lnTo>
                  <a:pt x="319187" y="373084"/>
                </a:lnTo>
                <a:lnTo>
                  <a:pt x="76502" y="373084"/>
                </a:lnTo>
                <a:cubicBezTo>
                  <a:pt x="76200" y="327505"/>
                  <a:pt x="76200" y="281926"/>
                  <a:pt x="76502" y="236347"/>
                </a:cubicBezTo>
                <a:lnTo>
                  <a:pt x="76502" y="178996"/>
                </a:lnTo>
                <a:cubicBezTo>
                  <a:pt x="157397" y="170544"/>
                  <a:pt x="235274" y="140057"/>
                  <a:pt x="319187" y="83310"/>
                </a:cubicBezTo>
                <a:lnTo>
                  <a:pt x="319187" y="372782"/>
                </a:lnTo>
                <a:lnTo>
                  <a:pt x="561571" y="372782"/>
                </a:lnTo>
                <a:cubicBezTo>
                  <a:pt x="561571" y="384856"/>
                  <a:pt x="561269" y="396930"/>
                  <a:pt x="560967" y="408702"/>
                </a:cubicBezTo>
                <a:close/>
              </a:path>
            </a:pathLst>
          </a:custGeom>
          <a:solidFill>
            <a:srgbClr val="0F6FC6"/>
          </a:solidFill>
          <a:ln w="3018" cap="flat">
            <a:noFill/>
            <a:prstDash val="solid"/>
            <a:miter/>
          </a:ln>
        </p:spPr>
        <p:txBody>
          <a:bodyPr rtlCol="0" anchor="ctr"/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grpSp>
        <p:nvGrpSpPr>
          <p:cNvPr id="25" name="Graphic 22">
            <a:extLst>
              <a:ext uri="{FF2B5EF4-FFF2-40B4-BE49-F238E27FC236}">
                <a16:creationId xmlns:a16="http://schemas.microsoft.com/office/drawing/2014/main" id="{E5C5932D-A766-4037-A4DF-51FC4F975F59}"/>
              </a:ext>
            </a:extLst>
          </p:cNvPr>
          <p:cNvGrpSpPr/>
          <p:nvPr/>
        </p:nvGrpSpPr>
        <p:grpSpPr>
          <a:xfrm>
            <a:off x="7900928" y="3997641"/>
            <a:ext cx="232095" cy="216355"/>
            <a:chOff x="8592186" y="3127096"/>
            <a:chExt cx="242139" cy="237849"/>
          </a:xfrm>
          <a:solidFill>
            <a:srgbClr val="0F6FC6"/>
          </a:solidFill>
        </p:grpSpPr>
        <p:sp>
          <p:nvSpPr>
            <p:cNvPr id="26" name="Freeform: Shape 25">
              <a:extLst>
                <a:ext uri="{FF2B5EF4-FFF2-40B4-BE49-F238E27FC236}">
                  <a16:creationId xmlns:a16="http://schemas.microsoft.com/office/drawing/2014/main" id="{103A4457-0A77-4549-84FA-128AFC958679}"/>
                </a:ext>
              </a:extLst>
            </p:cNvPr>
            <p:cNvSpPr/>
            <p:nvPr/>
          </p:nvSpPr>
          <p:spPr>
            <a:xfrm>
              <a:off x="8665616" y="3274886"/>
              <a:ext cx="15017" cy="15017"/>
            </a:xfrm>
            <a:custGeom>
              <a:avLst/>
              <a:gdLst>
                <a:gd name="connsiteX0" fmla="*/ 15017 w 15017"/>
                <a:gd name="connsiteY0" fmla="*/ 7509 h 15017"/>
                <a:gd name="connsiteX1" fmla="*/ 7509 w 15017"/>
                <a:gd name="connsiteY1" fmla="*/ 15017 h 15017"/>
                <a:gd name="connsiteX2" fmla="*/ 0 w 15017"/>
                <a:gd name="connsiteY2" fmla="*/ 7509 h 15017"/>
                <a:gd name="connsiteX3" fmla="*/ 7509 w 15017"/>
                <a:gd name="connsiteY3" fmla="*/ 0 h 15017"/>
                <a:gd name="connsiteX4" fmla="*/ 15017 w 15017"/>
                <a:gd name="connsiteY4" fmla="*/ 7509 h 1501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5017" h="15017">
                  <a:moveTo>
                    <a:pt x="15017" y="7509"/>
                  </a:moveTo>
                  <a:cubicBezTo>
                    <a:pt x="15017" y="11656"/>
                    <a:pt x="11656" y="15017"/>
                    <a:pt x="7509" y="15017"/>
                  </a:cubicBezTo>
                  <a:cubicBezTo>
                    <a:pt x="3362" y="15017"/>
                    <a:pt x="0" y="11656"/>
                    <a:pt x="0" y="7509"/>
                  </a:cubicBezTo>
                  <a:cubicBezTo>
                    <a:pt x="0" y="3362"/>
                    <a:pt x="3362" y="0"/>
                    <a:pt x="7509" y="0"/>
                  </a:cubicBezTo>
                  <a:cubicBezTo>
                    <a:pt x="11656" y="0"/>
                    <a:pt x="15017" y="3362"/>
                    <a:pt x="15017" y="7509"/>
                  </a:cubicBezTo>
                  <a:close/>
                </a:path>
              </a:pathLst>
            </a:custGeom>
            <a:grpFill/>
            <a:ln w="3175" cap="flat">
              <a:solidFill>
                <a:srgbClr val="0F6FC6"/>
              </a:solidFill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7" name="Freeform: Shape 26">
              <a:extLst>
                <a:ext uri="{FF2B5EF4-FFF2-40B4-BE49-F238E27FC236}">
                  <a16:creationId xmlns:a16="http://schemas.microsoft.com/office/drawing/2014/main" id="{EBD70D27-3093-4E02-B8E3-DCC0EA3A5988}"/>
                </a:ext>
              </a:extLst>
            </p:cNvPr>
            <p:cNvSpPr/>
            <p:nvPr/>
          </p:nvSpPr>
          <p:spPr>
            <a:xfrm>
              <a:off x="8745877" y="3274886"/>
              <a:ext cx="15017" cy="15017"/>
            </a:xfrm>
            <a:custGeom>
              <a:avLst/>
              <a:gdLst>
                <a:gd name="connsiteX0" fmla="*/ 15017 w 15017"/>
                <a:gd name="connsiteY0" fmla="*/ 7509 h 15017"/>
                <a:gd name="connsiteX1" fmla="*/ 7509 w 15017"/>
                <a:gd name="connsiteY1" fmla="*/ 15017 h 15017"/>
                <a:gd name="connsiteX2" fmla="*/ 0 w 15017"/>
                <a:gd name="connsiteY2" fmla="*/ 7509 h 15017"/>
                <a:gd name="connsiteX3" fmla="*/ 7509 w 15017"/>
                <a:gd name="connsiteY3" fmla="*/ 0 h 15017"/>
                <a:gd name="connsiteX4" fmla="*/ 15017 w 15017"/>
                <a:gd name="connsiteY4" fmla="*/ 7509 h 1501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5017" h="15017">
                  <a:moveTo>
                    <a:pt x="15017" y="7509"/>
                  </a:moveTo>
                  <a:cubicBezTo>
                    <a:pt x="15017" y="11656"/>
                    <a:pt x="11656" y="15017"/>
                    <a:pt x="7509" y="15017"/>
                  </a:cubicBezTo>
                  <a:cubicBezTo>
                    <a:pt x="3362" y="15017"/>
                    <a:pt x="0" y="11656"/>
                    <a:pt x="0" y="7509"/>
                  </a:cubicBezTo>
                  <a:cubicBezTo>
                    <a:pt x="0" y="3362"/>
                    <a:pt x="3362" y="0"/>
                    <a:pt x="7509" y="0"/>
                  </a:cubicBezTo>
                  <a:cubicBezTo>
                    <a:pt x="11656" y="0"/>
                    <a:pt x="15017" y="3362"/>
                    <a:pt x="15017" y="7509"/>
                  </a:cubicBezTo>
                  <a:close/>
                </a:path>
              </a:pathLst>
            </a:custGeom>
            <a:grpFill/>
            <a:ln w="3175" cap="flat">
              <a:solidFill>
                <a:srgbClr val="0F6FC6"/>
              </a:solidFill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8" name="Freeform: Shape 27">
              <a:extLst>
                <a:ext uri="{FF2B5EF4-FFF2-40B4-BE49-F238E27FC236}">
                  <a16:creationId xmlns:a16="http://schemas.microsoft.com/office/drawing/2014/main" id="{271764FA-9C16-4CBE-BBE4-A71A41C4D679}"/>
                </a:ext>
              </a:extLst>
            </p:cNvPr>
            <p:cNvSpPr/>
            <p:nvPr/>
          </p:nvSpPr>
          <p:spPr>
            <a:xfrm>
              <a:off x="8682311" y="3304336"/>
              <a:ext cx="61886" cy="35449"/>
            </a:xfrm>
            <a:custGeom>
              <a:avLst/>
              <a:gdLst>
                <a:gd name="connsiteX0" fmla="*/ 57381 w 61886"/>
                <a:gd name="connsiteY0" fmla="*/ 0 h 35449"/>
                <a:gd name="connsiteX1" fmla="*/ 4507 w 61886"/>
                <a:gd name="connsiteY1" fmla="*/ 0 h 35449"/>
                <a:gd name="connsiteX2" fmla="*/ 0 w 61886"/>
                <a:gd name="connsiteY2" fmla="*/ 4507 h 35449"/>
                <a:gd name="connsiteX3" fmla="*/ 30943 w 61886"/>
                <a:gd name="connsiteY3" fmla="*/ 35450 h 35449"/>
                <a:gd name="connsiteX4" fmla="*/ 61886 w 61886"/>
                <a:gd name="connsiteY4" fmla="*/ 4507 h 35449"/>
                <a:gd name="connsiteX5" fmla="*/ 57381 w 61886"/>
                <a:gd name="connsiteY5" fmla="*/ 0 h 35449"/>
                <a:gd name="connsiteX6" fmla="*/ 30944 w 61886"/>
                <a:gd name="connsiteY6" fmla="*/ 26437 h 35449"/>
                <a:gd name="connsiteX7" fmla="*/ 9478 w 61886"/>
                <a:gd name="connsiteY7" fmla="*/ 9013 h 35449"/>
                <a:gd name="connsiteX8" fmla="*/ 15605 w 61886"/>
                <a:gd name="connsiteY8" fmla="*/ 9013 h 35449"/>
                <a:gd name="connsiteX9" fmla="*/ 15605 w 61886"/>
                <a:gd name="connsiteY9" fmla="*/ 11526 h 35449"/>
                <a:gd name="connsiteX10" fmla="*/ 20111 w 61886"/>
                <a:gd name="connsiteY10" fmla="*/ 16032 h 35449"/>
                <a:gd name="connsiteX11" fmla="*/ 24618 w 61886"/>
                <a:gd name="connsiteY11" fmla="*/ 11526 h 35449"/>
                <a:gd name="connsiteX12" fmla="*/ 24618 w 61886"/>
                <a:gd name="connsiteY12" fmla="*/ 9013 h 35449"/>
                <a:gd name="connsiteX13" fmla="*/ 37270 w 61886"/>
                <a:gd name="connsiteY13" fmla="*/ 9013 h 35449"/>
                <a:gd name="connsiteX14" fmla="*/ 37270 w 61886"/>
                <a:gd name="connsiteY14" fmla="*/ 11526 h 35449"/>
                <a:gd name="connsiteX15" fmla="*/ 41776 w 61886"/>
                <a:gd name="connsiteY15" fmla="*/ 16032 h 35449"/>
                <a:gd name="connsiteX16" fmla="*/ 46283 w 61886"/>
                <a:gd name="connsiteY16" fmla="*/ 11526 h 35449"/>
                <a:gd name="connsiteX17" fmla="*/ 46283 w 61886"/>
                <a:gd name="connsiteY17" fmla="*/ 9013 h 35449"/>
                <a:gd name="connsiteX18" fmla="*/ 52409 w 61886"/>
                <a:gd name="connsiteY18" fmla="*/ 9013 h 35449"/>
                <a:gd name="connsiteX19" fmla="*/ 30944 w 61886"/>
                <a:gd name="connsiteY19" fmla="*/ 26437 h 35449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</a:cxnLst>
              <a:rect l="l" t="t" r="r" b="b"/>
              <a:pathLst>
                <a:path w="61886" h="35449">
                  <a:moveTo>
                    <a:pt x="57381" y="0"/>
                  </a:moveTo>
                  <a:lnTo>
                    <a:pt x="4507" y="0"/>
                  </a:lnTo>
                  <a:cubicBezTo>
                    <a:pt x="2018" y="0"/>
                    <a:pt x="0" y="2017"/>
                    <a:pt x="0" y="4507"/>
                  </a:cubicBezTo>
                  <a:cubicBezTo>
                    <a:pt x="0" y="21569"/>
                    <a:pt x="13881" y="35450"/>
                    <a:pt x="30943" y="35450"/>
                  </a:cubicBezTo>
                  <a:cubicBezTo>
                    <a:pt x="48005" y="35450"/>
                    <a:pt x="61886" y="21568"/>
                    <a:pt x="61886" y="4507"/>
                  </a:cubicBezTo>
                  <a:cubicBezTo>
                    <a:pt x="61887" y="2017"/>
                    <a:pt x="59869" y="0"/>
                    <a:pt x="57381" y="0"/>
                  </a:cubicBezTo>
                  <a:close/>
                  <a:moveTo>
                    <a:pt x="30944" y="26437"/>
                  </a:moveTo>
                  <a:cubicBezTo>
                    <a:pt x="20395" y="26437"/>
                    <a:pt x="11562" y="18951"/>
                    <a:pt x="9478" y="9013"/>
                  </a:cubicBezTo>
                  <a:lnTo>
                    <a:pt x="15605" y="9013"/>
                  </a:lnTo>
                  <a:lnTo>
                    <a:pt x="15605" y="11526"/>
                  </a:lnTo>
                  <a:cubicBezTo>
                    <a:pt x="15605" y="14015"/>
                    <a:pt x="17622" y="16032"/>
                    <a:pt x="20111" y="16032"/>
                  </a:cubicBezTo>
                  <a:cubicBezTo>
                    <a:pt x="22600" y="16032"/>
                    <a:pt x="24618" y="14015"/>
                    <a:pt x="24618" y="11526"/>
                  </a:cubicBezTo>
                  <a:lnTo>
                    <a:pt x="24618" y="9013"/>
                  </a:lnTo>
                  <a:lnTo>
                    <a:pt x="37270" y="9013"/>
                  </a:lnTo>
                  <a:lnTo>
                    <a:pt x="37270" y="11526"/>
                  </a:lnTo>
                  <a:cubicBezTo>
                    <a:pt x="37270" y="14015"/>
                    <a:pt x="39287" y="16032"/>
                    <a:pt x="41776" y="16032"/>
                  </a:cubicBezTo>
                  <a:cubicBezTo>
                    <a:pt x="44265" y="16032"/>
                    <a:pt x="46283" y="14015"/>
                    <a:pt x="46283" y="11526"/>
                  </a:cubicBezTo>
                  <a:lnTo>
                    <a:pt x="46283" y="9013"/>
                  </a:lnTo>
                  <a:lnTo>
                    <a:pt x="52409" y="9013"/>
                  </a:lnTo>
                  <a:cubicBezTo>
                    <a:pt x="50325" y="18951"/>
                    <a:pt x="41492" y="26437"/>
                    <a:pt x="30944" y="26437"/>
                  </a:cubicBezTo>
                  <a:close/>
                </a:path>
              </a:pathLst>
            </a:custGeom>
            <a:grpFill/>
            <a:ln w="3175" cap="flat">
              <a:solidFill>
                <a:srgbClr val="0F6FC6"/>
              </a:solidFill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9" name="Freeform: Shape 28">
              <a:extLst>
                <a:ext uri="{FF2B5EF4-FFF2-40B4-BE49-F238E27FC236}">
                  <a16:creationId xmlns:a16="http://schemas.microsoft.com/office/drawing/2014/main" id="{C8828523-0BB9-4D3F-B739-C3E26BC21247}"/>
                </a:ext>
              </a:extLst>
            </p:cNvPr>
            <p:cNvSpPr/>
            <p:nvPr/>
          </p:nvSpPr>
          <p:spPr>
            <a:xfrm>
              <a:off x="8703244" y="3278491"/>
              <a:ext cx="30679" cy="22825"/>
            </a:xfrm>
            <a:custGeom>
              <a:avLst/>
              <a:gdLst>
                <a:gd name="connsiteX0" fmla="*/ 28299 w 30679"/>
                <a:gd name="connsiteY0" fmla="*/ 535 h 22825"/>
                <a:gd name="connsiteX1" fmla="*/ 22199 w 30679"/>
                <a:gd name="connsiteY1" fmla="*/ 2382 h 22825"/>
                <a:gd name="connsiteX2" fmla="*/ 16430 w 30679"/>
                <a:gd name="connsiteY2" fmla="*/ 13160 h 22825"/>
                <a:gd name="connsiteX3" fmla="*/ 15339 w 30679"/>
                <a:gd name="connsiteY3" fmla="*/ 13813 h 22825"/>
                <a:gd name="connsiteX4" fmla="*/ 14250 w 30679"/>
                <a:gd name="connsiteY4" fmla="*/ 13160 h 22825"/>
                <a:gd name="connsiteX5" fmla="*/ 8481 w 30679"/>
                <a:gd name="connsiteY5" fmla="*/ 2382 h 22825"/>
                <a:gd name="connsiteX6" fmla="*/ 2381 w 30679"/>
                <a:gd name="connsiteY6" fmla="*/ 535 h 22825"/>
                <a:gd name="connsiteX7" fmla="*/ 534 w 30679"/>
                <a:gd name="connsiteY7" fmla="*/ 6635 h 22825"/>
                <a:gd name="connsiteX8" fmla="*/ 6305 w 30679"/>
                <a:gd name="connsiteY8" fmla="*/ 17414 h 22825"/>
                <a:gd name="connsiteX9" fmla="*/ 15340 w 30679"/>
                <a:gd name="connsiteY9" fmla="*/ 22825 h 22825"/>
                <a:gd name="connsiteX10" fmla="*/ 24376 w 30679"/>
                <a:gd name="connsiteY10" fmla="*/ 17413 h 22825"/>
                <a:gd name="connsiteX11" fmla="*/ 30145 w 30679"/>
                <a:gd name="connsiteY11" fmla="*/ 6635 h 22825"/>
                <a:gd name="connsiteX12" fmla="*/ 28299 w 30679"/>
                <a:gd name="connsiteY12" fmla="*/ 535 h 2282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</a:cxnLst>
              <a:rect l="l" t="t" r="r" b="b"/>
              <a:pathLst>
                <a:path w="30679" h="22825">
                  <a:moveTo>
                    <a:pt x="28299" y="535"/>
                  </a:moveTo>
                  <a:cubicBezTo>
                    <a:pt x="26105" y="-641"/>
                    <a:pt x="23374" y="187"/>
                    <a:pt x="22199" y="2382"/>
                  </a:cubicBezTo>
                  <a:lnTo>
                    <a:pt x="16430" y="13160"/>
                  </a:lnTo>
                  <a:cubicBezTo>
                    <a:pt x="16141" y="13699"/>
                    <a:pt x="15677" y="13813"/>
                    <a:pt x="15339" y="13813"/>
                  </a:cubicBezTo>
                  <a:cubicBezTo>
                    <a:pt x="15002" y="13812"/>
                    <a:pt x="14538" y="13700"/>
                    <a:pt x="14250" y="13160"/>
                  </a:cubicBezTo>
                  <a:lnTo>
                    <a:pt x="8481" y="2382"/>
                  </a:lnTo>
                  <a:cubicBezTo>
                    <a:pt x="7306" y="187"/>
                    <a:pt x="4575" y="-640"/>
                    <a:pt x="2381" y="535"/>
                  </a:cubicBezTo>
                  <a:cubicBezTo>
                    <a:pt x="186" y="1710"/>
                    <a:pt x="-640" y="4441"/>
                    <a:pt x="534" y="6635"/>
                  </a:cubicBezTo>
                  <a:lnTo>
                    <a:pt x="6305" y="17414"/>
                  </a:lnTo>
                  <a:cubicBezTo>
                    <a:pt x="8092" y="20751"/>
                    <a:pt x="11554" y="22825"/>
                    <a:pt x="15340" y="22825"/>
                  </a:cubicBezTo>
                  <a:cubicBezTo>
                    <a:pt x="19126" y="22825"/>
                    <a:pt x="22589" y="20751"/>
                    <a:pt x="24376" y="17413"/>
                  </a:cubicBezTo>
                  <a:lnTo>
                    <a:pt x="30145" y="6635"/>
                  </a:lnTo>
                  <a:cubicBezTo>
                    <a:pt x="31320" y="4441"/>
                    <a:pt x="30493" y="1710"/>
                    <a:pt x="28299" y="535"/>
                  </a:cubicBezTo>
                  <a:close/>
                </a:path>
              </a:pathLst>
            </a:custGeom>
            <a:grpFill/>
            <a:ln w="3175" cap="flat">
              <a:solidFill>
                <a:srgbClr val="0F6FC6"/>
              </a:solidFill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0" name="Freeform: Shape 29">
              <a:extLst>
                <a:ext uri="{FF2B5EF4-FFF2-40B4-BE49-F238E27FC236}">
                  <a16:creationId xmlns:a16="http://schemas.microsoft.com/office/drawing/2014/main" id="{D42AD69D-A486-484E-9447-9B04F2AEED27}"/>
                </a:ext>
              </a:extLst>
            </p:cNvPr>
            <p:cNvSpPr/>
            <p:nvPr/>
          </p:nvSpPr>
          <p:spPr>
            <a:xfrm>
              <a:off x="8656759" y="3258627"/>
              <a:ext cx="33147" cy="13487"/>
            </a:xfrm>
            <a:custGeom>
              <a:avLst/>
              <a:gdLst>
                <a:gd name="connsiteX0" fmla="*/ 29462 w 33147"/>
                <a:gd name="connsiteY0" fmla="*/ 4551 h 13487"/>
                <a:gd name="connsiteX1" fmla="*/ 5329 w 33147"/>
                <a:gd name="connsiteY1" fmla="*/ 77 h 13487"/>
                <a:gd name="connsiteX2" fmla="*/ 77 w 33147"/>
                <a:gd name="connsiteY2" fmla="*/ 3686 h 13487"/>
                <a:gd name="connsiteX3" fmla="*/ 3686 w 33147"/>
                <a:gd name="connsiteY3" fmla="*/ 8938 h 13487"/>
                <a:gd name="connsiteX4" fmla="*/ 27819 w 33147"/>
                <a:gd name="connsiteY4" fmla="*/ 13412 h 13487"/>
                <a:gd name="connsiteX5" fmla="*/ 28646 w 33147"/>
                <a:gd name="connsiteY5" fmla="*/ 13488 h 13487"/>
                <a:gd name="connsiteX6" fmla="*/ 33072 w 33147"/>
                <a:gd name="connsiteY6" fmla="*/ 9802 h 13487"/>
                <a:gd name="connsiteX7" fmla="*/ 29462 w 33147"/>
                <a:gd name="connsiteY7" fmla="*/ 4551 h 1348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33147" h="13487">
                  <a:moveTo>
                    <a:pt x="29462" y="4551"/>
                  </a:moveTo>
                  <a:lnTo>
                    <a:pt x="5329" y="77"/>
                  </a:lnTo>
                  <a:cubicBezTo>
                    <a:pt x="2883" y="-378"/>
                    <a:pt x="531" y="1239"/>
                    <a:pt x="77" y="3686"/>
                  </a:cubicBezTo>
                  <a:cubicBezTo>
                    <a:pt x="-378" y="6132"/>
                    <a:pt x="1239" y="8484"/>
                    <a:pt x="3686" y="8938"/>
                  </a:cubicBezTo>
                  <a:lnTo>
                    <a:pt x="27819" y="13412"/>
                  </a:lnTo>
                  <a:cubicBezTo>
                    <a:pt x="28097" y="13463"/>
                    <a:pt x="28373" y="13488"/>
                    <a:pt x="28646" y="13488"/>
                  </a:cubicBezTo>
                  <a:cubicBezTo>
                    <a:pt x="30776" y="13488"/>
                    <a:pt x="32670" y="11972"/>
                    <a:pt x="33072" y="9802"/>
                  </a:cubicBezTo>
                  <a:cubicBezTo>
                    <a:pt x="33525" y="7355"/>
                    <a:pt x="31909" y="5004"/>
                    <a:pt x="29462" y="4551"/>
                  </a:cubicBezTo>
                  <a:close/>
                </a:path>
              </a:pathLst>
            </a:custGeom>
            <a:grpFill/>
            <a:ln w="3175" cap="flat">
              <a:solidFill>
                <a:srgbClr val="0F6FC6"/>
              </a:solidFill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1" name="Freeform: Shape 30">
              <a:extLst>
                <a:ext uri="{FF2B5EF4-FFF2-40B4-BE49-F238E27FC236}">
                  <a16:creationId xmlns:a16="http://schemas.microsoft.com/office/drawing/2014/main" id="{28DF95EC-35F0-444B-A4B1-015923E4E044}"/>
                </a:ext>
              </a:extLst>
            </p:cNvPr>
            <p:cNvSpPr/>
            <p:nvPr/>
          </p:nvSpPr>
          <p:spPr>
            <a:xfrm>
              <a:off x="8736603" y="3258627"/>
              <a:ext cx="33147" cy="13487"/>
            </a:xfrm>
            <a:custGeom>
              <a:avLst/>
              <a:gdLst>
                <a:gd name="connsiteX0" fmla="*/ 33071 w 33147"/>
                <a:gd name="connsiteY0" fmla="*/ 3686 h 13487"/>
                <a:gd name="connsiteX1" fmla="*/ 27819 w 33147"/>
                <a:gd name="connsiteY1" fmla="*/ 76 h 13487"/>
                <a:gd name="connsiteX2" fmla="*/ 3686 w 33147"/>
                <a:gd name="connsiteY2" fmla="*/ 4550 h 13487"/>
                <a:gd name="connsiteX3" fmla="*/ 76 w 33147"/>
                <a:gd name="connsiteY3" fmla="*/ 9802 h 13487"/>
                <a:gd name="connsiteX4" fmla="*/ 4502 w 33147"/>
                <a:gd name="connsiteY4" fmla="*/ 13488 h 13487"/>
                <a:gd name="connsiteX5" fmla="*/ 5328 w 33147"/>
                <a:gd name="connsiteY5" fmla="*/ 13412 h 13487"/>
                <a:gd name="connsiteX6" fmla="*/ 29462 w 33147"/>
                <a:gd name="connsiteY6" fmla="*/ 8938 h 13487"/>
                <a:gd name="connsiteX7" fmla="*/ 33071 w 33147"/>
                <a:gd name="connsiteY7" fmla="*/ 3686 h 1348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33147" h="13487">
                  <a:moveTo>
                    <a:pt x="33071" y="3686"/>
                  </a:moveTo>
                  <a:cubicBezTo>
                    <a:pt x="32617" y="1238"/>
                    <a:pt x="30265" y="-378"/>
                    <a:pt x="27819" y="76"/>
                  </a:cubicBezTo>
                  <a:lnTo>
                    <a:pt x="3686" y="4550"/>
                  </a:lnTo>
                  <a:cubicBezTo>
                    <a:pt x="1238" y="5004"/>
                    <a:pt x="-377" y="7355"/>
                    <a:pt x="76" y="9802"/>
                  </a:cubicBezTo>
                  <a:cubicBezTo>
                    <a:pt x="478" y="11971"/>
                    <a:pt x="2372" y="13488"/>
                    <a:pt x="4502" y="13488"/>
                  </a:cubicBezTo>
                  <a:cubicBezTo>
                    <a:pt x="4774" y="13488"/>
                    <a:pt x="5051" y="13463"/>
                    <a:pt x="5328" y="13412"/>
                  </a:cubicBezTo>
                  <a:lnTo>
                    <a:pt x="29462" y="8938"/>
                  </a:lnTo>
                  <a:cubicBezTo>
                    <a:pt x="31909" y="8484"/>
                    <a:pt x="33525" y="6133"/>
                    <a:pt x="33071" y="3686"/>
                  </a:cubicBezTo>
                  <a:close/>
                </a:path>
              </a:pathLst>
            </a:custGeom>
            <a:grpFill/>
            <a:ln w="3175" cap="flat">
              <a:solidFill>
                <a:srgbClr val="0F6FC6"/>
              </a:solidFill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2" name="Freeform: Shape 31">
              <a:extLst>
                <a:ext uri="{FF2B5EF4-FFF2-40B4-BE49-F238E27FC236}">
                  <a16:creationId xmlns:a16="http://schemas.microsoft.com/office/drawing/2014/main" id="{90290344-4326-4729-844B-F16D709EB033}"/>
                </a:ext>
              </a:extLst>
            </p:cNvPr>
            <p:cNvSpPr/>
            <p:nvPr/>
          </p:nvSpPr>
          <p:spPr>
            <a:xfrm>
              <a:off x="8592186" y="3127096"/>
              <a:ext cx="242139" cy="237849"/>
            </a:xfrm>
            <a:custGeom>
              <a:avLst/>
              <a:gdLst>
                <a:gd name="connsiteX0" fmla="*/ 237632 w 242139"/>
                <a:gd name="connsiteY0" fmla="*/ 117271 h 237849"/>
                <a:gd name="connsiteX1" fmla="*/ 229518 w 242139"/>
                <a:gd name="connsiteY1" fmla="*/ 117271 h 237849"/>
                <a:gd name="connsiteX2" fmla="*/ 209693 w 242139"/>
                <a:gd name="connsiteY2" fmla="*/ 124714 h 237849"/>
                <a:gd name="connsiteX3" fmla="*/ 209693 w 242139"/>
                <a:gd name="connsiteY3" fmla="*/ 103561 h 237849"/>
                <a:gd name="connsiteX4" fmla="*/ 206665 w 242139"/>
                <a:gd name="connsiteY4" fmla="*/ 80533 h 237849"/>
                <a:gd name="connsiteX5" fmla="*/ 170908 w 242139"/>
                <a:gd name="connsiteY5" fmla="*/ 30275 h 237849"/>
                <a:gd name="connsiteX6" fmla="*/ 163222 w 242139"/>
                <a:gd name="connsiteY6" fmla="*/ 3273 h 237849"/>
                <a:gd name="connsiteX7" fmla="*/ 158888 w 242139"/>
                <a:gd name="connsiteY7" fmla="*/ 0 h 237849"/>
                <a:gd name="connsiteX8" fmla="*/ 154553 w 242139"/>
                <a:gd name="connsiteY8" fmla="*/ 3273 h 237849"/>
                <a:gd name="connsiteX9" fmla="*/ 149870 w 242139"/>
                <a:gd name="connsiteY9" fmla="*/ 19729 h 237849"/>
                <a:gd name="connsiteX10" fmla="*/ 121070 w 242139"/>
                <a:gd name="connsiteY10" fmla="*/ 14937 h 237849"/>
                <a:gd name="connsiteX11" fmla="*/ 92269 w 242139"/>
                <a:gd name="connsiteY11" fmla="*/ 19729 h 237849"/>
                <a:gd name="connsiteX12" fmla="*/ 87586 w 242139"/>
                <a:gd name="connsiteY12" fmla="*/ 3273 h 237849"/>
                <a:gd name="connsiteX13" fmla="*/ 83251 w 242139"/>
                <a:gd name="connsiteY13" fmla="*/ 0 h 237849"/>
                <a:gd name="connsiteX14" fmla="*/ 78917 w 242139"/>
                <a:gd name="connsiteY14" fmla="*/ 3273 h 237849"/>
                <a:gd name="connsiteX15" fmla="*/ 71231 w 242139"/>
                <a:gd name="connsiteY15" fmla="*/ 30274 h 237849"/>
                <a:gd name="connsiteX16" fmla="*/ 35480 w 242139"/>
                <a:gd name="connsiteY16" fmla="*/ 80511 h 237849"/>
                <a:gd name="connsiteX17" fmla="*/ 35402 w 242139"/>
                <a:gd name="connsiteY17" fmla="*/ 80797 h 237849"/>
                <a:gd name="connsiteX18" fmla="*/ 32445 w 242139"/>
                <a:gd name="connsiteY18" fmla="*/ 103561 h 237849"/>
                <a:gd name="connsiteX19" fmla="*/ 32445 w 242139"/>
                <a:gd name="connsiteY19" fmla="*/ 124714 h 237849"/>
                <a:gd name="connsiteX20" fmla="*/ 12621 w 242139"/>
                <a:gd name="connsiteY20" fmla="*/ 117271 h 237849"/>
                <a:gd name="connsiteX21" fmla="*/ 4507 w 242139"/>
                <a:gd name="connsiteY21" fmla="*/ 117271 h 237849"/>
                <a:gd name="connsiteX22" fmla="*/ 0 w 242139"/>
                <a:gd name="connsiteY22" fmla="*/ 121778 h 237849"/>
                <a:gd name="connsiteX23" fmla="*/ 0 w 242139"/>
                <a:gd name="connsiteY23" fmla="*/ 140582 h 237849"/>
                <a:gd name="connsiteX24" fmla="*/ 10733 w 242139"/>
                <a:gd name="connsiteY24" fmla="*/ 167097 h 237849"/>
                <a:gd name="connsiteX25" fmla="*/ 32580 w 242139"/>
                <a:gd name="connsiteY25" fmla="*/ 178294 h 237849"/>
                <a:gd name="connsiteX26" fmla="*/ 96088 w 242139"/>
                <a:gd name="connsiteY26" fmla="*/ 237850 h 237849"/>
                <a:gd name="connsiteX27" fmla="*/ 146051 w 242139"/>
                <a:gd name="connsiteY27" fmla="*/ 237850 h 237849"/>
                <a:gd name="connsiteX28" fmla="*/ 209558 w 242139"/>
                <a:gd name="connsiteY28" fmla="*/ 178294 h 237849"/>
                <a:gd name="connsiteX29" fmla="*/ 231405 w 242139"/>
                <a:gd name="connsiteY29" fmla="*/ 167097 h 237849"/>
                <a:gd name="connsiteX30" fmla="*/ 242139 w 242139"/>
                <a:gd name="connsiteY30" fmla="*/ 140582 h 237849"/>
                <a:gd name="connsiteX31" fmla="*/ 242139 w 242139"/>
                <a:gd name="connsiteY31" fmla="*/ 121777 h 237849"/>
                <a:gd name="connsiteX32" fmla="*/ 237632 w 242139"/>
                <a:gd name="connsiteY32" fmla="*/ 117271 h 237849"/>
                <a:gd name="connsiteX33" fmla="*/ 32445 w 242139"/>
                <a:gd name="connsiteY33" fmla="*/ 169143 h 237849"/>
                <a:gd name="connsiteX34" fmla="*/ 9013 w 242139"/>
                <a:gd name="connsiteY34" fmla="*/ 140582 h 237849"/>
                <a:gd name="connsiteX35" fmla="*/ 9013 w 242139"/>
                <a:gd name="connsiteY35" fmla="*/ 126284 h 237849"/>
                <a:gd name="connsiteX36" fmla="*/ 12621 w 242139"/>
                <a:gd name="connsiteY36" fmla="*/ 126284 h 237849"/>
                <a:gd name="connsiteX37" fmla="*/ 32445 w 242139"/>
                <a:gd name="connsiteY37" fmla="*/ 140333 h 237849"/>
                <a:gd name="connsiteX38" fmla="*/ 32445 w 242139"/>
                <a:gd name="connsiteY38" fmla="*/ 169143 h 237849"/>
                <a:gd name="connsiteX39" fmla="*/ 200684 w 242139"/>
                <a:gd name="connsiteY39" fmla="*/ 139605 h 237849"/>
                <a:gd name="connsiteX40" fmla="*/ 200681 w 242139"/>
                <a:gd name="connsiteY40" fmla="*/ 139605 h 237849"/>
                <a:gd name="connsiteX41" fmla="*/ 200681 w 242139"/>
                <a:gd name="connsiteY41" fmla="*/ 174177 h 237849"/>
                <a:gd name="connsiteX42" fmla="*/ 200681 w 242139"/>
                <a:gd name="connsiteY42" fmla="*/ 174207 h 237849"/>
                <a:gd name="connsiteX43" fmla="*/ 146051 w 242139"/>
                <a:gd name="connsiteY43" fmla="*/ 228836 h 237849"/>
                <a:gd name="connsiteX44" fmla="*/ 96088 w 242139"/>
                <a:gd name="connsiteY44" fmla="*/ 228836 h 237849"/>
                <a:gd name="connsiteX45" fmla="*/ 41458 w 242139"/>
                <a:gd name="connsiteY45" fmla="*/ 174207 h 237849"/>
                <a:gd name="connsiteX46" fmla="*/ 41458 w 242139"/>
                <a:gd name="connsiteY46" fmla="*/ 174177 h 237849"/>
                <a:gd name="connsiteX47" fmla="*/ 41458 w 242139"/>
                <a:gd name="connsiteY47" fmla="*/ 139606 h 237849"/>
                <a:gd name="connsiteX48" fmla="*/ 41458 w 242139"/>
                <a:gd name="connsiteY48" fmla="*/ 103561 h 237849"/>
                <a:gd name="connsiteX49" fmla="*/ 44103 w 242139"/>
                <a:gd name="connsiteY49" fmla="*/ 83144 h 237849"/>
                <a:gd name="connsiteX50" fmla="*/ 44179 w 242139"/>
                <a:gd name="connsiteY50" fmla="*/ 82870 h 237849"/>
                <a:gd name="connsiteX51" fmla="*/ 67006 w 242139"/>
                <a:gd name="connsiteY51" fmla="*/ 45122 h 237849"/>
                <a:gd name="connsiteX52" fmla="*/ 61432 w 242139"/>
                <a:gd name="connsiteY52" fmla="*/ 64704 h 237849"/>
                <a:gd name="connsiteX53" fmla="*/ 64533 w 242139"/>
                <a:gd name="connsiteY53" fmla="*/ 70271 h 237849"/>
                <a:gd name="connsiteX54" fmla="*/ 65769 w 242139"/>
                <a:gd name="connsiteY54" fmla="*/ 70444 h 237849"/>
                <a:gd name="connsiteX55" fmla="*/ 70101 w 242139"/>
                <a:gd name="connsiteY55" fmla="*/ 67170 h 237849"/>
                <a:gd name="connsiteX56" fmla="*/ 83251 w 242139"/>
                <a:gd name="connsiteY56" fmla="*/ 20968 h 237849"/>
                <a:gd name="connsiteX57" fmla="*/ 84945 w 242139"/>
                <a:gd name="connsiteY57" fmla="*/ 26920 h 237849"/>
                <a:gd name="connsiteX58" fmla="*/ 84951 w 242139"/>
                <a:gd name="connsiteY58" fmla="*/ 26939 h 237849"/>
                <a:gd name="connsiteX59" fmla="*/ 96401 w 242139"/>
                <a:gd name="connsiteY59" fmla="*/ 67170 h 237849"/>
                <a:gd name="connsiteX60" fmla="*/ 101969 w 242139"/>
                <a:gd name="connsiteY60" fmla="*/ 70271 h 237849"/>
                <a:gd name="connsiteX61" fmla="*/ 105070 w 242139"/>
                <a:gd name="connsiteY61" fmla="*/ 64704 h 237849"/>
                <a:gd name="connsiteX62" fmla="*/ 94740 w 242139"/>
                <a:gd name="connsiteY62" fmla="*/ 28407 h 237849"/>
                <a:gd name="connsiteX63" fmla="*/ 121070 w 242139"/>
                <a:gd name="connsiteY63" fmla="*/ 23950 h 237849"/>
                <a:gd name="connsiteX64" fmla="*/ 147401 w 242139"/>
                <a:gd name="connsiteY64" fmla="*/ 28407 h 237849"/>
                <a:gd name="connsiteX65" fmla="*/ 137071 w 242139"/>
                <a:gd name="connsiteY65" fmla="*/ 64704 h 237849"/>
                <a:gd name="connsiteX66" fmla="*/ 140172 w 242139"/>
                <a:gd name="connsiteY66" fmla="*/ 70271 h 237849"/>
                <a:gd name="connsiteX67" fmla="*/ 141407 w 242139"/>
                <a:gd name="connsiteY67" fmla="*/ 70444 h 237849"/>
                <a:gd name="connsiteX68" fmla="*/ 145739 w 242139"/>
                <a:gd name="connsiteY68" fmla="*/ 67170 h 237849"/>
                <a:gd name="connsiteX69" fmla="*/ 157192 w 242139"/>
                <a:gd name="connsiteY69" fmla="*/ 26933 h 237849"/>
                <a:gd name="connsiteX70" fmla="*/ 157193 w 242139"/>
                <a:gd name="connsiteY70" fmla="*/ 26929 h 237849"/>
                <a:gd name="connsiteX71" fmla="*/ 158890 w 242139"/>
                <a:gd name="connsiteY71" fmla="*/ 20968 h 237849"/>
                <a:gd name="connsiteX72" fmla="*/ 172040 w 242139"/>
                <a:gd name="connsiteY72" fmla="*/ 67170 h 237849"/>
                <a:gd name="connsiteX73" fmla="*/ 177608 w 242139"/>
                <a:gd name="connsiteY73" fmla="*/ 70271 h 237849"/>
                <a:gd name="connsiteX74" fmla="*/ 180709 w 242139"/>
                <a:gd name="connsiteY74" fmla="*/ 64704 h 237849"/>
                <a:gd name="connsiteX75" fmla="*/ 175135 w 242139"/>
                <a:gd name="connsiteY75" fmla="*/ 45122 h 237849"/>
                <a:gd name="connsiteX76" fmla="*/ 197962 w 242139"/>
                <a:gd name="connsiteY76" fmla="*/ 82870 h 237849"/>
                <a:gd name="connsiteX77" fmla="*/ 200683 w 242139"/>
                <a:gd name="connsiteY77" fmla="*/ 103562 h 237849"/>
                <a:gd name="connsiteX78" fmla="*/ 200683 w 242139"/>
                <a:gd name="connsiteY78" fmla="*/ 139605 h 237849"/>
                <a:gd name="connsiteX79" fmla="*/ 233126 w 242139"/>
                <a:gd name="connsiteY79" fmla="*/ 140582 h 237849"/>
                <a:gd name="connsiteX80" fmla="*/ 209694 w 242139"/>
                <a:gd name="connsiteY80" fmla="*/ 169143 h 237849"/>
                <a:gd name="connsiteX81" fmla="*/ 209694 w 242139"/>
                <a:gd name="connsiteY81" fmla="*/ 140333 h 237849"/>
                <a:gd name="connsiteX82" fmla="*/ 229518 w 242139"/>
                <a:gd name="connsiteY82" fmla="*/ 126284 h 237849"/>
                <a:gd name="connsiteX83" fmla="*/ 233126 w 242139"/>
                <a:gd name="connsiteY83" fmla="*/ 126284 h 237849"/>
                <a:gd name="connsiteX84" fmla="*/ 233126 w 242139"/>
                <a:gd name="connsiteY84" fmla="*/ 140582 h 237849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</a:cxnLst>
              <a:rect l="l" t="t" r="r" b="b"/>
              <a:pathLst>
                <a:path w="242139" h="237849">
                  <a:moveTo>
                    <a:pt x="237632" y="117271"/>
                  </a:moveTo>
                  <a:lnTo>
                    <a:pt x="229518" y="117271"/>
                  </a:lnTo>
                  <a:cubicBezTo>
                    <a:pt x="222003" y="117271"/>
                    <a:pt x="215032" y="120022"/>
                    <a:pt x="209693" y="124714"/>
                  </a:cubicBezTo>
                  <a:lnTo>
                    <a:pt x="209693" y="103561"/>
                  </a:lnTo>
                  <a:cubicBezTo>
                    <a:pt x="209693" y="95768"/>
                    <a:pt x="208674" y="88021"/>
                    <a:pt x="206665" y="80533"/>
                  </a:cubicBezTo>
                  <a:cubicBezTo>
                    <a:pt x="201165" y="60041"/>
                    <a:pt x="188491" y="42253"/>
                    <a:pt x="170908" y="30275"/>
                  </a:cubicBezTo>
                  <a:lnTo>
                    <a:pt x="163222" y="3273"/>
                  </a:lnTo>
                  <a:cubicBezTo>
                    <a:pt x="162671" y="1336"/>
                    <a:pt x="160901" y="0"/>
                    <a:pt x="158888" y="0"/>
                  </a:cubicBezTo>
                  <a:cubicBezTo>
                    <a:pt x="156873" y="0"/>
                    <a:pt x="155105" y="1336"/>
                    <a:pt x="154553" y="3273"/>
                  </a:cubicBezTo>
                  <a:lnTo>
                    <a:pt x="149870" y="19729"/>
                  </a:lnTo>
                  <a:cubicBezTo>
                    <a:pt x="140631" y="16551"/>
                    <a:pt x="130967" y="14937"/>
                    <a:pt x="121070" y="14937"/>
                  </a:cubicBezTo>
                  <a:cubicBezTo>
                    <a:pt x="111172" y="14937"/>
                    <a:pt x="101508" y="16551"/>
                    <a:pt x="92269" y="19729"/>
                  </a:cubicBezTo>
                  <a:lnTo>
                    <a:pt x="87586" y="3273"/>
                  </a:lnTo>
                  <a:cubicBezTo>
                    <a:pt x="87035" y="1336"/>
                    <a:pt x="85265" y="0"/>
                    <a:pt x="83251" y="0"/>
                  </a:cubicBezTo>
                  <a:cubicBezTo>
                    <a:pt x="81237" y="0"/>
                    <a:pt x="79468" y="1336"/>
                    <a:pt x="78917" y="3273"/>
                  </a:cubicBezTo>
                  <a:lnTo>
                    <a:pt x="71231" y="30274"/>
                  </a:lnTo>
                  <a:cubicBezTo>
                    <a:pt x="53646" y="42252"/>
                    <a:pt x="40976" y="60035"/>
                    <a:pt x="35480" y="80511"/>
                  </a:cubicBezTo>
                  <a:lnTo>
                    <a:pt x="35402" y="80797"/>
                  </a:lnTo>
                  <a:cubicBezTo>
                    <a:pt x="33440" y="88191"/>
                    <a:pt x="32445" y="95850"/>
                    <a:pt x="32445" y="103561"/>
                  </a:cubicBezTo>
                  <a:lnTo>
                    <a:pt x="32445" y="124714"/>
                  </a:lnTo>
                  <a:cubicBezTo>
                    <a:pt x="27107" y="120022"/>
                    <a:pt x="20136" y="117271"/>
                    <a:pt x="12621" y="117271"/>
                  </a:cubicBezTo>
                  <a:lnTo>
                    <a:pt x="4507" y="117271"/>
                  </a:lnTo>
                  <a:cubicBezTo>
                    <a:pt x="2017" y="117271"/>
                    <a:pt x="0" y="119288"/>
                    <a:pt x="0" y="121778"/>
                  </a:cubicBezTo>
                  <a:lnTo>
                    <a:pt x="0" y="140582"/>
                  </a:lnTo>
                  <a:cubicBezTo>
                    <a:pt x="0" y="150534"/>
                    <a:pt x="3812" y="159949"/>
                    <a:pt x="10733" y="167097"/>
                  </a:cubicBezTo>
                  <a:cubicBezTo>
                    <a:pt x="16646" y="173202"/>
                    <a:pt x="24286" y="177087"/>
                    <a:pt x="32580" y="178294"/>
                  </a:cubicBezTo>
                  <a:cubicBezTo>
                    <a:pt x="34695" y="211489"/>
                    <a:pt x="62368" y="237850"/>
                    <a:pt x="96088" y="237850"/>
                  </a:cubicBezTo>
                  <a:lnTo>
                    <a:pt x="146051" y="237850"/>
                  </a:lnTo>
                  <a:cubicBezTo>
                    <a:pt x="179770" y="237850"/>
                    <a:pt x="207444" y="211489"/>
                    <a:pt x="209558" y="178294"/>
                  </a:cubicBezTo>
                  <a:cubicBezTo>
                    <a:pt x="217851" y="177087"/>
                    <a:pt x="225492" y="173202"/>
                    <a:pt x="231405" y="167097"/>
                  </a:cubicBezTo>
                  <a:cubicBezTo>
                    <a:pt x="238327" y="159950"/>
                    <a:pt x="242139" y="150533"/>
                    <a:pt x="242139" y="140582"/>
                  </a:cubicBezTo>
                  <a:lnTo>
                    <a:pt x="242139" y="121777"/>
                  </a:lnTo>
                  <a:cubicBezTo>
                    <a:pt x="242139" y="119289"/>
                    <a:pt x="240122" y="117271"/>
                    <a:pt x="237632" y="117271"/>
                  </a:cubicBezTo>
                  <a:close/>
                  <a:moveTo>
                    <a:pt x="32445" y="169143"/>
                  </a:moveTo>
                  <a:cubicBezTo>
                    <a:pt x="18986" y="166515"/>
                    <a:pt x="9013" y="154757"/>
                    <a:pt x="9013" y="140582"/>
                  </a:cubicBezTo>
                  <a:lnTo>
                    <a:pt x="9013" y="126284"/>
                  </a:lnTo>
                  <a:lnTo>
                    <a:pt x="12621" y="126284"/>
                  </a:lnTo>
                  <a:cubicBezTo>
                    <a:pt x="21612" y="126284"/>
                    <a:pt x="29497" y="131903"/>
                    <a:pt x="32445" y="140333"/>
                  </a:cubicBezTo>
                  <a:lnTo>
                    <a:pt x="32445" y="169143"/>
                  </a:lnTo>
                  <a:close/>
                  <a:moveTo>
                    <a:pt x="200684" y="139605"/>
                  </a:moveTo>
                  <a:lnTo>
                    <a:pt x="200681" y="139605"/>
                  </a:lnTo>
                  <a:lnTo>
                    <a:pt x="200681" y="174177"/>
                  </a:lnTo>
                  <a:lnTo>
                    <a:pt x="200681" y="174207"/>
                  </a:lnTo>
                  <a:cubicBezTo>
                    <a:pt x="200681" y="204330"/>
                    <a:pt x="176175" y="228836"/>
                    <a:pt x="146051" y="228836"/>
                  </a:cubicBezTo>
                  <a:lnTo>
                    <a:pt x="96088" y="228836"/>
                  </a:lnTo>
                  <a:cubicBezTo>
                    <a:pt x="65964" y="228836"/>
                    <a:pt x="41458" y="204330"/>
                    <a:pt x="41458" y="174207"/>
                  </a:cubicBezTo>
                  <a:lnTo>
                    <a:pt x="41458" y="174177"/>
                  </a:lnTo>
                  <a:lnTo>
                    <a:pt x="41458" y="139606"/>
                  </a:lnTo>
                  <a:lnTo>
                    <a:pt x="41458" y="103561"/>
                  </a:lnTo>
                  <a:cubicBezTo>
                    <a:pt x="41458" y="96630"/>
                    <a:pt x="42351" y="89750"/>
                    <a:pt x="44103" y="83144"/>
                  </a:cubicBezTo>
                  <a:lnTo>
                    <a:pt x="44179" y="82870"/>
                  </a:lnTo>
                  <a:cubicBezTo>
                    <a:pt x="48088" y="68304"/>
                    <a:pt x="56032" y="55264"/>
                    <a:pt x="67006" y="45122"/>
                  </a:cubicBezTo>
                  <a:lnTo>
                    <a:pt x="61432" y="64704"/>
                  </a:lnTo>
                  <a:cubicBezTo>
                    <a:pt x="60751" y="67097"/>
                    <a:pt x="62139" y="69590"/>
                    <a:pt x="64533" y="70271"/>
                  </a:cubicBezTo>
                  <a:cubicBezTo>
                    <a:pt x="64946" y="70389"/>
                    <a:pt x="65361" y="70444"/>
                    <a:pt x="65769" y="70444"/>
                  </a:cubicBezTo>
                  <a:cubicBezTo>
                    <a:pt x="67732" y="70444"/>
                    <a:pt x="69537" y="69152"/>
                    <a:pt x="70101" y="67170"/>
                  </a:cubicBezTo>
                  <a:lnTo>
                    <a:pt x="83251" y="20968"/>
                  </a:lnTo>
                  <a:lnTo>
                    <a:pt x="84945" y="26920"/>
                  </a:lnTo>
                  <a:cubicBezTo>
                    <a:pt x="84947" y="26926"/>
                    <a:pt x="84949" y="26933"/>
                    <a:pt x="84951" y="26939"/>
                  </a:cubicBezTo>
                  <a:lnTo>
                    <a:pt x="96401" y="67170"/>
                  </a:lnTo>
                  <a:cubicBezTo>
                    <a:pt x="97083" y="69564"/>
                    <a:pt x="99575" y="70952"/>
                    <a:pt x="101969" y="70271"/>
                  </a:cubicBezTo>
                  <a:cubicBezTo>
                    <a:pt x="104363" y="69590"/>
                    <a:pt x="105750" y="67097"/>
                    <a:pt x="105070" y="64704"/>
                  </a:cubicBezTo>
                  <a:lnTo>
                    <a:pt x="94740" y="28407"/>
                  </a:lnTo>
                  <a:cubicBezTo>
                    <a:pt x="103174" y="25449"/>
                    <a:pt x="112012" y="23950"/>
                    <a:pt x="121070" y="23950"/>
                  </a:cubicBezTo>
                  <a:cubicBezTo>
                    <a:pt x="130129" y="23950"/>
                    <a:pt x="138967" y="25449"/>
                    <a:pt x="147401" y="28407"/>
                  </a:cubicBezTo>
                  <a:lnTo>
                    <a:pt x="137071" y="64704"/>
                  </a:lnTo>
                  <a:cubicBezTo>
                    <a:pt x="136389" y="67097"/>
                    <a:pt x="137778" y="69590"/>
                    <a:pt x="140172" y="70271"/>
                  </a:cubicBezTo>
                  <a:cubicBezTo>
                    <a:pt x="140584" y="70389"/>
                    <a:pt x="140999" y="70444"/>
                    <a:pt x="141407" y="70444"/>
                  </a:cubicBezTo>
                  <a:cubicBezTo>
                    <a:pt x="143370" y="70444"/>
                    <a:pt x="145175" y="69152"/>
                    <a:pt x="145739" y="67170"/>
                  </a:cubicBezTo>
                  <a:lnTo>
                    <a:pt x="157192" y="26933"/>
                  </a:lnTo>
                  <a:cubicBezTo>
                    <a:pt x="157192" y="26931"/>
                    <a:pt x="157192" y="26930"/>
                    <a:pt x="157193" y="26929"/>
                  </a:cubicBezTo>
                  <a:lnTo>
                    <a:pt x="158890" y="20968"/>
                  </a:lnTo>
                  <a:lnTo>
                    <a:pt x="172040" y="67170"/>
                  </a:lnTo>
                  <a:cubicBezTo>
                    <a:pt x="172721" y="69564"/>
                    <a:pt x="175214" y="70952"/>
                    <a:pt x="177608" y="70271"/>
                  </a:cubicBezTo>
                  <a:cubicBezTo>
                    <a:pt x="180002" y="69590"/>
                    <a:pt x="181389" y="67097"/>
                    <a:pt x="180709" y="64704"/>
                  </a:cubicBezTo>
                  <a:lnTo>
                    <a:pt x="175135" y="45122"/>
                  </a:lnTo>
                  <a:cubicBezTo>
                    <a:pt x="186108" y="55265"/>
                    <a:pt x="194054" y="68307"/>
                    <a:pt x="197962" y="82870"/>
                  </a:cubicBezTo>
                  <a:cubicBezTo>
                    <a:pt x="199768" y="89596"/>
                    <a:pt x="200683" y="96558"/>
                    <a:pt x="200683" y="103562"/>
                  </a:cubicBezTo>
                  <a:lnTo>
                    <a:pt x="200683" y="139605"/>
                  </a:lnTo>
                  <a:close/>
                  <a:moveTo>
                    <a:pt x="233126" y="140582"/>
                  </a:moveTo>
                  <a:cubicBezTo>
                    <a:pt x="233126" y="154757"/>
                    <a:pt x="223153" y="166515"/>
                    <a:pt x="209694" y="169143"/>
                  </a:cubicBezTo>
                  <a:lnTo>
                    <a:pt x="209694" y="140333"/>
                  </a:lnTo>
                  <a:cubicBezTo>
                    <a:pt x="212642" y="131902"/>
                    <a:pt x="220527" y="126284"/>
                    <a:pt x="229518" y="126284"/>
                  </a:cubicBezTo>
                  <a:lnTo>
                    <a:pt x="233126" y="126284"/>
                  </a:lnTo>
                  <a:lnTo>
                    <a:pt x="233126" y="140582"/>
                  </a:lnTo>
                  <a:close/>
                </a:path>
              </a:pathLst>
            </a:custGeom>
            <a:grpFill/>
            <a:ln w="3175" cap="flat">
              <a:solidFill>
                <a:srgbClr val="0F6FC6"/>
              </a:solidFill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grpSp>
        <p:nvGrpSpPr>
          <p:cNvPr id="33" name="Graphic 7">
            <a:extLst>
              <a:ext uri="{FF2B5EF4-FFF2-40B4-BE49-F238E27FC236}">
                <a16:creationId xmlns:a16="http://schemas.microsoft.com/office/drawing/2014/main" id="{B8973A92-0B99-4FD7-A4BC-26E1E3E86E45}"/>
              </a:ext>
            </a:extLst>
          </p:cNvPr>
          <p:cNvGrpSpPr/>
          <p:nvPr/>
        </p:nvGrpSpPr>
        <p:grpSpPr>
          <a:xfrm>
            <a:off x="7956207" y="3319272"/>
            <a:ext cx="403447" cy="619490"/>
            <a:chOff x="8942206" y="2256005"/>
            <a:chExt cx="725541" cy="1113677"/>
          </a:xfrm>
          <a:solidFill>
            <a:srgbClr val="0F6FC6"/>
          </a:solidFill>
        </p:grpSpPr>
        <p:sp>
          <p:nvSpPr>
            <p:cNvPr id="34" name="Freeform: Shape 33">
              <a:extLst>
                <a:ext uri="{FF2B5EF4-FFF2-40B4-BE49-F238E27FC236}">
                  <a16:creationId xmlns:a16="http://schemas.microsoft.com/office/drawing/2014/main" id="{3A6A3513-9F9A-4FEC-BB13-5DE515233735}"/>
                </a:ext>
              </a:extLst>
            </p:cNvPr>
            <p:cNvSpPr/>
            <p:nvPr/>
          </p:nvSpPr>
          <p:spPr>
            <a:xfrm>
              <a:off x="8942206" y="2282561"/>
              <a:ext cx="278463" cy="1087121"/>
            </a:xfrm>
            <a:custGeom>
              <a:avLst/>
              <a:gdLst>
                <a:gd name="connsiteX0" fmla="*/ 165135 w 278463"/>
                <a:gd name="connsiteY0" fmla="*/ 811301 h 1087121"/>
                <a:gd name="connsiteX1" fmla="*/ 165135 w 278463"/>
                <a:gd name="connsiteY1" fmla="*/ 25903 h 1087121"/>
                <a:gd name="connsiteX2" fmla="*/ 139232 w 278463"/>
                <a:gd name="connsiteY2" fmla="*/ 0 h 1087121"/>
                <a:gd name="connsiteX3" fmla="*/ 113328 w 278463"/>
                <a:gd name="connsiteY3" fmla="*/ 25903 h 1087121"/>
                <a:gd name="connsiteX4" fmla="*/ 113328 w 278463"/>
                <a:gd name="connsiteY4" fmla="*/ 811273 h 1087121"/>
                <a:gd name="connsiteX5" fmla="*/ 0 w 278463"/>
                <a:gd name="connsiteY5" fmla="*/ 947890 h 1087121"/>
                <a:gd name="connsiteX6" fmla="*/ 139232 w 278463"/>
                <a:gd name="connsiteY6" fmla="*/ 1087122 h 1087121"/>
                <a:gd name="connsiteX7" fmla="*/ 278463 w 278463"/>
                <a:gd name="connsiteY7" fmla="*/ 947890 h 1087121"/>
                <a:gd name="connsiteX8" fmla="*/ 165135 w 278463"/>
                <a:gd name="connsiteY8" fmla="*/ 811301 h 1087121"/>
                <a:gd name="connsiteX9" fmla="*/ 139232 w 278463"/>
                <a:gd name="connsiteY9" fmla="*/ 1035339 h 1087121"/>
                <a:gd name="connsiteX10" fmla="*/ 51806 w 278463"/>
                <a:gd name="connsiteY10" fmla="*/ 947914 h 1087121"/>
                <a:gd name="connsiteX11" fmla="*/ 139232 w 278463"/>
                <a:gd name="connsiteY11" fmla="*/ 860488 h 1087121"/>
                <a:gd name="connsiteX12" fmla="*/ 226657 w 278463"/>
                <a:gd name="connsiteY12" fmla="*/ 947914 h 1087121"/>
                <a:gd name="connsiteX13" fmla="*/ 139232 w 278463"/>
                <a:gd name="connsiteY13" fmla="*/ 1035339 h 108712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</a:cxnLst>
              <a:rect l="l" t="t" r="r" b="b"/>
              <a:pathLst>
                <a:path w="278463" h="1087121">
                  <a:moveTo>
                    <a:pt x="165135" y="811301"/>
                  </a:moveTo>
                  <a:lnTo>
                    <a:pt x="165135" y="25903"/>
                  </a:lnTo>
                  <a:cubicBezTo>
                    <a:pt x="165135" y="11578"/>
                    <a:pt x="153557" y="0"/>
                    <a:pt x="139232" y="0"/>
                  </a:cubicBezTo>
                  <a:cubicBezTo>
                    <a:pt x="124906" y="0"/>
                    <a:pt x="113328" y="11578"/>
                    <a:pt x="113328" y="25903"/>
                  </a:cubicBezTo>
                  <a:lnTo>
                    <a:pt x="113328" y="811273"/>
                  </a:lnTo>
                  <a:cubicBezTo>
                    <a:pt x="48930" y="823474"/>
                    <a:pt x="0" y="879972"/>
                    <a:pt x="0" y="947890"/>
                  </a:cubicBezTo>
                  <a:cubicBezTo>
                    <a:pt x="0" y="1024642"/>
                    <a:pt x="62455" y="1087122"/>
                    <a:pt x="139232" y="1087122"/>
                  </a:cubicBezTo>
                  <a:cubicBezTo>
                    <a:pt x="216008" y="1087122"/>
                    <a:pt x="278463" y="1024642"/>
                    <a:pt x="278463" y="947890"/>
                  </a:cubicBezTo>
                  <a:cubicBezTo>
                    <a:pt x="278463" y="879996"/>
                    <a:pt x="229533" y="823474"/>
                    <a:pt x="165135" y="811301"/>
                  </a:cubicBezTo>
                  <a:close/>
                  <a:moveTo>
                    <a:pt x="139232" y="1035339"/>
                  </a:moveTo>
                  <a:cubicBezTo>
                    <a:pt x="91026" y="1035339"/>
                    <a:pt x="51806" y="996096"/>
                    <a:pt x="51806" y="947914"/>
                  </a:cubicBezTo>
                  <a:cubicBezTo>
                    <a:pt x="51806" y="899708"/>
                    <a:pt x="91026" y="860488"/>
                    <a:pt x="139232" y="860488"/>
                  </a:cubicBezTo>
                  <a:cubicBezTo>
                    <a:pt x="187438" y="860488"/>
                    <a:pt x="226657" y="899708"/>
                    <a:pt x="226657" y="947914"/>
                  </a:cubicBezTo>
                  <a:cubicBezTo>
                    <a:pt x="226657" y="996120"/>
                    <a:pt x="187438" y="1035339"/>
                    <a:pt x="139232" y="1035339"/>
                  </a:cubicBezTo>
                  <a:close/>
                </a:path>
              </a:pathLst>
            </a:custGeom>
            <a:grpFill/>
            <a:ln w="19050" cap="flat">
              <a:solidFill>
                <a:srgbClr val="0F6FC6"/>
              </a:solidFill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5" name="Freeform: Shape 34">
              <a:extLst>
                <a:ext uri="{FF2B5EF4-FFF2-40B4-BE49-F238E27FC236}">
                  <a16:creationId xmlns:a16="http://schemas.microsoft.com/office/drawing/2014/main" id="{2A9874F8-E6D3-454C-B3A7-7B6901F5DC0B}"/>
                </a:ext>
              </a:extLst>
            </p:cNvPr>
            <p:cNvSpPr/>
            <p:nvPr/>
          </p:nvSpPr>
          <p:spPr>
            <a:xfrm>
              <a:off x="9389284" y="2256005"/>
              <a:ext cx="278463" cy="1087116"/>
            </a:xfrm>
            <a:custGeom>
              <a:avLst/>
              <a:gdLst>
                <a:gd name="connsiteX0" fmla="*/ 139232 w 278463"/>
                <a:gd name="connsiteY0" fmla="*/ 0 h 1087116"/>
                <a:gd name="connsiteX1" fmla="*/ 0 w 278463"/>
                <a:gd name="connsiteY1" fmla="*/ 139232 h 1087116"/>
                <a:gd name="connsiteX2" fmla="*/ 113328 w 278463"/>
                <a:gd name="connsiteY2" fmla="*/ 275820 h 1087116"/>
                <a:gd name="connsiteX3" fmla="*/ 113328 w 278463"/>
                <a:gd name="connsiteY3" fmla="*/ 1061214 h 1087116"/>
                <a:gd name="connsiteX4" fmla="*/ 139232 w 278463"/>
                <a:gd name="connsiteY4" fmla="*/ 1087117 h 1087116"/>
                <a:gd name="connsiteX5" fmla="*/ 165135 w 278463"/>
                <a:gd name="connsiteY5" fmla="*/ 1061214 h 1087116"/>
                <a:gd name="connsiteX6" fmla="*/ 165135 w 278463"/>
                <a:gd name="connsiteY6" fmla="*/ 275820 h 1087116"/>
                <a:gd name="connsiteX7" fmla="*/ 278463 w 278463"/>
                <a:gd name="connsiteY7" fmla="*/ 139232 h 1087116"/>
                <a:gd name="connsiteX8" fmla="*/ 139232 w 278463"/>
                <a:gd name="connsiteY8" fmla="*/ 0 h 1087116"/>
                <a:gd name="connsiteX9" fmla="*/ 139232 w 278463"/>
                <a:gd name="connsiteY9" fmla="*/ 226657 h 1087116"/>
                <a:gd name="connsiteX10" fmla="*/ 51807 w 278463"/>
                <a:gd name="connsiteY10" fmla="*/ 139232 h 1087116"/>
                <a:gd name="connsiteX11" fmla="*/ 139232 w 278463"/>
                <a:gd name="connsiteY11" fmla="*/ 51806 h 1087116"/>
                <a:gd name="connsiteX12" fmla="*/ 226657 w 278463"/>
                <a:gd name="connsiteY12" fmla="*/ 139232 h 1087116"/>
                <a:gd name="connsiteX13" fmla="*/ 139232 w 278463"/>
                <a:gd name="connsiteY13" fmla="*/ 226657 h 108711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</a:cxnLst>
              <a:rect l="l" t="t" r="r" b="b"/>
              <a:pathLst>
                <a:path w="278463" h="1087116">
                  <a:moveTo>
                    <a:pt x="139232" y="0"/>
                  </a:moveTo>
                  <a:cubicBezTo>
                    <a:pt x="62479" y="0"/>
                    <a:pt x="0" y="62455"/>
                    <a:pt x="0" y="139232"/>
                  </a:cubicBezTo>
                  <a:cubicBezTo>
                    <a:pt x="0" y="207126"/>
                    <a:pt x="48930" y="263647"/>
                    <a:pt x="113328" y="275820"/>
                  </a:cubicBezTo>
                  <a:lnTo>
                    <a:pt x="113328" y="1061214"/>
                  </a:lnTo>
                  <a:cubicBezTo>
                    <a:pt x="113328" y="1075511"/>
                    <a:pt x="124935" y="1087117"/>
                    <a:pt x="139232" y="1087117"/>
                  </a:cubicBezTo>
                  <a:cubicBezTo>
                    <a:pt x="153557" y="1087117"/>
                    <a:pt x="165135" y="1075511"/>
                    <a:pt x="165135" y="1061214"/>
                  </a:cubicBezTo>
                  <a:lnTo>
                    <a:pt x="165135" y="275820"/>
                  </a:lnTo>
                  <a:cubicBezTo>
                    <a:pt x="229533" y="263619"/>
                    <a:pt x="278463" y="207126"/>
                    <a:pt x="278463" y="139232"/>
                  </a:cubicBezTo>
                  <a:cubicBezTo>
                    <a:pt x="278463" y="62455"/>
                    <a:pt x="216037" y="0"/>
                    <a:pt x="139232" y="0"/>
                  </a:cubicBezTo>
                  <a:close/>
                  <a:moveTo>
                    <a:pt x="139232" y="226657"/>
                  </a:moveTo>
                  <a:cubicBezTo>
                    <a:pt x="91049" y="226657"/>
                    <a:pt x="51807" y="187438"/>
                    <a:pt x="51807" y="139232"/>
                  </a:cubicBezTo>
                  <a:cubicBezTo>
                    <a:pt x="51807" y="91026"/>
                    <a:pt x="91049" y="51806"/>
                    <a:pt x="139232" y="51806"/>
                  </a:cubicBezTo>
                  <a:cubicBezTo>
                    <a:pt x="187438" y="51806"/>
                    <a:pt x="226657" y="91026"/>
                    <a:pt x="226657" y="139232"/>
                  </a:cubicBezTo>
                  <a:cubicBezTo>
                    <a:pt x="226657" y="187438"/>
                    <a:pt x="187438" y="226657"/>
                    <a:pt x="139232" y="226657"/>
                  </a:cubicBezTo>
                  <a:close/>
                </a:path>
              </a:pathLst>
            </a:custGeom>
            <a:grpFill/>
            <a:ln w="19050" cap="flat">
              <a:solidFill>
                <a:srgbClr val="0F6FC6"/>
              </a:solidFill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36" name="Freeform: Shape 35">
            <a:extLst>
              <a:ext uri="{FF2B5EF4-FFF2-40B4-BE49-F238E27FC236}">
                <a16:creationId xmlns:a16="http://schemas.microsoft.com/office/drawing/2014/main" id="{86E2259F-88A0-476D-B3C8-78CA59FADA78}"/>
              </a:ext>
            </a:extLst>
          </p:cNvPr>
          <p:cNvSpPr/>
          <p:nvPr/>
        </p:nvSpPr>
        <p:spPr>
          <a:xfrm>
            <a:off x="4868374" y="3468682"/>
            <a:ext cx="702623" cy="711676"/>
          </a:xfrm>
          <a:custGeom>
            <a:avLst/>
            <a:gdLst>
              <a:gd name="connsiteX0" fmla="*/ 645385 w 983722"/>
              <a:gd name="connsiteY0" fmla="*/ 0 h 983722"/>
              <a:gd name="connsiteX1" fmla="*/ 307049 w 983722"/>
              <a:gd name="connsiteY1" fmla="*/ 338337 h 983722"/>
              <a:gd name="connsiteX2" fmla="*/ 395254 w 983722"/>
              <a:gd name="connsiteY2" fmla="*/ 565931 h 983722"/>
              <a:gd name="connsiteX3" fmla="*/ 369438 w 983722"/>
              <a:gd name="connsiteY3" fmla="*/ 591748 h 983722"/>
              <a:gd name="connsiteX4" fmla="*/ 338335 w 983722"/>
              <a:gd name="connsiteY4" fmla="*/ 583394 h 983722"/>
              <a:gd name="connsiteX5" fmla="*/ 294503 w 983722"/>
              <a:gd name="connsiteY5" fmla="*/ 601556 h 983722"/>
              <a:gd name="connsiteX6" fmla="*/ 18164 w 983722"/>
              <a:gd name="connsiteY6" fmla="*/ 877892 h 983722"/>
              <a:gd name="connsiteX7" fmla="*/ 0 w 983722"/>
              <a:gd name="connsiteY7" fmla="*/ 921728 h 983722"/>
              <a:gd name="connsiteX8" fmla="*/ 18155 w 983722"/>
              <a:gd name="connsiteY8" fmla="*/ 965556 h 983722"/>
              <a:gd name="connsiteX9" fmla="*/ 61991 w 983722"/>
              <a:gd name="connsiteY9" fmla="*/ 983722 h 983722"/>
              <a:gd name="connsiteX10" fmla="*/ 105823 w 983722"/>
              <a:gd name="connsiteY10" fmla="*/ 965562 h 983722"/>
              <a:gd name="connsiteX11" fmla="*/ 382164 w 983722"/>
              <a:gd name="connsiteY11" fmla="*/ 689222 h 983722"/>
              <a:gd name="connsiteX12" fmla="*/ 400328 w 983722"/>
              <a:gd name="connsiteY12" fmla="*/ 645385 h 983722"/>
              <a:gd name="connsiteX13" fmla="*/ 391974 w 983722"/>
              <a:gd name="connsiteY13" fmla="*/ 614282 h 983722"/>
              <a:gd name="connsiteX14" fmla="*/ 417791 w 983722"/>
              <a:gd name="connsiteY14" fmla="*/ 588465 h 983722"/>
              <a:gd name="connsiteX15" fmla="*/ 645385 w 983722"/>
              <a:gd name="connsiteY15" fmla="*/ 676671 h 983722"/>
              <a:gd name="connsiteX16" fmla="*/ 983722 w 983722"/>
              <a:gd name="connsiteY16" fmla="*/ 338335 h 983722"/>
              <a:gd name="connsiteX17" fmla="*/ 645385 w 983722"/>
              <a:gd name="connsiteY17" fmla="*/ 0 h 983722"/>
              <a:gd name="connsiteX18" fmla="*/ 359632 w 983722"/>
              <a:gd name="connsiteY18" fmla="*/ 666681 h 983722"/>
              <a:gd name="connsiteX19" fmla="*/ 83283 w 983722"/>
              <a:gd name="connsiteY19" fmla="*/ 943030 h 983722"/>
              <a:gd name="connsiteX20" fmla="*/ 61991 w 983722"/>
              <a:gd name="connsiteY20" fmla="*/ 951852 h 983722"/>
              <a:gd name="connsiteX21" fmla="*/ 40692 w 983722"/>
              <a:gd name="connsiteY21" fmla="*/ 943022 h 983722"/>
              <a:gd name="connsiteX22" fmla="*/ 31870 w 983722"/>
              <a:gd name="connsiteY22" fmla="*/ 921728 h 983722"/>
              <a:gd name="connsiteX23" fmla="*/ 40696 w 983722"/>
              <a:gd name="connsiteY23" fmla="*/ 900433 h 983722"/>
              <a:gd name="connsiteX24" fmla="*/ 317045 w 983722"/>
              <a:gd name="connsiteY24" fmla="*/ 624086 h 983722"/>
              <a:gd name="connsiteX25" fmla="*/ 338337 w 983722"/>
              <a:gd name="connsiteY25" fmla="*/ 615264 h 983722"/>
              <a:gd name="connsiteX26" fmla="*/ 359639 w 983722"/>
              <a:gd name="connsiteY26" fmla="*/ 624096 h 983722"/>
              <a:gd name="connsiteX27" fmla="*/ 368458 w 983722"/>
              <a:gd name="connsiteY27" fmla="*/ 645388 h 983722"/>
              <a:gd name="connsiteX28" fmla="*/ 359632 w 983722"/>
              <a:gd name="connsiteY28" fmla="*/ 666681 h 983722"/>
              <a:gd name="connsiteX29" fmla="*/ 645385 w 983722"/>
              <a:gd name="connsiteY29" fmla="*/ 644801 h 983722"/>
              <a:gd name="connsiteX30" fmla="*/ 338919 w 983722"/>
              <a:gd name="connsiteY30" fmla="*/ 338335 h 983722"/>
              <a:gd name="connsiteX31" fmla="*/ 645385 w 983722"/>
              <a:gd name="connsiteY31" fmla="*/ 31870 h 983722"/>
              <a:gd name="connsiteX32" fmla="*/ 951852 w 983722"/>
              <a:gd name="connsiteY32" fmla="*/ 338337 h 983722"/>
              <a:gd name="connsiteX33" fmla="*/ 645385 w 983722"/>
              <a:gd name="connsiteY33" fmla="*/ 644801 h 98372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</a:cxnLst>
            <a:rect l="l" t="t" r="r" b="b"/>
            <a:pathLst>
              <a:path w="983722" h="983722">
                <a:moveTo>
                  <a:pt x="645385" y="0"/>
                </a:moveTo>
                <a:cubicBezTo>
                  <a:pt x="458827" y="0"/>
                  <a:pt x="307049" y="151778"/>
                  <a:pt x="307049" y="338337"/>
                </a:cubicBezTo>
                <a:cubicBezTo>
                  <a:pt x="307049" y="425896"/>
                  <a:pt x="340485" y="505790"/>
                  <a:pt x="395254" y="565931"/>
                </a:cubicBezTo>
                <a:lnTo>
                  <a:pt x="369438" y="591748"/>
                </a:lnTo>
                <a:cubicBezTo>
                  <a:pt x="360093" y="586307"/>
                  <a:pt x="349440" y="583394"/>
                  <a:pt x="338335" y="583394"/>
                </a:cubicBezTo>
                <a:cubicBezTo>
                  <a:pt x="321771" y="583394"/>
                  <a:pt x="306203" y="589847"/>
                  <a:pt x="294503" y="601556"/>
                </a:cubicBezTo>
                <a:lnTo>
                  <a:pt x="18164" y="877892"/>
                </a:lnTo>
                <a:cubicBezTo>
                  <a:pt x="6450" y="889597"/>
                  <a:pt x="0" y="905165"/>
                  <a:pt x="0" y="921728"/>
                </a:cubicBezTo>
                <a:cubicBezTo>
                  <a:pt x="0" y="938292"/>
                  <a:pt x="6450" y="953860"/>
                  <a:pt x="18155" y="965556"/>
                </a:cubicBezTo>
                <a:cubicBezTo>
                  <a:pt x="29860" y="977269"/>
                  <a:pt x="45428" y="983722"/>
                  <a:pt x="61991" y="983722"/>
                </a:cubicBezTo>
                <a:cubicBezTo>
                  <a:pt x="78555" y="983722"/>
                  <a:pt x="94125" y="977272"/>
                  <a:pt x="105823" y="965562"/>
                </a:cubicBezTo>
                <a:lnTo>
                  <a:pt x="382164" y="689222"/>
                </a:lnTo>
                <a:cubicBezTo>
                  <a:pt x="393878" y="677517"/>
                  <a:pt x="400328" y="661949"/>
                  <a:pt x="400328" y="645385"/>
                </a:cubicBezTo>
                <a:cubicBezTo>
                  <a:pt x="400328" y="634278"/>
                  <a:pt x="397415" y="623627"/>
                  <a:pt x="391974" y="614282"/>
                </a:cubicBezTo>
                <a:lnTo>
                  <a:pt x="417791" y="588465"/>
                </a:lnTo>
                <a:cubicBezTo>
                  <a:pt x="477932" y="643235"/>
                  <a:pt x="557826" y="676671"/>
                  <a:pt x="645385" y="676671"/>
                </a:cubicBezTo>
                <a:cubicBezTo>
                  <a:pt x="831944" y="676671"/>
                  <a:pt x="983722" y="524893"/>
                  <a:pt x="983722" y="338335"/>
                </a:cubicBezTo>
                <a:cubicBezTo>
                  <a:pt x="983722" y="151776"/>
                  <a:pt x="831944" y="0"/>
                  <a:pt x="645385" y="0"/>
                </a:cubicBezTo>
                <a:close/>
                <a:moveTo>
                  <a:pt x="359632" y="666681"/>
                </a:moveTo>
                <a:lnTo>
                  <a:pt x="83283" y="943030"/>
                </a:lnTo>
                <a:cubicBezTo>
                  <a:pt x="77599" y="948718"/>
                  <a:pt x="70038" y="951852"/>
                  <a:pt x="61991" y="951852"/>
                </a:cubicBezTo>
                <a:cubicBezTo>
                  <a:pt x="53945" y="951852"/>
                  <a:pt x="46384" y="948718"/>
                  <a:pt x="40692" y="943022"/>
                </a:cubicBezTo>
                <a:cubicBezTo>
                  <a:pt x="35004" y="937336"/>
                  <a:pt x="31870" y="929775"/>
                  <a:pt x="31870" y="921728"/>
                </a:cubicBezTo>
                <a:cubicBezTo>
                  <a:pt x="31870" y="913682"/>
                  <a:pt x="35004" y="906121"/>
                  <a:pt x="40696" y="900433"/>
                </a:cubicBezTo>
                <a:lnTo>
                  <a:pt x="317045" y="624086"/>
                </a:lnTo>
                <a:cubicBezTo>
                  <a:pt x="322729" y="618396"/>
                  <a:pt x="330291" y="615264"/>
                  <a:pt x="338337" y="615264"/>
                </a:cubicBezTo>
                <a:cubicBezTo>
                  <a:pt x="346383" y="615264"/>
                  <a:pt x="353944" y="618398"/>
                  <a:pt x="359639" y="624096"/>
                </a:cubicBezTo>
                <a:cubicBezTo>
                  <a:pt x="365326" y="629780"/>
                  <a:pt x="368458" y="637341"/>
                  <a:pt x="368458" y="645388"/>
                </a:cubicBezTo>
                <a:cubicBezTo>
                  <a:pt x="368458" y="653434"/>
                  <a:pt x="365326" y="660993"/>
                  <a:pt x="359632" y="666681"/>
                </a:cubicBezTo>
                <a:close/>
                <a:moveTo>
                  <a:pt x="645385" y="644801"/>
                </a:moveTo>
                <a:cubicBezTo>
                  <a:pt x="476400" y="644801"/>
                  <a:pt x="338919" y="507320"/>
                  <a:pt x="338919" y="338335"/>
                </a:cubicBezTo>
                <a:cubicBezTo>
                  <a:pt x="338919" y="169349"/>
                  <a:pt x="476400" y="31870"/>
                  <a:pt x="645385" y="31870"/>
                </a:cubicBezTo>
                <a:cubicBezTo>
                  <a:pt x="814371" y="31870"/>
                  <a:pt x="951852" y="169351"/>
                  <a:pt x="951852" y="338337"/>
                </a:cubicBezTo>
                <a:cubicBezTo>
                  <a:pt x="951852" y="507322"/>
                  <a:pt x="814371" y="644801"/>
                  <a:pt x="645385" y="644801"/>
                </a:cubicBezTo>
                <a:close/>
              </a:path>
            </a:pathLst>
          </a:custGeom>
          <a:solidFill>
            <a:srgbClr val="0F6FC6"/>
          </a:solidFill>
          <a:ln w="38100" cap="flat">
            <a:solidFill>
              <a:srgbClr val="0F6FC6"/>
            </a:solidFill>
            <a:prstDash val="solid"/>
            <a:miter/>
          </a:ln>
        </p:spPr>
        <p:txBody>
          <a:bodyPr rtlCol="0" anchor="ctr"/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grpSp>
        <p:nvGrpSpPr>
          <p:cNvPr id="37" name="Graphic 19">
            <a:extLst>
              <a:ext uri="{FF2B5EF4-FFF2-40B4-BE49-F238E27FC236}">
                <a16:creationId xmlns:a16="http://schemas.microsoft.com/office/drawing/2014/main" id="{97F7580C-4083-46D2-B329-D229C9126C79}"/>
              </a:ext>
            </a:extLst>
          </p:cNvPr>
          <p:cNvGrpSpPr/>
          <p:nvPr/>
        </p:nvGrpSpPr>
        <p:grpSpPr>
          <a:xfrm>
            <a:off x="5203069" y="3599493"/>
            <a:ext cx="242638" cy="235838"/>
            <a:chOff x="4745598" y="2591298"/>
            <a:chExt cx="347335" cy="341182"/>
          </a:xfrm>
          <a:solidFill>
            <a:srgbClr val="0F6FC6"/>
          </a:solidFill>
        </p:grpSpPr>
        <p:sp>
          <p:nvSpPr>
            <p:cNvPr id="38" name="Freeform: Shape 37">
              <a:extLst>
                <a:ext uri="{FF2B5EF4-FFF2-40B4-BE49-F238E27FC236}">
                  <a16:creationId xmlns:a16="http://schemas.microsoft.com/office/drawing/2014/main" id="{6C2F43F7-A610-4F28-B53C-3703C602F080}"/>
                </a:ext>
              </a:extLst>
            </p:cNvPr>
            <p:cNvSpPr/>
            <p:nvPr/>
          </p:nvSpPr>
          <p:spPr>
            <a:xfrm>
              <a:off x="4850930" y="2803295"/>
              <a:ext cx="21541" cy="21541"/>
            </a:xfrm>
            <a:custGeom>
              <a:avLst/>
              <a:gdLst>
                <a:gd name="connsiteX0" fmla="*/ 21542 w 21541"/>
                <a:gd name="connsiteY0" fmla="*/ 10771 h 21541"/>
                <a:gd name="connsiteX1" fmla="*/ 10771 w 21541"/>
                <a:gd name="connsiteY1" fmla="*/ 21542 h 21541"/>
                <a:gd name="connsiteX2" fmla="*/ 0 w 21541"/>
                <a:gd name="connsiteY2" fmla="*/ 10771 h 21541"/>
                <a:gd name="connsiteX3" fmla="*/ 10771 w 21541"/>
                <a:gd name="connsiteY3" fmla="*/ 0 h 21541"/>
                <a:gd name="connsiteX4" fmla="*/ 21542 w 21541"/>
                <a:gd name="connsiteY4" fmla="*/ 10771 h 2154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21541" h="21541">
                  <a:moveTo>
                    <a:pt x="21542" y="10771"/>
                  </a:moveTo>
                  <a:cubicBezTo>
                    <a:pt x="21542" y="16719"/>
                    <a:pt x="16719" y="21542"/>
                    <a:pt x="10771" y="21542"/>
                  </a:cubicBezTo>
                  <a:cubicBezTo>
                    <a:pt x="4822" y="21542"/>
                    <a:pt x="0" y="16719"/>
                    <a:pt x="0" y="10771"/>
                  </a:cubicBezTo>
                  <a:cubicBezTo>
                    <a:pt x="0" y="4822"/>
                    <a:pt x="4822" y="0"/>
                    <a:pt x="10771" y="0"/>
                  </a:cubicBezTo>
                  <a:cubicBezTo>
                    <a:pt x="16719" y="0"/>
                    <a:pt x="21542" y="4822"/>
                    <a:pt x="21542" y="10771"/>
                  </a:cubicBezTo>
                  <a:close/>
                </a:path>
              </a:pathLst>
            </a:custGeom>
            <a:grpFill/>
            <a:ln w="3175" cap="flat">
              <a:solidFill>
                <a:srgbClr val="0F6FC6"/>
              </a:solidFill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9" name="Freeform: Shape 38">
              <a:extLst>
                <a:ext uri="{FF2B5EF4-FFF2-40B4-BE49-F238E27FC236}">
                  <a16:creationId xmlns:a16="http://schemas.microsoft.com/office/drawing/2014/main" id="{BF01AC77-E2D5-40EF-8150-041A8DF3C9B5}"/>
                </a:ext>
              </a:extLst>
            </p:cNvPr>
            <p:cNvSpPr/>
            <p:nvPr/>
          </p:nvSpPr>
          <p:spPr>
            <a:xfrm>
              <a:off x="4966059" y="2803295"/>
              <a:ext cx="21541" cy="21541"/>
            </a:xfrm>
            <a:custGeom>
              <a:avLst/>
              <a:gdLst>
                <a:gd name="connsiteX0" fmla="*/ 21542 w 21541"/>
                <a:gd name="connsiteY0" fmla="*/ 10771 h 21541"/>
                <a:gd name="connsiteX1" fmla="*/ 10771 w 21541"/>
                <a:gd name="connsiteY1" fmla="*/ 21542 h 21541"/>
                <a:gd name="connsiteX2" fmla="*/ 0 w 21541"/>
                <a:gd name="connsiteY2" fmla="*/ 10771 h 21541"/>
                <a:gd name="connsiteX3" fmla="*/ 10771 w 21541"/>
                <a:gd name="connsiteY3" fmla="*/ 0 h 21541"/>
                <a:gd name="connsiteX4" fmla="*/ 21542 w 21541"/>
                <a:gd name="connsiteY4" fmla="*/ 10771 h 2154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21541" h="21541">
                  <a:moveTo>
                    <a:pt x="21542" y="10771"/>
                  </a:moveTo>
                  <a:cubicBezTo>
                    <a:pt x="21542" y="16719"/>
                    <a:pt x="16719" y="21542"/>
                    <a:pt x="10771" y="21542"/>
                  </a:cubicBezTo>
                  <a:cubicBezTo>
                    <a:pt x="4822" y="21542"/>
                    <a:pt x="0" y="16719"/>
                    <a:pt x="0" y="10771"/>
                  </a:cubicBezTo>
                  <a:cubicBezTo>
                    <a:pt x="0" y="4822"/>
                    <a:pt x="4822" y="0"/>
                    <a:pt x="10771" y="0"/>
                  </a:cubicBezTo>
                  <a:cubicBezTo>
                    <a:pt x="16719" y="0"/>
                    <a:pt x="21542" y="4822"/>
                    <a:pt x="21542" y="10771"/>
                  </a:cubicBezTo>
                  <a:close/>
                </a:path>
              </a:pathLst>
            </a:custGeom>
            <a:grpFill/>
            <a:ln w="3175" cap="flat">
              <a:solidFill>
                <a:srgbClr val="0F6FC6"/>
              </a:solidFill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0" name="Freeform: Shape 39">
              <a:extLst>
                <a:ext uri="{FF2B5EF4-FFF2-40B4-BE49-F238E27FC236}">
                  <a16:creationId xmlns:a16="http://schemas.microsoft.com/office/drawing/2014/main" id="{A2886E83-613F-461B-82DE-416B416E342B}"/>
                </a:ext>
              </a:extLst>
            </p:cNvPr>
            <p:cNvSpPr/>
            <p:nvPr/>
          </p:nvSpPr>
          <p:spPr>
            <a:xfrm>
              <a:off x="4874878" y="2845539"/>
              <a:ext cx="88772" cy="50850"/>
            </a:xfrm>
            <a:custGeom>
              <a:avLst/>
              <a:gdLst>
                <a:gd name="connsiteX0" fmla="*/ 82310 w 88772"/>
                <a:gd name="connsiteY0" fmla="*/ 0 h 50850"/>
                <a:gd name="connsiteX1" fmla="*/ 6464 w 88772"/>
                <a:gd name="connsiteY1" fmla="*/ 0 h 50850"/>
                <a:gd name="connsiteX2" fmla="*/ 0 w 88772"/>
                <a:gd name="connsiteY2" fmla="*/ 6464 h 50850"/>
                <a:gd name="connsiteX3" fmla="*/ 44386 w 88772"/>
                <a:gd name="connsiteY3" fmla="*/ 50851 h 50850"/>
                <a:gd name="connsiteX4" fmla="*/ 88773 w 88772"/>
                <a:gd name="connsiteY4" fmla="*/ 6464 h 50850"/>
                <a:gd name="connsiteX5" fmla="*/ 82310 w 88772"/>
                <a:gd name="connsiteY5" fmla="*/ 0 h 50850"/>
                <a:gd name="connsiteX6" fmla="*/ 44387 w 88772"/>
                <a:gd name="connsiteY6" fmla="*/ 37923 h 50850"/>
                <a:gd name="connsiteX7" fmla="*/ 13596 w 88772"/>
                <a:gd name="connsiteY7" fmla="*/ 12928 h 50850"/>
                <a:gd name="connsiteX8" fmla="*/ 22384 w 88772"/>
                <a:gd name="connsiteY8" fmla="*/ 12928 h 50850"/>
                <a:gd name="connsiteX9" fmla="*/ 22384 w 88772"/>
                <a:gd name="connsiteY9" fmla="*/ 16533 h 50850"/>
                <a:gd name="connsiteX10" fmla="*/ 28848 w 88772"/>
                <a:gd name="connsiteY10" fmla="*/ 22997 h 50850"/>
                <a:gd name="connsiteX11" fmla="*/ 35313 w 88772"/>
                <a:gd name="connsiteY11" fmla="*/ 16533 h 50850"/>
                <a:gd name="connsiteX12" fmla="*/ 35313 w 88772"/>
                <a:gd name="connsiteY12" fmla="*/ 12928 h 50850"/>
                <a:gd name="connsiteX13" fmla="*/ 53461 w 88772"/>
                <a:gd name="connsiteY13" fmla="*/ 12928 h 50850"/>
                <a:gd name="connsiteX14" fmla="*/ 53461 w 88772"/>
                <a:gd name="connsiteY14" fmla="*/ 16533 h 50850"/>
                <a:gd name="connsiteX15" fmla="*/ 59925 w 88772"/>
                <a:gd name="connsiteY15" fmla="*/ 22997 h 50850"/>
                <a:gd name="connsiteX16" fmla="*/ 66390 w 88772"/>
                <a:gd name="connsiteY16" fmla="*/ 16533 h 50850"/>
                <a:gd name="connsiteX17" fmla="*/ 66390 w 88772"/>
                <a:gd name="connsiteY17" fmla="*/ 12928 h 50850"/>
                <a:gd name="connsiteX18" fmla="*/ 75178 w 88772"/>
                <a:gd name="connsiteY18" fmla="*/ 12928 h 50850"/>
                <a:gd name="connsiteX19" fmla="*/ 44387 w 88772"/>
                <a:gd name="connsiteY19" fmla="*/ 37923 h 508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</a:cxnLst>
              <a:rect l="l" t="t" r="r" b="b"/>
              <a:pathLst>
                <a:path w="88772" h="50850">
                  <a:moveTo>
                    <a:pt x="82310" y="0"/>
                  </a:moveTo>
                  <a:lnTo>
                    <a:pt x="6464" y="0"/>
                  </a:lnTo>
                  <a:cubicBezTo>
                    <a:pt x="2895" y="0"/>
                    <a:pt x="0" y="2893"/>
                    <a:pt x="0" y="6464"/>
                  </a:cubicBezTo>
                  <a:cubicBezTo>
                    <a:pt x="0" y="30939"/>
                    <a:pt x="19912" y="50851"/>
                    <a:pt x="44386" y="50851"/>
                  </a:cubicBezTo>
                  <a:cubicBezTo>
                    <a:pt x="68861" y="50851"/>
                    <a:pt x="88773" y="30939"/>
                    <a:pt x="88773" y="6464"/>
                  </a:cubicBezTo>
                  <a:cubicBezTo>
                    <a:pt x="88773" y="2893"/>
                    <a:pt x="85879" y="0"/>
                    <a:pt x="82310" y="0"/>
                  </a:cubicBezTo>
                  <a:close/>
                  <a:moveTo>
                    <a:pt x="44387" y="37923"/>
                  </a:moveTo>
                  <a:cubicBezTo>
                    <a:pt x="29256" y="37923"/>
                    <a:pt x="16585" y="27184"/>
                    <a:pt x="13596" y="12928"/>
                  </a:cubicBezTo>
                  <a:lnTo>
                    <a:pt x="22384" y="12928"/>
                  </a:lnTo>
                  <a:lnTo>
                    <a:pt x="22384" y="16533"/>
                  </a:lnTo>
                  <a:cubicBezTo>
                    <a:pt x="22384" y="20104"/>
                    <a:pt x="25278" y="22997"/>
                    <a:pt x="28848" y="22997"/>
                  </a:cubicBezTo>
                  <a:cubicBezTo>
                    <a:pt x="32418" y="22997"/>
                    <a:pt x="35313" y="20104"/>
                    <a:pt x="35313" y="16533"/>
                  </a:cubicBezTo>
                  <a:lnTo>
                    <a:pt x="35313" y="12928"/>
                  </a:lnTo>
                  <a:lnTo>
                    <a:pt x="53461" y="12928"/>
                  </a:lnTo>
                  <a:lnTo>
                    <a:pt x="53461" y="16533"/>
                  </a:lnTo>
                  <a:cubicBezTo>
                    <a:pt x="53461" y="20104"/>
                    <a:pt x="56355" y="22997"/>
                    <a:pt x="59925" y="22997"/>
                  </a:cubicBezTo>
                  <a:cubicBezTo>
                    <a:pt x="63495" y="22997"/>
                    <a:pt x="66390" y="20104"/>
                    <a:pt x="66390" y="16533"/>
                  </a:cubicBezTo>
                  <a:lnTo>
                    <a:pt x="66390" y="12928"/>
                  </a:lnTo>
                  <a:lnTo>
                    <a:pt x="75178" y="12928"/>
                  </a:lnTo>
                  <a:cubicBezTo>
                    <a:pt x="72189" y="27184"/>
                    <a:pt x="59518" y="37923"/>
                    <a:pt x="44387" y="37923"/>
                  </a:cubicBezTo>
                  <a:close/>
                </a:path>
              </a:pathLst>
            </a:custGeom>
            <a:grpFill/>
            <a:ln w="3175" cap="flat">
              <a:solidFill>
                <a:srgbClr val="0F6FC6"/>
              </a:solidFill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1" name="Freeform: Shape 40">
              <a:extLst>
                <a:ext uri="{FF2B5EF4-FFF2-40B4-BE49-F238E27FC236}">
                  <a16:creationId xmlns:a16="http://schemas.microsoft.com/office/drawing/2014/main" id="{5B3BD152-E033-48CC-AF07-423B2E644887}"/>
                </a:ext>
              </a:extLst>
            </p:cNvPr>
            <p:cNvSpPr/>
            <p:nvPr/>
          </p:nvSpPr>
          <p:spPr>
            <a:xfrm>
              <a:off x="4897260" y="2806569"/>
              <a:ext cx="44008" cy="32741"/>
            </a:xfrm>
            <a:custGeom>
              <a:avLst/>
              <a:gdLst>
                <a:gd name="connsiteX0" fmla="*/ 40593 w 44008"/>
                <a:gd name="connsiteY0" fmla="*/ 768 h 32741"/>
                <a:gd name="connsiteX1" fmla="*/ 31844 w 44008"/>
                <a:gd name="connsiteY1" fmla="*/ 3416 h 32741"/>
                <a:gd name="connsiteX2" fmla="*/ 23567 w 44008"/>
                <a:gd name="connsiteY2" fmla="*/ 18877 h 32741"/>
                <a:gd name="connsiteX3" fmla="*/ 22004 w 44008"/>
                <a:gd name="connsiteY3" fmla="*/ 19814 h 32741"/>
                <a:gd name="connsiteX4" fmla="*/ 20441 w 44008"/>
                <a:gd name="connsiteY4" fmla="*/ 18877 h 32741"/>
                <a:gd name="connsiteX5" fmla="*/ 12165 w 44008"/>
                <a:gd name="connsiteY5" fmla="*/ 3416 h 32741"/>
                <a:gd name="connsiteX6" fmla="*/ 3415 w 44008"/>
                <a:gd name="connsiteY6" fmla="*/ 768 h 32741"/>
                <a:gd name="connsiteX7" fmla="*/ 767 w 44008"/>
                <a:gd name="connsiteY7" fmla="*/ 9518 h 32741"/>
                <a:gd name="connsiteX8" fmla="*/ 9044 w 44008"/>
                <a:gd name="connsiteY8" fmla="*/ 24979 h 32741"/>
                <a:gd name="connsiteX9" fmla="*/ 22005 w 44008"/>
                <a:gd name="connsiteY9" fmla="*/ 32742 h 32741"/>
                <a:gd name="connsiteX10" fmla="*/ 34966 w 44008"/>
                <a:gd name="connsiteY10" fmla="*/ 24978 h 32741"/>
                <a:gd name="connsiteX11" fmla="*/ 43242 w 44008"/>
                <a:gd name="connsiteY11" fmla="*/ 9517 h 32741"/>
                <a:gd name="connsiteX12" fmla="*/ 40593 w 44008"/>
                <a:gd name="connsiteY12" fmla="*/ 768 h 3274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</a:cxnLst>
              <a:rect l="l" t="t" r="r" b="b"/>
              <a:pathLst>
                <a:path w="44008" h="32741">
                  <a:moveTo>
                    <a:pt x="40593" y="768"/>
                  </a:moveTo>
                  <a:cubicBezTo>
                    <a:pt x="37446" y="-920"/>
                    <a:pt x="33529" y="268"/>
                    <a:pt x="31844" y="3416"/>
                  </a:cubicBezTo>
                  <a:lnTo>
                    <a:pt x="23567" y="18877"/>
                  </a:lnTo>
                  <a:cubicBezTo>
                    <a:pt x="23153" y="19651"/>
                    <a:pt x="22488" y="19814"/>
                    <a:pt x="22004" y="19814"/>
                  </a:cubicBezTo>
                  <a:cubicBezTo>
                    <a:pt x="21519" y="19813"/>
                    <a:pt x="20854" y="19651"/>
                    <a:pt x="20441" y="18877"/>
                  </a:cubicBezTo>
                  <a:lnTo>
                    <a:pt x="12165" y="3416"/>
                  </a:lnTo>
                  <a:cubicBezTo>
                    <a:pt x="10480" y="268"/>
                    <a:pt x="6563" y="-919"/>
                    <a:pt x="3415" y="768"/>
                  </a:cubicBezTo>
                  <a:cubicBezTo>
                    <a:pt x="267" y="2453"/>
                    <a:pt x="-919" y="6370"/>
                    <a:pt x="767" y="9518"/>
                  </a:cubicBezTo>
                  <a:lnTo>
                    <a:pt x="9044" y="24979"/>
                  </a:lnTo>
                  <a:cubicBezTo>
                    <a:pt x="11607" y="29766"/>
                    <a:pt x="16574" y="32741"/>
                    <a:pt x="22005" y="32742"/>
                  </a:cubicBezTo>
                  <a:cubicBezTo>
                    <a:pt x="27435" y="32742"/>
                    <a:pt x="32403" y="29766"/>
                    <a:pt x="34966" y="24978"/>
                  </a:cubicBezTo>
                  <a:lnTo>
                    <a:pt x="43242" y="9517"/>
                  </a:lnTo>
                  <a:cubicBezTo>
                    <a:pt x="44927" y="6370"/>
                    <a:pt x="43741" y="2452"/>
                    <a:pt x="40593" y="768"/>
                  </a:cubicBezTo>
                  <a:close/>
                </a:path>
              </a:pathLst>
            </a:custGeom>
            <a:grpFill/>
            <a:ln w="3175" cap="flat">
              <a:solidFill>
                <a:srgbClr val="0F6FC6"/>
              </a:solidFill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2" name="Freeform: Shape 41">
              <a:extLst>
                <a:ext uri="{FF2B5EF4-FFF2-40B4-BE49-F238E27FC236}">
                  <a16:creationId xmlns:a16="http://schemas.microsoft.com/office/drawing/2014/main" id="{39C2F4B5-24AB-4486-A8D6-A15F1C2648E7}"/>
                </a:ext>
              </a:extLst>
            </p:cNvPr>
            <p:cNvSpPr/>
            <p:nvPr/>
          </p:nvSpPr>
          <p:spPr>
            <a:xfrm>
              <a:off x="4838225" y="2779972"/>
              <a:ext cx="47548" cy="19347"/>
            </a:xfrm>
            <a:custGeom>
              <a:avLst/>
              <a:gdLst>
                <a:gd name="connsiteX0" fmla="*/ 42262 w 47548"/>
                <a:gd name="connsiteY0" fmla="*/ 6527 h 19347"/>
                <a:gd name="connsiteX1" fmla="*/ 7644 w 47548"/>
                <a:gd name="connsiteY1" fmla="*/ 110 h 19347"/>
                <a:gd name="connsiteX2" fmla="*/ 110 w 47548"/>
                <a:gd name="connsiteY2" fmla="*/ 5287 h 19347"/>
                <a:gd name="connsiteX3" fmla="*/ 5287 w 47548"/>
                <a:gd name="connsiteY3" fmla="*/ 12821 h 19347"/>
                <a:gd name="connsiteX4" fmla="*/ 39905 w 47548"/>
                <a:gd name="connsiteY4" fmla="*/ 19238 h 19347"/>
                <a:gd name="connsiteX5" fmla="*/ 41091 w 47548"/>
                <a:gd name="connsiteY5" fmla="*/ 19348 h 19347"/>
                <a:gd name="connsiteX6" fmla="*/ 47440 w 47548"/>
                <a:gd name="connsiteY6" fmla="*/ 14061 h 19347"/>
                <a:gd name="connsiteX7" fmla="*/ 42262 w 47548"/>
                <a:gd name="connsiteY7" fmla="*/ 6527 h 1934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47548" h="19347">
                  <a:moveTo>
                    <a:pt x="42262" y="6527"/>
                  </a:moveTo>
                  <a:lnTo>
                    <a:pt x="7644" y="110"/>
                  </a:lnTo>
                  <a:cubicBezTo>
                    <a:pt x="4136" y="-543"/>
                    <a:pt x="761" y="1777"/>
                    <a:pt x="110" y="5287"/>
                  </a:cubicBezTo>
                  <a:cubicBezTo>
                    <a:pt x="-542" y="8797"/>
                    <a:pt x="1777" y="12170"/>
                    <a:pt x="5287" y="12821"/>
                  </a:cubicBezTo>
                  <a:lnTo>
                    <a:pt x="39905" y="19238"/>
                  </a:lnTo>
                  <a:cubicBezTo>
                    <a:pt x="40304" y="19312"/>
                    <a:pt x="40700" y="19348"/>
                    <a:pt x="41091" y="19348"/>
                  </a:cubicBezTo>
                  <a:cubicBezTo>
                    <a:pt x="44146" y="19348"/>
                    <a:pt x="46863" y="17173"/>
                    <a:pt x="47440" y="14061"/>
                  </a:cubicBezTo>
                  <a:cubicBezTo>
                    <a:pt x="48090" y="10550"/>
                    <a:pt x="45771" y="7178"/>
                    <a:pt x="42262" y="6527"/>
                  </a:cubicBezTo>
                  <a:close/>
                </a:path>
              </a:pathLst>
            </a:custGeom>
            <a:grpFill/>
            <a:ln w="3175" cap="flat">
              <a:solidFill>
                <a:srgbClr val="0F6FC6"/>
              </a:solidFill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3" name="Freeform: Shape 42">
              <a:extLst>
                <a:ext uri="{FF2B5EF4-FFF2-40B4-BE49-F238E27FC236}">
                  <a16:creationId xmlns:a16="http://schemas.microsoft.com/office/drawing/2014/main" id="{682DBAB7-221E-49EA-AA9E-FA2C0C23AD90}"/>
                </a:ext>
              </a:extLst>
            </p:cNvPr>
            <p:cNvSpPr/>
            <p:nvPr/>
          </p:nvSpPr>
          <p:spPr>
            <a:xfrm>
              <a:off x="4952756" y="2779972"/>
              <a:ext cx="47547" cy="19347"/>
            </a:xfrm>
            <a:custGeom>
              <a:avLst/>
              <a:gdLst>
                <a:gd name="connsiteX0" fmla="*/ 47439 w 47547"/>
                <a:gd name="connsiteY0" fmla="*/ 5287 h 19347"/>
                <a:gd name="connsiteX1" fmla="*/ 39905 w 47547"/>
                <a:gd name="connsiteY1" fmla="*/ 110 h 19347"/>
                <a:gd name="connsiteX2" fmla="*/ 5287 w 47547"/>
                <a:gd name="connsiteY2" fmla="*/ 6527 h 19347"/>
                <a:gd name="connsiteX3" fmla="*/ 109 w 47547"/>
                <a:gd name="connsiteY3" fmla="*/ 14061 h 19347"/>
                <a:gd name="connsiteX4" fmla="*/ 6458 w 47547"/>
                <a:gd name="connsiteY4" fmla="*/ 19347 h 19347"/>
                <a:gd name="connsiteX5" fmla="*/ 7643 w 47547"/>
                <a:gd name="connsiteY5" fmla="*/ 19238 h 19347"/>
                <a:gd name="connsiteX6" fmla="*/ 42261 w 47547"/>
                <a:gd name="connsiteY6" fmla="*/ 12821 h 19347"/>
                <a:gd name="connsiteX7" fmla="*/ 47439 w 47547"/>
                <a:gd name="connsiteY7" fmla="*/ 5287 h 1934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47547" h="19347">
                  <a:moveTo>
                    <a:pt x="47439" y="5287"/>
                  </a:moveTo>
                  <a:cubicBezTo>
                    <a:pt x="46788" y="1776"/>
                    <a:pt x="43413" y="-542"/>
                    <a:pt x="39905" y="110"/>
                  </a:cubicBezTo>
                  <a:lnTo>
                    <a:pt x="5287" y="6527"/>
                  </a:lnTo>
                  <a:cubicBezTo>
                    <a:pt x="1776" y="7178"/>
                    <a:pt x="-541" y="10551"/>
                    <a:pt x="109" y="14061"/>
                  </a:cubicBezTo>
                  <a:cubicBezTo>
                    <a:pt x="686" y="17172"/>
                    <a:pt x="3402" y="19347"/>
                    <a:pt x="6458" y="19347"/>
                  </a:cubicBezTo>
                  <a:cubicBezTo>
                    <a:pt x="6849" y="19347"/>
                    <a:pt x="7245" y="19312"/>
                    <a:pt x="7643" y="19238"/>
                  </a:cubicBezTo>
                  <a:lnTo>
                    <a:pt x="42261" y="12821"/>
                  </a:lnTo>
                  <a:cubicBezTo>
                    <a:pt x="45772" y="12170"/>
                    <a:pt x="48089" y="8797"/>
                    <a:pt x="47439" y="5287"/>
                  </a:cubicBezTo>
                  <a:close/>
                </a:path>
              </a:pathLst>
            </a:custGeom>
            <a:grpFill/>
            <a:ln w="3175" cap="flat">
              <a:solidFill>
                <a:srgbClr val="0F6FC6"/>
              </a:solidFill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4" name="Freeform: Shape 43">
              <a:extLst>
                <a:ext uri="{FF2B5EF4-FFF2-40B4-BE49-F238E27FC236}">
                  <a16:creationId xmlns:a16="http://schemas.microsoft.com/office/drawing/2014/main" id="{F12BB7A9-4A34-40A1-83EB-89B8438FD807}"/>
                </a:ext>
              </a:extLst>
            </p:cNvPr>
            <p:cNvSpPr/>
            <p:nvPr/>
          </p:nvSpPr>
          <p:spPr>
            <a:xfrm>
              <a:off x="4745598" y="2591298"/>
              <a:ext cx="347335" cy="341182"/>
            </a:xfrm>
            <a:custGeom>
              <a:avLst/>
              <a:gdLst>
                <a:gd name="connsiteX0" fmla="*/ 340871 w 347335"/>
                <a:gd name="connsiteY0" fmla="*/ 168219 h 341182"/>
                <a:gd name="connsiteX1" fmla="*/ 329231 w 347335"/>
                <a:gd name="connsiteY1" fmla="*/ 168219 h 341182"/>
                <a:gd name="connsiteX2" fmla="*/ 300793 w 347335"/>
                <a:gd name="connsiteY2" fmla="*/ 178895 h 341182"/>
                <a:gd name="connsiteX3" fmla="*/ 300793 w 347335"/>
                <a:gd name="connsiteY3" fmla="*/ 148552 h 341182"/>
                <a:gd name="connsiteX4" fmla="*/ 296449 w 347335"/>
                <a:gd name="connsiteY4" fmla="*/ 115520 h 341182"/>
                <a:gd name="connsiteX5" fmla="*/ 245157 w 347335"/>
                <a:gd name="connsiteY5" fmla="*/ 43428 h 341182"/>
                <a:gd name="connsiteX6" fmla="*/ 234133 w 347335"/>
                <a:gd name="connsiteY6" fmla="*/ 4694 h 341182"/>
                <a:gd name="connsiteX7" fmla="*/ 227916 w 347335"/>
                <a:gd name="connsiteY7" fmla="*/ 0 h 341182"/>
                <a:gd name="connsiteX8" fmla="*/ 221698 w 347335"/>
                <a:gd name="connsiteY8" fmla="*/ 4694 h 341182"/>
                <a:gd name="connsiteX9" fmla="*/ 214980 w 347335"/>
                <a:gd name="connsiteY9" fmla="*/ 28300 h 341182"/>
                <a:gd name="connsiteX10" fmla="*/ 173668 w 347335"/>
                <a:gd name="connsiteY10" fmla="*/ 21426 h 341182"/>
                <a:gd name="connsiteX11" fmla="*/ 132355 w 347335"/>
                <a:gd name="connsiteY11" fmla="*/ 28300 h 341182"/>
                <a:gd name="connsiteX12" fmla="*/ 125637 w 347335"/>
                <a:gd name="connsiteY12" fmla="*/ 4694 h 341182"/>
                <a:gd name="connsiteX13" fmla="*/ 119419 w 347335"/>
                <a:gd name="connsiteY13" fmla="*/ 0 h 341182"/>
                <a:gd name="connsiteX14" fmla="*/ 113202 w 347335"/>
                <a:gd name="connsiteY14" fmla="*/ 4694 h 341182"/>
                <a:gd name="connsiteX15" fmla="*/ 102178 w 347335"/>
                <a:gd name="connsiteY15" fmla="*/ 43427 h 341182"/>
                <a:gd name="connsiteX16" fmla="*/ 50894 w 347335"/>
                <a:gd name="connsiteY16" fmla="*/ 115488 h 341182"/>
                <a:gd name="connsiteX17" fmla="*/ 50782 w 347335"/>
                <a:gd name="connsiteY17" fmla="*/ 115899 h 341182"/>
                <a:gd name="connsiteX18" fmla="*/ 46541 w 347335"/>
                <a:gd name="connsiteY18" fmla="*/ 148552 h 341182"/>
                <a:gd name="connsiteX19" fmla="*/ 46541 w 347335"/>
                <a:gd name="connsiteY19" fmla="*/ 178895 h 341182"/>
                <a:gd name="connsiteX20" fmla="*/ 18103 w 347335"/>
                <a:gd name="connsiteY20" fmla="*/ 168219 h 341182"/>
                <a:gd name="connsiteX21" fmla="*/ 6464 w 347335"/>
                <a:gd name="connsiteY21" fmla="*/ 168219 h 341182"/>
                <a:gd name="connsiteX22" fmla="*/ 0 w 347335"/>
                <a:gd name="connsiteY22" fmla="*/ 174684 h 341182"/>
                <a:gd name="connsiteX23" fmla="*/ 0 w 347335"/>
                <a:gd name="connsiteY23" fmla="*/ 201657 h 341182"/>
                <a:gd name="connsiteX24" fmla="*/ 15395 w 347335"/>
                <a:gd name="connsiteY24" fmla="*/ 239691 h 341182"/>
                <a:gd name="connsiteX25" fmla="*/ 46734 w 347335"/>
                <a:gd name="connsiteY25" fmla="*/ 255753 h 341182"/>
                <a:gd name="connsiteX26" fmla="*/ 137832 w 347335"/>
                <a:gd name="connsiteY26" fmla="*/ 341182 h 341182"/>
                <a:gd name="connsiteX27" fmla="*/ 209502 w 347335"/>
                <a:gd name="connsiteY27" fmla="*/ 341182 h 341182"/>
                <a:gd name="connsiteX28" fmla="*/ 300599 w 347335"/>
                <a:gd name="connsiteY28" fmla="*/ 255753 h 341182"/>
                <a:gd name="connsiteX29" fmla="*/ 331938 w 347335"/>
                <a:gd name="connsiteY29" fmla="*/ 239691 h 341182"/>
                <a:gd name="connsiteX30" fmla="*/ 347335 w 347335"/>
                <a:gd name="connsiteY30" fmla="*/ 201656 h 341182"/>
                <a:gd name="connsiteX31" fmla="*/ 347335 w 347335"/>
                <a:gd name="connsiteY31" fmla="*/ 174683 h 341182"/>
                <a:gd name="connsiteX32" fmla="*/ 340871 w 347335"/>
                <a:gd name="connsiteY32" fmla="*/ 168219 h 341182"/>
                <a:gd name="connsiteX33" fmla="*/ 46541 w 347335"/>
                <a:gd name="connsiteY33" fmla="*/ 242626 h 341182"/>
                <a:gd name="connsiteX34" fmla="*/ 12928 w 347335"/>
                <a:gd name="connsiteY34" fmla="*/ 201656 h 341182"/>
                <a:gd name="connsiteX35" fmla="*/ 12928 w 347335"/>
                <a:gd name="connsiteY35" fmla="*/ 181147 h 341182"/>
                <a:gd name="connsiteX36" fmla="*/ 18103 w 347335"/>
                <a:gd name="connsiteY36" fmla="*/ 181147 h 341182"/>
                <a:gd name="connsiteX37" fmla="*/ 46541 w 347335"/>
                <a:gd name="connsiteY37" fmla="*/ 201300 h 341182"/>
                <a:gd name="connsiteX38" fmla="*/ 46541 w 347335"/>
                <a:gd name="connsiteY38" fmla="*/ 242626 h 341182"/>
                <a:gd name="connsiteX39" fmla="*/ 287869 w 347335"/>
                <a:gd name="connsiteY39" fmla="*/ 200256 h 341182"/>
                <a:gd name="connsiteX40" fmla="*/ 287866 w 347335"/>
                <a:gd name="connsiteY40" fmla="*/ 200256 h 341182"/>
                <a:gd name="connsiteX41" fmla="*/ 287866 w 347335"/>
                <a:gd name="connsiteY41" fmla="*/ 249848 h 341182"/>
                <a:gd name="connsiteX42" fmla="*/ 287866 w 347335"/>
                <a:gd name="connsiteY42" fmla="*/ 249890 h 341182"/>
                <a:gd name="connsiteX43" fmla="*/ 209503 w 347335"/>
                <a:gd name="connsiteY43" fmla="*/ 328253 h 341182"/>
                <a:gd name="connsiteX44" fmla="*/ 137832 w 347335"/>
                <a:gd name="connsiteY44" fmla="*/ 328253 h 341182"/>
                <a:gd name="connsiteX45" fmla="*/ 59469 w 347335"/>
                <a:gd name="connsiteY45" fmla="*/ 249890 h 341182"/>
                <a:gd name="connsiteX46" fmla="*/ 59469 w 347335"/>
                <a:gd name="connsiteY46" fmla="*/ 249848 h 341182"/>
                <a:gd name="connsiteX47" fmla="*/ 59469 w 347335"/>
                <a:gd name="connsiteY47" fmla="*/ 200258 h 341182"/>
                <a:gd name="connsiteX48" fmla="*/ 59469 w 347335"/>
                <a:gd name="connsiteY48" fmla="*/ 148553 h 341182"/>
                <a:gd name="connsiteX49" fmla="*/ 63264 w 347335"/>
                <a:gd name="connsiteY49" fmla="*/ 119265 h 341182"/>
                <a:gd name="connsiteX50" fmla="*/ 63372 w 347335"/>
                <a:gd name="connsiteY50" fmla="*/ 118873 h 341182"/>
                <a:gd name="connsiteX51" fmla="*/ 96116 w 347335"/>
                <a:gd name="connsiteY51" fmla="*/ 64724 h 341182"/>
                <a:gd name="connsiteX52" fmla="*/ 88121 w 347335"/>
                <a:gd name="connsiteY52" fmla="*/ 92814 h 341182"/>
                <a:gd name="connsiteX53" fmla="*/ 92570 w 347335"/>
                <a:gd name="connsiteY53" fmla="*/ 100800 h 341182"/>
                <a:gd name="connsiteX54" fmla="*/ 94342 w 347335"/>
                <a:gd name="connsiteY54" fmla="*/ 101049 h 341182"/>
                <a:gd name="connsiteX55" fmla="*/ 100556 w 347335"/>
                <a:gd name="connsiteY55" fmla="*/ 96352 h 341182"/>
                <a:gd name="connsiteX56" fmla="*/ 119419 w 347335"/>
                <a:gd name="connsiteY56" fmla="*/ 30078 h 341182"/>
                <a:gd name="connsiteX57" fmla="*/ 121849 w 347335"/>
                <a:gd name="connsiteY57" fmla="*/ 38615 h 341182"/>
                <a:gd name="connsiteX58" fmla="*/ 121858 w 347335"/>
                <a:gd name="connsiteY58" fmla="*/ 38643 h 341182"/>
                <a:gd name="connsiteX59" fmla="*/ 138282 w 347335"/>
                <a:gd name="connsiteY59" fmla="*/ 96352 h 341182"/>
                <a:gd name="connsiteX60" fmla="*/ 146269 w 347335"/>
                <a:gd name="connsiteY60" fmla="*/ 100800 h 341182"/>
                <a:gd name="connsiteX61" fmla="*/ 150717 w 347335"/>
                <a:gd name="connsiteY61" fmla="*/ 92814 h 341182"/>
                <a:gd name="connsiteX62" fmla="*/ 135899 w 347335"/>
                <a:gd name="connsiteY62" fmla="*/ 40749 h 341182"/>
                <a:gd name="connsiteX63" fmla="*/ 173669 w 347335"/>
                <a:gd name="connsiteY63" fmla="*/ 34354 h 341182"/>
                <a:gd name="connsiteX64" fmla="*/ 211438 w 347335"/>
                <a:gd name="connsiteY64" fmla="*/ 40749 h 341182"/>
                <a:gd name="connsiteX65" fmla="*/ 196620 w 347335"/>
                <a:gd name="connsiteY65" fmla="*/ 92814 h 341182"/>
                <a:gd name="connsiteX66" fmla="*/ 201068 w 347335"/>
                <a:gd name="connsiteY66" fmla="*/ 100800 h 341182"/>
                <a:gd name="connsiteX67" fmla="*/ 202841 w 347335"/>
                <a:gd name="connsiteY67" fmla="*/ 101049 h 341182"/>
                <a:gd name="connsiteX68" fmla="*/ 209055 w 347335"/>
                <a:gd name="connsiteY68" fmla="*/ 96352 h 341182"/>
                <a:gd name="connsiteX69" fmla="*/ 225483 w 347335"/>
                <a:gd name="connsiteY69" fmla="*/ 38634 h 341182"/>
                <a:gd name="connsiteX70" fmla="*/ 225485 w 347335"/>
                <a:gd name="connsiteY70" fmla="*/ 38628 h 341182"/>
                <a:gd name="connsiteX71" fmla="*/ 227919 w 347335"/>
                <a:gd name="connsiteY71" fmla="*/ 30078 h 341182"/>
                <a:gd name="connsiteX72" fmla="*/ 246782 w 347335"/>
                <a:gd name="connsiteY72" fmla="*/ 96352 h 341182"/>
                <a:gd name="connsiteX73" fmla="*/ 254768 w 347335"/>
                <a:gd name="connsiteY73" fmla="*/ 100800 h 341182"/>
                <a:gd name="connsiteX74" fmla="*/ 259216 w 347335"/>
                <a:gd name="connsiteY74" fmla="*/ 92814 h 341182"/>
                <a:gd name="connsiteX75" fmla="*/ 251222 w 347335"/>
                <a:gd name="connsiteY75" fmla="*/ 64724 h 341182"/>
                <a:gd name="connsiteX76" fmla="*/ 283966 w 347335"/>
                <a:gd name="connsiteY76" fmla="*/ 118873 h 341182"/>
                <a:gd name="connsiteX77" fmla="*/ 287869 w 347335"/>
                <a:gd name="connsiteY77" fmla="*/ 148554 h 341182"/>
                <a:gd name="connsiteX78" fmla="*/ 287869 w 347335"/>
                <a:gd name="connsiteY78" fmla="*/ 200256 h 341182"/>
                <a:gd name="connsiteX79" fmla="*/ 334407 w 347335"/>
                <a:gd name="connsiteY79" fmla="*/ 201656 h 341182"/>
                <a:gd name="connsiteX80" fmla="*/ 300794 w 347335"/>
                <a:gd name="connsiteY80" fmla="*/ 242626 h 341182"/>
                <a:gd name="connsiteX81" fmla="*/ 300794 w 347335"/>
                <a:gd name="connsiteY81" fmla="*/ 201300 h 341182"/>
                <a:gd name="connsiteX82" fmla="*/ 329232 w 347335"/>
                <a:gd name="connsiteY82" fmla="*/ 181147 h 341182"/>
                <a:gd name="connsiteX83" fmla="*/ 334407 w 347335"/>
                <a:gd name="connsiteY83" fmla="*/ 181147 h 341182"/>
                <a:gd name="connsiteX84" fmla="*/ 334407 w 347335"/>
                <a:gd name="connsiteY84" fmla="*/ 201656 h 34118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</a:cxnLst>
              <a:rect l="l" t="t" r="r" b="b"/>
              <a:pathLst>
                <a:path w="347335" h="341182">
                  <a:moveTo>
                    <a:pt x="340871" y="168219"/>
                  </a:moveTo>
                  <a:lnTo>
                    <a:pt x="329231" y="168219"/>
                  </a:lnTo>
                  <a:cubicBezTo>
                    <a:pt x="318451" y="168219"/>
                    <a:pt x="308451" y="172165"/>
                    <a:pt x="300793" y="178895"/>
                  </a:cubicBezTo>
                  <a:lnTo>
                    <a:pt x="300793" y="148552"/>
                  </a:lnTo>
                  <a:cubicBezTo>
                    <a:pt x="300793" y="137374"/>
                    <a:pt x="299332" y="126261"/>
                    <a:pt x="296449" y="115520"/>
                  </a:cubicBezTo>
                  <a:cubicBezTo>
                    <a:pt x="288559" y="86126"/>
                    <a:pt x="270381" y="60610"/>
                    <a:pt x="245157" y="43428"/>
                  </a:cubicBezTo>
                  <a:lnTo>
                    <a:pt x="234133" y="4694"/>
                  </a:lnTo>
                  <a:cubicBezTo>
                    <a:pt x="233343" y="1916"/>
                    <a:pt x="230804" y="0"/>
                    <a:pt x="227916" y="0"/>
                  </a:cubicBezTo>
                  <a:cubicBezTo>
                    <a:pt x="225026" y="0"/>
                    <a:pt x="222489" y="1917"/>
                    <a:pt x="221698" y="4694"/>
                  </a:cubicBezTo>
                  <a:lnTo>
                    <a:pt x="214980" y="28300"/>
                  </a:lnTo>
                  <a:cubicBezTo>
                    <a:pt x="201728" y="23741"/>
                    <a:pt x="187865" y="21426"/>
                    <a:pt x="173668" y="21426"/>
                  </a:cubicBezTo>
                  <a:cubicBezTo>
                    <a:pt x="159470" y="21426"/>
                    <a:pt x="145607" y="23741"/>
                    <a:pt x="132355" y="28300"/>
                  </a:cubicBezTo>
                  <a:lnTo>
                    <a:pt x="125637" y="4694"/>
                  </a:lnTo>
                  <a:cubicBezTo>
                    <a:pt x="124847" y="1916"/>
                    <a:pt x="122308" y="0"/>
                    <a:pt x="119419" y="0"/>
                  </a:cubicBezTo>
                  <a:cubicBezTo>
                    <a:pt x="116530" y="0"/>
                    <a:pt x="113993" y="1917"/>
                    <a:pt x="113202" y="4694"/>
                  </a:cubicBezTo>
                  <a:lnTo>
                    <a:pt x="102178" y="43427"/>
                  </a:lnTo>
                  <a:cubicBezTo>
                    <a:pt x="76952" y="60609"/>
                    <a:pt x="58778" y="86117"/>
                    <a:pt x="50894" y="115488"/>
                  </a:cubicBezTo>
                  <a:lnTo>
                    <a:pt x="50782" y="115899"/>
                  </a:lnTo>
                  <a:cubicBezTo>
                    <a:pt x="47968" y="126505"/>
                    <a:pt x="46541" y="137492"/>
                    <a:pt x="46541" y="148552"/>
                  </a:cubicBezTo>
                  <a:lnTo>
                    <a:pt x="46541" y="178895"/>
                  </a:lnTo>
                  <a:cubicBezTo>
                    <a:pt x="38883" y="172165"/>
                    <a:pt x="28884" y="168219"/>
                    <a:pt x="18103" y="168219"/>
                  </a:cubicBezTo>
                  <a:lnTo>
                    <a:pt x="6464" y="168219"/>
                  </a:lnTo>
                  <a:cubicBezTo>
                    <a:pt x="2893" y="168219"/>
                    <a:pt x="0" y="171113"/>
                    <a:pt x="0" y="174684"/>
                  </a:cubicBezTo>
                  <a:lnTo>
                    <a:pt x="0" y="201657"/>
                  </a:lnTo>
                  <a:cubicBezTo>
                    <a:pt x="0" y="215932"/>
                    <a:pt x="5468" y="229439"/>
                    <a:pt x="15395" y="239691"/>
                  </a:cubicBezTo>
                  <a:cubicBezTo>
                    <a:pt x="23877" y="248448"/>
                    <a:pt x="34837" y="254022"/>
                    <a:pt x="46734" y="255753"/>
                  </a:cubicBezTo>
                  <a:cubicBezTo>
                    <a:pt x="49768" y="303369"/>
                    <a:pt x="89464" y="341182"/>
                    <a:pt x="137832" y="341182"/>
                  </a:cubicBezTo>
                  <a:lnTo>
                    <a:pt x="209502" y="341182"/>
                  </a:lnTo>
                  <a:cubicBezTo>
                    <a:pt x="257870" y="341182"/>
                    <a:pt x="297566" y="303369"/>
                    <a:pt x="300599" y="255753"/>
                  </a:cubicBezTo>
                  <a:cubicBezTo>
                    <a:pt x="312496" y="254022"/>
                    <a:pt x="323456" y="248449"/>
                    <a:pt x="331938" y="239691"/>
                  </a:cubicBezTo>
                  <a:cubicBezTo>
                    <a:pt x="341867" y="229439"/>
                    <a:pt x="347335" y="215932"/>
                    <a:pt x="347335" y="201656"/>
                  </a:cubicBezTo>
                  <a:lnTo>
                    <a:pt x="347335" y="174683"/>
                  </a:lnTo>
                  <a:cubicBezTo>
                    <a:pt x="347335" y="171113"/>
                    <a:pt x="344441" y="168219"/>
                    <a:pt x="340871" y="168219"/>
                  </a:cubicBezTo>
                  <a:close/>
                  <a:moveTo>
                    <a:pt x="46541" y="242626"/>
                  </a:moveTo>
                  <a:cubicBezTo>
                    <a:pt x="27234" y="238857"/>
                    <a:pt x="12928" y="221990"/>
                    <a:pt x="12928" y="201656"/>
                  </a:cubicBezTo>
                  <a:lnTo>
                    <a:pt x="12928" y="181147"/>
                  </a:lnTo>
                  <a:lnTo>
                    <a:pt x="18103" y="181147"/>
                  </a:lnTo>
                  <a:cubicBezTo>
                    <a:pt x="31002" y="181147"/>
                    <a:pt x="42312" y="189207"/>
                    <a:pt x="46541" y="201300"/>
                  </a:cubicBezTo>
                  <a:lnTo>
                    <a:pt x="46541" y="242626"/>
                  </a:lnTo>
                  <a:close/>
                  <a:moveTo>
                    <a:pt x="287869" y="200256"/>
                  </a:moveTo>
                  <a:lnTo>
                    <a:pt x="287866" y="200256"/>
                  </a:lnTo>
                  <a:lnTo>
                    <a:pt x="287866" y="249848"/>
                  </a:lnTo>
                  <a:lnTo>
                    <a:pt x="287866" y="249890"/>
                  </a:lnTo>
                  <a:cubicBezTo>
                    <a:pt x="287866" y="293100"/>
                    <a:pt x="252713" y="328253"/>
                    <a:pt x="209503" y="328253"/>
                  </a:cubicBezTo>
                  <a:lnTo>
                    <a:pt x="137832" y="328253"/>
                  </a:lnTo>
                  <a:cubicBezTo>
                    <a:pt x="94622" y="328253"/>
                    <a:pt x="59469" y="293100"/>
                    <a:pt x="59469" y="249890"/>
                  </a:cubicBezTo>
                  <a:lnTo>
                    <a:pt x="59469" y="249848"/>
                  </a:lnTo>
                  <a:lnTo>
                    <a:pt x="59469" y="200258"/>
                  </a:lnTo>
                  <a:lnTo>
                    <a:pt x="59469" y="148553"/>
                  </a:lnTo>
                  <a:cubicBezTo>
                    <a:pt x="59469" y="138611"/>
                    <a:pt x="60750" y="128741"/>
                    <a:pt x="63264" y="119265"/>
                  </a:cubicBezTo>
                  <a:lnTo>
                    <a:pt x="63372" y="118873"/>
                  </a:lnTo>
                  <a:cubicBezTo>
                    <a:pt x="68980" y="97979"/>
                    <a:pt x="80375" y="79274"/>
                    <a:pt x="96116" y="64724"/>
                  </a:cubicBezTo>
                  <a:lnTo>
                    <a:pt x="88121" y="92814"/>
                  </a:lnTo>
                  <a:cubicBezTo>
                    <a:pt x="87144" y="96246"/>
                    <a:pt x="89136" y="99824"/>
                    <a:pt x="92570" y="100800"/>
                  </a:cubicBezTo>
                  <a:cubicBezTo>
                    <a:pt x="93161" y="100969"/>
                    <a:pt x="93756" y="101049"/>
                    <a:pt x="94342" y="101049"/>
                  </a:cubicBezTo>
                  <a:cubicBezTo>
                    <a:pt x="97158" y="101049"/>
                    <a:pt x="99747" y="99195"/>
                    <a:pt x="100556" y="96352"/>
                  </a:cubicBezTo>
                  <a:lnTo>
                    <a:pt x="119419" y="30078"/>
                  </a:lnTo>
                  <a:lnTo>
                    <a:pt x="121849" y="38615"/>
                  </a:lnTo>
                  <a:cubicBezTo>
                    <a:pt x="121852" y="38624"/>
                    <a:pt x="121854" y="38634"/>
                    <a:pt x="121858" y="38643"/>
                  </a:cubicBezTo>
                  <a:lnTo>
                    <a:pt x="138282" y="96352"/>
                  </a:lnTo>
                  <a:cubicBezTo>
                    <a:pt x="139260" y="99786"/>
                    <a:pt x="142835" y="101777"/>
                    <a:pt x="146269" y="100800"/>
                  </a:cubicBezTo>
                  <a:cubicBezTo>
                    <a:pt x="149703" y="99823"/>
                    <a:pt x="151693" y="96247"/>
                    <a:pt x="150717" y="92814"/>
                  </a:cubicBezTo>
                  <a:lnTo>
                    <a:pt x="135899" y="40749"/>
                  </a:lnTo>
                  <a:cubicBezTo>
                    <a:pt x="147997" y="36505"/>
                    <a:pt x="160675" y="34354"/>
                    <a:pt x="173669" y="34354"/>
                  </a:cubicBezTo>
                  <a:cubicBezTo>
                    <a:pt x="186663" y="34354"/>
                    <a:pt x="199340" y="36505"/>
                    <a:pt x="211438" y="40749"/>
                  </a:cubicBezTo>
                  <a:lnTo>
                    <a:pt x="196620" y="92814"/>
                  </a:lnTo>
                  <a:cubicBezTo>
                    <a:pt x="195643" y="96246"/>
                    <a:pt x="197634" y="99824"/>
                    <a:pt x="201068" y="100800"/>
                  </a:cubicBezTo>
                  <a:cubicBezTo>
                    <a:pt x="201660" y="100969"/>
                    <a:pt x="202255" y="101049"/>
                    <a:pt x="202841" y="101049"/>
                  </a:cubicBezTo>
                  <a:cubicBezTo>
                    <a:pt x="205657" y="101049"/>
                    <a:pt x="208246" y="99195"/>
                    <a:pt x="209055" y="96352"/>
                  </a:cubicBezTo>
                  <a:lnTo>
                    <a:pt x="225483" y="38634"/>
                  </a:lnTo>
                  <a:cubicBezTo>
                    <a:pt x="225483" y="38632"/>
                    <a:pt x="225484" y="38630"/>
                    <a:pt x="225485" y="38628"/>
                  </a:cubicBezTo>
                  <a:lnTo>
                    <a:pt x="227919" y="30078"/>
                  </a:lnTo>
                  <a:lnTo>
                    <a:pt x="246782" y="96352"/>
                  </a:lnTo>
                  <a:cubicBezTo>
                    <a:pt x="247759" y="99786"/>
                    <a:pt x="251335" y="101777"/>
                    <a:pt x="254768" y="100800"/>
                  </a:cubicBezTo>
                  <a:cubicBezTo>
                    <a:pt x="258202" y="99823"/>
                    <a:pt x="260193" y="96247"/>
                    <a:pt x="259216" y="92814"/>
                  </a:cubicBezTo>
                  <a:lnTo>
                    <a:pt x="251222" y="64724"/>
                  </a:lnTo>
                  <a:cubicBezTo>
                    <a:pt x="266962" y="79274"/>
                    <a:pt x="278359" y="97983"/>
                    <a:pt x="283966" y="118873"/>
                  </a:cubicBezTo>
                  <a:cubicBezTo>
                    <a:pt x="286556" y="128521"/>
                    <a:pt x="287869" y="138507"/>
                    <a:pt x="287869" y="148554"/>
                  </a:cubicBezTo>
                  <a:lnTo>
                    <a:pt x="287869" y="200256"/>
                  </a:lnTo>
                  <a:close/>
                  <a:moveTo>
                    <a:pt x="334407" y="201656"/>
                  </a:moveTo>
                  <a:cubicBezTo>
                    <a:pt x="334407" y="221990"/>
                    <a:pt x="320100" y="238857"/>
                    <a:pt x="300794" y="242626"/>
                  </a:cubicBezTo>
                  <a:lnTo>
                    <a:pt x="300794" y="201300"/>
                  </a:lnTo>
                  <a:cubicBezTo>
                    <a:pt x="305023" y="189207"/>
                    <a:pt x="316334" y="181147"/>
                    <a:pt x="329232" y="181147"/>
                  </a:cubicBezTo>
                  <a:lnTo>
                    <a:pt x="334407" y="181147"/>
                  </a:lnTo>
                  <a:lnTo>
                    <a:pt x="334407" y="201656"/>
                  </a:lnTo>
                  <a:close/>
                </a:path>
              </a:pathLst>
            </a:custGeom>
            <a:grpFill/>
            <a:ln w="3175" cap="flat">
              <a:solidFill>
                <a:srgbClr val="0F6FC6"/>
              </a:solidFill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grpSp>
        <p:nvGrpSpPr>
          <p:cNvPr id="45" name="Group 44">
            <a:extLst>
              <a:ext uri="{FF2B5EF4-FFF2-40B4-BE49-F238E27FC236}">
                <a16:creationId xmlns:a16="http://schemas.microsoft.com/office/drawing/2014/main" id="{BB17BC22-9FBA-4025-A116-9EE461CE9BBC}"/>
              </a:ext>
            </a:extLst>
          </p:cNvPr>
          <p:cNvGrpSpPr/>
          <p:nvPr/>
        </p:nvGrpSpPr>
        <p:grpSpPr>
          <a:xfrm>
            <a:off x="6265800" y="3321022"/>
            <a:ext cx="812596" cy="883395"/>
            <a:chOff x="3274389" y="776569"/>
            <a:chExt cx="812596" cy="883395"/>
          </a:xfrm>
          <a:solidFill>
            <a:srgbClr val="0F6FC6"/>
          </a:solidFill>
        </p:grpSpPr>
        <p:sp>
          <p:nvSpPr>
            <p:cNvPr id="46" name="Freeform: Shape 45">
              <a:extLst>
                <a:ext uri="{FF2B5EF4-FFF2-40B4-BE49-F238E27FC236}">
                  <a16:creationId xmlns:a16="http://schemas.microsoft.com/office/drawing/2014/main" id="{934A8051-7021-4B98-8FE6-F9BFD53C091D}"/>
                </a:ext>
              </a:extLst>
            </p:cNvPr>
            <p:cNvSpPr/>
            <p:nvPr/>
          </p:nvSpPr>
          <p:spPr>
            <a:xfrm>
              <a:off x="3274389" y="776569"/>
              <a:ext cx="726725" cy="883395"/>
            </a:xfrm>
            <a:custGeom>
              <a:avLst/>
              <a:gdLst>
                <a:gd name="connsiteX0" fmla="*/ 625149 w 1047759"/>
                <a:gd name="connsiteY0" fmla="*/ 202662 h 1466881"/>
                <a:gd name="connsiteX1" fmla="*/ 396606 w 1047759"/>
                <a:gd name="connsiteY1" fmla="*/ 269613 h 1466881"/>
                <a:gd name="connsiteX2" fmla="*/ 282924 w 1047759"/>
                <a:gd name="connsiteY2" fmla="*/ 155718 h 1466881"/>
                <a:gd name="connsiteX3" fmla="*/ 346106 w 1047759"/>
                <a:gd name="connsiteY3" fmla="*/ 92450 h 1466881"/>
                <a:gd name="connsiteX4" fmla="*/ 0 w 1047759"/>
                <a:gd name="connsiteY4" fmla="*/ 0 h 1466881"/>
                <a:gd name="connsiteX5" fmla="*/ 92926 w 1047759"/>
                <a:gd name="connsiteY5" fmla="*/ 345971 h 1466881"/>
                <a:gd name="connsiteX6" fmla="*/ 155988 w 1047759"/>
                <a:gd name="connsiteY6" fmla="*/ 282825 h 1466881"/>
                <a:gd name="connsiteX7" fmla="*/ 326256 w 1047759"/>
                <a:gd name="connsiteY7" fmla="*/ 453405 h 1466881"/>
                <a:gd name="connsiteX8" fmla="*/ 453324 w 1047759"/>
                <a:gd name="connsiteY8" fmla="*/ 453465 h 1466881"/>
                <a:gd name="connsiteX9" fmla="*/ 625152 w 1047759"/>
                <a:gd name="connsiteY9" fmla="*/ 382298 h 1466881"/>
                <a:gd name="connsiteX10" fmla="*/ 868129 w 1047759"/>
                <a:gd name="connsiteY10" fmla="*/ 625278 h 1466881"/>
                <a:gd name="connsiteX11" fmla="*/ 625152 w 1047759"/>
                <a:gd name="connsiteY11" fmla="*/ 868261 h 1466881"/>
                <a:gd name="connsiteX12" fmla="*/ 535337 w 1047759"/>
                <a:gd name="connsiteY12" fmla="*/ 958306 h 1466881"/>
                <a:gd name="connsiteX13" fmla="*/ 535337 w 1047759"/>
                <a:gd name="connsiteY13" fmla="*/ 1466881 h 1466881"/>
                <a:gd name="connsiteX14" fmla="*/ 714967 w 1047759"/>
                <a:gd name="connsiteY14" fmla="*/ 1466881 h 1466881"/>
                <a:gd name="connsiteX15" fmla="*/ 714967 w 1047759"/>
                <a:gd name="connsiteY15" fmla="*/ 1038284 h 1466881"/>
                <a:gd name="connsiteX16" fmla="*/ 1047759 w 1047759"/>
                <a:gd name="connsiteY16" fmla="*/ 625278 h 1466881"/>
                <a:gd name="connsiteX17" fmla="*/ 625149 w 1047759"/>
                <a:gd name="connsiteY17" fmla="*/ 202662 h 1466881"/>
                <a:gd name="connsiteX0" fmla="*/ 625149 w 1047759"/>
                <a:gd name="connsiteY0" fmla="*/ 202662 h 1466881"/>
                <a:gd name="connsiteX1" fmla="*/ 396606 w 1047759"/>
                <a:gd name="connsiteY1" fmla="*/ 269613 h 1466881"/>
                <a:gd name="connsiteX2" fmla="*/ 282924 w 1047759"/>
                <a:gd name="connsiteY2" fmla="*/ 155718 h 1466881"/>
                <a:gd name="connsiteX3" fmla="*/ 346106 w 1047759"/>
                <a:gd name="connsiteY3" fmla="*/ 92450 h 1466881"/>
                <a:gd name="connsiteX4" fmla="*/ 0 w 1047759"/>
                <a:gd name="connsiteY4" fmla="*/ 0 h 1466881"/>
                <a:gd name="connsiteX5" fmla="*/ 92926 w 1047759"/>
                <a:gd name="connsiteY5" fmla="*/ 345971 h 1466881"/>
                <a:gd name="connsiteX6" fmla="*/ 155988 w 1047759"/>
                <a:gd name="connsiteY6" fmla="*/ 282825 h 1466881"/>
                <a:gd name="connsiteX7" fmla="*/ 326256 w 1047759"/>
                <a:gd name="connsiteY7" fmla="*/ 453405 h 1466881"/>
                <a:gd name="connsiteX8" fmla="*/ 453324 w 1047759"/>
                <a:gd name="connsiteY8" fmla="*/ 453465 h 1466881"/>
                <a:gd name="connsiteX9" fmla="*/ 625152 w 1047759"/>
                <a:gd name="connsiteY9" fmla="*/ 382298 h 1466881"/>
                <a:gd name="connsiteX10" fmla="*/ 868129 w 1047759"/>
                <a:gd name="connsiteY10" fmla="*/ 625278 h 1466881"/>
                <a:gd name="connsiteX11" fmla="*/ 625152 w 1047759"/>
                <a:gd name="connsiteY11" fmla="*/ 868261 h 1466881"/>
                <a:gd name="connsiteX12" fmla="*/ 535337 w 1047759"/>
                <a:gd name="connsiteY12" fmla="*/ 958306 h 1466881"/>
                <a:gd name="connsiteX13" fmla="*/ 532590 w 1047759"/>
                <a:gd name="connsiteY13" fmla="*/ 1221841 h 1466881"/>
                <a:gd name="connsiteX14" fmla="*/ 714967 w 1047759"/>
                <a:gd name="connsiteY14" fmla="*/ 1466881 h 1466881"/>
                <a:gd name="connsiteX15" fmla="*/ 714967 w 1047759"/>
                <a:gd name="connsiteY15" fmla="*/ 1038284 h 1466881"/>
                <a:gd name="connsiteX16" fmla="*/ 1047759 w 1047759"/>
                <a:gd name="connsiteY16" fmla="*/ 625278 h 1466881"/>
                <a:gd name="connsiteX17" fmla="*/ 625149 w 1047759"/>
                <a:gd name="connsiteY17" fmla="*/ 202662 h 1466881"/>
                <a:gd name="connsiteX0" fmla="*/ 625149 w 1047759"/>
                <a:gd name="connsiteY0" fmla="*/ 202662 h 1221841"/>
                <a:gd name="connsiteX1" fmla="*/ 396606 w 1047759"/>
                <a:gd name="connsiteY1" fmla="*/ 269613 h 1221841"/>
                <a:gd name="connsiteX2" fmla="*/ 282924 w 1047759"/>
                <a:gd name="connsiteY2" fmla="*/ 155718 h 1221841"/>
                <a:gd name="connsiteX3" fmla="*/ 346106 w 1047759"/>
                <a:gd name="connsiteY3" fmla="*/ 92450 h 1221841"/>
                <a:gd name="connsiteX4" fmla="*/ 0 w 1047759"/>
                <a:gd name="connsiteY4" fmla="*/ 0 h 1221841"/>
                <a:gd name="connsiteX5" fmla="*/ 92926 w 1047759"/>
                <a:gd name="connsiteY5" fmla="*/ 345971 h 1221841"/>
                <a:gd name="connsiteX6" fmla="*/ 155988 w 1047759"/>
                <a:gd name="connsiteY6" fmla="*/ 282825 h 1221841"/>
                <a:gd name="connsiteX7" fmla="*/ 326256 w 1047759"/>
                <a:gd name="connsiteY7" fmla="*/ 453405 h 1221841"/>
                <a:gd name="connsiteX8" fmla="*/ 453324 w 1047759"/>
                <a:gd name="connsiteY8" fmla="*/ 453465 h 1221841"/>
                <a:gd name="connsiteX9" fmla="*/ 625152 w 1047759"/>
                <a:gd name="connsiteY9" fmla="*/ 382298 h 1221841"/>
                <a:gd name="connsiteX10" fmla="*/ 868129 w 1047759"/>
                <a:gd name="connsiteY10" fmla="*/ 625278 h 1221841"/>
                <a:gd name="connsiteX11" fmla="*/ 625152 w 1047759"/>
                <a:gd name="connsiteY11" fmla="*/ 868261 h 1221841"/>
                <a:gd name="connsiteX12" fmla="*/ 535337 w 1047759"/>
                <a:gd name="connsiteY12" fmla="*/ 958306 h 1221841"/>
                <a:gd name="connsiteX13" fmla="*/ 532590 w 1047759"/>
                <a:gd name="connsiteY13" fmla="*/ 1221841 h 1221841"/>
                <a:gd name="connsiteX14" fmla="*/ 712221 w 1047759"/>
                <a:gd name="connsiteY14" fmla="*/ 1221841 h 1221841"/>
                <a:gd name="connsiteX15" fmla="*/ 714967 w 1047759"/>
                <a:gd name="connsiteY15" fmla="*/ 1038284 h 1221841"/>
                <a:gd name="connsiteX16" fmla="*/ 1047759 w 1047759"/>
                <a:gd name="connsiteY16" fmla="*/ 625278 h 1221841"/>
                <a:gd name="connsiteX17" fmla="*/ 625149 w 1047759"/>
                <a:gd name="connsiteY17" fmla="*/ 202662 h 1221841"/>
                <a:gd name="connsiteX0" fmla="*/ 625149 w 1047759"/>
                <a:gd name="connsiteY0" fmla="*/ 202662 h 1221841"/>
                <a:gd name="connsiteX1" fmla="*/ 396606 w 1047759"/>
                <a:gd name="connsiteY1" fmla="*/ 269613 h 1221841"/>
                <a:gd name="connsiteX2" fmla="*/ 282924 w 1047759"/>
                <a:gd name="connsiteY2" fmla="*/ 155718 h 1221841"/>
                <a:gd name="connsiteX3" fmla="*/ 346106 w 1047759"/>
                <a:gd name="connsiteY3" fmla="*/ 92450 h 1221841"/>
                <a:gd name="connsiteX4" fmla="*/ 0 w 1047759"/>
                <a:gd name="connsiteY4" fmla="*/ 0 h 1221841"/>
                <a:gd name="connsiteX5" fmla="*/ 92926 w 1047759"/>
                <a:gd name="connsiteY5" fmla="*/ 345971 h 1221841"/>
                <a:gd name="connsiteX6" fmla="*/ 155988 w 1047759"/>
                <a:gd name="connsiteY6" fmla="*/ 282825 h 1221841"/>
                <a:gd name="connsiteX7" fmla="*/ 326256 w 1047759"/>
                <a:gd name="connsiteY7" fmla="*/ 453405 h 1221841"/>
                <a:gd name="connsiteX8" fmla="*/ 453324 w 1047759"/>
                <a:gd name="connsiteY8" fmla="*/ 453465 h 1221841"/>
                <a:gd name="connsiteX9" fmla="*/ 625152 w 1047759"/>
                <a:gd name="connsiteY9" fmla="*/ 382298 h 1221841"/>
                <a:gd name="connsiteX10" fmla="*/ 868129 w 1047759"/>
                <a:gd name="connsiteY10" fmla="*/ 625278 h 1221841"/>
                <a:gd name="connsiteX11" fmla="*/ 625152 w 1047759"/>
                <a:gd name="connsiteY11" fmla="*/ 868261 h 1221841"/>
                <a:gd name="connsiteX12" fmla="*/ 535337 w 1047759"/>
                <a:gd name="connsiteY12" fmla="*/ 958306 h 1221841"/>
                <a:gd name="connsiteX13" fmla="*/ 532590 w 1047759"/>
                <a:gd name="connsiteY13" fmla="*/ 1221841 h 1221841"/>
                <a:gd name="connsiteX14" fmla="*/ 714967 w 1047759"/>
                <a:gd name="connsiteY14" fmla="*/ 1221841 h 1221841"/>
                <a:gd name="connsiteX15" fmla="*/ 714967 w 1047759"/>
                <a:gd name="connsiteY15" fmla="*/ 1038284 h 1221841"/>
                <a:gd name="connsiteX16" fmla="*/ 1047759 w 1047759"/>
                <a:gd name="connsiteY16" fmla="*/ 625278 h 1221841"/>
                <a:gd name="connsiteX17" fmla="*/ 625149 w 1047759"/>
                <a:gd name="connsiteY17" fmla="*/ 202662 h 1221841"/>
                <a:gd name="connsiteX0" fmla="*/ 625149 w 1047759"/>
                <a:gd name="connsiteY0" fmla="*/ 202662 h 1221841"/>
                <a:gd name="connsiteX1" fmla="*/ 396606 w 1047759"/>
                <a:gd name="connsiteY1" fmla="*/ 269613 h 1221841"/>
                <a:gd name="connsiteX2" fmla="*/ 282924 w 1047759"/>
                <a:gd name="connsiteY2" fmla="*/ 155718 h 1221841"/>
                <a:gd name="connsiteX3" fmla="*/ 346106 w 1047759"/>
                <a:gd name="connsiteY3" fmla="*/ 92450 h 1221841"/>
                <a:gd name="connsiteX4" fmla="*/ 0 w 1047759"/>
                <a:gd name="connsiteY4" fmla="*/ 0 h 1221841"/>
                <a:gd name="connsiteX5" fmla="*/ 92926 w 1047759"/>
                <a:gd name="connsiteY5" fmla="*/ 345971 h 1221841"/>
                <a:gd name="connsiteX6" fmla="*/ 155988 w 1047759"/>
                <a:gd name="connsiteY6" fmla="*/ 282825 h 1221841"/>
                <a:gd name="connsiteX7" fmla="*/ 326256 w 1047759"/>
                <a:gd name="connsiteY7" fmla="*/ 453405 h 1221841"/>
                <a:gd name="connsiteX8" fmla="*/ 453324 w 1047759"/>
                <a:gd name="connsiteY8" fmla="*/ 453465 h 1221841"/>
                <a:gd name="connsiteX9" fmla="*/ 625152 w 1047759"/>
                <a:gd name="connsiteY9" fmla="*/ 382298 h 1221841"/>
                <a:gd name="connsiteX10" fmla="*/ 868129 w 1047759"/>
                <a:gd name="connsiteY10" fmla="*/ 625278 h 1221841"/>
                <a:gd name="connsiteX11" fmla="*/ 625152 w 1047759"/>
                <a:gd name="connsiteY11" fmla="*/ 868261 h 1221841"/>
                <a:gd name="connsiteX12" fmla="*/ 535337 w 1047759"/>
                <a:gd name="connsiteY12" fmla="*/ 958306 h 1221841"/>
                <a:gd name="connsiteX13" fmla="*/ 535336 w 1047759"/>
                <a:gd name="connsiteY13" fmla="*/ 1221841 h 1221841"/>
                <a:gd name="connsiteX14" fmla="*/ 714967 w 1047759"/>
                <a:gd name="connsiteY14" fmla="*/ 1221841 h 1221841"/>
                <a:gd name="connsiteX15" fmla="*/ 714967 w 1047759"/>
                <a:gd name="connsiteY15" fmla="*/ 1038284 h 1221841"/>
                <a:gd name="connsiteX16" fmla="*/ 1047759 w 1047759"/>
                <a:gd name="connsiteY16" fmla="*/ 625278 h 1221841"/>
                <a:gd name="connsiteX17" fmla="*/ 625149 w 1047759"/>
                <a:gd name="connsiteY17" fmla="*/ 202662 h 122184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</a:cxnLst>
              <a:rect l="l" t="t" r="r" b="b"/>
              <a:pathLst>
                <a:path w="1047759" h="1221841">
                  <a:moveTo>
                    <a:pt x="625149" y="202662"/>
                  </a:moveTo>
                  <a:cubicBezTo>
                    <a:pt x="542854" y="202662"/>
                    <a:pt x="464144" y="226029"/>
                    <a:pt x="396606" y="269613"/>
                  </a:cubicBezTo>
                  <a:lnTo>
                    <a:pt x="282924" y="155718"/>
                  </a:lnTo>
                  <a:lnTo>
                    <a:pt x="346106" y="92450"/>
                  </a:lnTo>
                  <a:lnTo>
                    <a:pt x="0" y="0"/>
                  </a:lnTo>
                  <a:lnTo>
                    <a:pt x="92926" y="345971"/>
                  </a:lnTo>
                  <a:lnTo>
                    <a:pt x="155988" y="282825"/>
                  </a:lnTo>
                  <a:lnTo>
                    <a:pt x="326256" y="453405"/>
                  </a:lnTo>
                  <a:lnTo>
                    <a:pt x="453324" y="453465"/>
                  </a:lnTo>
                  <a:cubicBezTo>
                    <a:pt x="499225" y="407569"/>
                    <a:pt x="560243" y="382298"/>
                    <a:pt x="625152" y="382298"/>
                  </a:cubicBezTo>
                  <a:cubicBezTo>
                    <a:pt x="759132" y="382298"/>
                    <a:pt x="868129" y="491298"/>
                    <a:pt x="868129" y="625278"/>
                  </a:cubicBezTo>
                  <a:cubicBezTo>
                    <a:pt x="868129" y="759258"/>
                    <a:pt x="759132" y="868261"/>
                    <a:pt x="625152" y="868261"/>
                  </a:cubicBezTo>
                  <a:lnTo>
                    <a:pt x="535337" y="958306"/>
                  </a:lnTo>
                  <a:cubicBezTo>
                    <a:pt x="534421" y="1046151"/>
                    <a:pt x="536252" y="1133996"/>
                    <a:pt x="535336" y="1221841"/>
                  </a:cubicBezTo>
                  <a:lnTo>
                    <a:pt x="714967" y="1221841"/>
                  </a:lnTo>
                  <a:cubicBezTo>
                    <a:pt x="715882" y="1160655"/>
                    <a:pt x="714052" y="1099470"/>
                    <a:pt x="714967" y="1038284"/>
                  </a:cubicBezTo>
                  <a:cubicBezTo>
                    <a:pt x="905001" y="997002"/>
                    <a:pt x="1047759" y="827500"/>
                    <a:pt x="1047759" y="625278"/>
                  </a:cubicBezTo>
                  <a:cubicBezTo>
                    <a:pt x="1047759" y="392244"/>
                    <a:pt x="858177" y="202662"/>
                    <a:pt x="625149" y="202662"/>
                  </a:cubicBezTo>
                  <a:close/>
                </a:path>
              </a:pathLst>
            </a:custGeom>
            <a:grpFill/>
            <a:ln w="2994" cap="flat">
              <a:noFill/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7" name="Freeform: Shape 46">
              <a:extLst>
                <a:ext uri="{FF2B5EF4-FFF2-40B4-BE49-F238E27FC236}">
                  <a16:creationId xmlns:a16="http://schemas.microsoft.com/office/drawing/2014/main" id="{320A7218-6318-4FF2-9FA2-BC1674032A07}"/>
                </a:ext>
              </a:extLst>
            </p:cNvPr>
            <p:cNvSpPr/>
            <p:nvPr/>
          </p:nvSpPr>
          <p:spPr>
            <a:xfrm>
              <a:off x="3645851" y="833536"/>
              <a:ext cx="124591" cy="63406"/>
            </a:xfrm>
            <a:custGeom>
              <a:avLst/>
              <a:gdLst>
                <a:gd name="connsiteX0" fmla="*/ 179630 w 179630"/>
                <a:gd name="connsiteY0" fmla="*/ 87698 h 87698"/>
                <a:gd name="connsiteX1" fmla="*/ 179630 w 179630"/>
                <a:gd name="connsiteY1" fmla="*/ 0 h 87698"/>
                <a:gd name="connsiteX2" fmla="*/ 0 w 179630"/>
                <a:gd name="connsiteY2" fmla="*/ 0 h 87698"/>
                <a:gd name="connsiteX3" fmla="*/ 0 w 179630"/>
                <a:gd name="connsiteY3" fmla="*/ 87558 h 87698"/>
                <a:gd name="connsiteX4" fmla="*/ 89591 w 179630"/>
                <a:gd name="connsiteY4" fmla="*/ 78962 h 87698"/>
                <a:gd name="connsiteX5" fmla="*/ 179630 w 179630"/>
                <a:gd name="connsiteY5" fmla="*/ 87698 h 8769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79630" h="87698">
                  <a:moveTo>
                    <a:pt x="179630" y="87698"/>
                  </a:moveTo>
                  <a:lnTo>
                    <a:pt x="179630" y="0"/>
                  </a:lnTo>
                  <a:lnTo>
                    <a:pt x="0" y="0"/>
                  </a:lnTo>
                  <a:lnTo>
                    <a:pt x="0" y="87558"/>
                  </a:lnTo>
                  <a:cubicBezTo>
                    <a:pt x="29307" y="81884"/>
                    <a:pt x="59284" y="78962"/>
                    <a:pt x="89591" y="78962"/>
                  </a:cubicBezTo>
                  <a:cubicBezTo>
                    <a:pt x="120382" y="78962"/>
                    <a:pt x="150479" y="81986"/>
                    <a:pt x="179630" y="87698"/>
                  </a:cubicBezTo>
                  <a:close/>
                </a:path>
              </a:pathLst>
            </a:custGeom>
            <a:grpFill/>
            <a:ln w="2994" cap="flat">
              <a:noFill/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8" name="Freeform: Shape 47">
              <a:extLst>
                <a:ext uri="{FF2B5EF4-FFF2-40B4-BE49-F238E27FC236}">
                  <a16:creationId xmlns:a16="http://schemas.microsoft.com/office/drawing/2014/main" id="{04C75A01-EE8A-412E-9796-0D918E550657}"/>
                </a:ext>
              </a:extLst>
            </p:cNvPr>
            <p:cNvSpPr/>
            <p:nvPr/>
          </p:nvSpPr>
          <p:spPr>
            <a:xfrm>
              <a:off x="3329307" y="1092857"/>
              <a:ext cx="341421" cy="424990"/>
            </a:xfrm>
            <a:custGeom>
              <a:avLst/>
              <a:gdLst>
                <a:gd name="connsiteX0" fmla="*/ 306458 w 492246"/>
                <a:gd name="connsiteY0" fmla="*/ 187519 h 587812"/>
                <a:gd name="connsiteX1" fmla="*/ 342764 w 492246"/>
                <a:gd name="connsiteY1" fmla="*/ 60889 h 587812"/>
                <a:gd name="connsiteX2" fmla="*/ 228442 w 492246"/>
                <a:gd name="connsiteY2" fmla="*/ 60835 h 587812"/>
                <a:gd name="connsiteX3" fmla="*/ 167718 w 492246"/>
                <a:gd name="connsiteY3" fmla="*/ 0 h 587812"/>
                <a:gd name="connsiteX4" fmla="*/ 133435 w 492246"/>
                <a:gd name="connsiteY4" fmla="*/ 97704 h 587812"/>
                <a:gd name="connsiteX5" fmla="*/ 0 w 492246"/>
                <a:gd name="connsiteY5" fmla="*/ 97704 h 587812"/>
                <a:gd name="connsiteX6" fmla="*/ 0 w 492246"/>
                <a:gd name="connsiteY6" fmla="*/ 277334 h 587812"/>
                <a:gd name="connsiteX7" fmla="*/ 133435 w 492246"/>
                <a:gd name="connsiteY7" fmla="*/ 277334 h 587812"/>
                <a:gd name="connsiteX8" fmla="*/ 411248 w 492246"/>
                <a:gd name="connsiteY8" fmla="*/ 587813 h 587812"/>
                <a:gd name="connsiteX9" fmla="*/ 411248 w 492246"/>
                <a:gd name="connsiteY9" fmla="*/ 502270 h 587812"/>
                <a:gd name="connsiteX10" fmla="*/ 492247 w 492246"/>
                <a:gd name="connsiteY10" fmla="*/ 421062 h 587812"/>
                <a:gd name="connsiteX11" fmla="*/ 306458 w 492246"/>
                <a:gd name="connsiteY11" fmla="*/ 187519 h 58781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</a:cxnLst>
              <a:rect l="l" t="t" r="r" b="b"/>
              <a:pathLst>
                <a:path w="492246" h="587812">
                  <a:moveTo>
                    <a:pt x="306458" y="187519"/>
                  </a:moveTo>
                  <a:cubicBezTo>
                    <a:pt x="306458" y="141052"/>
                    <a:pt x="319790" y="97662"/>
                    <a:pt x="342764" y="60889"/>
                  </a:cubicBezTo>
                  <a:lnTo>
                    <a:pt x="228442" y="60835"/>
                  </a:lnTo>
                  <a:lnTo>
                    <a:pt x="167718" y="0"/>
                  </a:lnTo>
                  <a:cubicBezTo>
                    <a:pt x="152503" y="30648"/>
                    <a:pt x="140866" y="63389"/>
                    <a:pt x="133435" y="97704"/>
                  </a:cubicBezTo>
                  <a:lnTo>
                    <a:pt x="0" y="97704"/>
                  </a:lnTo>
                  <a:lnTo>
                    <a:pt x="0" y="277334"/>
                  </a:lnTo>
                  <a:lnTo>
                    <a:pt x="133435" y="277334"/>
                  </a:lnTo>
                  <a:cubicBezTo>
                    <a:pt x="165011" y="423122"/>
                    <a:pt x="271852" y="540840"/>
                    <a:pt x="411248" y="587813"/>
                  </a:cubicBezTo>
                  <a:lnTo>
                    <a:pt x="411248" y="502270"/>
                  </a:lnTo>
                  <a:lnTo>
                    <a:pt x="492247" y="421062"/>
                  </a:lnTo>
                  <a:cubicBezTo>
                    <a:pt x="385959" y="396513"/>
                    <a:pt x="306458" y="301159"/>
                    <a:pt x="306458" y="187519"/>
                  </a:cubicBezTo>
                  <a:close/>
                </a:path>
              </a:pathLst>
            </a:custGeom>
            <a:grpFill/>
            <a:ln w="2994" cap="flat">
              <a:noFill/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9" name="Freeform: Shape 48">
              <a:extLst>
                <a:ext uri="{FF2B5EF4-FFF2-40B4-BE49-F238E27FC236}">
                  <a16:creationId xmlns:a16="http://schemas.microsoft.com/office/drawing/2014/main" id="{D2470D8B-532F-47FB-9458-62CBF88E6416}"/>
                </a:ext>
              </a:extLst>
            </p:cNvPr>
            <p:cNvSpPr/>
            <p:nvPr/>
          </p:nvSpPr>
          <p:spPr>
            <a:xfrm>
              <a:off x="4026195" y="1163497"/>
              <a:ext cx="60790" cy="129873"/>
            </a:xfrm>
            <a:custGeom>
              <a:avLst/>
              <a:gdLst>
                <a:gd name="connsiteX0" fmla="*/ 0 w 87644"/>
                <a:gd name="connsiteY0" fmla="*/ 0 h 179630"/>
                <a:gd name="connsiteX1" fmla="*/ 8748 w 87644"/>
                <a:gd name="connsiteY1" fmla="*/ 90106 h 179630"/>
                <a:gd name="connsiteX2" fmla="*/ 27 w 87644"/>
                <a:gd name="connsiteY2" fmla="*/ 179630 h 179630"/>
                <a:gd name="connsiteX3" fmla="*/ 87645 w 87644"/>
                <a:gd name="connsiteY3" fmla="*/ 179630 h 179630"/>
                <a:gd name="connsiteX4" fmla="*/ 87645 w 87644"/>
                <a:gd name="connsiteY4" fmla="*/ 0 h 179630"/>
                <a:gd name="connsiteX5" fmla="*/ 0 w 87644"/>
                <a:gd name="connsiteY5" fmla="*/ 0 h 17963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87644" h="179630">
                  <a:moveTo>
                    <a:pt x="0" y="0"/>
                  </a:moveTo>
                  <a:cubicBezTo>
                    <a:pt x="5718" y="29169"/>
                    <a:pt x="8748" y="59287"/>
                    <a:pt x="8748" y="90106"/>
                  </a:cubicBezTo>
                  <a:cubicBezTo>
                    <a:pt x="8748" y="120280"/>
                    <a:pt x="5793" y="150267"/>
                    <a:pt x="27" y="179630"/>
                  </a:cubicBezTo>
                  <a:lnTo>
                    <a:pt x="87645" y="179630"/>
                  </a:lnTo>
                  <a:lnTo>
                    <a:pt x="87645" y="0"/>
                  </a:lnTo>
                  <a:lnTo>
                    <a:pt x="0" y="0"/>
                  </a:lnTo>
                  <a:close/>
                </a:path>
              </a:pathLst>
            </a:custGeom>
            <a:grpFill/>
            <a:ln w="2994" cap="flat">
              <a:noFill/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50" name="TextBox 49">
            <a:extLst>
              <a:ext uri="{FF2B5EF4-FFF2-40B4-BE49-F238E27FC236}">
                <a16:creationId xmlns:a16="http://schemas.microsoft.com/office/drawing/2014/main" id="{15F289B4-5FC4-4F2C-8073-D2D1C6318DBF}"/>
              </a:ext>
            </a:extLst>
          </p:cNvPr>
          <p:cNvSpPr txBox="1"/>
          <p:nvPr/>
        </p:nvSpPr>
        <p:spPr>
          <a:xfrm>
            <a:off x="2708761" y="4226833"/>
            <a:ext cx="225706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1" i="0" u="sng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E</a:t>
            </a:r>
            <a:r>
              <a:rPr kumimoji="0" lang="en-GB" sz="1600" b="1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liminate</a:t>
            </a:r>
          </a:p>
        </p:txBody>
      </p:sp>
      <p:sp>
        <p:nvSpPr>
          <p:cNvPr id="51" name="TextBox 50">
            <a:extLst>
              <a:ext uri="{FF2B5EF4-FFF2-40B4-BE49-F238E27FC236}">
                <a16:creationId xmlns:a16="http://schemas.microsoft.com/office/drawing/2014/main" id="{4D5600D0-1C9D-4DD4-92ED-516CCDAC46F8}"/>
              </a:ext>
            </a:extLst>
          </p:cNvPr>
          <p:cNvSpPr txBox="1"/>
          <p:nvPr/>
        </p:nvSpPr>
        <p:spPr>
          <a:xfrm>
            <a:off x="7475730" y="4239077"/>
            <a:ext cx="131835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1" i="0" u="sng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C</a:t>
            </a:r>
            <a:r>
              <a:rPr kumimoji="0" lang="en-GB" sz="1600" b="1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ontrol</a:t>
            </a:r>
          </a:p>
        </p:txBody>
      </p:sp>
      <p:sp>
        <p:nvSpPr>
          <p:cNvPr id="52" name="TextBox 51">
            <a:extLst>
              <a:ext uri="{FF2B5EF4-FFF2-40B4-BE49-F238E27FC236}">
                <a16:creationId xmlns:a16="http://schemas.microsoft.com/office/drawing/2014/main" id="{4C3F96F3-7403-46FF-90DA-C4751B61E9CA}"/>
              </a:ext>
            </a:extLst>
          </p:cNvPr>
          <p:cNvSpPr txBox="1"/>
          <p:nvPr/>
        </p:nvSpPr>
        <p:spPr>
          <a:xfrm>
            <a:off x="4124207" y="4233301"/>
            <a:ext cx="225706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1" i="0" u="sng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R</a:t>
            </a:r>
            <a:r>
              <a:rPr kumimoji="0" lang="en-GB" sz="1600" b="1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educe</a:t>
            </a:r>
          </a:p>
        </p:txBody>
      </p:sp>
      <p:sp>
        <p:nvSpPr>
          <p:cNvPr id="53" name="TextBox 52">
            <a:extLst>
              <a:ext uri="{FF2B5EF4-FFF2-40B4-BE49-F238E27FC236}">
                <a16:creationId xmlns:a16="http://schemas.microsoft.com/office/drawing/2014/main" id="{918A9B2E-CC35-458F-B644-642119CEC30F}"/>
              </a:ext>
            </a:extLst>
          </p:cNvPr>
          <p:cNvSpPr txBox="1"/>
          <p:nvPr/>
        </p:nvSpPr>
        <p:spPr>
          <a:xfrm>
            <a:off x="5573106" y="4233981"/>
            <a:ext cx="225706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1" i="0" u="sng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I</a:t>
            </a:r>
            <a:r>
              <a:rPr kumimoji="0" lang="en-GB" sz="1600" b="1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solate</a:t>
            </a:r>
          </a:p>
        </p:txBody>
      </p:sp>
      <p:sp>
        <p:nvSpPr>
          <p:cNvPr id="54" name="TextBox 53">
            <a:extLst>
              <a:ext uri="{FF2B5EF4-FFF2-40B4-BE49-F238E27FC236}">
                <a16:creationId xmlns:a16="http://schemas.microsoft.com/office/drawing/2014/main" id="{4D3857F0-49C8-4BD7-BF37-109D13612F1F}"/>
              </a:ext>
            </a:extLst>
          </p:cNvPr>
          <p:cNvSpPr txBox="1"/>
          <p:nvPr/>
        </p:nvSpPr>
        <p:spPr>
          <a:xfrm>
            <a:off x="1507185" y="4947839"/>
            <a:ext cx="254755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Material Selection</a:t>
            </a:r>
          </a:p>
        </p:txBody>
      </p:sp>
      <p:sp>
        <p:nvSpPr>
          <p:cNvPr id="55" name="TextBox 54">
            <a:extLst>
              <a:ext uri="{FF2B5EF4-FFF2-40B4-BE49-F238E27FC236}">
                <a16:creationId xmlns:a16="http://schemas.microsoft.com/office/drawing/2014/main" id="{8D556A43-AEAF-41C9-B316-D72D492EBF9D}"/>
              </a:ext>
            </a:extLst>
          </p:cNvPr>
          <p:cNvSpPr txBox="1"/>
          <p:nvPr/>
        </p:nvSpPr>
        <p:spPr>
          <a:xfrm>
            <a:off x="3805349" y="4947839"/>
            <a:ext cx="254755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Chemical treatments</a:t>
            </a:r>
          </a:p>
        </p:txBody>
      </p:sp>
      <p:sp>
        <p:nvSpPr>
          <p:cNvPr id="56" name="TextBox 55">
            <a:extLst>
              <a:ext uri="{FF2B5EF4-FFF2-40B4-BE49-F238E27FC236}">
                <a16:creationId xmlns:a16="http://schemas.microsoft.com/office/drawing/2014/main" id="{BDF1CD71-031E-43F4-AB02-B0C515BD6CB8}"/>
              </a:ext>
            </a:extLst>
          </p:cNvPr>
          <p:cNvSpPr txBox="1"/>
          <p:nvPr/>
        </p:nvSpPr>
        <p:spPr>
          <a:xfrm>
            <a:off x="6441911" y="4948891"/>
            <a:ext cx="254755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Coatings</a:t>
            </a:r>
          </a:p>
        </p:txBody>
      </p:sp>
      <p:sp>
        <p:nvSpPr>
          <p:cNvPr id="57" name="TextBox 56">
            <a:extLst>
              <a:ext uri="{FF2B5EF4-FFF2-40B4-BE49-F238E27FC236}">
                <a16:creationId xmlns:a16="http://schemas.microsoft.com/office/drawing/2014/main" id="{4D76CB49-EEA0-4856-9B16-FB991BDEF602}"/>
              </a:ext>
            </a:extLst>
          </p:cNvPr>
          <p:cNvSpPr txBox="1"/>
          <p:nvPr/>
        </p:nvSpPr>
        <p:spPr>
          <a:xfrm>
            <a:off x="8115047" y="4978659"/>
            <a:ext cx="323971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Process &amp; environmental control</a:t>
            </a:r>
          </a:p>
        </p:txBody>
      </p:sp>
      <p:cxnSp>
        <p:nvCxnSpPr>
          <p:cNvPr id="58" name="Straight Arrow Connector 57">
            <a:extLst>
              <a:ext uri="{FF2B5EF4-FFF2-40B4-BE49-F238E27FC236}">
                <a16:creationId xmlns:a16="http://schemas.microsoft.com/office/drawing/2014/main" id="{C7CC8132-A6B8-471C-A643-85D56D0463C6}"/>
              </a:ext>
            </a:extLst>
          </p:cNvPr>
          <p:cNvCxnSpPr>
            <a:cxnSpLocks/>
          </p:cNvCxnSpPr>
          <p:nvPr/>
        </p:nvCxnSpPr>
        <p:spPr>
          <a:xfrm flipH="1">
            <a:off x="2984439" y="4602675"/>
            <a:ext cx="519798" cy="375984"/>
          </a:xfrm>
          <a:prstGeom prst="straightConnector1">
            <a:avLst/>
          </a:prstGeom>
          <a:ln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9" name="Straight Connector 58">
            <a:extLst>
              <a:ext uri="{FF2B5EF4-FFF2-40B4-BE49-F238E27FC236}">
                <a16:creationId xmlns:a16="http://schemas.microsoft.com/office/drawing/2014/main" id="{6F23EB16-2ED6-441A-848D-B5D09881C6E2}"/>
              </a:ext>
            </a:extLst>
          </p:cNvPr>
          <p:cNvCxnSpPr>
            <a:stCxn id="52" idx="2"/>
            <a:endCxn id="55" idx="0"/>
          </p:cNvCxnSpPr>
          <p:nvPr/>
        </p:nvCxnSpPr>
        <p:spPr>
          <a:xfrm flipH="1">
            <a:off x="5079127" y="4571855"/>
            <a:ext cx="173612" cy="37598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0" name="Straight Arrow Connector 59">
            <a:extLst>
              <a:ext uri="{FF2B5EF4-FFF2-40B4-BE49-F238E27FC236}">
                <a16:creationId xmlns:a16="http://schemas.microsoft.com/office/drawing/2014/main" id="{F98CF209-CFF7-461C-BABC-A624AC44BD92}"/>
              </a:ext>
            </a:extLst>
          </p:cNvPr>
          <p:cNvCxnSpPr>
            <a:cxnSpLocks/>
            <a:stCxn id="53" idx="2"/>
          </p:cNvCxnSpPr>
          <p:nvPr/>
        </p:nvCxnSpPr>
        <p:spPr>
          <a:xfrm>
            <a:off x="6701638" y="4572535"/>
            <a:ext cx="155930" cy="371260"/>
          </a:xfrm>
          <a:prstGeom prst="straightConnector1">
            <a:avLst/>
          </a:prstGeom>
          <a:ln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1" name="Straight Arrow Connector 60">
            <a:extLst>
              <a:ext uri="{FF2B5EF4-FFF2-40B4-BE49-F238E27FC236}">
                <a16:creationId xmlns:a16="http://schemas.microsoft.com/office/drawing/2014/main" id="{15DD488C-2B1D-46FD-989C-021C33B4D236}"/>
              </a:ext>
            </a:extLst>
          </p:cNvPr>
          <p:cNvCxnSpPr>
            <a:cxnSpLocks/>
            <a:stCxn id="51" idx="2"/>
          </p:cNvCxnSpPr>
          <p:nvPr/>
        </p:nvCxnSpPr>
        <p:spPr>
          <a:xfrm>
            <a:off x="8134909" y="4577631"/>
            <a:ext cx="406925" cy="401028"/>
          </a:xfrm>
          <a:prstGeom prst="straightConnector1">
            <a:avLst/>
          </a:prstGeom>
          <a:ln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2" name="TextBox 61">
            <a:extLst>
              <a:ext uri="{FF2B5EF4-FFF2-40B4-BE49-F238E27FC236}">
                <a16:creationId xmlns:a16="http://schemas.microsoft.com/office/drawing/2014/main" id="{91AD8D6D-7D2D-4BA8-BE4A-A5296D30AA43}"/>
              </a:ext>
            </a:extLst>
          </p:cNvPr>
          <p:cNvSpPr txBox="1"/>
          <p:nvPr/>
        </p:nvSpPr>
        <p:spPr>
          <a:xfrm>
            <a:off x="1498492" y="2725846"/>
            <a:ext cx="254755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1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Principles</a:t>
            </a:r>
          </a:p>
        </p:txBody>
      </p:sp>
      <p:sp>
        <p:nvSpPr>
          <p:cNvPr id="63" name="TextBox 62">
            <a:extLst>
              <a:ext uri="{FF2B5EF4-FFF2-40B4-BE49-F238E27FC236}">
                <a16:creationId xmlns:a16="http://schemas.microsoft.com/office/drawing/2014/main" id="{3AC41BC7-5FFD-4A71-BE1D-8B93232CB0B6}"/>
              </a:ext>
            </a:extLst>
          </p:cNvPr>
          <p:cNvSpPr txBox="1"/>
          <p:nvPr/>
        </p:nvSpPr>
        <p:spPr>
          <a:xfrm>
            <a:off x="10125175" y="1638012"/>
            <a:ext cx="150818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Outcome &amp; final risk level</a:t>
            </a:r>
          </a:p>
        </p:txBody>
      </p:sp>
      <p:sp>
        <p:nvSpPr>
          <p:cNvPr id="64" name="Slide Number Placeholder 3">
            <a:extLst>
              <a:ext uri="{FF2B5EF4-FFF2-40B4-BE49-F238E27FC236}">
                <a16:creationId xmlns:a16="http://schemas.microsoft.com/office/drawing/2014/main" id="{EAD581D1-E1B4-4ECD-A87E-E04DF8F2F8BF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28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3272181068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10B6A08-FF0D-4CE7-9D7B-046016713B1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33502" y="609600"/>
            <a:ext cx="8596668" cy="1320800"/>
          </a:xfrm>
        </p:spPr>
        <p:txBody>
          <a:bodyPr>
            <a:normAutofit/>
          </a:bodyPr>
          <a:lstStyle/>
          <a:p>
            <a:r>
              <a:rPr lang="en-GB">
                <a:solidFill>
                  <a:schemeClr val="tx1">
                    <a:lumMod val="75000"/>
                    <a:lumOff val="25000"/>
                  </a:schemeClr>
                </a:solidFill>
              </a:rPr>
              <a:t>Risk Assessment</a:t>
            </a: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1B33F9B6-DEC4-4967-95C6-1673D5CBA69E}"/>
              </a:ext>
            </a:extLst>
          </p:cNvPr>
          <p:cNvSpPr txBox="1"/>
          <p:nvPr/>
        </p:nvSpPr>
        <p:spPr>
          <a:xfrm>
            <a:off x="1333502" y="1595619"/>
            <a:ext cx="136213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  <a:alpha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are the hazards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392651D2-4498-4918-8C47-01ADF45548B4}"/>
              </a:ext>
            </a:extLst>
          </p:cNvPr>
          <p:cNvSpPr txBox="1"/>
          <p:nvPr/>
        </p:nvSpPr>
        <p:spPr>
          <a:xfrm>
            <a:off x="2633444" y="1595617"/>
            <a:ext cx="187340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are the consequences?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1C03C20F-69E7-42B8-BB22-998FB6650DA4}"/>
              </a:ext>
            </a:extLst>
          </p:cNvPr>
          <p:cNvSpPr txBox="1"/>
          <p:nvPr/>
        </p:nvSpPr>
        <p:spPr>
          <a:xfrm>
            <a:off x="4065364" y="1595617"/>
            <a:ext cx="187340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is the probability?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07E3E092-92F8-4C75-BA71-B826892EC4F9}"/>
              </a:ext>
            </a:extLst>
          </p:cNvPr>
          <p:cNvSpPr txBox="1"/>
          <p:nvPr/>
        </p:nvSpPr>
        <p:spPr>
          <a:xfrm>
            <a:off x="5518757" y="1616138"/>
            <a:ext cx="168536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Corresponding risk level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4F5FBAAE-E1F4-4A70-874C-A07B3A076E39}"/>
              </a:ext>
            </a:extLst>
          </p:cNvPr>
          <p:cNvSpPr txBox="1"/>
          <p:nvPr/>
        </p:nvSpPr>
        <p:spPr>
          <a:xfrm>
            <a:off x="10125175" y="1638012"/>
            <a:ext cx="150818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Outcome &amp; final risk level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3F2AC71F-8D3D-4FBB-A3A9-0A039F22D68A}"/>
              </a:ext>
            </a:extLst>
          </p:cNvPr>
          <p:cNvSpPr txBox="1"/>
          <p:nvPr/>
        </p:nvSpPr>
        <p:spPr>
          <a:xfrm>
            <a:off x="6898487" y="1635996"/>
            <a:ext cx="168536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Acceptable 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risk? 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9F486D0F-C891-485F-91CA-0570DE724DBF}"/>
              </a:ext>
            </a:extLst>
          </p:cNvPr>
          <p:cNvSpPr txBox="1"/>
          <p:nvPr/>
        </p:nvSpPr>
        <p:spPr>
          <a:xfrm>
            <a:off x="8216026" y="1635996"/>
            <a:ext cx="19866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  <a:alpha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  <a:alpha val="25000"/>
                  </a:prstClr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What are the mitigation options?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D585D3B1-54D9-4F9E-81FE-E01D418ABE93}"/>
              </a:ext>
            </a:extLst>
          </p:cNvPr>
          <p:cNvSpPr txBox="1"/>
          <p:nvPr/>
        </p:nvSpPr>
        <p:spPr>
          <a:xfrm>
            <a:off x="730247" y="3326006"/>
            <a:ext cx="2317282" cy="1815882"/>
          </a:xfrm>
          <a:prstGeom prst="rect">
            <a:avLst/>
          </a:prstGeom>
          <a:solidFill>
            <a:srgbClr val="0F6FC6"/>
          </a:solidFill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sng" strike="noStrike" kern="1200" cap="none" spc="0" normalizeH="0" baseline="0" noProof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Environmental Control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u="none" strike="noStrike" kern="120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Trebuchet MS" panose="020B0603020202020204"/>
              <a:ea typeface="+mn-ea"/>
              <a:cs typeface="Arial" panose="020B0604020202020204" pitchFamily="34" charset="0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u="none" strike="noStrike" kern="1200" cap="none" spc="0" normalizeH="0" baseline="0" noProof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De-stable the corrosion processes 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u="none" strike="noStrike" kern="120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Trebuchet MS" panose="020B0603020202020204"/>
              <a:ea typeface="+mn-ea"/>
              <a:cs typeface="Arial" panose="020B0604020202020204" pitchFamily="34" charset="0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GB" sz="1600">
              <a:solidFill>
                <a:schemeClr val="bg1"/>
              </a:solidFill>
              <a:latin typeface="Trebuchet MS" panose="020B0603020202020204"/>
              <a:cs typeface="Arial" panose="020B0604020202020204" pitchFamily="34" charset="0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u="none" strike="noStrike" kern="120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Trebuchet MS" panose="020B0603020202020204"/>
              <a:ea typeface="+mn-ea"/>
              <a:cs typeface="Arial" panose="020B0604020202020204" pitchFamily="34" charset="0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DA5B553F-9F90-4724-B95E-159C90F7B262}"/>
              </a:ext>
            </a:extLst>
          </p:cNvPr>
          <p:cNvSpPr txBox="1"/>
          <p:nvPr/>
        </p:nvSpPr>
        <p:spPr>
          <a:xfrm>
            <a:off x="6138792" y="3326005"/>
            <a:ext cx="2577557" cy="1815882"/>
          </a:xfrm>
          <a:prstGeom prst="rect">
            <a:avLst/>
          </a:prstGeom>
          <a:solidFill>
            <a:srgbClr val="0F6FC6"/>
          </a:solidFill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sng" strike="noStrike" kern="1200" cap="none" spc="0" normalizeH="0" baseline="0" noProof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Emergency Repairs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i="0" u="none" strike="noStrike" kern="120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Trebuchet MS" panose="020B0603020202020204"/>
              <a:ea typeface="+mn-ea"/>
              <a:cs typeface="Arial" panose="020B0604020202020204" pitchFamily="34" charset="0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Procedures in place to undertake effective and fast repairs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i="0" u="none" strike="noStrike" kern="120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Trebuchet MS" panose="020B0603020202020204"/>
              <a:ea typeface="+mn-ea"/>
              <a:cs typeface="Arial" panose="020B0604020202020204" pitchFamily="34" charset="0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i="0" u="none" strike="noStrike" kern="120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Trebuchet MS" panose="020B0603020202020204"/>
              <a:ea typeface="+mn-ea"/>
              <a:cs typeface="Arial" panose="020B0604020202020204" pitchFamily="34" charset="0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58D37A5C-5746-4BA6-B2EB-BD288123AB33}"/>
              </a:ext>
            </a:extLst>
          </p:cNvPr>
          <p:cNvSpPr txBox="1"/>
          <p:nvPr/>
        </p:nvSpPr>
        <p:spPr>
          <a:xfrm>
            <a:off x="9124006" y="3317373"/>
            <a:ext cx="2577557" cy="1815882"/>
          </a:xfrm>
          <a:prstGeom prst="rect">
            <a:avLst/>
          </a:prstGeom>
          <a:solidFill>
            <a:srgbClr val="0F6FC6"/>
          </a:solidFill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sng" strike="noStrike" kern="1200" cap="none" spc="0" normalizeH="0" baseline="0" noProof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Long-term Solutions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i="0" u="none" strike="noStrike" kern="120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Plan long-term to reduce maintenance requirements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GB">
              <a:solidFill>
                <a:schemeClr val="bg1"/>
              </a:solidFill>
              <a:latin typeface="Trebuchet MS" panose="020B0603020202020204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GB">
              <a:solidFill>
                <a:schemeClr val="bg1"/>
              </a:solidFill>
              <a:latin typeface="Trebuchet MS" panose="020B0603020202020204"/>
            </a:endParaRPr>
          </a:p>
        </p:txBody>
      </p:sp>
      <p:sp>
        <p:nvSpPr>
          <p:cNvPr id="24" name="Left Brace 23">
            <a:extLst>
              <a:ext uri="{FF2B5EF4-FFF2-40B4-BE49-F238E27FC236}">
                <a16:creationId xmlns:a16="http://schemas.microsoft.com/office/drawing/2014/main" id="{8E74E89C-BFA2-4B7E-BDD2-2BEEBE389F6F}"/>
              </a:ext>
            </a:extLst>
          </p:cNvPr>
          <p:cNvSpPr/>
          <p:nvPr/>
        </p:nvSpPr>
        <p:spPr>
          <a:xfrm rot="16200000">
            <a:off x="6046628" y="-72362"/>
            <a:ext cx="338553" cy="10971317"/>
          </a:xfrm>
          <a:prstGeom prst="leftBrace">
            <a:avLst>
              <a:gd name="adj1" fmla="val 8333"/>
              <a:gd name="adj2" fmla="val 47436"/>
            </a:avLst>
          </a:prstGeom>
          <a:ln w="1905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127851C9-333F-4DBF-AB82-8EE52822DD57}"/>
              </a:ext>
            </a:extLst>
          </p:cNvPr>
          <p:cNvSpPr txBox="1"/>
          <p:nvPr/>
        </p:nvSpPr>
        <p:spPr>
          <a:xfrm>
            <a:off x="4596274" y="5684704"/>
            <a:ext cx="268499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Risk Management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B6DC2449-F317-401C-8F28-A70434CF55E9}"/>
              </a:ext>
            </a:extLst>
          </p:cNvPr>
          <p:cNvSpPr txBox="1"/>
          <p:nvPr/>
        </p:nvSpPr>
        <p:spPr>
          <a:xfrm>
            <a:off x="708002" y="2804094"/>
            <a:ext cx="10993561" cy="338554"/>
          </a:xfrm>
          <a:prstGeom prst="rect">
            <a:avLst/>
          </a:prstGeom>
          <a:solidFill>
            <a:srgbClr val="0F6FC6"/>
          </a:solidFill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b="0" i="0" u="none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1" i="0" u="none" strike="noStrike" kern="1200" cap="none" spc="0" normalizeH="0" baseline="0" noProof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Mitigation Options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C27A4C1E-DE35-4913-A75B-B0ED1C4533BF}"/>
              </a:ext>
            </a:extLst>
          </p:cNvPr>
          <p:cNvSpPr txBox="1"/>
          <p:nvPr/>
        </p:nvSpPr>
        <p:spPr>
          <a:xfrm>
            <a:off x="3405597" y="3326005"/>
            <a:ext cx="2317282" cy="1815882"/>
          </a:xfrm>
          <a:prstGeom prst="rect">
            <a:avLst/>
          </a:prstGeom>
          <a:solidFill>
            <a:srgbClr val="0F6FC6"/>
          </a:solidFill>
        </p:spPr>
        <p:txBody>
          <a:bodyPr wrap="square" rtlCol="0">
            <a:spAutoFit/>
          </a:bodyPr>
          <a:lstStyle>
            <a:defPPr>
              <a:defRPr lang="en-US"/>
            </a:defPPr>
            <a:lvl1pPr marR="0" lvl="0" indent="0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600" i="0" u="sng" strike="noStrike" cap="none" spc="0" normalizeH="0" baseline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cs typeface="Arial" panose="020B0604020202020204" pitchFamily="34" charset="0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sng" strike="noStrike" kern="1200" cap="none" spc="0" normalizeH="0" baseline="0" noProof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Effective Inspections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i="0" u="none" strike="noStrike" kern="120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Trebuchet MS" panose="020B0603020202020204"/>
              <a:ea typeface="+mn-ea"/>
              <a:cs typeface="Arial" panose="020B0604020202020204" pitchFamily="34" charset="0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Trebuchet MS" panose="020B0603020202020204"/>
                <a:ea typeface="+mn-ea"/>
                <a:cs typeface="Arial" panose="020B0604020202020204" pitchFamily="34" charset="0"/>
              </a:rPr>
              <a:t>Identify damages and repairs early before they lead to disruption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i="0" u="none" strike="noStrike" kern="120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Trebuchet MS" panose="020B0603020202020204"/>
              <a:ea typeface="+mn-ea"/>
              <a:cs typeface="Arial" panose="020B0604020202020204" pitchFamily="34" charset="0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i="0" u="none" strike="noStrike" kern="120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Trebuchet MS" panose="020B0603020202020204"/>
              <a:ea typeface="+mn-ea"/>
              <a:cs typeface="Arial" panose="020B0604020202020204" pitchFamily="34" charset="0"/>
            </a:endParaRPr>
          </a:p>
        </p:txBody>
      </p:sp>
      <p:sp>
        <p:nvSpPr>
          <p:cNvPr id="31" name="Arrow: Right 30">
            <a:extLst>
              <a:ext uri="{FF2B5EF4-FFF2-40B4-BE49-F238E27FC236}">
                <a16:creationId xmlns:a16="http://schemas.microsoft.com/office/drawing/2014/main" id="{87FCC6A5-4985-4C13-BF9F-49D761E6D08D}"/>
              </a:ext>
            </a:extLst>
          </p:cNvPr>
          <p:cNvSpPr/>
          <p:nvPr/>
        </p:nvSpPr>
        <p:spPr>
          <a:xfrm>
            <a:off x="3047529" y="4051928"/>
            <a:ext cx="353755" cy="340112"/>
          </a:xfrm>
          <a:prstGeom prst="rightArrow">
            <a:avLst/>
          </a:prstGeom>
          <a:solidFill>
            <a:srgbClr val="AABBDF"/>
          </a:solidFill>
          <a:ln>
            <a:solidFill>
              <a:srgbClr val="AABBD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6" name="Arrow: Right 45">
            <a:extLst>
              <a:ext uri="{FF2B5EF4-FFF2-40B4-BE49-F238E27FC236}">
                <a16:creationId xmlns:a16="http://schemas.microsoft.com/office/drawing/2014/main" id="{5BCA1972-D2B6-4AF6-BE13-89C08F3D0B5B}"/>
              </a:ext>
            </a:extLst>
          </p:cNvPr>
          <p:cNvSpPr/>
          <p:nvPr/>
        </p:nvSpPr>
        <p:spPr>
          <a:xfrm>
            <a:off x="5719448" y="4063890"/>
            <a:ext cx="415031" cy="340112"/>
          </a:xfrm>
          <a:prstGeom prst="rightArrow">
            <a:avLst/>
          </a:prstGeom>
          <a:solidFill>
            <a:srgbClr val="AABBDF"/>
          </a:solidFill>
          <a:ln>
            <a:solidFill>
              <a:srgbClr val="AABBD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7" name="Arrow: Right 46">
            <a:extLst>
              <a:ext uri="{FF2B5EF4-FFF2-40B4-BE49-F238E27FC236}">
                <a16:creationId xmlns:a16="http://schemas.microsoft.com/office/drawing/2014/main" id="{A2D15186-3805-468B-8B0D-C156A8E9F8BD}"/>
              </a:ext>
            </a:extLst>
          </p:cNvPr>
          <p:cNvSpPr/>
          <p:nvPr/>
        </p:nvSpPr>
        <p:spPr>
          <a:xfrm>
            <a:off x="8720663" y="4055430"/>
            <a:ext cx="411600" cy="340112"/>
          </a:xfrm>
          <a:prstGeom prst="rightArrow">
            <a:avLst/>
          </a:prstGeom>
          <a:solidFill>
            <a:srgbClr val="AABBDF"/>
          </a:solidFill>
          <a:ln>
            <a:solidFill>
              <a:srgbClr val="AABBD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6" name="Slide Number Placeholder 3">
            <a:extLst>
              <a:ext uri="{FF2B5EF4-FFF2-40B4-BE49-F238E27FC236}">
                <a16:creationId xmlns:a16="http://schemas.microsoft.com/office/drawing/2014/main" id="{D44FAC5F-FEC7-4B69-A29B-EF44E73C9644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29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1329535883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6" name="Group 15">
            <a:extLst>
              <a:ext uri="{FF2B5EF4-FFF2-40B4-BE49-F238E27FC236}">
                <a16:creationId xmlns:a16="http://schemas.microsoft.com/office/drawing/2014/main" id="{76582886-877C-4AEC-A77F-8055EB9A0CF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sp>
          <p:nvSpPr>
            <p:cNvPr id="17" name="Freeform 14">
              <a:extLst>
                <a:ext uri="{FF2B5EF4-FFF2-40B4-BE49-F238E27FC236}">
                  <a16:creationId xmlns:a16="http://schemas.microsoft.com/office/drawing/2014/main" id="{171A838D-27EA-485C-9A80-DCE624AB30B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0" y="-7862"/>
              <a:ext cx="863600" cy="5698067"/>
            </a:xfrm>
            <a:custGeom>
              <a:avLst/>
              <a:gdLst/>
              <a:ahLst/>
              <a:cxnLst/>
              <a:rect l="l" t="t" r="r" b="b"/>
              <a:pathLst>
                <a:path w="863600" h="5698067">
                  <a:moveTo>
                    <a:pt x="0" y="8467"/>
                  </a:moveTo>
                  <a:lnTo>
                    <a:pt x="863600" y="0"/>
                  </a:lnTo>
                  <a:lnTo>
                    <a:pt x="863600" y="16934"/>
                  </a:lnTo>
                  <a:lnTo>
                    <a:pt x="0" y="5698067"/>
                  </a:lnTo>
                  <a:lnTo>
                    <a:pt x="0" y="8467"/>
                  </a:lnTo>
                  <a:close/>
                </a:path>
              </a:pathLst>
            </a:custGeom>
            <a:solidFill>
              <a:schemeClr val="accent1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cxnSp>
          <p:nvCxnSpPr>
            <p:cNvPr id="18" name="Straight Connector 17">
              <a:extLst>
                <a:ext uri="{FF2B5EF4-FFF2-40B4-BE49-F238E27FC236}">
                  <a16:creationId xmlns:a16="http://schemas.microsoft.com/office/drawing/2014/main" id="{9059F313-A1BB-425E-9626-2BD43CAC648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Connector 18">
              <a:extLst>
                <a:ext uri="{FF2B5EF4-FFF2-40B4-BE49-F238E27FC236}">
                  <a16:creationId xmlns:a16="http://schemas.microsoft.com/office/drawing/2014/main" id="{19ABF76A-A1AE-44BB-9ECB-D55D2FE29BF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0" name="Rectangle 23">
              <a:extLst>
                <a:ext uri="{FF2B5EF4-FFF2-40B4-BE49-F238E27FC236}">
                  <a16:creationId xmlns:a16="http://schemas.microsoft.com/office/drawing/2014/main" id="{5B6D2EC4-82D3-43B8-82D6-028CB434561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1" name="Rectangle 25">
              <a:extLst>
                <a:ext uri="{FF2B5EF4-FFF2-40B4-BE49-F238E27FC236}">
                  <a16:creationId xmlns:a16="http://schemas.microsoft.com/office/drawing/2014/main" id="{520034CE-71F9-4E0F-94D8-99335CB8526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Isosceles Triangle 21">
              <a:extLst>
                <a:ext uri="{FF2B5EF4-FFF2-40B4-BE49-F238E27FC236}">
                  <a16:creationId xmlns:a16="http://schemas.microsoft.com/office/drawing/2014/main" id="{1926C6C0-16F7-4CDC-B481-2D19B2F3BF0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7">
              <a:extLst>
                <a:ext uri="{FF2B5EF4-FFF2-40B4-BE49-F238E27FC236}">
                  <a16:creationId xmlns:a16="http://schemas.microsoft.com/office/drawing/2014/main" id="{042CE423-CE6E-4EE9-91F2-3E40EFB40A3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Rectangle 28">
              <a:extLst>
                <a:ext uri="{FF2B5EF4-FFF2-40B4-BE49-F238E27FC236}">
                  <a16:creationId xmlns:a16="http://schemas.microsoft.com/office/drawing/2014/main" id="{699BB4BD-31D7-434C-A6DB-E2CF3ACF605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2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9">
              <a:extLst>
                <a:ext uri="{FF2B5EF4-FFF2-40B4-BE49-F238E27FC236}">
                  <a16:creationId xmlns:a16="http://schemas.microsoft.com/office/drawing/2014/main" id="{23D406B8-656A-4D8B-91D0-BF4202C86FE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Isosceles Triangle 25">
              <a:extLst>
                <a:ext uri="{FF2B5EF4-FFF2-40B4-BE49-F238E27FC236}">
                  <a16:creationId xmlns:a16="http://schemas.microsoft.com/office/drawing/2014/main" id="{83F4BFB6-D6B8-446C-8E17-3D54DCA9FF2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 useBgFill="1">
        <p:nvSpPr>
          <p:cNvPr id="27" name="Rectangle 27">
            <a:extLst>
              <a:ext uri="{FF2B5EF4-FFF2-40B4-BE49-F238E27FC236}">
                <a16:creationId xmlns:a16="http://schemas.microsoft.com/office/drawing/2014/main" id="{4F57DB1C-6494-4CC4-A5E8-93195756537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31" name="Isosceles Triangle 29">
            <a:extLst>
              <a:ext uri="{FF2B5EF4-FFF2-40B4-BE49-F238E27FC236}">
                <a16:creationId xmlns:a16="http://schemas.microsoft.com/office/drawing/2014/main" id="{FFFB778B-5206-4BB0-A468-327E7136765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3" name="Freeform: Shape 31">
            <a:extLst>
              <a:ext uri="{FF2B5EF4-FFF2-40B4-BE49-F238E27FC236}">
                <a16:creationId xmlns:a16="http://schemas.microsoft.com/office/drawing/2014/main" id="{E6C0471D-BE03-4D81-BDB5-D510BC0D8A7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753379" y="0"/>
            <a:ext cx="5438621" cy="6857999"/>
          </a:xfrm>
          <a:custGeom>
            <a:avLst/>
            <a:gdLst>
              <a:gd name="connsiteX0" fmla="*/ 0 w 5438621"/>
              <a:gd name="connsiteY0" fmla="*/ 0 h 6857999"/>
              <a:gd name="connsiteX1" fmla="*/ 573774 w 5438621"/>
              <a:gd name="connsiteY1" fmla="*/ 0 h 6857999"/>
              <a:gd name="connsiteX2" fmla="*/ 1182808 w 5438621"/>
              <a:gd name="connsiteY2" fmla="*/ 0 h 6857999"/>
              <a:gd name="connsiteX3" fmla="*/ 4537195 w 5438621"/>
              <a:gd name="connsiteY3" fmla="*/ 0 h 6857999"/>
              <a:gd name="connsiteX4" fmla="*/ 5187609 w 5438621"/>
              <a:gd name="connsiteY4" fmla="*/ 0 h 6857999"/>
              <a:gd name="connsiteX5" fmla="*/ 5438621 w 5438621"/>
              <a:gd name="connsiteY5" fmla="*/ 0 h 6857999"/>
              <a:gd name="connsiteX6" fmla="*/ 5438621 w 5438621"/>
              <a:gd name="connsiteY6" fmla="*/ 6857999 h 6857999"/>
              <a:gd name="connsiteX7" fmla="*/ 4802807 w 5438621"/>
              <a:gd name="connsiteY7" fmla="*/ 6857999 h 6857999"/>
              <a:gd name="connsiteX8" fmla="*/ 4537195 w 5438621"/>
              <a:gd name="connsiteY8" fmla="*/ 6857999 h 6857999"/>
              <a:gd name="connsiteX9" fmla="*/ 1182808 w 5438621"/>
              <a:gd name="connsiteY9" fmla="*/ 6857999 h 6857999"/>
              <a:gd name="connsiteX10" fmla="*/ 1049897 w 5438621"/>
              <a:gd name="connsiteY10" fmla="*/ 6857999 h 68579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5438621" h="6857999">
                <a:moveTo>
                  <a:pt x="0" y="0"/>
                </a:moveTo>
                <a:lnTo>
                  <a:pt x="573774" y="0"/>
                </a:lnTo>
                <a:lnTo>
                  <a:pt x="1182808" y="0"/>
                </a:lnTo>
                <a:lnTo>
                  <a:pt x="4537195" y="0"/>
                </a:lnTo>
                <a:lnTo>
                  <a:pt x="5187609" y="0"/>
                </a:lnTo>
                <a:lnTo>
                  <a:pt x="5438621" y="0"/>
                </a:lnTo>
                <a:lnTo>
                  <a:pt x="5438621" y="6857999"/>
                </a:lnTo>
                <a:lnTo>
                  <a:pt x="4802807" y="6857999"/>
                </a:lnTo>
                <a:lnTo>
                  <a:pt x="4537195" y="6857999"/>
                </a:lnTo>
                <a:lnTo>
                  <a:pt x="1182808" y="6857999"/>
                </a:lnTo>
                <a:lnTo>
                  <a:pt x="1049897" y="6857999"/>
                </a:lnTo>
                <a:close/>
              </a:path>
            </a:pathLst>
          </a:cu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22721A85-1EA4-4D87-97AB-0BB4AB78F92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6678143" y="0"/>
            <a:ext cx="860630" cy="6857999"/>
          </a:xfrm>
          <a:prstGeom prst="line">
            <a:avLst/>
          </a:prstGeom>
          <a:ln w="15875" cap="sq">
            <a:solidFill>
              <a:schemeClr val="accent1"/>
            </a:solidFill>
            <a:bevel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6" name="Straight Connector 35">
            <a:extLst>
              <a:ext uri="{FF2B5EF4-FFF2-40B4-BE49-F238E27FC236}">
                <a16:creationId xmlns:a16="http://schemas.microsoft.com/office/drawing/2014/main" id="{E5E836EB-03CD-4BA5-A751-21D2ACC2830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5453743" y="3483429"/>
            <a:ext cx="6738258" cy="3374570"/>
          </a:xfrm>
          <a:prstGeom prst="line">
            <a:avLst/>
          </a:prstGeom>
          <a:ln w="9525">
            <a:solidFill>
              <a:schemeClr val="accent1">
                <a:lumMod val="60000"/>
                <a:lumOff val="40000"/>
                <a:alpha val="8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8" name="Isosceles Triangle 37">
            <a:extLst>
              <a:ext uri="{FF2B5EF4-FFF2-40B4-BE49-F238E27FC236}">
                <a16:creationId xmlns:a16="http://schemas.microsoft.com/office/drawing/2014/main" id="{A27691EB-14CF-4237-B5EB-C94B92677A0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11349404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2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222F1B22-A501-4B0F-8EFB-F4C37D368E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29734" y="854529"/>
            <a:ext cx="5799665" cy="5148943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ctr"/>
            <a:r>
              <a:rPr lang="en-US" sz="6000"/>
              <a:t>Mitigation Options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88D85C7F-CA40-4823-BF1B-E73B14E383FC}"/>
              </a:ext>
            </a:extLst>
          </p:cNvPr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F0930276-D6EF-4267-BDD4-4842A882CFD3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0" name="Graphic 8">
            <a:extLst>
              <a:ext uri="{FF2B5EF4-FFF2-40B4-BE49-F238E27FC236}">
                <a16:creationId xmlns:a16="http://schemas.microsoft.com/office/drawing/2014/main" id="{C4449940-B46B-42A3-9D5A-8EF2D494B600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1" name="Text Box 55">
            <a:extLst>
              <a:ext uri="{FF2B5EF4-FFF2-40B4-BE49-F238E27FC236}">
                <a16:creationId xmlns:a16="http://schemas.microsoft.com/office/drawing/2014/main" id="{3FDCCB3E-600D-476F-ADD6-40D30E89B063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1C97BF05-46BB-4A0E-B13E-0646FCFA3023}"/>
              </a:ext>
            </a:extLst>
          </p:cNvPr>
          <p:cNvSpPr txBox="1"/>
          <p:nvPr/>
        </p:nvSpPr>
        <p:spPr>
          <a:xfrm>
            <a:off x="7532525" y="3053506"/>
            <a:ext cx="4849975" cy="2139047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GB">
                <a:solidFill>
                  <a:schemeClr val="bg1"/>
                </a:solidFill>
              </a:rPr>
              <a:t>Environmental Control</a:t>
            </a:r>
          </a:p>
          <a:p>
            <a:r>
              <a:rPr lang="en-GB">
                <a:solidFill>
                  <a:schemeClr val="bg1"/>
                </a:solidFill>
              </a:rPr>
              <a:t>Effective Inspections &amp; Management</a:t>
            </a:r>
          </a:p>
          <a:p>
            <a:r>
              <a:rPr lang="en-GB">
                <a:solidFill>
                  <a:schemeClr val="bg1"/>
                </a:solidFill>
              </a:rPr>
              <a:t>Temporary Spool Replacement</a:t>
            </a:r>
          </a:p>
          <a:p>
            <a:endParaRPr lang="en-GB">
              <a:solidFill>
                <a:schemeClr val="tx1">
                  <a:lumMod val="75000"/>
                  <a:lumOff val="25000"/>
                </a:schemeClr>
              </a:solidFill>
              <a:cs typeface="Arial" panose="020B0604020202020204" pitchFamily="34" charset="0"/>
            </a:endParaRPr>
          </a:p>
          <a:p>
            <a:endParaRPr lang="en-GB">
              <a:solidFill>
                <a:schemeClr val="bg2">
                  <a:lumMod val="50000"/>
                </a:schemeClr>
              </a:solidFill>
            </a:endParaRPr>
          </a:p>
          <a:p>
            <a:endParaRPr lang="en-GB" sz="2500"/>
          </a:p>
          <a:p>
            <a:endParaRPr lang="en-US">
              <a:solidFill>
                <a:schemeClr val="bg1"/>
              </a:solidFill>
            </a:endParaRPr>
          </a:p>
        </p:txBody>
      </p:sp>
      <p:sp>
        <p:nvSpPr>
          <p:cNvPr id="28" name="Slide Number Placeholder 3">
            <a:extLst>
              <a:ext uri="{FF2B5EF4-FFF2-40B4-BE49-F238E27FC236}">
                <a16:creationId xmlns:a16="http://schemas.microsoft.com/office/drawing/2014/main" id="{36540AE7-42F9-4DCC-B61F-280B36E5724A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30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4050767314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" name="Title 1">
            <a:extLst>
              <a:ext uri="{FF2B5EF4-FFF2-40B4-BE49-F238E27FC236}">
                <a16:creationId xmlns:a16="http://schemas.microsoft.com/office/drawing/2014/main" id="{F0ED7FC6-6953-4A36-A1C5-B1286BDB7094}"/>
              </a:ext>
            </a:extLst>
          </p:cNvPr>
          <p:cNvSpPr txBox="1">
            <a:spLocks/>
          </p:cNvSpPr>
          <p:nvPr/>
        </p:nvSpPr>
        <p:spPr>
          <a:xfrm>
            <a:off x="1015135" y="106194"/>
            <a:ext cx="3800705" cy="549126"/>
          </a:xfrm>
          <a:prstGeom prst="rect">
            <a:avLst/>
          </a:prstGeom>
        </p:spPr>
        <p:txBody>
          <a:bodyPr vert="horz" lIns="91440" tIns="45720" rIns="91440" bIns="45720" rtlCol="0" anchor="t">
            <a:normAutofit fontScale="92500" lnSpcReduction="1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GB">
                <a:solidFill>
                  <a:schemeClr val="tx1">
                    <a:lumMod val="75000"/>
                    <a:lumOff val="25000"/>
                  </a:schemeClr>
                </a:solidFill>
              </a:rPr>
              <a:t>Mitigation Options</a:t>
            </a:r>
            <a:endParaRPr lang="en-GB" sz="2500">
              <a:solidFill>
                <a:schemeClr val="tx1">
                  <a:lumMod val="75000"/>
                  <a:lumOff val="25000"/>
                </a:schemeClr>
              </a:solidFill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608A6EF-0CFA-491D-A0FF-5982A8409D30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31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EB50A61-9E10-49AF-B92C-E842107DFFE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6" name="Text Box 55">
            <a:extLst>
              <a:ext uri="{FF2B5EF4-FFF2-40B4-BE49-F238E27FC236}">
                <a16:creationId xmlns:a16="http://schemas.microsoft.com/office/drawing/2014/main" id="{9FF07FDA-F6EF-4BC1-8189-0A4924E97584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4" name="Graphic 8">
            <a:extLst>
              <a:ext uri="{FF2B5EF4-FFF2-40B4-BE49-F238E27FC236}">
                <a16:creationId xmlns:a16="http://schemas.microsoft.com/office/drawing/2014/main" id="{E0BD9B32-4530-4C3D-8F1E-44E19ED27A92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2" name="Text Box 55">
            <a:extLst>
              <a:ext uri="{FF2B5EF4-FFF2-40B4-BE49-F238E27FC236}">
                <a16:creationId xmlns:a16="http://schemas.microsoft.com/office/drawing/2014/main" id="{B42E33A4-B03B-4A65-9396-FAF494EC022A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sp>
        <p:nvSpPr>
          <p:cNvPr id="23" name="Title 1">
            <a:extLst>
              <a:ext uri="{FF2B5EF4-FFF2-40B4-BE49-F238E27FC236}">
                <a16:creationId xmlns:a16="http://schemas.microsoft.com/office/drawing/2014/main" id="{ACA464BF-E1C3-446D-A8DA-307C271D93BE}"/>
              </a:ext>
            </a:extLst>
          </p:cNvPr>
          <p:cNvSpPr txBox="1">
            <a:spLocks/>
          </p:cNvSpPr>
          <p:nvPr/>
        </p:nvSpPr>
        <p:spPr>
          <a:xfrm>
            <a:off x="1119439" y="1098963"/>
            <a:ext cx="2515011" cy="378696"/>
          </a:xfrm>
          <a:prstGeom prst="rect">
            <a:avLst/>
          </a:prstGeom>
        </p:spPr>
        <p:txBody>
          <a:bodyPr vert="horz" lIns="91440" tIns="45720" rIns="91440" bIns="45720" rtlCol="0" anchor="t">
            <a:normAutofit fontScale="70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GB" sz="2500">
                <a:solidFill>
                  <a:schemeClr val="bg2">
                    <a:lumMod val="50000"/>
                  </a:schemeClr>
                </a:solidFill>
              </a:rPr>
              <a:t>Environmental Control</a:t>
            </a:r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7E348240-49E9-4021-9006-A5485172B3DC}"/>
              </a:ext>
            </a:extLst>
          </p:cNvPr>
          <p:cNvSpPr/>
          <p:nvPr/>
        </p:nvSpPr>
        <p:spPr>
          <a:xfrm>
            <a:off x="1104586" y="1540144"/>
            <a:ext cx="2357984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6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cs typeface="Arial" panose="020B0604020202020204" pitchFamily="34" charset="0"/>
              </a:rPr>
              <a:t>What factors effect the corrosion process?</a:t>
            </a:r>
          </a:p>
        </p:txBody>
      </p:sp>
      <p:sp>
        <p:nvSpPr>
          <p:cNvPr id="33" name="Rectangle 32">
            <a:extLst>
              <a:ext uri="{FF2B5EF4-FFF2-40B4-BE49-F238E27FC236}">
                <a16:creationId xmlns:a16="http://schemas.microsoft.com/office/drawing/2014/main" id="{417707F8-FDEB-4F90-8560-B84188B34D62}"/>
              </a:ext>
            </a:extLst>
          </p:cNvPr>
          <p:cNvSpPr/>
          <p:nvPr/>
        </p:nvSpPr>
        <p:spPr>
          <a:xfrm>
            <a:off x="1119439" y="2180738"/>
            <a:ext cx="2357984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/>
                <a:uLnTx/>
                <a:uFillTx/>
                <a:latin typeface="+mj-lt"/>
                <a:ea typeface="+mn-ea"/>
                <a:cs typeface="Arial" panose="020B0604020202020204" pitchFamily="34" charset="0"/>
              </a:rPr>
              <a:t>Can they be managed?</a:t>
            </a:r>
          </a:p>
        </p:txBody>
      </p:sp>
      <p:graphicFrame>
        <p:nvGraphicFramePr>
          <p:cNvPr id="30" name="Table 30">
            <a:extLst>
              <a:ext uri="{FF2B5EF4-FFF2-40B4-BE49-F238E27FC236}">
                <a16:creationId xmlns:a16="http://schemas.microsoft.com/office/drawing/2014/main" id="{B0F8BDE3-6B8B-483B-B2B7-EB195739DD3D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625030679"/>
              </p:ext>
            </p:extLst>
          </p:nvPr>
        </p:nvGraphicFramePr>
        <p:xfrm>
          <a:off x="3620935" y="1645665"/>
          <a:ext cx="8100200" cy="4598473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436566">
                  <a:extLst>
                    <a:ext uri="{9D8B030D-6E8A-4147-A177-3AD203B41FA5}">
                      <a16:colId xmlns:a16="http://schemas.microsoft.com/office/drawing/2014/main" val="2625974017"/>
                    </a:ext>
                  </a:extLst>
                </a:gridCol>
                <a:gridCol w="1164636">
                  <a:extLst>
                    <a:ext uri="{9D8B030D-6E8A-4147-A177-3AD203B41FA5}">
                      <a16:colId xmlns:a16="http://schemas.microsoft.com/office/drawing/2014/main" val="1791886941"/>
                    </a:ext>
                  </a:extLst>
                </a:gridCol>
                <a:gridCol w="1680915">
                  <a:extLst>
                    <a:ext uri="{9D8B030D-6E8A-4147-A177-3AD203B41FA5}">
                      <a16:colId xmlns:a16="http://schemas.microsoft.com/office/drawing/2014/main" val="2988374747"/>
                    </a:ext>
                  </a:extLst>
                </a:gridCol>
                <a:gridCol w="1849009">
                  <a:extLst>
                    <a:ext uri="{9D8B030D-6E8A-4147-A177-3AD203B41FA5}">
                      <a16:colId xmlns:a16="http://schemas.microsoft.com/office/drawing/2014/main" val="2064309569"/>
                    </a:ext>
                  </a:extLst>
                </a:gridCol>
                <a:gridCol w="1969074">
                  <a:extLst>
                    <a:ext uri="{9D8B030D-6E8A-4147-A177-3AD203B41FA5}">
                      <a16:colId xmlns:a16="http://schemas.microsoft.com/office/drawing/2014/main" val="3021021702"/>
                    </a:ext>
                  </a:extLst>
                </a:gridCol>
              </a:tblGrid>
              <a:tr h="599761">
                <a:tc>
                  <a:txBody>
                    <a:bodyPr/>
                    <a:lstStyle/>
                    <a:p>
                      <a:pPr algn="l"/>
                      <a:r>
                        <a:rPr lang="en-GB" sz="1600"/>
                        <a:t>Variable</a:t>
                      </a:r>
                      <a:endParaRPr lang="en-GB" sz="1600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en-GB" sz="1600"/>
                        <a:t>Process condition</a:t>
                      </a:r>
                      <a:endParaRPr lang="en-GB" sz="1600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en-GB" sz="1600"/>
                        <a:t>Action</a:t>
                      </a:r>
                      <a:endParaRPr lang="en-GB" sz="1600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en-GB" sz="1600"/>
                        <a:t>Why?</a:t>
                      </a:r>
                      <a:endParaRPr lang="en-GB" sz="1600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en-GB" sz="1600"/>
                        <a:t>Feasibility </a:t>
                      </a:r>
                      <a:endParaRPr lang="en-GB" sz="1600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985674435"/>
                  </a:ext>
                </a:extLst>
              </a:tr>
              <a:tr h="1284006">
                <a:tc>
                  <a:txBody>
                    <a:bodyPr/>
                    <a:lstStyle/>
                    <a:p>
                      <a:pPr algn="l"/>
                      <a:r>
                        <a:rPr lang="en-GB" sz="1600"/>
                        <a:t>Temperature</a:t>
                      </a:r>
                      <a:endParaRPr lang="en-GB" sz="1600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en-GB" sz="1600"/>
                        <a:t>120</a:t>
                      </a:r>
                      <a:r>
                        <a:rPr lang="en-GB" sz="1600" baseline="30000"/>
                        <a:t>o</a:t>
                      </a:r>
                      <a:r>
                        <a:rPr lang="en-GB" sz="1600"/>
                        <a:t>C</a:t>
                      </a:r>
                      <a:endParaRPr lang="en-GB" sz="1600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600"/>
                        <a:t>Reduce temperature to &lt;110</a:t>
                      </a:r>
                      <a:r>
                        <a:rPr lang="en-GB" sz="1600" baseline="30000"/>
                        <a:t>o</a:t>
                      </a:r>
                      <a:r>
                        <a:rPr lang="en-GB" sz="1600"/>
                        <a:t>C</a:t>
                      </a:r>
                      <a:endParaRPr lang="en-GB" sz="1600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en-GB" sz="1600"/>
                        <a:t>Prevent thermal degradation of MEG in presence of oxygen</a:t>
                      </a:r>
                      <a:endParaRPr lang="en-GB" sz="1600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en-GB" sz="1600" b="1">
                          <a:solidFill>
                            <a:srgbClr val="FF0000"/>
                          </a:solidFill>
                        </a:rPr>
                        <a:t>Regeneration of MEG requires temperatures &gt;120</a:t>
                      </a:r>
                      <a:r>
                        <a:rPr lang="en-GB" sz="1600" b="1" baseline="30000">
                          <a:solidFill>
                            <a:srgbClr val="FF0000"/>
                          </a:solidFill>
                        </a:rPr>
                        <a:t>o</a:t>
                      </a:r>
                      <a:r>
                        <a:rPr lang="en-GB" sz="1600" b="1">
                          <a:solidFill>
                            <a:srgbClr val="FF0000"/>
                          </a:solidFill>
                        </a:rPr>
                        <a:t>C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12546581"/>
                  </a:ext>
                </a:extLst>
              </a:tr>
              <a:tr h="1104822">
                <a:tc>
                  <a:txBody>
                    <a:bodyPr/>
                    <a:lstStyle/>
                    <a:p>
                      <a:pPr algn="l"/>
                      <a:r>
                        <a:rPr lang="en-GB" sz="1600"/>
                        <a:t>pH</a:t>
                      </a:r>
                      <a:endParaRPr lang="en-GB" sz="1600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en-GB" sz="1600"/>
                        <a:t>6-7</a:t>
                      </a:r>
                      <a:endParaRPr lang="en-GB" sz="1600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en-GB" sz="1600"/>
                        <a:t>Stabilise pH</a:t>
                      </a:r>
                      <a:endParaRPr lang="en-GB" sz="1600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en-GB" sz="1600"/>
                        <a:t>Reduce hydrogen ions available for cathodic reaction</a:t>
                      </a:r>
                      <a:endParaRPr lang="en-GB" sz="1600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en-GB" sz="1600" b="1">
                          <a:solidFill>
                            <a:srgbClr val="FF0000"/>
                          </a:solidFill>
                        </a:rPr>
                        <a:t>CAPEX/OPEX </a:t>
                      </a:r>
                    </a:p>
                    <a:p>
                      <a:pPr algn="l"/>
                      <a:r>
                        <a:rPr lang="en-GB" sz="1600" b="1">
                          <a:solidFill>
                            <a:srgbClr val="FF0000"/>
                          </a:solidFill>
                        </a:rPr>
                        <a:t>Scale formation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495022463"/>
                  </a:ext>
                </a:extLst>
              </a:tr>
              <a:tr h="1609884">
                <a:tc>
                  <a:txBody>
                    <a:bodyPr/>
                    <a:lstStyle/>
                    <a:p>
                      <a:pPr algn="l"/>
                      <a:r>
                        <a:rPr lang="en-GB" sz="1600"/>
                        <a:t>Oxygen levels</a:t>
                      </a:r>
                      <a:endParaRPr lang="en-GB" sz="1600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en-GB" sz="1600"/>
                        <a:t>&lt;10ppb</a:t>
                      </a:r>
                      <a:endParaRPr lang="en-GB" sz="1600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en-GB" sz="1600"/>
                        <a:t>Staff training</a:t>
                      </a:r>
                    </a:p>
                    <a:p>
                      <a:pPr algn="l"/>
                      <a:endParaRPr lang="en-GB" sz="1600"/>
                    </a:p>
                    <a:p>
                      <a:pPr algn="l"/>
                      <a:r>
                        <a:rPr lang="en-GB" sz="1600"/>
                        <a:t>Reinforce seals</a:t>
                      </a:r>
                    </a:p>
                    <a:p>
                      <a:pPr algn="l"/>
                      <a:endParaRPr lang="en-GB" sz="1600"/>
                    </a:p>
                    <a:p>
                      <a:pPr algn="l"/>
                      <a:r>
                        <a:rPr lang="en-GB" sz="1600"/>
                        <a:t>Increase N2 blanket purity</a:t>
                      </a:r>
                      <a:endParaRPr lang="en-GB" sz="1600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en-GB" sz="1600"/>
                        <a:t>Minimise oxygen intrusion</a:t>
                      </a:r>
                      <a:endParaRPr lang="en-GB" sz="1600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en-GB" sz="1600" b="1">
                          <a:solidFill>
                            <a:srgbClr val="00B050"/>
                          </a:solidFill>
                        </a:rPr>
                        <a:t>Feasible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18924668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649505936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343B8F8A-48EA-47EB-A83D-69B30F3E7133}"/>
              </a:ext>
            </a:extLst>
          </p:cNvPr>
          <p:cNvSpPr/>
          <p:nvPr/>
        </p:nvSpPr>
        <p:spPr>
          <a:xfrm>
            <a:off x="897684" y="1636881"/>
            <a:ext cx="2976665" cy="181588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+mj-lt"/>
                <a:ea typeface="+mn-ea"/>
                <a:cs typeface="Arial" panose="020B0604020202020204" pitchFamily="34" charset="0"/>
              </a:rPr>
              <a:t>Goal 1 identify damages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i="0" u="none" strike="noStrike" kern="1200" cap="none" spc="0" normalizeH="0" baseline="0" noProof="0">
              <a:ln>
                <a:noFill/>
              </a:ln>
              <a:effectLst/>
              <a:uLnTx/>
              <a:uFillTx/>
              <a:latin typeface="+mj-lt"/>
              <a:ea typeface="+mn-ea"/>
              <a:cs typeface="Arial" panose="020B0604020202020204" pitchFamily="34" charset="0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+mj-lt"/>
                <a:ea typeface="+mn-ea"/>
                <a:cs typeface="Arial" panose="020B0604020202020204" pitchFamily="34" charset="0"/>
              </a:rPr>
              <a:t>Goal 2 identify repairs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i="0" u="none" strike="noStrike" kern="1200" cap="none" spc="0" normalizeH="0" baseline="0" noProof="0">
              <a:ln>
                <a:noFill/>
              </a:ln>
              <a:effectLst/>
              <a:uLnTx/>
              <a:uFillTx/>
              <a:latin typeface="+mj-lt"/>
              <a:ea typeface="+mn-ea"/>
              <a:cs typeface="Arial" panose="020B0604020202020204" pitchFamily="34" charset="0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+mj-lt"/>
                <a:ea typeface="+mn-ea"/>
                <a:cs typeface="Arial" panose="020B0604020202020204" pitchFamily="34" charset="0"/>
              </a:rPr>
              <a:t>Goal 3 identify critical areas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GB" sz="1600">
              <a:latin typeface="+mj-lt"/>
              <a:cs typeface="Arial" panose="020B0604020202020204" pitchFamily="34" charset="0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latin typeface="+mj-lt"/>
                <a:cs typeface="Arial" panose="020B0604020202020204" pitchFamily="34" charset="0"/>
              </a:rPr>
              <a:t>Goal 4 establish control points</a:t>
            </a:r>
          </a:p>
        </p:txBody>
      </p:sp>
      <p:sp>
        <p:nvSpPr>
          <p:cNvPr id="3" name="Title 1">
            <a:extLst>
              <a:ext uri="{FF2B5EF4-FFF2-40B4-BE49-F238E27FC236}">
                <a16:creationId xmlns:a16="http://schemas.microsoft.com/office/drawing/2014/main" id="{F0ED7FC6-6953-4A36-A1C5-B1286BDB7094}"/>
              </a:ext>
            </a:extLst>
          </p:cNvPr>
          <p:cNvSpPr txBox="1">
            <a:spLocks/>
          </p:cNvSpPr>
          <p:nvPr/>
        </p:nvSpPr>
        <p:spPr>
          <a:xfrm>
            <a:off x="1015135" y="106194"/>
            <a:ext cx="3800705" cy="549126"/>
          </a:xfrm>
          <a:prstGeom prst="rect">
            <a:avLst/>
          </a:prstGeom>
        </p:spPr>
        <p:txBody>
          <a:bodyPr vert="horz" lIns="91440" tIns="45720" rIns="91440" bIns="45720" rtlCol="0" anchor="t">
            <a:normAutofit fontScale="92500" lnSpcReduction="1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GB">
                <a:solidFill>
                  <a:schemeClr val="tx1">
                    <a:lumMod val="75000"/>
                    <a:lumOff val="25000"/>
                  </a:schemeClr>
                </a:solidFill>
              </a:rPr>
              <a:t>Mitigation Options</a:t>
            </a:r>
            <a:endParaRPr lang="en-GB" sz="2500">
              <a:solidFill>
                <a:schemeClr val="tx1">
                  <a:lumMod val="75000"/>
                  <a:lumOff val="25000"/>
                </a:schemeClr>
              </a:solidFill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608A6EF-0CFA-491D-A0FF-5982A8409D30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32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EB50A61-9E10-49AF-B92C-E842107DFFE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6" name="Text Box 55">
            <a:extLst>
              <a:ext uri="{FF2B5EF4-FFF2-40B4-BE49-F238E27FC236}">
                <a16:creationId xmlns:a16="http://schemas.microsoft.com/office/drawing/2014/main" id="{9FF07FDA-F6EF-4BC1-8189-0A4924E97584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4" name="Graphic 8">
            <a:extLst>
              <a:ext uri="{FF2B5EF4-FFF2-40B4-BE49-F238E27FC236}">
                <a16:creationId xmlns:a16="http://schemas.microsoft.com/office/drawing/2014/main" id="{E0BD9B32-4530-4C3D-8F1E-44E19ED27A92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2" name="Text Box 55">
            <a:extLst>
              <a:ext uri="{FF2B5EF4-FFF2-40B4-BE49-F238E27FC236}">
                <a16:creationId xmlns:a16="http://schemas.microsoft.com/office/drawing/2014/main" id="{B42E33A4-B03B-4A65-9396-FAF494EC022A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sp>
        <p:nvSpPr>
          <p:cNvPr id="23" name="Title 1">
            <a:extLst>
              <a:ext uri="{FF2B5EF4-FFF2-40B4-BE49-F238E27FC236}">
                <a16:creationId xmlns:a16="http://schemas.microsoft.com/office/drawing/2014/main" id="{ACA464BF-E1C3-446D-A8DA-307C271D93BE}"/>
              </a:ext>
            </a:extLst>
          </p:cNvPr>
          <p:cNvSpPr txBox="1">
            <a:spLocks/>
          </p:cNvSpPr>
          <p:nvPr/>
        </p:nvSpPr>
        <p:spPr>
          <a:xfrm>
            <a:off x="361599" y="867481"/>
            <a:ext cx="4048834" cy="372463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algn="ctr"/>
            <a:r>
              <a:rPr lang="en-GB" sz="1800">
                <a:solidFill>
                  <a:schemeClr val="bg2">
                    <a:lumMod val="50000"/>
                  </a:schemeClr>
                </a:solidFill>
              </a:rPr>
              <a:t>Effective Inspections &amp; </a:t>
            </a:r>
          </a:p>
          <a:p>
            <a:pPr algn="ctr"/>
            <a:r>
              <a:rPr lang="en-GB" sz="1800">
                <a:solidFill>
                  <a:schemeClr val="bg2">
                    <a:lumMod val="50000"/>
                  </a:schemeClr>
                </a:solidFill>
              </a:rPr>
              <a:t>Management</a:t>
            </a:r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6BB86B11-A782-44F7-A8BD-F684F4DEC1C6}"/>
              </a:ext>
            </a:extLst>
          </p:cNvPr>
          <p:cNvSpPr/>
          <p:nvPr/>
        </p:nvSpPr>
        <p:spPr>
          <a:xfrm>
            <a:off x="4239829" y="935878"/>
            <a:ext cx="2130489" cy="4671192"/>
          </a:xfrm>
          <a:prstGeom prst="rect">
            <a:avLst/>
          </a:prstGeom>
          <a:solidFill>
            <a:srgbClr val="0F6FC6">
              <a:alpha val="4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34775105-808C-4814-B8A6-9CFAECCAD831}"/>
              </a:ext>
            </a:extLst>
          </p:cNvPr>
          <p:cNvSpPr txBox="1"/>
          <p:nvPr/>
        </p:nvSpPr>
        <p:spPr>
          <a:xfrm>
            <a:off x="6921175" y="2781529"/>
            <a:ext cx="1135996" cy="646331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 sz="1200"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ea typeface="Verdana" panose="020B0604030504040204" pitchFamily="34" charset="0"/>
                <a:cs typeface="Arial" panose="020B0604020202020204" pitchFamily="34" charset="0"/>
              </a:defRPr>
            </a:lvl1pPr>
          </a:lstStyle>
          <a:p>
            <a:r>
              <a:rPr lang="en-GB">
                <a:solidFill>
                  <a:schemeClr val="tx1"/>
                </a:solidFill>
                <a:latin typeface="+mn-lt"/>
              </a:rPr>
              <a:t>Are there areas of concern?</a:t>
            </a:r>
          </a:p>
        </p:txBody>
      </p:sp>
      <p:sp>
        <p:nvSpPr>
          <p:cNvPr id="41" name="TextBox 40">
            <a:extLst>
              <a:ext uri="{FF2B5EF4-FFF2-40B4-BE49-F238E27FC236}">
                <a16:creationId xmlns:a16="http://schemas.microsoft.com/office/drawing/2014/main" id="{5D4FE94E-7054-4F1D-A320-1CD60D4EC04F}"/>
              </a:ext>
            </a:extLst>
          </p:cNvPr>
          <p:cNvSpPr txBox="1"/>
          <p:nvPr/>
        </p:nvSpPr>
        <p:spPr>
          <a:xfrm>
            <a:off x="8684466" y="2881543"/>
            <a:ext cx="1397173" cy="461665"/>
          </a:xfrm>
          <a:prstGeom prst="rect">
            <a:avLst/>
          </a:prstGeom>
          <a:noFill/>
          <a:ln w="19050">
            <a:solidFill>
              <a:schemeClr val="tx1">
                <a:lumMod val="75000"/>
                <a:lumOff val="25000"/>
              </a:schemeClr>
            </a:solidFill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 sz="1200"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ea typeface="Verdana" panose="020B0604030504040204" pitchFamily="34" charset="0"/>
                <a:cs typeface="Arial" panose="020B0604020202020204" pitchFamily="34" charset="0"/>
              </a:defRPr>
            </a:lvl1pPr>
          </a:lstStyle>
          <a:p>
            <a:r>
              <a:rPr lang="en-GB">
                <a:solidFill>
                  <a:schemeClr val="tx1"/>
                </a:solidFill>
                <a:latin typeface="+mn-lt"/>
              </a:rPr>
              <a:t>Specialist </a:t>
            </a:r>
          </a:p>
          <a:p>
            <a:r>
              <a:rPr lang="en-GB">
                <a:solidFill>
                  <a:schemeClr val="tx1"/>
                </a:solidFill>
                <a:latin typeface="+mn-lt"/>
              </a:rPr>
              <a:t>Investigation</a:t>
            </a: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A630D4CA-4A18-4803-BD17-D549C1B7F815}"/>
              </a:ext>
            </a:extLst>
          </p:cNvPr>
          <p:cNvSpPr txBox="1"/>
          <p:nvPr/>
        </p:nvSpPr>
        <p:spPr>
          <a:xfrm>
            <a:off x="6762597" y="4015705"/>
            <a:ext cx="1460913" cy="646331"/>
          </a:xfrm>
          <a:prstGeom prst="rect">
            <a:avLst/>
          </a:prstGeom>
          <a:noFill/>
          <a:ln w="19050">
            <a:solidFill>
              <a:schemeClr val="tx1">
                <a:lumMod val="75000"/>
                <a:lumOff val="25000"/>
              </a:schemeClr>
            </a:solidFill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 sz="1200"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ea typeface="Verdana" panose="020B0604030504040204" pitchFamily="34" charset="0"/>
                <a:cs typeface="Arial" panose="020B0604020202020204" pitchFamily="34" charset="0"/>
              </a:defRPr>
            </a:lvl1pPr>
          </a:lstStyle>
          <a:p>
            <a:r>
              <a:rPr lang="en-GB">
                <a:solidFill>
                  <a:schemeClr val="tx1"/>
                </a:solidFill>
                <a:latin typeface="+mn-lt"/>
              </a:rPr>
              <a:t>Measure Performance by Monitoring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C9D5DA4E-148B-47D9-8658-EF4887980137}"/>
              </a:ext>
            </a:extLst>
          </p:cNvPr>
          <p:cNvSpPr txBox="1"/>
          <p:nvPr/>
        </p:nvSpPr>
        <p:spPr>
          <a:xfrm>
            <a:off x="6774614" y="5174664"/>
            <a:ext cx="1460912" cy="276999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 sz="1200"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ea typeface="Verdana" panose="020B0604030504040204" pitchFamily="34" charset="0"/>
                <a:cs typeface="Arial" panose="020B0604020202020204" pitchFamily="34" charset="0"/>
              </a:defRPr>
            </a:lvl1pPr>
          </a:lstStyle>
          <a:p>
            <a:r>
              <a:rPr lang="en-GB">
                <a:solidFill>
                  <a:schemeClr val="tx1"/>
                </a:solidFill>
                <a:latin typeface="+mn-lt"/>
              </a:rPr>
              <a:t>Input data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5EE4B957-244E-483C-826E-DA1EAE4D3070}"/>
              </a:ext>
            </a:extLst>
          </p:cNvPr>
          <p:cNvSpPr txBox="1"/>
          <p:nvPr/>
        </p:nvSpPr>
        <p:spPr>
          <a:xfrm>
            <a:off x="4239830" y="1006107"/>
            <a:ext cx="2132912" cy="46166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marL="171450" indent="-171450">
              <a:buFontTx/>
              <a:buChar char="-"/>
              <a:defRPr sz="1000"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ea typeface="Verdana" panose="020B0604030504040204" pitchFamily="34" charset="0"/>
                <a:cs typeface="Arial" panose="020B0604020202020204" pitchFamily="34" charset="0"/>
              </a:defRPr>
            </a:lvl1pPr>
          </a:lstStyle>
          <a:p>
            <a:r>
              <a:rPr lang="en-GB" sz="1200">
                <a:solidFill>
                  <a:schemeClr val="tx1"/>
                </a:solidFill>
                <a:latin typeface="+mn-lt"/>
              </a:rPr>
              <a:t>During outage with borescope</a:t>
            </a:r>
          </a:p>
        </p:txBody>
      </p:sp>
      <p:sp>
        <p:nvSpPr>
          <p:cNvPr id="45" name="TextBox 44">
            <a:extLst>
              <a:ext uri="{FF2B5EF4-FFF2-40B4-BE49-F238E27FC236}">
                <a16:creationId xmlns:a16="http://schemas.microsoft.com/office/drawing/2014/main" id="{AAEC8629-C844-4044-BB28-C31D7E493CED}"/>
              </a:ext>
            </a:extLst>
          </p:cNvPr>
          <p:cNvSpPr txBox="1"/>
          <p:nvPr/>
        </p:nvSpPr>
        <p:spPr>
          <a:xfrm>
            <a:off x="4280106" y="2789210"/>
            <a:ext cx="2070564" cy="954107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marL="171450" indent="-171450">
              <a:buFontTx/>
              <a:buChar char="-"/>
              <a:defRPr sz="1000">
                <a:solidFill>
                  <a:schemeClr val="tx1">
                    <a:lumMod val="75000"/>
                    <a:lumOff val="25000"/>
                  </a:schemeClr>
                </a:solidFill>
                <a:ea typeface="Verdana" panose="020B0604030504040204" pitchFamily="34" charset="0"/>
                <a:cs typeface="Arial" panose="020B0604020202020204" pitchFamily="34" charset="0"/>
              </a:defRPr>
            </a:lvl1pPr>
          </a:lstStyle>
          <a:p>
            <a:r>
              <a:rPr lang="en-GB" sz="1200">
                <a:solidFill>
                  <a:schemeClr val="tx1"/>
                </a:solidFill>
              </a:rPr>
              <a:t>Areas of concern need further investigation such as radiography</a:t>
            </a:r>
          </a:p>
          <a:p>
            <a:endParaRPr lang="en-GB">
              <a:solidFill>
                <a:schemeClr val="tx1"/>
              </a:solidFill>
            </a:endParaRPr>
          </a:p>
          <a:p>
            <a:endParaRPr lang="en-GB">
              <a:solidFill>
                <a:schemeClr val="tx1"/>
              </a:solidFill>
            </a:endParaRPr>
          </a:p>
        </p:txBody>
      </p:sp>
      <p:sp>
        <p:nvSpPr>
          <p:cNvPr id="46" name="TextBox 45">
            <a:extLst>
              <a:ext uri="{FF2B5EF4-FFF2-40B4-BE49-F238E27FC236}">
                <a16:creationId xmlns:a16="http://schemas.microsoft.com/office/drawing/2014/main" id="{00EBCD47-6445-4D76-9853-E3B9AB74C50C}"/>
              </a:ext>
            </a:extLst>
          </p:cNvPr>
          <p:cNvSpPr txBox="1"/>
          <p:nvPr/>
        </p:nvSpPr>
        <p:spPr>
          <a:xfrm>
            <a:off x="4280106" y="5033798"/>
            <a:ext cx="2132912" cy="64633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marL="171450" indent="-171450">
              <a:buFontTx/>
              <a:buChar char="-"/>
            </a:pPr>
            <a:r>
              <a:rPr lang="en-GB" sz="1200">
                <a:ea typeface="Verdana" panose="020B0604030504040204" pitchFamily="34" charset="0"/>
                <a:cs typeface="Arial" panose="020B0604020202020204" pitchFamily="34" charset="0"/>
              </a:rPr>
              <a:t>Repeat process and make changes where necessary</a:t>
            </a:r>
          </a:p>
          <a:p>
            <a:endParaRPr lang="en-GB" sz="1200">
              <a:latin typeface="Arial" panose="020B0604020202020204" pitchFamily="34" charset="0"/>
              <a:ea typeface="Verdana" panose="020B0604030504040204" pitchFamily="34" charset="0"/>
              <a:cs typeface="Arial" panose="020B0604020202020204" pitchFamily="34" charset="0"/>
            </a:endParaRPr>
          </a:p>
        </p:txBody>
      </p:sp>
      <p:sp>
        <p:nvSpPr>
          <p:cNvPr id="47" name="TextBox 46">
            <a:extLst>
              <a:ext uri="{FF2B5EF4-FFF2-40B4-BE49-F238E27FC236}">
                <a16:creationId xmlns:a16="http://schemas.microsoft.com/office/drawing/2014/main" id="{3A71A1D7-189B-44C6-8613-87C81FA21CA7}"/>
              </a:ext>
            </a:extLst>
          </p:cNvPr>
          <p:cNvSpPr txBox="1"/>
          <p:nvPr/>
        </p:nvSpPr>
        <p:spPr>
          <a:xfrm>
            <a:off x="4280106" y="3959237"/>
            <a:ext cx="2090212" cy="800219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marL="171450" indent="-171450">
              <a:buFontTx/>
              <a:buChar char="-"/>
              <a:defRPr sz="1000">
                <a:solidFill>
                  <a:schemeClr val="tx1">
                    <a:lumMod val="75000"/>
                    <a:lumOff val="25000"/>
                  </a:schemeClr>
                </a:solidFill>
                <a:ea typeface="Verdana" panose="020B0604030504040204" pitchFamily="34" charset="0"/>
                <a:cs typeface="Arial" panose="020B0604020202020204" pitchFamily="34" charset="0"/>
              </a:defRPr>
            </a:lvl1pPr>
          </a:lstStyle>
          <a:p>
            <a:r>
              <a:rPr lang="en-GB" sz="1200">
                <a:solidFill>
                  <a:schemeClr val="tx1"/>
                </a:solidFill>
              </a:rPr>
              <a:t>Proactive monitoring using same external examination techniques </a:t>
            </a:r>
          </a:p>
          <a:p>
            <a:endParaRPr lang="en-GB">
              <a:solidFill>
                <a:schemeClr val="tx1"/>
              </a:solidFill>
            </a:endParaRPr>
          </a:p>
        </p:txBody>
      </p:sp>
      <p:sp>
        <p:nvSpPr>
          <p:cNvPr id="48" name="TextBox 47">
            <a:extLst>
              <a:ext uri="{FF2B5EF4-FFF2-40B4-BE49-F238E27FC236}">
                <a16:creationId xmlns:a16="http://schemas.microsoft.com/office/drawing/2014/main" id="{8316752A-D1CD-41B9-B5F4-526305179111}"/>
              </a:ext>
            </a:extLst>
          </p:cNvPr>
          <p:cNvSpPr txBox="1"/>
          <p:nvPr/>
        </p:nvSpPr>
        <p:spPr>
          <a:xfrm>
            <a:off x="8669028" y="5145405"/>
            <a:ext cx="1444363" cy="461665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 sz="1200"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ea typeface="Verdana" panose="020B0604030504040204" pitchFamily="34" charset="0"/>
                <a:cs typeface="Arial" panose="020B0604020202020204" pitchFamily="34" charset="0"/>
              </a:defRPr>
            </a:lvl1pPr>
          </a:lstStyle>
          <a:p>
            <a:r>
              <a:rPr lang="en-GB">
                <a:solidFill>
                  <a:schemeClr val="tx1"/>
                </a:solidFill>
              </a:rPr>
              <a:t>Meeting control criteria?</a:t>
            </a:r>
          </a:p>
        </p:txBody>
      </p:sp>
      <p:sp>
        <p:nvSpPr>
          <p:cNvPr id="49" name="Flowchart: Decision 48">
            <a:extLst>
              <a:ext uri="{FF2B5EF4-FFF2-40B4-BE49-F238E27FC236}">
                <a16:creationId xmlns:a16="http://schemas.microsoft.com/office/drawing/2014/main" id="{DAD37FF5-B57B-40A7-B9A3-FAAFF7520B99}"/>
              </a:ext>
            </a:extLst>
          </p:cNvPr>
          <p:cNvSpPr/>
          <p:nvPr/>
        </p:nvSpPr>
        <p:spPr>
          <a:xfrm>
            <a:off x="8712106" y="4819991"/>
            <a:ext cx="1354095" cy="1018573"/>
          </a:xfrm>
          <a:prstGeom prst="flowChartDecision">
            <a:avLst/>
          </a:prstGeom>
          <a:noFill/>
          <a:ln w="1905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cxnSp>
        <p:nvCxnSpPr>
          <p:cNvPr id="57" name="Connector: Elbow 56">
            <a:extLst>
              <a:ext uri="{FF2B5EF4-FFF2-40B4-BE49-F238E27FC236}">
                <a16:creationId xmlns:a16="http://schemas.microsoft.com/office/drawing/2014/main" id="{9E1F2BCB-D52E-4E58-AE1D-1FFE162774D5}"/>
              </a:ext>
            </a:extLst>
          </p:cNvPr>
          <p:cNvCxnSpPr>
            <a:cxnSpLocks/>
            <a:stCxn id="130" idx="5"/>
            <a:endCxn id="49" idx="1"/>
          </p:cNvCxnSpPr>
          <p:nvPr/>
        </p:nvCxnSpPr>
        <p:spPr>
          <a:xfrm>
            <a:off x="8212098" y="5328826"/>
            <a:ext cx="500008" cy="452"/>
          </a:xfrm>
          <a:prstGeom prst="bentConnector3">
            <a:avLst/>
          </a:prstGeom>
          <a:ln w="19050"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6" name="TextBox 65">
            <a:extLst>
              <a:ext uri="{FF2B5EF4-FFF2-40B4-BE49-F238E27FC236}">
                <a16:creationId xmlns:a16="http://schemas.microsoft.com/office/drawing/2014/main" id="{16D6A029-1896-4ADF-ADB1-04ABFFC93496}"/>
              </a:ext>
            </a:extLst>
          </p:cNvPr>
          <p:cNvSpPr txBox="1"/>
          <p:nvPr/>
        </p:nvSpPr>
        <p:spPr>
          <a:xfrm>
            <a:off x="8530194" y="927764"/>
            <a:ext cx="2405437" cy="1754326"/>
          </a:xfrm>
          <a:prstGeom prst="rect">
            <a:avLst/>
          </a:prstGeom>
          <a:noFill/>
          <a:ln w="19050">
            <a:solidFill>
              <a:schemeClr val="tx1">
                <a:lumMod val="75000"/>
                <a:lumOff val="25000"/>
              </a:schemeClr>
            </a:solidFill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 sz="1200"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ea typeface="Verdana" panose="020B0604030504040204" pitchFamily="34" charset="0"/>
                <a:cs typeface="Arial" panose="020B0604020202020204" pitchFamily="34" charset="0"/>
              </a:defRPr>
            </a:lvl1pPr>
          </a:lstStyle>
          <a:p>
            <a:pPr algn="l"/>
            <a:r>
              <a:rPr lang="en-GB" b="1" u="sng">
                <a:solidFill>
                  <a:schemeClr val="tx1"/>
                </a:solidFill>
              </a:rPr>
              <a:t>Scope</a:t>
            </a:r>
          </a:p>
          <a:p>
            <a:pPr algn="l"/>
            <a:endParaRPr lang="en-GB" b="1" u="sng">
              <a:solidFill>
                <a:schemeClr val="tx1"/>
              </a:solidFill>
            </a:endParaRPr>
          </a:p>
          <a:p>
            <a:pPr algn="l"/>
            <a:r>
              <a:rPr lang="en-GB">
                <a:solidFill>
                  <a:schemeClr val="tx1"/>
                </a:solidFill>
              </a:rPr>
              <a:t>Basic Inspection: External examination &amp; thermography to identify leaks in operation</a:t>
            </a:r>
          </a:p>
          <a:p>
            <a:pPr algn="l"/>
            <a:endParaRPr lang="en-GB">
              <a:solidFill>
                <a:schemeClr val="tx1"/>
              </a:solidFill>
            </a:endParaRPr>
          </a:p>
          <a:p>
            <a:pPr algn="l"/>
            <a:r>
              <a:rPr lang="en-GB">
                <a:solidFill>
                  <a:schemeClr val="tx1"/>
                </a:solidFill>
              </a:rPr>
              <a:t>Specialist inspection: Likely to comprise radiography techniques</a:t>
            </a:r>
            <a:endParaRPr lang="en-GB" b="1" u="sng">
              <a:solidFill>
                <a:schemeClr val="tx1"/>
              </a:solidFill>
            </a:endParaRPr>
          </a:p>
        </p:txBody>
      </p:sp>
      <p:sp>
        <p:nvSpPr>
          <p:cNvPr id="67" name="Flowchart: Decision 66">
            <a:extLst>
              <a:ext uri="{FF2B5EF4-FFF2-40B4-BE49-F238E27FC236}">
                <a16:creationId xmlns:a16="http://schemas.microsoft.com/office/drawing/2014/main" id="{686C62AE-C724-4A0A-9CB1-61165DF55187}"/>
              </a:ext>
            </a:extLst>
          </p:cNvPr>
          <p:cNvSpPr/>
          <p:nvPr/>
        </p:nvSpPr>
        <p:spPr>
          <a:xfrm>
            <a:off x="6762597" y="2561297"/>
            <a:ext cx="1453152" cy="1102159"/>
          </a:xfrm>
          <a:prstGeom prst="flowChartDecision">
            <a:avLst/>
          </a:prstGeom>
          <a:noFill/>
          <a:ln w="1905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68" name="TextBox 67">
            <a:extLst>
              <a:ext uri="{FF2B5EF4-FFF2-40B4-BE49-F238E27FC236}">
                <a16:creationId xmlns:a16="http://schemas.microsoft.com/office/drawing/2014/main" id="{FF4B9BBF-0B01-4999-8535-7769F28B60BF}"/>
              </a:ext>
            </a:extLst>
          </p:cNvPr>
          <p:cNvSpPr txBox="1"/>
          <p:nvPr/>
        </p:nvSpPr>
        <p:spPr>
          <a:xfrm>
            <a:off x="6771935" y="1265374"/>
            <a:ext cx="1440000" cy="646331"/>
          </a:xfrm>
          <a:prstGeom prst="rect">
            <a:avLst/>
          </a:prstGeom>
          <a:noFill/>
          <a:ln w="19050">
            <a:solidFill>
              <a:schemeClr val="tx1">
                <a:lumMod val="75000"/>
                <a:lumOff val="25000"/>
              </a:schemeClr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GB" sz="1200">
                <a:ea typeface="Verdana" panose="020B0604030504040204" pitchFamily="34" charset="0"/>
                <a:cs typeface="Arial" panose="020B0604020202020204" pitchFamily="34" charset="0"/>
              </a:rPr>
              <a:t>Internal / External Examination</a:t>
            </a:r>
          </a:p>
        </p:txBody>
      </p:sp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0F13D9C6-7B54-4D6B-BB8C-5FAFED97836B}"/>
              </a:ext>
            </a:extLst>
          </p:cNvPr>
          <p:cNvCxnSpPr>
            <a:cxnSpLocks/>
            <a:stCxn id="67" idx="3"/>
            <a:endCxn id="41" idx="1"/>
          </p:cNvCxnSpPr>
          <p:nvPr/>
        </p:nvCxnSpPr>
        <p:spPr>
          <a:xfrm flipV="1">
            <a:off x="8215749" y="3112376"/>
            <a:ext cx="468717" cy="1"/>
          </a:xfrm>
          <a:prstGeom prst="straightConnector1">
            <a:avLst/>
          </a:prstGeom>
          <a:ln w="19050"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0" name="Straight Arrow Connector 69">
            <a:extLst>
              <a:ext uri="{FF2B5EF4-FFF2-40B4-BE49-F238E27FC236}">
                <a16:creationId xmlns:a16="http://schemas.microsoft.com/office/drawing/2014/main" id="{34A99F44-555C-4960-BFBD-6C69FBD8BD88}"/>
              </a:ext>
            </a:extLst>
          </p:cNvPr>
          <p:cNvCxnSpPr>
            <a:cxnSpLocks/>
            <a:stCxn id="67" idx="2"/>
            <a:endCxn id="42" idx="0"/>
          </p:cNvCxnSpPr>
          <p:nvPr/>
        </p:nvCxnSpPr>
        <p:spPr>
          <a:xfrm>
            <a:off x="7489173" y="3663456"/>
            <a:ext cx="3881" cy="352249"/>
          </a:xfrm>
          <a:prstGeom prst="straightConnector1">
            <a:avLst/>
          </a:prstGeom>
          <a:ln w="19050"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7" name="Straight Arrow Connector 76">
            <a:extLst>
              <a:ext uri="{FF2B5EF4-FFF2-40B4-BE49-F238E27FC236}">
                <a16:creationId xmlns:a16="http://schemas.microsoft.com/office/drawing/2014/main" id="{4E8A8F20-1D19-4801-815F-8331C47F47E5}"/>
              </a:ext>
            </a:extLst>
          </p:cNvPr>
          <p:cNvCxnSpPr>
            <a:cxnSpLocks/>
            <a:stCxn id="42" idx="2"/>
            <a:endCxn id="130" idx="1"/>
          </p:cNvCxnSpPr>
          <p:nvPr/>
        </p:nvCxnSpPr>
        <p:spPr>
          <a:xfrm flipH="1">
            <a:off x="7490967" y="4662036"/>
            <a:ext cx="2087" cy="447361"/>
          </a:xfrm>
          <a:prstGeom prst="straightConnector1">
            <a:avLst/>
          </a:prstGeom>
          <a:ln w="19050"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0" name="Connector: Elbow 79">
            <a:extLst>
              <a:ext uri="{FF2B5EF4-FFF2-40B4-BE49-F238E27FC236}">
                <a16:creationId xmlns:a16="http://schemas.microsoft.com/office/drawing/2014/main" id="{B17F49E0-7CAA-40B4-9DEF-CD27ED8EF6B9}"/>
              </a:ext>
            </a:extLst>
          </p:cNvPr>
          <p:cNvCxnSpPr>
            <a:stCxn id="49" idx="0"/>
            <a:endCxn id="42" idx="3"/>
          </p:cNvCxnSpPr>
          <p:nvPr/>
        </p:nvCxnSpPr>
        <p:spPr>
          <a:xfrm rot="16200000" flipV="1">
            <a:off x="8565772" y="3996609"/>
            <a:ext cx="481120" cy="1165644"/>
          </a:xfrm>
          <a:prstGeom prst="bentConnector2">
            <a:avLst/>
          </a:prstGeom>
          <a:ln w="19050"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5" name="Connector: Elbow 84">
            <a:extLst>
              <a:ext uri="{FF2B5EF4-FFF2-40B4-BE49-F238E27FC236}">
                <a16:creationId xmlns:a16="http://schemas.microsoft.com/office/drawing/2014/main" id="{97421ECB-DEC4-400C-A64F-E0290CA50033}"/>
              </a:ext>
            </a:extLst>
          </p:cNvPr>
          <p:cNvCxnSpPr>
            <a:cxnSpLocks/>
            <a:stCxn id="49" idx="3"/>
            <a:endCxn id="41" idx="3"/>
          </p:cNvCxnSpPr>
          <p:nvPr/>
        </p:nvCxnSpPr>
        <p:spPr>
          <a:xfrm flipV="1">
            <a:off x="10066201" y="3112376"/>
            <a:ext cx="15438" cy="2216902"/>
          </a:xfrm>
          <a:prstGeom prst="bentConnector3">
            <a:avLst>
              <a:gd name="adj1" fmla="val 5792706"/>
            </a:avLst>
          </a:prstGeom>
          <a:ln w="19050"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3" name="TextBox 92">
            <a:extLst>
              <a:ext uri="{FF2B5EF4-FFF2-40B4-BE49-F238E27FC236}">
                <a16:creationId xmlns:a16="http://schemas.microsoft.com/office/drawing/2014/main" id="{BCDDDA3E-B10C-4510-AD4D-E0C6388C47C1}"/>
              </a:ext>
            </a:extLst>
          </p:cNvPr>
          <p:cNvSpPr txBox="1"/>
          <p:nvPr/>
        </p:nvSpPr>
        <p:spPr>
          <a:xfrm>
            <a:off x="8683894" y="3593895"/>
            <a:ext cx="1404849" cy="461665"/>
          </a:xfrm>
          <a:prstGeom prst="rect">
            <a:avLst/>
          </a:prstGeom>
          <a:noFill/>
          <a:ln w="19050">
            <a:solidFill>
              <a:schemeClr val="tx1">
                <a:lumMod val="75000"/>
                <a:lumOff val="25000"/>
              </a:schemeClr>
            </a:solidFill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 sz="1200"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ea typeface="Verdana" panose="020B0604030504040204" pitchFamily="34" charset="0"/>
                <a:cs typeface="Arial" panose="020B0604020202020204" pitchFamily="34" charset="0"/>
              </a:defRPr>
            </a:lvl1pPr>
          </a:lstStyle>
          <a:p>
            <a:r>
              <a:rPr lang="en-GB">
                <a:solidFill>
                  <a:schemeClr val="tx1"/>
                </a:solidFill>
                <a:latin typeface="+mn-lt"/>
              </a:rPr>
              <a:t>Establish Control Criteria</a:t>
            </a:r>
          </a:p>
        </p:txBody>
      </p:sp>
      <p:cxnSp>
        <p:nvCxnSpPr>
          <p:cNvPr id="95" name="Straight Arrow Connector 94">
            <a:extLst>
              <a:ext uri="{FF2B5EF4-FFF2-40B4-BE49-F238E27FC236}">
                <a16:creationId xmlns:a16="http://schemas.microsoft.com/office/drawing/2014/main" id="{1A228968-6AEB-4449-89E2-E5274F40FFA9}"/>
              </a:ext>
            </a:extLst>
          </p:cNvPr>
          <p:cNvCxnSpPr>
            <a:cxnSpLocks/>
            <a:stCxn id="41" idx="2"/>
            <a:endCxn id="93" idx="0"/>
          </p:cNvCxnSpPr>
          <p:nvPr/>
        </p:nvCxnSpPr>
        <p:spPr>
          <a:xfrm>
            <a:off x="9383053" y="3343208"/>
            <a:ext cx="3266" cy="250687"/>
          </a:xfrm>
          <a:prstGeom prst="straightConnector1">
            <a:avLst/>
          </a:prstGeom>
          <a:ln w="19050"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0" name="Straight Arrow Connector 99">
            <a:extLst>
              <a:ext uri="{FF2B5EF4-FFF2-40B4-BE49-F238E27FC236}">
                <a16:creationId xmlns:a16="http://schemas.microsoft.com/office/drawing/2014/main" id="{70F39AF5-4D2D-4BCD-A1BD-B25BCE346A47}"/>
              </a:ext>
            </a:extLst>
          </p:cNvPr>
          <p:cNvCxnSpPr>
            <a:cxnSpLocks/>
            <a:stCxn id="93" idx="2"/>
          </p:cNvCxnSpPr>
          <p:nvPr/>
        </p:nvCxnSpPr>
        <p:spPr>
          <a:xfrm>
            <a:off x="9386319" y="4055560"/>
            <a:ext cx="2834" cy="283310"/>
          </a:xfrm>
          <a:prstGeom prst="straightConnector1">
            <a:avLst/>
          </a:prstGeom>
          <a:ln w="19050"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7" name="Straight Arrow Connector 106">
            <a:extLst>
              <a:ext uri="{FF2B5EF4-FFF2-40B4-BE49-F238E27FC236}">
                <a16:creationId xmlns:a16="http://schemas.microsoft.com/office/drawing/2014/main" id="{11717B63-4CE5-431F-9870-98DD0E96F31A}"/>
              </a:ext>
            </a:extLst>
          </p:cNvPr>
          <p:cNvCxnSpPr>
            <a:cxnSpLocks/>
            <a:stCxn id="68" idx="2"/>
            <a:endCxn id="67" idx="0"/>
          </p:cNvCxnSpPr>
          <p:nvPr/>
        </p:nvCxnSpPr>
        <p:spPr>
          <a:xfrm flipH="1">
            <a:off x="7489173" y="1911705"/>
            <a:ext cx="2762" cy="649592"/>
          </a:xfrm>
          <a:prstGeom prst="straightConnector1">
            <a:avLst/>
          </a:prstGeom>
          <a:ln w="19050"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1" name="TextBox 60">
            <a:extLst>
              <a:ext uri="{FF2B5EF4-FFF2-40B4-BE49-F238E27FC236}">
                <a16:creationId xmlns:a16="http://schemas.microsoft.com/office/drawing/2014/main" id="{F0D32C0D-C8E8-486F-80E9-902E73D5FA65}"/>
              </a:ext>
            </a:extLst>
          </p:cNvPr>
          <p:cNvSpPr txBox="1"/>
          <p:nvPr/>
        </p:nvSpPr>
        <p:spPr>
          <a:xfrm>
            <a:off x="8209820" y="2889361"/>
            <a:ext cx="404592" cy="246221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 sz="1200"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ea typeface="Verdana" panose="020B0604030504040204" pitchFamily="34" charset="0"/>
                <a:cs typeface="Arial" panose="020B0604020202020204" pitchFamily="34" charset="0"/>
              </a:defRPr>
            </a:lvl1pPr>
          </a:lstStyle>
          <a:p>
            <a:r>
              <a:rPr lang="en-GB" sz="1000">
                <a:solidFill>
                  <a:schemeClr val="tx1"/>
                </a:solidFill>
                <a:latin typeface="+mn-lt"/>
              </a:rPr>
              <a:t>Yes</a:t>
            </a:r>
          </a:p>
        </p:txBody>
      </p:sp>
      <p:sp>
        <p:nvSpPr>
          <p:cNvPr id="119" name="TextBox 118">
            <a:extLst>
              <a:ext uri="{FF2B5EF4-FFF2-40B4-BE49-F238E27FC236}">
                <a16:creationId xmlns:a16="http://schemas.microsoft.com/office/drawing/2014/main" id="{5BD533C0-2DDF-4C39-8455-4B2DED254186}"/>
              </a:ext>
            </a:extLst>
          </p:cNvPr>
          <p:cNvSpPr txBox="1"/>
          <p:nvPr/>
        </p:nvSpPr>
        <p:spPr>
          <a:xfrm>
            <a:off x="7030552" y="3549899"/>
            <a:ext cx="404592" cy="246221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 sz="1200"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ea typeface="Verdana" panose="020B0604030504040204" pitchFamily="34" charset="0"/>
                <a:cs typeface="Arial" panose="020B0604020202020204" pitchFamily="34" charset="0"/>
              </a:defRPr>
            </a:lvl1pPr>
          </a:lstStyle>
          <a:p>
            <a:r>
              <a:rPr lang="en-GB" sz="1000">
                <a:solidFill>
                  <a:schemeClr val="tx1"/>
                </a:solidFill>
                <a:latin typeface="+mn-lt"/>
              </a:rPr>
              <a:t>No</a:t>
            </a:r>
          </a:p>
        </p:txBody>
      </p:sp>
      <p:sp>
        <p:nvSpPr>
          <p:cNvPr id="120" name="TextBox 119">
            <a:extLst>
              <a:ext uri="{FF2B5EF4-FFF2-40B4-BE49-F238E27FC236}">
                <a16:creationId xmlns:a16="http://schemas.microsoft.com/office/drawing/2014/main" id="{3BA604BA-FC7C-4D21-B6E6-0DE4966DDEA9}"/>
              </a:ext>
            </a:extLst>
          </p:cNvPr>
          <p:cNvSpPr txBox="1"/>
          <p:nvPr/>
        </p:nvSpPr>
        <p:spPr>
          <a:xfrm>
            <a:off x="9970195" y="5342162"/>
            <a:ext cx="404592" cy="246221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 sz="1200"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ea typeface="Verdana" panose="020B0604030504040204" pitchFamily="34" charset="0"/>
                <a:cs typeface="Arial" panose="020B0604020202020204" pitchFamily="34" charset="0"/>
              </a:defRPr>
            </a:lvl1pPr>
          </a:lstStyle>
          <a:p>
            <a:r>
              <a:rPr lang="en-GB" sz="1000">
                <a:solidFill>
                  <a:schemeClr val="tx1"/>
                </a:solidFill>
                <a:latin typeface="+mn-lt"/>
              </a:rPr>
              <a:t>No</a:t>
            </a:r>
          </a:p>
        </p:txBody>
      </p:sp>
      <p:sp>
        <p:nvSpPr>
          <p:cNvPr id="121" name="TextBox 120">
            <a:extLst>
              <a:ext uri="{FF2B5EF4-FFF2-40B4-BE49-F238E27FC236}">
                <a16:creationId xmlns:a16="http://schemas.microsoft.com/office/drawing/2014/main" id="{14E6D6C9-6395-472E-8175-58F394E67ECD}"/>
              </a:ext>
            </a:extLst>
          </p:cNvPr>
          <p:cNvSpPr txBox="1"/>
          <p:nvPr/>
        </p:nvSpPr>
        <p:spPr>
          <a:xfrm>
            <a:off x="9375309" y="4645153"/>
            <a:ext cx="404592" cy="246221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 sz="1200"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ea typeface="Verdana" panose="020B0604030504040204" pitchFamily="34" charset="0"/>
                <a:cs typeface="Arial" panose="020B0604020202020204" pitchFamily="34" charset="0"/>
              </a:defRPr>
            </a:lvl1pPr>
          </a:lstStyle>
          <a:p>
            <a:r>
              <a:rPr lang="en-GB" sz="1000">
                <a:solidFill>
                  <a:schemeClr val="tx1"/>
                </a:solidFill>
                <a:latin typeface="+mn-lt"/>
              </a:rPr>
              <a:t>Yes</a:t>
            </a:r>
          </a:p>
        </p:txBody>
      </p:sp>
      <p:sp>
        <p:nvSpPr>
          <p:cNvPr id="122" name="TextBox 121">
            <a:extLst>
              <a:ext uri="{FF2B5EF4-FFF2-40B4-BE49-F238E27FC236}">
                <a16:creationId xmlns:a16="http://schemas.microsoft.com/office/drawing/2014/main" id="{AED9C921-5B82-402E-A344-968A152363DF}"/>
              </a:ext>
            </a:extLst>
          </p:cNvPr>
          <p:cNvSpPr txBox="1"/>
          <p:nvPr/>
        </p:nvSpPr>
        <p:spPr>
          <a:xfrm>
            <a:off x="4239830" y="1780110"/>
            <a:ext cx="2132912" cy="46166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marL="171450" indent="-171450">
              <a:buFontTx/>
              <a:buChar char="-"/>
              <a:defRPr sz="1000">
                <a:solidFill>
                  <a:schemeClr val="tx1">
                    <a:lumMod val="75000"/>
                    <a:lumOff val="25000"/>
                  </a:schemeClr>
                </a:solidFill>
                <a:ea typeface="Verdana" panose="020B0604030504040204" pitchFamily="34" charset="0"/>
                <a:cs typeface="Arial" panose="020B0604020202020204" pitchFamily="34" charset="0"/>
              </a:defRPr>
            </a:lvl1pPr>
          </a:lstStyle>
          <a:p>
            <a:r>
              <a:rPr lang="en-GB" sz="1200">
                <a:solidFill>
                  <a:schemeClr val="tx1"/>
                </a:solidFill>
              </a:rPr>
              <a:t>Thermography to identify leaks under insulation</a:t>
            </a:r>
          </a:p>
        </p:txBody>
      </p:sp>
      <p:sp>
        <p:nvSpPr>
          <p:cNvPr id="123" name="Rectangle 122">
            <a:extLst>
              <a:ext uri="{FF2B5EF4-FFF2-40B4-BE49-F238E27FC236}">
                <a16:creationId xmlns:a16="http://schemas.microsoft.com/office/drawing/2014/main" id="{8E4E969C-D9BD-4EF0-9E0C-3972FFCB6832}"/>
              </a:ext>
            </a:extLst>
          </p:cNvPr>
          <p:cNvSpPr/>
          <p:nvPr/>
        </p:nvSpPr>
        <p:spPr>
          <a:xfrm>
            <a:off x="4210596" y="5881453"/>
            <a:ext cx="8414906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en-GB" sz="1600">
                <a:cs typeface="Arial" panose="020B0604020202020204" pitchFamily="34" charset="0"/>
              </a:rPr>
              <a:t>increase number of effective inspections = increase confidence of the outcome</a:t>
            </a:r>
            <a:endParaRPr kumimoji="0" lang="en-GB" sz="1600" b="0" i="0" u="none" strike="noStrike" kern="1200" cap="none" spc="0" normalizeH="0" baseline="0" noProof="0">
              <a:ln>
                <a:noFill/>
              </a:ln>
              <a:effectLst/>
              <a:uLnTx/>
              <a:uFillTx/>
              <a:cs typeface="Arial" panose="020B0604020202020204" pitchFamily="34" charset="0"/>
            </a:endParaRPr>
          </a:p>
        </p:txBody>
      </p:sp>
      <p:sp>
        <p:nvSpPr>
          <p:cNvPr id="124" name="Flowchart: Decision 123">
            <a:extLst>
              <a:ext uri="{FF2B5EF4-FFF2-40B4-BE49-F238E27FC236}">
                <a16:creationId xmlns:a16="http://schemas.microsoft.com/office/drawing/2014/main" id="{3D18E2FB-3ECA-4A6B-B590-848CFBA27A88}"/>
              </a:ext>
            </a:extLst>
          </p:cNvPr>
          <p:cNvSpPr/>
          <p:nvPr/>
        </p:nvSpPr>
        <p:spPr>
          <a:xfrm>
            <a:off x="10289294" y="3884998"/>
            <a:ext cx="1354095" cy="1018573"/>
          </a:xfrm>
          <a:prstGeom prst="flowChartDecision">
            <a:avLst/>
          </a:prstGeom>
          <a:solidFill>
            <a:schemeClr val="bg1"/>
          </a:solidFill>
          <a:ln w="1905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125" name="TextBox 124">
            <a:extLst>
              <a:ext uri="{FF2B5EF4-FFF2-40B4-BE49-F238E27FC236}">
                <a16:creationId xmlns:a16="http://schemas.microsoft.com/office/drawing/2014/main" id="{1509BDA9-04BA-4D9A-A39D-371E8E9C02FE}"/>
              </a:ext>
            </a:extLst>
          </p:cNvPr>
          <p:cNvSpPr txBox="1"/>
          <p:nvPr/>
        </p:nvSpPr>
        <p:spPr>
          <a:xfrm>
            <a:off x="10267152" y="4061307"/>
            <a:ext cx="1444363" cy="830997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 sz="1200"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ea typeface="Verdana" panose="020B0604030504040204" pitchFamily="34" charset="0"/>
                <a:cs typeface="Arial" panose="020B0604020202020204" pitchFamily="34" charset="0"/>
              </a:defRPr>
            </a:lvl1pPr>
          </a:lstStyle>
          <a:p>
            <a:r>
              <a:rPr lang="en-GB">
                <a:solidFill>
                  <a:schemeClr val="tx1"/>
                </a:solidFill>
              </a:rPr>
              <a:t>Escalate emergency repair procedure</a:t>
            </a:r>
          </a:p>
          <a:p>
            <a:r>
              <a:rPr lang="en-GB">
                <a:solidFill>
                  <a:schemeClr val="tx1"/>
                </a:solidFill>
              </a:rPr>
              <a:t>?</a:t>
            </a:r>
          </a:p>
        </p:txBody>
      </p:sp>
      <p:sp>
        <p:nvSpPr>
          <p:cNvPr id="126" name="TextBox 125">
            <a:extLst>
              <a:ext uri="{FF2B5EF4-FFF2-40B4-BE49-F238E27FC236}">
                <a16:creationId xmlns:a16="http://schemas.microsoft.com/office/drawing/2014/main" id="{AF0CA456-4BAA-4A78-B0CC-F888860F25C5}"/>
              </a:ext>
            </a:extLst>
          </p:cNvPr>
          <p:cNvSpPr txBox="1"/>
          <p:nvPr/>
        </p:nvSpPr>
        <p:spPr>
          <a:xfrm>
            <a:off x="10928425" y="3673979"/>
            <a:ext cx="404592" cy="246221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 sz="1200"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ea typeface="Verdana" panose="020B0604030504040204" pitchFamily="34" charset="0"/>
                <a:cs typeface="Arial" panose="020B0604020202020204" pitchFamily="34" charset="0"/>
              </a:defRPr>
            </a:lvl1pPr>
          </a:lstStyle>
          <a:p>
            <a:r>
              <a:rPr lang="en-GB" sz="1000">
                <a:solidFill>
                  <a:schemeClr val="tx1"/>
                </a:solidFill>
                <a:latin typeface="+mn-lt"/>
              </a:rPr>
              <a:t>No</a:t>
            </a:r>
          </a:p>
        </p:txBody>
      </p:sp>
      <p:cxnSp>
        <p:nvCxnSpPr>
          <p:cNvPr id="128" name="Straight Arrow Connector 127">
            <a:extLst>
              <a:ext uri="{FF2B5EF4-FFF2-40B4-BE49-F238E27FC236}">
                <a16:creationId xmlns:a16="http://schemas.microsoft.com/office/drawing/2014/main" id="{318FC868-AA52-4EE5-BCB5-B380CC9B90B0}"/>
              </a:ext>
            </a:extLst>
          </p:cNvPr>
          <p:cNvCxnSpPr>
            <a:cxnSpLocks/>
          </p:cNvCxnSpPr>
          <p:nvPr/>
        </p:nvCxnSpPr>
        <p:spPr>
          <a:xfrm flipV="1">
            <a:off x="11640728" y="4395472"/>
            <a:ext cx="360880" cy="1"/>
          </a:xfrm>
          <a:prstGeom prst="straightConnector1">
            <a:avLst/>
          </a:prstGeom>
          <a:ln w="19050">
            <a:solidFill>
              <a:schemeClr val="tx1">
                <a:lumMod val="75000"/>
                <a:lumOff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9" name="TextBox 128">
            <a:extLst>
              <a:ext uri="{FF2B5EF4-FFF2-40B4-BE49-F238E27FC236}">
                <a16:creationId xmlns:a16="http://schemas.microsoft.com/office/drawing/2014/main" id="{63EBB6CA-76EE-4A74-A4EC-DA60BAB98EFA}"/>
              </a:ext>
            </a:extLst>
          </p:cNvPr>
          <p:cNvSpPr txBox="1"/>
          <p:nvPr/>
        </p:nvSpPr>
        <p:spPr>
          <a:xfrm>
            <a:off x="11514254" y="4415815"/>
            <a:ext cx="404592" cy="246221"/>
          </a:xfrm>
          <a:prstGeom prst="rect">
            <a:avLst/>
          </a:prstGeom>
          <a:noFill/>
          <a:ln w="19050"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 sz="1200">
                <a:solidFill>
                  <a:schemeClr val="bg1">
                    <a:lumMod val="95000"/>
                  </a:schemeClr>
                </a:solidFill>
                <a:latin typeface="Arial" panose="020B0604020202020204" pitchFamily="34" charset="0"/>
                <a:ea typeface="Verdana" panose="020B0604030504040204" pitchFamily="34" charset="0"/>
                <a:cs typeface="Arial" panose="020B0604020202020204" pitchFamily="34" charset="0"/>
              </a:defRPr>
            </a:lvl1pPr>
          </a:lstStyle>
          <a:p>
            <a:r>
              <a:rPr lang="en-GB" sz="1000">
                <a:solidFill>
                  <a:schemeClr val="tx1"/>
                </a:solidFill>
                <a:latin typeface="+mn-lt"/>
              </a:rPr>
              <a:t>Yes</a:t>
            </a:r>
          </a:p>
        </p:txBody>
      </p:sp>
      <p:sp>
        <p:nvSpPr>
          <p:cNvPr id="130" name="Flowchart: Data 129">
            <a:extLst>
              <a:ext uri="{FF2B5EF4-FFF2-40B4-BE49-F238E27FC236}">
                <a16:creationId xmlns:a16="http://schemas.microsoft.com/office/drawing/2014/main" id="{1AEC6EAB-7BB6-4919-B3DB-DFB55BD546A0}"/>
              </a:ext>
            </a:extLst>
          </p:cNvPr>
          <p:cNvSpPr/>
          <p:nvPr/>
        </p:nvSpPr>
        <p:spPr>
          <a:xfrm>
            <a:off x="6589553" y="5109397"/>
            <a:ext cx="1802828" cy="438858"/>
          </a:xfrm>
          <a:prstGeom prst="flowChartInputOutput">
            <a:avLst/>
          </a:prstGeom>
          <a:noFill/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64906679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7062F47A-E676-4005-83A9-2963BD7855E7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741956" y="1470776"/>
                <a:ext cx="7073337" cy="4795814"/>
              </a:xfrm>
            </p:spPr>
            <p:txBody>
              <a:bodyPr>
                <a:normAutofit/>
              </a:bodyPr>
              <a:lstStyle/>
              <a:p>
                <a:pPr marL="342900" marR="0" lvl="0" indent="-342900" algn="l" defTabSz="457200" rtl="0" eaLnBrk="1" fontAlgn="auto" latinLnBrk="0" hangingPunct="1">
                  <a:lnSpc>
                    <a:spcPct val="100000"/>
                  </a:lnSpc>
                  <a:spcBef>
                    <a:spcPts val="1000"/>
                  </a:spcBef>
                  <a:spcAft>
                    <a:spcPts val="0"/>
                  </a:spcAft>
                  <a:buClr>
                    <a:srgbClr val="0F6FC6"/>
                  </a:buClr>
                  <a:buSzPct val="80000"/>
                  <a:buFont typeface="Wingdings 3" charset="2"/>
                  <a:buChar char=""/>
                  <a:tabLst/>
                  <a:defRPr/>
                </a:pPr>
                <a:r>
                  <a:rPr kumimoji="0" lang="en-GB" sz="1700" b="0" i="0" u="none" strike="noStrike" kern="1200" cap="none" spc="0" normalizeH="0" baseline="0" noProof="0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Trebuchet MS" panose="020B0603020202020204"/>
                    <a:ea typeface="+mn-ea"/>
                    <a:cs typeface="+mn-cs"/>
                  </a:rPr>
                  <a:t>Under monitoring of the stream corrosivity</a:t>
                </a:r>
              </a:p>
              <a:p>
                <a:pPr marL="342900" marR="0" lvl="0" indent="-342900" algn="l" defTabSz="457200" rtl="0" eaLnBrk="1" fontAlgn="auto" latinLnBrk="0" hangingPunct="1">
                  <a:lnSpc>
                    <a:spcPct val="100000"/>
                  </a:lnSpc>
                  <a:spcBef>
                    <a:spcPts val="1000"/>
                  </a:spcBef>
                  <a:spcAft>
                    <a:spcPts val="0"/>
                  </a:spcAft>
                  <a:buClr>
                    <a:srgbClr val="0F6FC6"/>
                  </a:buClr>
                  <a:buSzPct val="80000"/>
                  <a:buFont typeface="Wingdings 3" charset="2"/>
                  <a:buChar char=""/>
                  <a:tabLst/>
                  <a:defRPr/>
                </a:pPr>
                <a:r>
                  <a:rPr kumimoji="0" lang="en-GB" sz="1700" b="0" i="0" u="none" strike="noStrike" kern="1200" cap="none" spc="0" normalizeH="0" baseline="0" noProof="0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Trebuchet MS" panose="020B0603020202020204"/>
                    <a:ea typeface="+mn-ea"/>
                    <a:cs typeface="+mn-cs"/>
                  </a:rPr>
                  <a:t>Grade X52 was selected</a:t>
                </a:r>
              </a:p>
              <a:p>
                <a:pPr marL="342900" marR="0" lvl="0" indent="-342900" algn="l" defTabSz="457200" rtl="0" eaLnBrk="1" fontAlgn="auto" latinLnBrk="0" hangingPunct="1">
                  <a:lnSpc>
                    <a:spcPct val="100000"/>
                  </a:lnSpc>
                  <a:spcBef>
                    <a:spcPts val="1000"/>
                  </a:spcBef>
                  <a:spcAft>
                    <a:spcPts val="0"/>
                  </a:spcAft>
                  <a:buClr>
                    <a:srgbClr val="0F6FC6"/>
                  </a:buClr>
                  <a:buSzPct val="80000"/>
                  <a:buFont typeface="Wingdings 3" charset="2"/>
                  <a:buChar char=""/>
                  <a:tabLst/>
                  <a:defRPr/>
                </a:pPr>
                <a:r>
                  <a:rPr kumimoji="0" lang="en-GB" sz="1700" b="0" i="0" u="none" strike="noStrike" kern="1200" cap="none" spc="0" normalizeH="0" baseline="0" noProof="0">
                    <a:ln>
                      <a:noFill/>
                    </a:ln>
                    <a:solidFill>
                      <a:schemeClr val="tx1"/>
                    </a:solidFill>
                    <a:effectLst/>
                    <a:highlight>
                      <a:srgbClr val="FDFDFD"/>
                    </a:highlight>
                    <a:uLnTx/>
                    <a:uFillTx/>
                    <a:latin typeface="Trebuchet MS" panose="020B0603020202020204"/>
                    <a:ea typeface="+mn-ea"/>
                    <a:cs typeface="+mn-cs"/>
                  </a:rPr>
                  <a:t>Connection by standard flanges (ASME B16) </a:t>
                </a:r>
              </a:p>
              <a:p>
                <a:pPr marL="342900" marR="0" lvl="0" indent="-342900" algn="l" defTabSz="457200" rtl="0" eaLnBrk="1" fontAlgn="auto" latinLnBrk="0" hangingPunct="1">
                  <a:lnSpc>
                    <a:spcPct val="100000"/>
                  </a:lnSpc>
                  <a:spcBef>
                    <a:spcPts val="1000"/>
                  </a:spcBef>
                  <a:spcAft>
                    <a:spcPts val="0"/>
                  </a:spcAft>
                  <a:buClr>
                    <a:srgbClr val="0F6FC6"/>
                  </a:buClr>
                  <a:buSzPct val="80000"/>
                  <a:buFont typeface="Wingdings 3" charset="2"/>
                  <a:buChar char=""/>
                  <a:tabLst/>
                  <a:defRPr/>
                </a:pPr>
                <a:r>
                  <a:rPr kumimoji="0" lang="en-GB" sz="1700" b="0" i="0" u="none" strike="noStrike" kern="1200" cap="none" spc="0" normalizeH="0" baseline="0" noProof="0">
                    <a:ln>
                      <a:noFill/>
                    </a:ln>
                    <a:solidFill>
                      <a:schemeClr val="tx1"/>
                    </a:solidFill>
                    <a:effectLst/>
                    <a:highlight>
                      <a:srgbClr val="FDFDFD"/>
                    </a:highlight>
                    <a:uLnTx/>
                    <a:uFillTx/>
                    <a:latin typeface="Trebuchet MS" panose="020B0603020202020204"/>
                    <a:ea typeface="+mn-ea"/>
                    <a:cs typeface="+mn-cs"/>
                  </a:rPr>
                  <a:t>Rubber gasket between flanges</a:t>
                </a:r>
              </a:p>
              <a:p>
                <a:pPr marL="342900" marR="0" lvl="0" indent="-342900" algn="l" defTabSz="457200" rtl="0" eaLnBrk="1" fontAlgn="auto" latinLnBrk="0" hangingPunct="1">
                  <a:lnSpc>
                    <a:spcPct val="100000"/>
                  </a:lnSpc>
                  <a:spcBef>
                    <a:spcPts val="1000"/>
                  </a:spcBef>
                  <a:spcAft>
                    <a:spcPts val="0"/>
                  </a:spcAft>
                  <a:buClr>
                    <a:srgbClr val="0F6FC6"/>
                  </a:buClr>
                  <a:buSzPct val="80000"/>
                  <a:buFont typeface="Wingdings 3" charset="2"/>
                  <a:buChar char=""/>
                  <a:tabLst/>
                  <a:defRPr/>
                </a:pPr>
                <a:r>
                  <a:rPr lang="en-GB" sz="1700">
                    <a:solidFill>
                      <a:schemeClr val="tx1"/>
                    </a:solidFill>
                    <a:highlight>
                      <a:srgbClr val="FDFDFD"/>
                    </a:highlight>
                    <a:latin typeface="Trebuchet MS" panose="020B0603020202020204"/>
                  </a:rPr>
                  <a:t>Ceramic coated b</a:t>
                </a:r>
                <a:r>
                  <a:rPr kumimoji="0" lang="en-GB" sz="1700" b="0" i="0" u="none" strike="noStrike" kern="1200" cap="none" spc="0" normalizeH="0" baseline="0" noProof="0" err="1">
                    <a:ln>
                      <a:noFill/>
                    </a:ln>
                    <a:solidFill>
                      <a:schemeClr val="tx1"/>
                    </a:solidFill>
                    <a:effectLst/>
                    <a:highlight>
                      <a:srgbClr val="FDFDFD"/>
                    </a:highlight>
                    <a:uLnTx/>
                    <a:uFillTx/>
                    <a:latin typeface="Trebuchet MS" panose="020B0603020202020204"/>
                    <a:ea typeface="+mn-ea"/>
                    <a:cs typeface="+mn-cs"/>
                  </a:rPr>
                  <a:t>olts</a:t>
                </a:r>
                <a:r>
                  <a:rPr kumimoji="0" lang="en-GB" sz="1700" b="0" i="0" u="none" strike="noStrike" kern="1200" cap="none" spc="0" normalizeH="0" baseline="0" noProof="0">
                    <a:ln>
                      <a:noFill/>
                    </a:ln>
                    <a:solidFill>
                      <a:schemeClr val="tx1"/>
                    </a:solidFill>
                    <a:effectLst/>
                    <a:highlight>
                      <a:srgbClr val="FDFDFD"/>
                    </a:highlight>
                    <a:uLnTx/>
                    <a:uFillTx/>
                    <a:latin typeface="Trebuchet MS" panose="020B0603020202020204"/>
                    <a:ea typeface="+mn-ea"/>
                    <a:cs typeface="+mn-cs"/>
                  </a:rPr>
                  <a:t> &amp; </a:t>
                </a:r>
                <a:r>
                  <a:rPr lang="en-GB" sz="1700">
                    <a:solidFill>
                      <a:schemeClr val="tx1"/>
                    </a:solidFill>
                    <a:highlight>
                      <a:srgbClr val="FDFDFD"/>
                    </a:highlight>
                    <a:latin typeface="Trebuchet MS" panose="020B0603020202020204"/>
                  </a:rPr>
                  <a:t>washers</a:t>
                </a:r>
                <a:endParaRPr kumimoji="0" lang="en-GB" sz="17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highlight>
                    <a:srgbClr val="FDFDFD"/>
                  </a:highlight>
                  <a:uLnTx/>
                  <a:uFillTx/>
                  <a:latin typeface="Trebuchet MS" panose="020B0603020202020204"/>
                  <a:ea typeface="+mn-ea"/>
                  <a:cs typeface="+mn-cs"/>
                </a:endParaRPr>
              </a:p>
              <a:p>
                <a:pPr marL="342900" marR="0" lvl="0" indent="-342900" algn="l" defTabSz="457200" rtl="0" eaLnBrk="1" fontAlgn="auto" latinLnBrk="0" hangingPunct="1">
                  <a:lnSpc>
                    <a:spcPct val="100000"/>
                  </a:lnSpc>
                  <a:spcBef>
                    <a:spcPts val="1000"/>
                  </a:spcBef>
                  <a:spcAft>
                    <a:spcPts val="0"/>
                  </a:spcAft>
                  <a:buClr>
                    <a:srgbClr val="0F6FC6"/>
                  </a:buClr>
                  <a:buSzPct val="80000"/>
                  <a:buFont typeface="Wingdings 3" charset="2"/>
                  <a:buChar char=""/>
                  <a:tabLst/>
                  <a:defRPr/>
                </a:pPr>
                <a:endParaRPr kumimoji="0" lang="en-GB" sz="5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Trebuchet MS" panose="020B0603020202020204"/>
                  <a:ea typeface="+mn-ea"/>
                  <a:cs typeface="+mn-cs"/>
                </a:endParaRPr>
              </a:p>
              <a:p>
                <a:pPr marL="342900" marR="0" lvl="0" indent="-342900" algn="l" defTabSz="457200" rtl="0" eaLnBrk="1" fontAlgn="auto" latinLnBrk="0" hangingPunct="1">
                  <a:lnSpc>
                    <a:spcPct val="100000"/>
                  </a:lnSpc>
                  <a:spcBef>
                    <a:spcPts val="1000"/>
                  </a:spcBef>
                  <a:spcAft>
                    <a:spcPts val="0"/>
                  </a:spcAft>
                  <a:buClr>
                    <a:srgbClr val="0F6FC6"/>
                  </a:buClr>
                  <a:buSzPct val="80000"/>
                  <a:buFont typeface="Wingdings 3" charset="2"/>
                  <a:buChar char=""/>
                  <a:tabLst/>
                  <a:defRPr/>
                </a:pPr>
                <a:endParaRPr lang="en-GB" sz="500">
                  <a:solidFill>
                    <a:schemeClr val="tx1"/>
                  </a:solidFill>
                  <a:latin typeface="Trebuchet MS" panose="020B0603020202020204"/>
                </a:endParaRPr>
              </a:p>
              <a:p>
                <a:pPr marL="342900" marR="0" lvl="0" indent="-342900" algn="l" defTabSz="457200" rtl="0" eaLnBrk="1" fontAlgn="auto" latinLnBrk="0" hangingPunct="1">
                  <a:lnSpc>
                    <a:spcPct val="100000"/>
                  </a:lnSpc>
                  <a:spcBef>
                    <a:spcPts val="1000"/>
                  </a:spcBef>
                  <a:spcAft>
                    <a:spcPts val="0"/>
                  </a:spcAft>
                  <a:buClr>
                    <a:srgbClr val="0F6FC6"/>
                  </a:buClr>
                  <a:buSzPct val="80000"/>
                  <a:buFont typeface="Wingdings 3" charset="2"/>
                  <a:buChar char=""/>
                  <a:tabLst/>
                  <a:defRPr/>
                </a:pPr>
                <a:endParaRPr kumimoji="0" lang="en-GB" sz="5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Trebuchet MS" panose="020B0603020202020204"/>
                  <a:ea typeface="+mn-ea"/>
                  <a:cs typeface="+mn-cs"/>
                </a:endParaRPr>
              </a:p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1000"/>
                  </a:spcBef>
                  <a:spcAft>
                    <a:spcPts val="0"/>
                  </a:spcAft>
                  <a:buClr>
                    <a:srgbClr val="0F6FC6"/>
                  </a:buClr>
                  <a:buSzPct val="80000"/>
                  <a:buFont typeface="Wingdings 3" charset="2"/>
                  <a:buNone/>
                  <a:tabLst/>
                  <a:defRPr/>
                </a:pPr>
                <a:r>
                  <a:rPr kumimoji="0" lang="en-GB" sz="1200" b="0" i="0" u="none" strike="noStrike" kern="1200" cap="none" spc="0" normalizeH="0" baseline="0" noProof="0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Trebuchet MS" panose="020B0603020202020204"/>
                    <a:ea typeface="+mn-ea"/>
                    <a:cs typeface="+mn-cs"/>
                  </a:rPr>
                  <a:t>ASME B31-3 section 304.1.2:</a:t>
                </a:r>
              </a:p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1000"/>
                  </a:spcBef>
                  <a:spcAft>
                    <a:spcPts val="0"/>
                  </a:spcAft>
                  <a:buClr>
                    <a:srgbClr val="0F6FC6"/>
                  </a:buClr>
                  <a:buSzPct val="80000"/>
                  <a:buFont typeface="Wingdings 3" charset="2"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kumimoji="0" lang="en-GB" sz="14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cs typeface="+mn-cs"/>
                        </a:rPr>
                        <m:t>𝑡</m:t>
                      </m:r>
                      <m:r>
                        <a:rPr kumimoji="0" lang="en-GB" sz="14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cs typeface="+mn-cs"/>
                        </a:rPr>
                        <m:t>=</m:t>
                      </m:r>
                      <m:d>
                        <m:dPr>
                          <m:ctrlPr>
                            <a:rPr kumimoji="0" lang="en-GB" sz="14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f>
                            <m:fPr>
                              <m:ctrlPr>
                                <a:rPr kumimoji="0" lang="en-GB" sz="1400" b="0" i="1" u="none" strike="noStrike" kern="1200" cap="none" spc="0" normalizeH="0" baseline="0" noProof="0" smtClean="0">
                                  <a:ln>
                                    <a:noFill/>
                                  </a:ln>
                                  <a:solidFill>
                                    <a:schemeClr val="tx1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fPr>
                            <m:num>
                              <m:r>
                                <a:rPr kumimoji="0" lang="en-GB" sz="1400" b="0" i="1" u="none" strike="noStrike" kern="1200" cap="none" spc="0" normalizeH="0" baseline="0" noProof="0" smtClean="0">
                                  <a:ln>
                                    <a:noFill/>
                                  </a:ln>
                                  <a:solidFill>
                                    <a:schemeClr val="tx1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𝑃</m:t>
                              </m:r>
                              <m:r>
                                <a:rPr kumimoji="0" lang="en-GB" sz="1400" b="0" i="1" u="none" strike="noStrike" kern="1200" cap="none" spc="0" normalizeH="0" baseline="0" noProof="0" smtClean="0">
                                  <a:ln>
                                    <a:noFill/>
                                  </a:ln>
                                  <a:solidFill>
                                    <a:schemeClr val="tx1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.</m:t>
                              </m:r>
                              <m:r>
                                <a:rPr kumimoji="0" lang="en-GB" sz="1400" b="0" i="1" u="none" strike="noStrike" kern="1200" cap="none" spc="0" normalizeH="0" baseline="0" noProof="0" smtClean="0">
                                  <a:ln>
                                    <a:noFill/>
                                  </a:ln>
                                  <a:solidFill>
                                    <a:schemeClr val="tx1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+mn-cs"/>
                                </a:rPr>
                                <m:t>𝐷</m:t>
                              </m:r>
                            </m:num>
                            <m:den>
                              <m:r>
                                <a:rPr kumimoji="0" lang="en-GB" sz="1400" b="0" i="1" u="none" strike="noStrike" kern="1200" cap="none" spc="0" normalizeH="0" baseline="0" noProof="0" smtClean="0">
                                  <a:ln>
                                    <a:noFill/>
                                  </a:ln>
                                  <a:solidFill>
                                    <a:schemeClr val="tx1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2</m:t>
                              </m:r>
                              <m:d>
                                <m:dPr>
                                  <m:ctrlPr>
                                    <a:rPr kumimoji="0" lang="en-GB" sz="1400" b="0" i="1" u="none" strike="noStrike" kern="1200" cap="none" spc="0" normalizeH="0" baseline="0" noProof="0" smtClean="0">
                                      <a:ln>
                                        <a:noFill/>
                                      </a:ln>
                                      <a:solidFill>
                                        <a:schemeClr val="tx1"/>
                                      </a:solidFill>
                                      <a:effectLst/>
                                      <a:uLnTx/>
                                      <a:uFillTx/>
                                      <a:latin typeface="Cambria Math" panose="02040503050406030204" pitchFamily="18" charset="0"/>
                                      <a:cs typeface="+mn-cs"/>
                                    </a:rPr>
                                  </m:ctrlPr>
                                </m:dPr>
                                <m:e>
                                  <m:r>
                                    <a:rPr kumimoji="0" lang="en-GB" sz="1400" b="0" i="1" u="none" strike="noStrike" kern="1200" cap="none" spc="0" normalizeH="0" baseline="0" noProof="0" smtClean="0">
                                      <a:ln>
                                        <a:noFill/>
                                      </a:ln>
                                      <a:solidFill>
                                        <a:schemeClr val="tx1"/>
                                      </a:solidFill>
                                      <a:effectLst/>
                                      <a:uLnTx/>
                                      <a:uFillTx/>
                                      <a:latin typeface="Cambria Math" panose="02040503050406030204" pitchFamily="18" charset="0"/>
                                      <a:cs typeface="+mn-cs"/>
                                    </a:rPr>
                                    <m:t>𝑆</m:t>
                                  </m:r>
                                  <m:r>
                                    <a:rPr kumimoji="0" lang="en-GB" sz="1400" b="0" i="1" u="none" strike="noStrike" kern="1200" cap="none" spc="0" normalizeH="0" baseline="0" noProof="0" smtClean="0">
                                      <a:ln>
                                        <a:noFill/>
                                      </a:ln>
                                      <a:solidFill>
                                        <a:schemeClr val="tx1"/>
                                      </a:solidFill>
                                      <a:effectLst/>
                                      <a:uLnTx/>
                                      <a:uFillTx/>
                                      <a:latin typeface="Cambria Math" panose="02040503050406030204" pitchFamily="18" charset="0"/>
                                      <a:cs typeface="+mn-cs"/>
                                    </a:rPr>
                                    <m:t>.</m:t>
                                  </m:r>
                                  <m:sSub>
                                    <m:sSubPr>
                                      <m:ctrlPr>
                                        <a:rPr kumimoji="0" lang="en-GB" sz="1400" b="0" i="1" u="none" strike="noStrike" kern="1200" cap="none" spc="0" normalizeH="0" baseline="0" noProof="0" smtClean="0">
                                          <a:ln>
                                            <a:noFill/>
                                          </a:ln>
                                          <a:solidFill>
                                            <a:schemeClr val="tx1"/>
                                          </a:solidFill>
                                          <a:effectLst/>
                                          <a:uLnTx/>
                                          <a:uFillTx/>
                                          <a:latin typeface="Cambria Math" panose="02040503050406030204" pitchFamily="18" charset="0"/>
                                          <a:cs typeface="+mn-cs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kumimoji="0" lang="en-GB" sz="1400" b="0" i="1" u="none" strike="noStrike" kern="1200" cap="none" spc="0" normalizeH="0" baseline="0" noProof="0" smtClean="0">
                                          <a:ln>
                                            <a:noFill/>
                                          </a:ln>
                                          <a:solidFill>
                                            <a:schemeClr val="tx1"/>
                                          </a:solidFill>
                                          <a:effectLst/>
                                          <a:uLnTx/>
                                          <a:uFillTx/>
                                          <a:latin typeface="Cambria Math" panose="02040503050406030204" pitchFamily="18" charset="0"/>
                                          <a:cs typeface="+mn-cs"/>
                                        </a:rPr>
                                        <m:t>𝑅</m:t>
                                      </m:r>
                                    </m:e>
                                    <m:sub>
                                      <m:r>
                                        <a:rPr kumimoji="0" lang="en-GB" sz="1400" b="0" i="1" u="none" strike="noStrike" kern="1200" cap="none" spc="0" normalizeH="0" baseline="0" noProof="0" smtClean="0">
                                          <a:ln>
                                            <a:noFill/>
                                          </a:ln>
                                          <a:solidFill>
                                            <a:schemeClr val="tx1"/>
                                          </a:solidFill>
                                          <a:effectLst/>
                                          <a:uLnTx/>
                                          <a:uFillTx/>
                                          <a:latin typeface="Cambria Math" panose="02040503050406030204" pitchFamily="18" charset="0"/>
                                          <a:cs typeface="+mn-cs"/>
                                        </a:rPr>
                                        <m:t>𝑦</m:t>
                                      </m:r>
                                    </m:sub>
                                  </m:sSub>
                                  <m:r>
                                    <a:rPr kumimoji="0" lang="en-GB" sz="1400" b="0" i="1" u="none" strike="noStrike" kern="1200" cap="none" spc="0" normalizeH="0" baseline="0" noProof="0" smtClean="0">
                                      <a:ln>
                                        <a:noFill/>
                                      </a:ln>
                                      <a:solidFill>
                                        <a:schemeClr val="tx1"/>
                                      </a:solidFill>
                                      <a:effectLst/>
                                      <a:uLnTx/>
                                      <a:uFillTx/>
                                      <a:latin typeface="Cambria Math" panose="02040503050406030204" pitchFamily="18" charset="0"/>
                                      <a:cs typeface="+mn-cs"/>
                                    </a:rPr>
                                    <m:t>.</m:t>
                                  </m:r>
                                  <m:r>
                                    <a:rPr kumimoji="0" lang="en-GB" sz="1400" b="0" i="1" u="none" strike="noStrike" kern="1200" cap="none" spc="0" normalizeH="0" baseline="0" noProof="0" smtClean="0">
                                      <a:ln>
                                        <a:noFill/>
                                      </a:ln>
                                      <a:solidFill>
                                        <a:schemeClr val="tx1"/>
                                      </a:solidFill>
                                      <a:effectLst/>
                                      <a:uLnTx/>
                                      <a:uFillTx/>
                                      <a:latin typeface="Cambria Math" panose="02040503050406030204" pitchFamily="18" charset="0"/>
                                      <a:cs typeface="+mn-cs"/>
                                    </a:rPr>
                                    <m:t>𝑇</m:t>
                                  </m:r>
                                  <m:r>
                                    <a:rPr kumimoji="0" lang="en-GB" sz="1400" b="0" i="1" u="none" strike="noStrike" kern="1200" cap="none" spc="0" normalizeH="0" baseline="0" noProof="0" smtClean="0">
                                      <a:ln>
                                        <a:noFill/>
                                      </a:ln>
                                      <a:solidFill>
                                        <a:schemeClr val="tx1"/>
                                      </a:solidFill>
                                      <a:effectLst/>
                                      <a:uLnTx/>
                                      <a:uFillTx/>
                                      <a:latin typeface="Cambria Math" panose="02040503050406030204" pitchFamily="18" charset="0"/>
                                      <a:cs typeface="+mn-cs"/>
                                    </a:rPr>
                                    <m:t>.</m:t>
                                  </m:r>
                                  <m:r>
                                    <a:rPr kumimoji="0" lang="en-GB" sz="1400" b="0" i="1" u="none" strike="noStrike" kern="1200" cap="none" spc="0" normalizeH="0" baseline="0" noProof="0" smtClean="0">
                                      <a:ln>
                                        <a:noFill/>
                                      </a:ln>
                                      <a:solidFill>
                                        <a:schemeClr val="tx1"/>
                                      </a:solidFill>
                                      <a:effectLst/>
                                      <a:uLnTx/>
                                      <a:uFillTx/>
                                      <a:latin typeface="Cambria Math" panose="02040503050406030204" pitchFamily="18" charset="0"/>
                                      <a:cs typeface="+mn-cs"/>
                                    </a:rPr>
                                    <m:t>𝐸</m:t>
                                  </m:r>
                                  <m:r>
                                    <a:rPr kumimoji="0" lang="en-GB" sz="1400" b="0" i="1" u="none" strike="noStrike" kern="1200" cap="none" spc="0" normalizeH="0" baseline="0" noProof="0" smtClean="0">
                                      <a:ln>
                                        <a:noFill/>
                                      </a:ln>
                                      <a:solidFill>
                                        <a:schemeClr val="tx1"/>
                                      </a:solidFill>
                                      <a:effectLst/>
                                      <a:uLnTx/>
                                      <a:uFillTx/>
                                      <a:latin typeface="Cambria Math" panose="02040503050406030204" pitchFamily="18" charset="0"/>
                                      <a:cs typeface="+mn-cs"/>
                                    </a:rPr>
                                    <m:t>.</m:t>
                                  </m:r>
                                  <m:r>
                                    <a:rPr kumimoji="0" lang="en-GB" sz="1400" b="0" i="1" u="none" strike="noStrike" kern="1200" cap="none" spc="0" normalizeH="0" baseline="0" noProof="0" smtClean="0">
                                      <a:ln>
                                        <a:noFill/>
                                      </a:ln>
                                      <a:solidFill>
                                        <a:schemeClr val="tx1"/>
                                      </a:solidFill>
                                      <a:effectLst/>
                                      <a:uLnTx/>
                                      <a:uFillTx/>
                                      <a:latin typeface="Cambria Math" panose="02040503050406030204" pitchFamily="18" charset="0"/>
                                      <a:cs typeface="+mn-cs"/>
                                    </a:rPr>
                                    <m:t>𝑊</m:t>
                                  </m:r>
                                  <m:r>
                                    <a:rPr kumimoji="0" lang="en-GB" sz="1400" b="0" i="1" u="none" strike="noStrike" kern="1200" cap="none" spc="0" normalizeH="0" baseline="0" noProof="0" smtClean="0">
                                      <a:ln>
                                        <a:noFill/>
                                      </a:ln>
                                      <a:solidFill>
                                        <a:schemeClr val="tx1"/>
                                      </a:solidFill>
                                      <a:effectLst/>
                                      <a:uLnTx/>
                                      <a:uFillTx/>
                                      <a:latin typeface="Cambria Math" panose="02040503050406030204" pitchFamily="18" charset="0"/>
                                      <a:cs typeface="+mn-cs"/>
                                    </a:rPr>
                                    <m:t>+</m:t>
                                  </m:r>
                                  <m:r>
                                    <a:rPr kumimoji="0" lang="en-GB" sz="1400" b="0" i="1" u="none" strike="noStrike" kern="1200" cap="none" spc="0" normalizeH="0" baseline="0" noProof="0" smtClean="0">
                                      <a:ln>
                                        <a:noFill/>
                                      </a:ln>
                                      <a:solidFill>
                                        <a:schemeClr val="tx1"/>
                                      </a:solidFill>
                                      <a:effectLst/>
                                      <a:uLnTx/>
                                      <a:uFillTx/>
                                      <a:latin typeface="Cambria Math" panose="02040503050406030204" pitchFamily="18" charset="0"/>
                                      <a:cs typeface="+mn-cs"/>
                                    </a:rPr>
                                    <m:t>𝑃</m:t>
                                  </m:r>
                                  <m:r>
                                    <a:rPr kumimoji="0" lang="en-GB" sz="1400" b="0" i="1" u="none" strike="noStrike" kern="1200" cap="none" spc="0" normalizeH="0" baseline="0" noProof="0" smtClean="0">
                                      <a:ln>
                                        <a:noFill/>
                                      </a:ln>
                                      <a:solidFill>
                                        <a:schemeClr val="tx1"/>
                                      </a:solidFill>
                                      <a:effectLst/>
                                      <a:uLnTx/>
                                      <a:uFillTx/>
                                      <a:latin typeface="Cambria Math" panose="02040503050406030204" pitchFamily="18" charset="0"/>
                                      <a:cs typeface="+mn-cs"/>
                                    </a:rPr>
                                    <m:t>.</m:t>
                                  </m:r>
                                  <m:r>
                                    <a:rPr kumimoji="0" lang="en-GB" sz="1400" b="0" i="1" u="none" strike="noStrike" kern="1200" cap="none" spc="0" normalizeH="0" baseline="0" noProof="0" smtClean="0">
                                      <a:ln>
                                        <a:noFill/>
                                      </a:ln>
                                      <a:solidFill>
                                        <a:schemeClr val="tx1"/>
                                      </a:solidFill>
                                      <a:effectLst/>
                                      <a:uLnTx/>
                                      <a:uFillTx/>
                                      <a:latin typeface="Cambria Math" panose="02040503050406030204" pitchFamily="18" charset="0"/>
                                      <a:cs typeface="+mn-cs"/>
                                    </a:rPr>
                                    <m:t>𝑌</m:t>
                                  </m:r>
                                </m:e>
                              </m:d>
                            </m:den>
                          </m:f>
                          <m:r>
                            <a:rPr kumimoji="0" lang="en-GB" sz="14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+</m:t>
                          </m:r>
                          <m:sSub>
                            <m:sSubPr>
                              <m:ctrlPr>
                                <a:rPr kumimoji="0" lang="en-GB" sz="1400" b="0" i="1" u="none" strike="noStrike" kern="1200" cap="none" spc="0" normalizeH="0" baseline="0" noProof="0" smtClean="0">
                                  <a:ln>
                                    <a:noFill/>
                                  </a:ln>
                                  <a:solidFill>
                                    <a:schemeClr val="tx1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Pr>
                            <m:e>
                              <m:r>
                                <a:rPr kumimoji="0" lang="en-GB" sz="1400" b="0" i="1" u="none" strike="noStrike" kern="1200" cap="none" spc="0" normalizeH="0" baseline="0" noProof="0" smtClean="0">
                                  <a:ln>
                                    <a:noFill/>
                                  </a:ln>
                                  <a:solidFill>
                                    <a:schemeClr val="tx1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𝑡</m:t>
                              </m:r>
                            </m:e>
                            <m:sub>
                              <m:r>
                                <a:rPr kumimoji="0" lang="en-GB" sz="1400" b="0" i="1" u="none" strike="noStrike" kern="1200" cap="none" spc="0" normalizeH="0" baseline="0" noProof="0" smtClean="0">
                                  <a:ln>
                                    <a:noFill/>
                                  </a:ln>
                                  <a:solidFill>
                                    <a:schemeClr val="tx1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𝑐𝑜𝑟𝑟</m:t>
                              </m:r>
                            </m:sub>
                          </m:sSub>
                        </m:e>
                      </m:d>
                      <m:r>
                        <a:rPr kumimoji="0" lang="en-GB" sz="1400" b="0" i="1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×</m:t>
                      </m:r>
                      <m:r>
                        <a:rPr kumimoji="0" lang="en-GB" sz="14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1.125=3.841</m:t>
                      </m:r>
                      <m:r>
                        <a:rPr kumimoji="0" lang="en-GB" sz="14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𝑚𝑚</m:t>
                      </m:r>
                    </m:oMath>
                  </m:oMathPara>
                </a14:m>
                <a:endParaRPr kumimoji="0" lang="en-GB" sz="1400" b="0" i="1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Cambria Math" panose="02040503050406030204" pitchFamily="18" charset="0"/>
                  <a:cs typeface="+mn-cs"/>
                </a:endParaRPr>
              </a:p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1000"/>
                  </a:spcBef>
                  <a:spcAft>
                    <a:spcPts val="0"/>
                  </a:spcAft>
                  <a:buClr>
                    <a:srgbClr val="0F6FC6"/>
                  </a:buClr>
                  <a:buSzPct val="80000"/>
                  <a:buFont typeface="Wingdings 3" charset="2"/>
                  <a:buNone/>
                  <a:tabLst/>
                  <a:defRPr/>
                </a:pPr>
                <a14:m>
                  <m:oMath xmlns:m="http://schemas.openxmlformats.org/officeDocument/2006/math">
                    <m:sSub>
                      <m:sSubPr>
                        <m:ctrlPr>
                          <a:rPr kumimoji="0" lang="en-GB" sz="1200" b="0" i="1" u="none" strike="noStrike" kern="1200" cap="none" spc="0" normalizeH="0" baseline="0" noProof="0" smtClean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</m:ctrlPr>
                      </m:sSubPr>
                      <m:e>
                        <m:r>
                          <a:rPr kumimoji="0" lang="en-GB" sz="1200" b="0" i="1" u="none" strike="noStrike" kern="1200" cap="none" spc="0" normalizeH="0" baseline="0" noProof="0" smtClean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𝑡</m:t>
                        </m:r>
                      </m:e>
                      <m:sub>
                        <m:r>
                          <a:rPr kumimoji="0" lang="en-GB" sz="1200" b="0" i="1" u="none" strike="noStrike" kern="1200" cap="none" spc="0" normalizeH="0" baseline="0" noProof="0" smtClean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𝑐𝑜𝑟𝑟</m:t>
                        </m:r>
                      </m:sub>
                    </m:sSub>
                    <m:r>
                      <a:rPr kumimoji="0" lang="en-GB" sz="1200" b="0" i="1" u="none" strike="noStrike" kern="1200" cap="none" spc="0" normalizeH="0" baseline="0" noProof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+mn-ea"/>
                        <a:cs typeface="+mn-cs"/>
                      </a:rPr>
                      <m:t>=3.340</m:t>
                    </m:r>
                    <m:r>
                      <a:rPr kumimoji="0" lang="en-GB" sz="1200" b="0" i="1" u="none" strike="noStrike" kern="1200" cap="none" spc="0" normalizeH="0" baseline="0" noProof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+mn-ea"/>
                        <a:cs typeface="+mn-cs"/>
                      </a:rPr>
                      <m:t>𝑚𝑚</m:t>
                    </m:r>
                  </m:oMath>
                </a14:m>
                <a:r>
                  <a:rPr kumimoji="0" lang="en-GB" sz="1200" b="0" i="0" u="none" strike="noStrike" kern="1200" cap="none" spc="0" normalizeH="0" baseline="0" noProof="0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Trebuchet MS" panose="020B0603020202020204"/>
                    <a:ea typeface="+mn-ea"/>
                    <a:cs typeface="+mn-cs"/>
                  </a:rPr>
                  <a:t> (Corrosion rate 1.67mm / year + oxygen level 100ppb + temperature 128⁰C)</a:t>
                </a:r>
                <a:endParaRPr kumimoji="0" lang="en-GB" sz="1200" b="0" i="1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Cambria Math" panose="02040503050406030204" pitchFamily="18" charset="0"/>
                  <a:ea typeface="+mn-ea"/>
                  <a:cs typeface="+mn-cs"/>
                </a:endParaRPr>
              </a:p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1000"/>
                  </a:spcBef>
                  <a:spcAft>
                    <a:spcPts val="0"/>
                  </a:spcAft>
                  <a:buClr>
                    <a:srgbClr val="0F6FC6"/>
                  </a:buClr>
                  <a:buSzPct val="80000"/>
                  <a:buFont typeface="Wingdings 3" charset="2"/>
                  <a:buNone/>
                  <a:tabLst/>
                  <a:defRPr/>
                </a:pPr>
                <a14:m>
                  <m:oMath xmlns:m="http://schemas.openxmlformats.org/officeDocument/2006/math">
                    <m:sSub>
                      <m:sSubPr>
                        <m:ctrlPr>
                          <a:rPr kumimoji="0" lang="en-GB" sz="1200" b="0" i="1" u="none" strike="noStrike" kern="1200" cap="none" spc="0" normalizeH="0" baseline="0" noProof="0" smtClean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</m:ctrlPr>
                      </m:sSubPr>
                      <m:e>
                        <m:r>
                          <a:rPr kumimoji="0" lang="en-GB" sz="1200" b="0" i="1" u="none" strike="noStrike" kern="1200" cap="none" spc="0" normalizeH="0" baseline="0" noProof="0" smtClean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𝑡</m:t>
                        </m:r>
                      </m:e>
                      <m:sub>
                        <m:r>
                          <a:rPr kumimoji="0" lang="en-GB" sz="1200" b="0" i="1" u="none" strike="noStrike" kern="1200" cap="none" spc="0" normalizeH="0" baseline="0" noProof="0" smtClean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𝑠𝑡𝑎𝑛𝑑𝑎𝑟𝑑</m:t>
                        </m:r>
                      </m:sub>
                    </m:sSub>
                    <m:r>
                      <a:rPr kumimoji="0" lang="en-GB" sz="1200" b="0" i="1" u="none" strike="noStrike" kern="1200" cap="none" spc="0" normalizeH="0" baseline="0" noProof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+mn-ea"/>
                        <a:cs typeface="+mn-cs"/>
                      </a:rPr>
                      <m:t>=4.547</m:t>
                    </m:r>
                    <m:r>
                      <a:rPr kumimoji="0" lang="en-GB" sz="1200" b="0" i="1" u="none" strike="noStrike" kern="1200" cap="none" spc="0" normalizeH="0" baseline="0" noProof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+mn-ea"/>
                        <a:cs typeface="+mn-cs"/>
                      </a:rPr>
                      <m:t>𝑚𝑚</m:t>
                    </m:r>
                  </m:oMath>
                </a14:m>
                <a:r>
                  <a:rPr kumimoji="0" lang="en-GB" sz="1200" b="0" i="0" u="none" strike="noStrike" kern="1200" cap="none" spc="0" normalizeH="0" baseline="0" noProof="0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Trebuchet MS" panose="020B0603020202020204"/>
                    <a:ea typeface="+mn-ea"/>
                    <a:cs typeface="+mn-cs"/>
                  </a:rPr>
                  <a:t> (Standard NPS thickness for 1” tubes)</a:t>
                </a:r>
              </a:p>
              <a:p>
                <a:endParaRPr lang="en-GB">
                  <a:solidFill>
                    <a:schemeClr val="tx1"/>
                  </a:solidFill>
                </a:endParaRPr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7062F47A-E676-4005-83A9-2963BD7855E7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741956" y="1470776"/>
                <a:ext cx="7073337" cy="4795814"/>
              </a:xfrm>
              <a:blipFill>
                <a:blip r:embed="rId2"/>
                <a:stretch>
                  <a:fillRect l="-259" t="-38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5" name="Picture 14" descr="A picture containing device, sky, indoor, gauge&#10;&#10;Description automatically generated">
            <a:extLst>
              <a:ext uri="{FF2B5EF4-FFF2-40B4-BE49-F238E27FC236}">
                <a16:creationId xmlns:a16="http://schemas.microsoft.com/office/drawing/2014/main" id="{AF165083-0403-4E89-8912-5A67B6670108}"/>
              </a:ext>
            </a:extLst>
          </p:cNvPr>
          <p:cNvPicPr/>
          <p:nvPr/>
        </p:nvPicPr>
        <p:blipFill>
          <a:blip r:embed="rId3"/>
          <a:stretch>
            <a:fillRect/>
          </a:stretch>
        </p:blipFill>
        <p:spPr>
          <a:xfrm>
            <a:off x="8389059" y="677331"/>
            <a:ext cx="3234055" cy="2220595"/>
          </a:xfrm>
          <a:prstGeom prst="rect">
            <a:avLst/>
          </a:prstGeom>
        </p:spPr>
      </p:pic>
      <p:sp>
        <p:nvSpPr>
          <p:cNvPr id="16" name="Oval 15">
            <a:extLst>
              <a:ext uri="{FF2B5EF4-FFF2-40B4-BE49-F238E27FC236}">
                <a16:creationId xmlns:a16="http://schemas.microsoft.com/office/drawing/2014/main" id="{F227D077-65D1-45B8-AC9F-06243C5C8265}"/>
              </a:ext>
            </a:extLst>
          </p:cNvPr>
          <p:cNvSpPr/>
          <p:nvPr/>
        </p:nvSpPr>
        <p:spPr>
          <a:xfrm>
            <a:off x="8390682" y="937543"/>
            <a:ext cx="426377" cy="1166327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7" name="Oval 16">
            <a:extLst>
              <a:ext uri="{FF2B5EF4-FFF2-40B4-BE49-F238E27FC236}">
                <a16:creationId xmlns:a16="http://schemas.microsoft.com/office/drawing/2014/main" id="{653116E1-CE63-4F03-A494-BACBB93E63FF}"/>
              </a:ext>
            </a:extLst>
          </p:cNvPr>
          <p:cNvSpPr/>
          <p:nvPr/>
        </p:nvSpPr>
        <p:spPr>
          <a:xfrm>
            <a:off x="11126484" y="937542"/>
            <a:ext cx="426377" cy="1166327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8" name="Oval 17">
            <a:extLst>
              <a:ext uri="{FF2B5EF4-FFF2-40B4-BE49-F238E27FC236}">
                <a16:creationId xmlns:a16="http://schemas.microsoft.com/office/drawing/2014/main" id="{44109DA7-D8F1-4AFE-89A1-BB7CB2609772}"/>
              </a:ext>
            </a:extLst>
          </p:cNvPr>
          <p:cNvSpPr/>
          <p:nvPr/>
        </p:nvSpPr>
        <p:spPr>
          <a:xfrm rot="5400000">
            <a:off x="10232484" y="354378"/>
            <a:ext cx="426377" cy="1166327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9" name="Oval 18">
            <a:extLst>
              <a:ext uri="{FF2B5EF4-FFF2-40B4-BE49-F238E27FC236}">
                <a16:creationId xmlns:a16="http://schemas.microsoft.com/office/drawing/2014/main" id="{B0BFE5AE-45AC-45AE-8DD4-3A42FFB00E98}"/>
              </a:ext>
            </a:extLst>
          </p:cNvPr>
          <p:cNvSpPr/>
          <p:nvPr/>
        </p:nvSpPr>
        <p:spPr>
          <a:xfrm rot="5400000">
            <a:off x="9209734" y="2101574"/>
            <a:ext cx="426377" cy="1166327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DF7786C9-2609-4BA2-867F-941CE88798A1}"/>
              </a:ext>
            </a:extLst>
          </p:cNvPr>
          <p:cNvCxnSpPr>
            <a:cxnSpLocks/>
            <a:stCxn id="21" idx="3"/>
            <a:endCxn id="19" idx="4"/>
          </p:cNvCxnSpPr>
          <p:nvPr/>
        </p:nvCxnSpPr>
        <p:spPr>
          <a:xfrm>
            <a:off x="8216868" y="2471549"/>
            <a:ext cx="622891" cy="213189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1" name="TextBox 20">
            <a:extLst>
              <a:ext uri="{FF2B5EF4-FFF2-40B4-BE49-F238E27FC236}">
                <a16:creationId xmlns:a16="http://schemas.microsoft.com/office/drawing/2014/main" id="{912B59D3-9888-4E8D-A342-3FB5AA3EEBFA}"/>
              </a:ext>
            </a:extLst>
          </p:cNvPr>
          <p:cNvSpPr txBox="1"/>
          <p:nvPr/>
        </p:nvSpPr>
        <p:spPr>
          <a:xfrm>
            <a:off x="6743418" y="2225327"/>
            <a:ext cx="1473450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300"/>
              <a:t>Standard flanges ASME B16</a:t>
            </a:r>
          </a:p>
        </p:txBody>
      </p:sp>
      <p:cxnSp>
        <p:nvCxnSpPr>
          <p:cNvPr id="22" name="Straight Arrow Connector 21">
            <a:extLst>
              <a:ext uri="{FF2B5EF4-FFF2-40B4-BE49-F238E27FC236}">
                <a16:creationId xmlns:a16="http://schemas.microsoft.com/office/drawing/2014/main" id="{18675FCD-703D-4234-93C7-F5F2C4B94D6A}"/>
              </a:ext>
            </a:extLst>
          </p:cNvPr>
          <p:cNvCxnSpPr>
            <a:cxnSpLocks/>
            <a:stCxn id="21" idx="3"/>
            <a:endCxn id="15" idx="1"/>
          </p:cNvCxnSpPr>
          <p:nvPr/>
        </p:nvCxnSpPr>
        <p:spPr>
          <a:xfrm flipV="1">
            <a:off x="8216868" y="1787629"/>
            <a:ext cx="172191" cy="683920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Arrow Connector 22">
            <a:extLst>
              <a:ext uri="{FF2B5EF4-FFF2-40B4-BE49-F238E27FC236}">
                <a16:creationId xmlns:a16="http://schemas.microsoft.com/office/drawing/2014/main" id="{E31C0245-EDA9-4FA4-9887-58258A1029D0}"/>
              </a:ext>
            </a:extLst>
          </p:cNvPr>
          <p:cNvCxnSpPr>
            <a:cxnSpLocks/>
            <a:stCxn id="21" idx="3"/>
            <a:endCxn id="18" idx="6"/>
          </p:cNvCxnSpPr>
          <p:nvPr/>
        </p:nvCxnSpPr>
        <p:spPr>
          <a:xfrm flipV="1">
            <a:off x="8216868" y="1150730"/>
            <a:ext cx="2228804" cy="1320819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5DD47124-7918-4E81-B95B-13A9E37D2AB8}"/>
              </a:ext>
            </a:extLst>
          </p:cNvPr>
          <p:cNvCxnSpPr>
            <a:cxnSpLocks/>
            <a:stCxn id="21" idx="3"/>
            <a:endCxn id="17" idx="2"/>
          </p:cNvCxnSpPr>
          <p:nvPr/>
        </p:nvCxnSpPr>
        <p:spPr>
          <a:xfrm flipV="1">
            <a:off x="8216868" y="1520706"/>
            <a:ext cx="2909616" cy="950843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5" name="Picture 24">
            <a:extLst>
              <a:ext uri="{FF2B5EF4-FFF2-40B4-BE49-F238E27FC236}">
                <a16:creationId xmlns:a16="http://schemas.microsoft.com/office/drawing/2014/main" id="{09C944C1-5901-49AB-A063-CCAAD73EC25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199375" y="3647771"/>
            <a:ext cx="3699956" cy="1897940"/>
          </a:xfrm>
          <a:prstGeom prst="rect">
            <a:avLst/>
          </a:prstGeom>
        </p:spPr>
      </p:pic>
      <p:sp>
        <p:nvSpPr>
          <p:cNvPr id="26" name="Rectangle 25">
            <a:extLst>
              <a:ext uri="{FF2B5EF4-FFF2-40B4-BE49-F238E27FC236}">
                <a16:creationId xmlns:a16="http://schemas.microsoft.com/office/drawing/2014/main" id="{39749921-22A1-495E-860E-092426785F0F}"/>
              </a:ext>
            </a:extLst>
          </p:cNvPr>
          <p:cNvSpPr/>
          <p:nvPr/>
        </p:nvSpPr>
        <p:spPr>
          <a:xfrm>
            <a:off x="10460611" y="4945909"/>
            <a:ext cx="680812" cy="166125"/>
          </a:xfrm>
          <a:prstGeom prst="rect">
            <a:avLst/>
          </a:prstGeom>
          <a:noFill/>
          <a:ln w="38100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BE4A3596-0CF5-42A6-AD6A-8F6742D25D85}"/>
              </a:ext>
            </a:extLst>
          </p:cNvPr>
          <p:cNvSpPr txBox="1"/>
          <p:nvPr/>
        </p:nvSpPr>
        <p:spPr>
          <a:xfrm>
            <a:off x="8199375" y="5655733"/>
            <a:ext cx="3699956" cy="492443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algn="ctr"/>
            <a:r>
              <a:rPr lang="en-GB" sz="1300" i="1"/>
              <a:t>Figure 22. Corrosion rates for carbon steel – Additional information </a:t>
            </a:r>
            <a:r>
              <a:rPr lang="en-GB" sz="1300" i="1" err="1"/>
              <a:t>ICorr</a:t>
            </a:r>
            <a:endParaRPr lang="en-GB" sz="1300" i="1"/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252B4FD1-DCBE-4919-B6C9-254C66490AA0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GB"/>
              <a:t>Mitigation Options</a:t>
            </a:r>
            <a:br>
              <a:rPr lang="en-GB"/>
            </a:br>
            <a:r>
              <a:rPr lang="en-GB" sz="2500"/>
              <a:t>Emergency Repairs</a:t>
            </a:r>
          </a:p>
        </p:txBody>
      </p:sp>
      <p:sp>
        <p:nvSpPr>
          <p:cNvPr id="5" name="Slide Number Placeholder 3">
            <a:extLst>
              <a:ext uri="{FF2B5EF4-FFF2-40B4-BE49-F238E27FC236}">
                <a16:creationId xmlns:a16="http://schemas.microsoft.com/office/drawing/2014/main" id="{68066E56-6F6E-4BBD-AA74-B37291A57DD9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33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CD6750F1-7587-4C8F-B79F-0186F0124C9D}"/>
              </a:ext>
            </a:extLst>
          </p:cNvPr>
          <p:cNvPicPr/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33" name="Text Box 55">
            <a:extLst>
              <a:ext uri="{FF2B5EF4-FFF2-40B4-BE49-F238E27FC236}">
                <a16:creationId xmlns:a16="http://schemas.microsoft.com/office/drawing/2014/main" id="{BD4618F7-02F8-4049-8018-99EA1FAAEE10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35" name="Graphic 8">
            <a:extLst>
              <a:ext uri="{FF2B5EF4-FFF2-40B4-BE49-F238E27FC236}">
                <a16:creationId xmlns:a16="http://schemas.microsoft.com/office/drawing/2014/main" id="{65D1EC4D-2BE3-44CE-845D-837F81AD7A52}"/>
              </a:ext>
            </a:extLst>
          </p:cNvPr>
          <p:cNvPicPr/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406CAF26-56D9-4750-99D0-C9CE4ACA4922}"/>
              </a:ext>
            </a:extLst>
          </p:cNvPr>
          <p:cNvSpPr txBox="1"/>
          <p:nvPr/>
        </p:nvSpPr>
        <p:spPr>
          <a:xfrm>
            <a:off x="8389058" y="2964919"/>
            <a:ext cx="3234055" cy="300685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 sz="1300" i="1"/>
              <a:t>Figure 21: Spool flanges</a:t>
            </a:r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346F671D-390E-48E0-8E59-6D96126B391C}"/>
              </a:ext>
            </a:extLst>
          </p:cNvPr>
          <p:cNvSpPr/>
          <p:nvPr/>
        </p:nvSpPr>
        <p:spPr>
          <a:xfrm>
            <a:off x="541135" y="4815485"/>
            <a:ext cx="6843621" cy="316301"/>
          </a:xfrm>
          <a:prstGeom prst="rect">
            <a:avLst/>
          </a:prstGeom>
          <a:noFill/>
          <a:ln w="57150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13895518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6" name="Title 1">
            <a:extLst>
              <a:ext uri="{FF2B5EF4-FFF2-40B4-BE49-F238E27FC236}">
                <a16:creationId xmlns:a16="http://schemas.microsoft.com/office/drawing/2014/main" id="{B24C29D4-F016-48BA-AF73-95CE6ACA9EB4}"/>
              </a:ext>
            </a:extLst>
          </p:cNvPr>
          <p:cNvSpPr txBox="1">
            <a:spLocks/>
          </p:cNvSpPr>
          <p:nvPr/>
        </p:nvSpPr>
        <p:spPr>
          <a:xfrm>
            <a:off x="789257" y="-1986281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endParaRPr lang="en-GB" sz="2500"/>
          </a:p>
        </p:txBody>
      </p:sp>
      <p:graphicFrame>
        <p:nvGraphicFramePr>
          <p:cNvPr id="18" name="Table 2">
            <a:extLst>
              <a:ext uri="{FF2B5EF4-FFF2-40B4-BE49-F238E27FC236}">
                <a16:creationId xmlns:a16="http://schemas.microsoft.com/office/drawing/2014/main" id="{6FD3C567-4235-40AB-99CC-DDCEC5A9CBFD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345853534"/>
              </p:ext>
            </p:extLst>
          </p:nvPr>
        </p:nvGraphicFramePr>
        <p:xfrm>
          <a:off x="152401" y="1140672"/>
          <a:ext cx="11868150" cy="5088012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077452">
                  <a:extLst>
                    <a:ext uri="{9D8B030D-6E8A-4147-A177-3AD203B41FA5}">
                      <a16:colId xmlns:a16="http://schemas.microsoft.com/office/drawing/2014/main" val="3478894674"/>
                    </a:ext>
                  </a:extLst>
                </a:gridCol>
                <a:gridCol w="2669808">
                  <a:extLst>
                    <a:ext uri="{9D8B030D-6E8A-4147-A177-3AD203B41FA5}">
                      <a16:colId xmlns:a16="http://schemas.microsoft.com/office/drawing/2014/main" val="1943469634"/>
                    </a:ext>
                  </a:extLst>
                </a:gridCol>
                <a:gridCol w="2373630">
                  <a:extLst>
                    <a:ext uri="{9D8B030D-6E8A-4147-A177-3AD203B41FA5}">
                      <a16:colId xmlns:a16="http://schemas.microsoft.com/office/drawing/2014/main" val="3175528859"/>
                    </a:ext>
                  </a:extLst>
                </a:gridCol>
                <a:gridCol w="2373630">
                  <a:extLst>
                    <a:ext uri="{9D8B030D-6E8A-4147-A177-3AD203B41FA5}">
                      <a16:colId xmlns:a16="http://schemas.microsoft.com/office/drawing/2014/main" val="3346406616"/>
                    </a:ext>
                  </a:extLst>
                </a:gridCol>
                <a:gridCol w="2373630">
                  <a:extLst>
                    <a:ext uri="{9D8B030D-6E8A-4147-A177-3AD203B41FA5}">
                      <a16:colId xmlns:a16="http://schemas.microsoft.com/office/drawing/2014/main" val="159938779"/>
                    </a:ext>
                  </a:extLst>
                </a:gridCol>
              </a:tblGrid>
              <a:tr h="513467">
                <a:tc>
                  <a:txBody>
                    <a:bodyPr/>
                    <a:lstStyle/>
                    <a:p>
                      <a:pPr algn="ctr"/>
                      <a:r>
                        <a:rPr lang="en-GB" sz="1600"/>
                        <a:t>Properties</a:t>
                      </a:r>
                      <a:endParaRPr lang="en-US" sz="1600"/>
                    </a:p>
                  </a:txBody>
                  <a:tcPr anchor="ctr"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/>
                        <a:t>Carbon Steel</a:t>
                      </a:r>
                      <a:endParaRPr lang="en-US" sz="160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/>
                        <a:t>Stainless Steel</a:t>
                      </a:r>
                      <a:endParaRPr lang="en-US" sz="160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/>
                        <a:t>Nickel-based Alloys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/>
                        <a:t>Titanium</a:t>
                      </a:r>
                      <a:endParaRPr lang="en-US" sz="160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773177987"/>
                  </a:ext>
                </a:extLst>
              </a:tr>
              <a:tr h="503434">
                <a:tc>
                  <a:txBody>
                    <a:bodyPr/>
                    <a:lstStyle/>
                    <a:p>
                      <a:pPr algn="ctr"/>
                      <a:r>
                        <a:rPr lang="en-GB" sz="1400" b="1">
                          <a:solidFill>
                            <a:schemeClr val="bg1"/>
                          </a:solidFill>
                        </a:rPr>
                        <a:t>Erosion resistance</a:t>
                      </a:r>
                      <a:endParaRPr lang="en-US" sz="1400" b="1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200">
                          <a:latin typeface="+mn-lt"/>
                        </a:rPr>
                        <a:t> Low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200">
                          <a:latin typeface="+mn-lt"/>
                        </a:rPr>
                        <a:t>Relatively good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200">
                          <a:latin typeface="+mn-lt"/>
                        </a:rPr>
                        <a:t>Relatively good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>
                          <a:latin typeface="+mn-lt"/>
                        </a:rPr>
                        <a:t>Excellent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315809627"/>
                  </a:ext>
                </a:extLst>
              </a:tr>
              <a:tr h="1006953">
                <a:tc>
                  <a:txBody>
                    <a:bodyPr/>
                    <a:lstStyle/>
                    <a:p>
                      <a:pPr algn="ctr"/>
                      <a:r>
                        <a:rPr lang="en-GB" sz="1400" b="1">
                          <a:solidFill>
                            <a:schemeClr val="bg1"/>
                          </a:solidFill>
                        </a:rPr>
                        <a:t>Corrosion resistance in organic acids environment</a:t>
                      </a:r>
                      <a:endParaRPr lang="en-US" sz="1400" b="1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200">
                          <a:latin typeface="+mn-lt"/>
                        </a:rPr>
                        <a:t>Low (i.e. hydrogen cracking is possible in high strength carbon steel)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200">
                          <a:latin typeface="+mn-lt"/>
                        </a:rPr>
                        <a:t>Depends on the steel grade (i.e. 300 series and duplex shows generally good resistance)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200">
                          <a:latin typeface="+mn-lt"/>
                        </a:rPr>
                        <a:t>Relatively good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200">
                          <a:latin typeface="+mn-lt"/>
                        </a:rPr>
                        <a:t>Good to excellent (even if the air or other oxidants are present)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088951455"/>
                  </a:ext>
                </a:extLst>
              </a:tr>
              <a:tr h="1006953">
                <a:tc>
                  <a:txBody>
                    <a:bodyPr/>
                    <a:lstStyle/>
                    <a:p>
                      <a:pPr algn="ctr"/>
                      <a:r>
                        <a:rPr lang="en-GB" sz="1400" b="1">
                          <a:solidFill>
                            <a:schemeClr val="bg1"/>
                          </a:solidFill>
                        </a:rPr>
                        <a:t>Hydrogen Embrittlement susceptibility</a:t>
                      </a:r>
                      <a:endParaRPr lang="en-US" sz="1400" b="1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200">
                          <a:latin typeface="+mn-lt"/>
                        </a:rPr>
                        <a:t>Relatively low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lvl="0" algn="ctr">
                        <a:buNone/>
                      </a:pPr>
                      <a:r>
                        <a:rPr lang="en-GB" sz="1200">
                          <a:latin typeface="+mn-lt"/>
                        </a:rPr>
                        <a:t>High </a:t>
                      </a:r>
                      <a:r>
                        <a:rPr lang="en-GB" sz="1200" b="0" i="0" u="none" strike="noStrike" noProof="0">
                          <a:latin typeface="+mn-lt"/>
                        </a:rPr>
                        <a:t>(generally increasing with alloy strength)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200">
                          <a:latin typeface="+mn-lt"/>
                        </a:rPr>
                        <a:t>Moderate (i.e. in high-strength nickel-based alloys)</a:t>
                      </a:r>
                      <a:endParaRPr lang="en-US" sz="1200">
                        <a:highlight>
                          <a:srgbClr val="FFFF00"/>
                        </a:highlight>
                        <a:latin typeface="+mn-lt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200">
                          <a:latin typeface="+mn-lt"/>
                        </a:rPr>
                        <a:t>Moderate (i.e. </a:t>
                      </a:r>
                      <a:r>
                        <a:rPr lang="en-US" sz="1200">
                          <a:latin typeface="+mn-lt"/>
                        </a:rPr>
                        <a:t>commercially pure </a:t>
                      </a:r>
                      <a:r>
                        <a:rPr lang="el-GR" sz="1200">
                          <a:latin typeface="+mn-lt"/>
                        </a:rPr>
                        <a:t>α</a:t>
                      </a:r>
                      <a:r>
                        <a:rPr lang="en-GB" sz="1200">
                          <a:latin typeface="+mn-lt"/>
                        </a:rPr>
                        <a:t> phase</a:t>
                      </a:r>
                      <a:r>
                        <a:rPr lang="en-US" sz="1200">
                          <a:latin typeface="+mn-lt"/>
                        </a:rPr>
                        <a:t> titanium is very resistant; severe damages known for </a:t>
                      </a:r>
                      <a:r>
                        <a:rPr lang="el-GR" sz="1200" kern="120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β</a:t>
                      </a:r>
                      <a:r>
                        <a:rPr lang="en-GB" sz="1200" kern="120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-alloys)</a:t>
                      </a:r>
                      <a:endParaRPr lang="en-US" sz="1200" kern="1200">
                        <a:solidFill>
                          <a:schemeClr val="dk1"/>
                        </a:solidFill>
                        <a:latin typeface="+mn-lt"/>
                        <a:ea typeface="+mn-ea"/>
                        <a:cs typeface="+mn-cs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60440910"/>
                  </a:ext>
                </a:extLst>
              </a:tr>
              <a:tr h="839235">
                <a:tc>
                  <a:txBody>
                    <a:bodyPr/>
                    <a:lstStyle/>
                    <a:p>
                      <a:pPr marL="0" marR="0" lvl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400" b="1">
                          <a:solidFill>
                            <a:schemeClr val="bg1"/>
                          </a:solidFill>
                        </a:rPr>
                        <a:t>Corrosion resistance in hot chlorides environment</a:t>
                      </a:r>
                      <a:endParaRPr lang="en-US" sz="1400" b="1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200">
                          <a:latin typeface="+mn-lt"/>
                        </a:rPr>
                        <a:t>Very low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200">
                          <a:latin typeface="+mn-lt"/>
                        </a:rPr>
                        <a:t>Moderate to high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200">
                          <a:latin typeface="+mn-lt"/>
                        </a:rPr>
                        <a:t>Moderate to high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200">
                          <a:latin typeface="+mn-lt"/>
                        </a:rPr>
                        <a:t>Relatively low (i.e. to </a:t>
                      </a:r>
                      <a:r>
                        <a:rPr lang="en-US" sz="1200">
                          <a:latin typeface="+mn-lt"/>
                        </a:rPr>
                        <a:t>crevice corrosion and pitting)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03867203"/>
                  </a:ext>
                </a:extLst>
              </a:tr>
              <a:tr h="372945">
                <a:tc>
                  <a:txBody>
                    <a:bodyPr/>
                    <a:lstStyle/>
                    <a:p>
                      <a:pPr algn="ctr"/>
                      <a:r>
                        <a:rPr lang="en-GB" sz="1400" b="1">
                          <a:solidFill>
                            <a:schemeClr val="bg1"/>
                          </a:solidFill>
                        </a:rPr>
                        <a:t>Mechanical properties</a:t>
                      </a:r>
                      <a:endParaRPr lang="en-US" sz="1400" b="1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>
                          <a:latin typeface="+mn-lt"/>
                        </a:rPr>
                        <a:t>Good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>
                          <a:latin typeface="+mn-lt"/>
                        </a:rPr>
                        <a:t>Very good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>
                          <a:latin typeface="+mn-lt"/>
                        </a:rPr>
                        <a:t>Very good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>
                          <a:latin typeface="+mn-lt"/>
                        </a:rPr>
                        <a:t>Very good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066414974"/>
                  </a:ext>
                </a:extLst>
              </a:tr>
              <a:tr h="423975">
                <a:tc>
                  <a:txBody>
                    <a:bodyPr/>
                    <a:lstStyle/>
                    <a:p>
                      <a:pPr algn="ctr"/>
                      <a:r>
                        <a:rPr lang="en-GB" sz="1400" b="1">
                          <a:solidFill>
                            <a:schemeClr val="bg1"/>
                          </a:solidFill>
                        </a:rPr>
                        <a:t>Fabricability</a:t>
                      </a:r>
                      <a:endParaRPr lang="en-US" sz="1400" b="1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>
                          <a:latin typeface="+mn-lt"/>
                        </a:rPr>
                        <a:t>Very good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200">
                          <a:latin typeface="+mn-lt"/>
                        </a:rPr>
                        <a:t>Good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200">
                          <a:latin typeface="+mn-lt"/>
                        </a:rPr>
                        <a:t>Good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200">
                          <a:latin typeface="+mn-lt"/>
                        </a:rPr>
                        <a:t>Good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707239131"/>
                  </a:ext>
                </a:extLst>
              </a:tr>
              <a:tr h="421050">
                <a:tc>
                  <a:txBody>
                    <a:bodyPr/>
                    <a:lstStyle/>
                    <a:p>
                      <a:pPr algn="ctr"/>
                      <a:r>
                        <a:rPr lang="en-GB" sz="1400" b="1">
                          <a:solidFill>
                            <a:schemeClr val="bg1"/>
                          </a:solidFill>
                        </a:rPr>
                        <a:t>Initial cost</a:t>
                      </a:r>
                      <a:endParaRPr lang="en-US" sz="1400" b="1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200">
                          <a:latin typeface="+mn-lt"/>
                        </a:rPr>
                        <a:t>The lowest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200">
                          <a:latin typeface="+mn-lt"/>
                        </a:rPr>
                        <a:t>High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200">
                          <a:latin typeface="+mn-lt"/>
                        </a:rPr>
                        <a:t>High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lvl="0" algn="ctr">
                        <a:buNone/>
                      </a:pPr>
                      <a:r>
                        <a:rPr lang="en-GB" sz="1200" b="0" i="0" u="none" strike="noStrike" noProof="0">
                          <a:latin typeface="+mn-lt"/>
                        </a:rPr>
                        <a:t>High to very high</a:t>
                      </a:r>
                      <a:endParaRPr lang="en-US" sz="1200">
                        <a:latin typeface="+mn-lt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38873714"/>
                  </a:ext>
                </a:extLst>
              </a:tr>
            </a:tbl>
          </a:graphicData>
        </a:graphic>
      </p:graphicFrame>
      <p:sp>
        <p:nvSpPr>
          <p:cNvPr id="21" name="Rectangle: Rounded Corners 20">
            <a:extLst>
              <a:ext uri="{FF2B5EF4-FFF2-40B4-BE49-F238E27FC236}">
                <a16:creationId xmlns:a16="http://schemas.microsoft.com/office/drawing/2014/main" id="{F1CCFA48-E389-4144-B535-676CB65DE9E1}"/>
              </a:ext>
            </a:extLst>
          </p:cNvPr>
          <p:cNvSpPr/>
          <p:nvPr/>
        </p:nvSpPr>
        <p:spPr>
          <a:xfrm>
            <a:off x="9652635" y="1149098"/>
            <a:ext cx="2357440" cy="501282"/>
          </a:xfrm>
          <a:prstGeom prst="roundRect">
            <a:avLst>
              <a:gd name="adj" fmla="val 0"/>
            </a:avLst>
          </a:prstGeom>
          <a:solidFill>
            <a:srgbClr val="00B050"/>
          </a:solidFill>
          <a:ln>
            <a:noFill/>
          </a:ln>
          <a:scene3d>
            <a:camera prst="orthographicFront"/>
            <a:lightRig rig="threePt" dir="t"/>
          </a:scene3d>
          <a:sp3d>
            <a:bevelT prst="angle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1600" b="1">
                <a:solidFill>
                  <a:schemeClr val="bg1"/>
                </a:solidFill>
              </a:rPr>
              <a:t>Titanium – long-term</a:t>
            </a:r>
            <a:endParaRPr lang="en-US" sz="1600" b="1">
              <a:solidFill>
                <a:schemeClr val="bg1"/>
              </a:solidFill>
            </a:endParaRPr>
          </a:p>
        </p:txBody>
      </p:sp>
      <p:sp>
        <p:nvSpPr>
          <p:cNvPr id="22" name="Rectangle: Rounded Corners 21">
            <a:extLst>
              <a:ext uri="{FF2B5EF4-FFF2-40B4-BE49-F238E27FC236}">
                <a16:creationId xmlns:a16="http://schemas.microsoft.com/office/drawing/2014/main" id="{3A458432-787B-44CB-BDCF-9C0BF4AA5E30}"/>
              </a:ext>
            </a:extLst>
          </p:cNvPr>
          <p:cNvSpPr/>
          <p:nvPr/>
        </p:nvSpPr>
        <p:spPr>
          <a:xfrm>
            <a:off x="2237173" y="1149098"/>
            <a:ext cx="2654423" cy="501282"/>
          </a:xfrm>
          <a:prstGeom prst="roundRect">
            <a:avLst>
              <a:gd name="adj" fmla="val 4883"/>
            </a:avLst>
          </a:prstGeom>
          <a:solidFill>
            <a:schemeClr val="tx2">
              <a:lumMod val="75000"/>
            </a:schemeClr>
          </a:solidFill>
          <a:ln>
            <a:noFill/>
          </a:ln>
          <a:scene3d>
            <a:camera prst="orthographicFront"/>
            <a:lightRig rig="threePt" dir="t"/>
          </a:scene3d>
          <a:sp3d>
            <a:bevelT prst="angle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1600" b="1">
                <a:solidFill>
                  <a:schemeClr val="bg1"/>
                </a:solidFill>
              </a:rPr>
              <a:t>Carbon Steel – short-term</a:t>
            </a:r>
            <a:endParaRPr lang="en-US" sz="1600" b="1">
              <a:solidFill>
                <a:schemeClr val="bg1"/>
              </a:solidFill>
            </a:endParaRP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A63F5CFE-1C77-44FF-8A4D-C3743157094A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/>
              <a:t>Material Selection</a:t>
            </a:r>
            <a:br>
              <a:rPr lang="en-US"/>
            </a:br>
            <a:r>
              <a:rPr lang="en-US" sz="2500"/>
              <a:t>Long-term Solutions</a:t>
            </a:r>
            <a:endParaRPr lang="en-GB" sz="2500"/>
          </a:p>
        </p:txBody>
      </p:sp>
      <p:sp>
        <p:nvSpPr>
          <p:cNvPr id="14" name="Slide Number Placeholder 3">
            <a:extLst>
              <a:ext uri="{FF2B5EF4-FFF2-40B4-BE49-F238E27FC236}">
                <a16:creationId xmlns:a16="http://schemas.microsoft.com/office/drawing/2014/main" id="{1CA59C85-1560-445B-B11D-B4BEF5D96978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34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5" name="Text Box 55">
            <a:extLst>
              <a:ext uri="{FF2B5EF4-FFF2-40B4-BE49-F238E27FC236}">
                <a16:creationId xmlns:a16="http://schemas.microsoft.com/office/drawing/2014/main" id="{E731AA6A-F19C-4984-83D5-4F473182105F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B93E2259-A153-4A78-B35C-44C16F1DCAF5}"/>
              </a:ext>
            </a:extLst>
          </p:cNvPr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17" name="Text Box 55">
            <a:extLst>
              <a:ext uri="{FF2B5EF4-FFF2-40B4-BE49-F238E27FC236}">
                <a16:creationId xmlns:a16="http://schemas.microsoft.com/office/drawing/2014/main" id="{0C8591A6-1126-4844-ADE0-BFE08A65F7A0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45" name="Graphic 8">
            <a:extLst>
              <a:ext uri="{FF2B5EF4-FFF2-40B4-BE49-F238E27FC236}">
                <a16:creationId xmlns:a16="http://schemas.microsoft.com/office/drawing/2014/main" id="{400FF136-60DF-4691-AD86-28CCA511D576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28" name="Oval 27">
            <a:extLst>
              <a:ext uri="{FF2B5EF4-FFF2-40B4-BE49-F238E27FC236}">
                <a16:creationId xmlns:a16="http://schemas.microsoft.com/office/drawing/2014/main" id="{D83CD7DE-6029-44D6-927F-801AA3F1E3E1}"/>
              </a:ext>
            </a:extLst>
          </p:cNvPr>
          <p:cNvSpPr/>
          <p:nvPr/>
        </p:nvSpPr>
        <p:spPr>
          <a:xfrm rot="16200000">
            <a:off x="3361367" y="4281129"/>
            <a:ext cx="406034" cy="2654422"/>
          </a:xfrm>
          <a:prstGeom prst="ellipse">
            <a:avLst/>
          </a:prstGeom>
          <a:noFill/>
          <a:ln w="38100">
            <a:solidFill>
              <a:schemeClr val="tx2">
                <a:lumMod val="75000"/>
              </a:schemeClr>
            </a:solidFill>
            <a:prstDash val="sysDash"/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>
              <a:ln w="57150">
                <a:solidFill>
                  <a:schemeClr val="tx1"/>
                </a:solidFill>
              </a:ln>
            </a:endParaRPr>
          </a:p>
        </p:txBody>
      </p:sp>
      <p:sp>
        <p:nvSpPr>
          <p:cNvPr id="29" name="Oval 28">
            <a:extLst>
              <a:ext uri="{FF2B5EF4-FFF2-40B4-BE49-F238E27FC236}">
                <a16:creationId xmlns:a16="http://schemas.microsoft.com/office/drawing/2014/main" id="{3280D803-32D4-495C-BF78-BA8284AA08EE}"/>
              </a:ext>
            </a:extLst>
          </p:cNvPr>
          <p:cNvSpPr/>
          <p:nvPr/>
        </p:nvSpPr>
        <p:spPr>
          <a:xfrm rot="16200000">
            <a:off x="3361365" y="4706883"/>
            <a:ext cx="406035" cy="2654422"/>
          </a:xfrm>
          <a:prstGeom prst="ellipse">
            <a:avLst/>
          </a:prstGeom>
          <a:noFill/>
          <a:ln w="38100">
            <a:solidFill>
              <a:schemeClr val="tx2">
                <a:lumMod val="75000"/>
              </a:schemeClr>
            </a:solidFill>
            <a:prstDash val="sysDash"/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>
              <a:ln w="57150">
                <a:solidFill>
                  <a:schemeClr val="tx1"/>
                </a:solidFill>
              </a:ln>
            </a:endParaRPr>
          </a:p>
        </p:txBody>
      </p:sp>
      <p:sp>
        <p:nvSpPr>
          <p:cNvPr id="30" name="Oval 29">
            <a:extLst>
              <a:ext uri="{FF2B5EF4-FFF2-40B4-BE49-F238E27FC236}">
                <a16:creationId xmlns:a16="http://schemas.microsoft.com/office/drawing/2014/main" id="{33655417-004F-44B9-B35C-9AB146691424}"/>
              </a:ext>
            </a:extLst>
          </p:cNvPr>
          <p:cNvSpPr/>
          <p:nvPr/>
        </p:nvSpPr>
        <p:spPr>
          <a:xfrm rot="16200000">
            <a:off x="3072777" y="2340545"/>
            <a:ext cx="983213" cy="2654423"/>
          </a:xfrm>
          <a:prstGeom prst="ellipse">
            <a:avLst/>
          </a:prstGeom>
          <a:noFill/>
          <a:ln w="38100">
            <a:solidFill>
              <a:schemeClr val="tx2">
                <a:lumMod val="75000"/>
              </a:schemeClr>
            </a:solidFill>
            <a:prstDash val="sysDash"/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>
              <a:ln w="57150">
                <a:solidFill>
                  <a:schemeClr val="tx1"/>
                </a:solidFill>
              </a:ln>
            </a:endParaRPr>
          </a:p>
        </p:txBody>
      </p:sp>
      <p:sp>
        <p:nvSpPr>
          <p:cNvPr id="31" name="Oval 30">
            <a:extLst>
              <a:ext uri="{FF2B5EF4-FFF2-40B4-BE49-F238E27FC236}">
                <a16:creationId xmlns:a16="http://schemas.microsoft.com/office/drawing/2014/main" id="{F482A3A7-BECD-4CBB-98CD-1B8AA0AF7083}"/>
              </a:ext>
            </a:extLst>
          </p:cNvPr>
          <p:cNvSpPr/>
          <p:nvPr/>
        </p:nvSpPr>
        <p:spPr>
          <a:xfrm rot="16200000">
            <a:off x="10580713" y="739764"/>
            <a:ext cx="501282" cy="2357440"/>
          </a:xfrm>
          <a:prstGeom prst="ellipse">
            <a:avLst/>
          </a:prstGeom>
          <a:noFill/>
          <a:ln w="38100">
            <a:solidFill>
              <a:srgbClr val="00B050"/>
            </a:solidFill>
            <a:prstDash val="sysDash"/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>
              <a:ln w="57150">
                <a:solidFill>
                  <a:schemeClr val="tx1"/>
                </a:solidFill>
              </a:ln>
            </a:endParaRPr>
          </a:p>
        </p:txBody>
      </p:sp>
      <p:sp>
        <p:nvSpPr>
          <p:cNvPr id="32" name="Oval 31">
            <a:extLst>
              <a:ext uri="{FF2B5EF4-FFF2-40B4-BE49-F238E27FC236}">
                <a16:creationId xmlns:a16="http://schemas.microsoft.com/office/drawing/2014/main" id="{BE55D0B7-7236-4ED5-9DCC-E4901159253C}"/>
              </a:ext>
            </a:extLst>
          </p:cNvPr>
          <p:cNvSpPr/>
          <p:nvPr/>
        </p:nvSpPr>
        <p:spPr>
          <a:xfrm rot="16200000">
            <a:off x="10339750" y="1502066"/>
            <a:ext cx="983212" cy="2357443"/>
          </a:xfrm>
          <a:prstGeom prst="ellipse">
            <a:avLst/>
          </a:prstGeom>
          <a:noFill/>
          <a:ln w="38100">
            <a:solidFill>
              <a:srgbClr val="00B050"/>
            </a:solidFill>
            <a:prstDash val="sysDash"/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>
              <a:ln w="57150">
                <a:solidFill>
                  <a:schemeClr val="tx1"/>
                </a:solidFill>
              </a:ln>
            </a:endParaRPr>
          </a:p>
        </p:txBody>
      </p:sp>
      <p:sp>
        <p:nvSpPr>
          <p:cNvPr id="33" name="Oval 32">
            <a:extLst>
              <a:ext uri="{FF2B5EF4-FFF2-40B4-BE49-F238E27FC236}">
                <a16:creationId xmlns:a16="http://schemas.microsoft.com/office/drawing/2014/main" id="{6C707D15-FF57-49DB-BA37-CBE3C94EFE36}"/>
              </a:ext>
            </a:extLst>
          </p:cNvPr>
          <p:cNvSpPr/>
          <p:nvPr/>
        </p:nvSpPr>
        <p:spPr>
          <a:xfrm rot="16200000">
            <a:off x="10417566" y="3423958"/>
            <a:ext cx="857106" cy="2327916"/>
          </a:xfrm>
          <a:prstGeom prst="ellipse">
            <a:avLst/>
          </a:prstGeom>
          <a:noFill/>
          <a:ln w="38100">
            <a:solidFill>
              <a:srgbClr val="00B050"/>
            </a:solidFill>
            <a:prstDash val="sysDash"/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>
              <a:ln w="57150">
                <a:solidFill>
                  <a:schemeClr val="tx1"/>
                </a:solidFill>
              </a:ln>
            </a:endParaRPr>
          </a:p>
        </p:txBody>
      </p:sp>
    </p:spTree>
    <p:extLst>
      <p:ext uri="{BB962C8B-B14F-4D97-AF65-F5344CB8AC3E}">
        <p14:creationId xmlns:p14="http://schemas.microsoft.com/office/powerpoint/2010/main" val="13845758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" grpId="0" animBg="1"/>
      <p:bldP spid="22" grpId="0" animBg="1"/>
      <p:bldP spid="28" grpId="0" animBg="1"/>
      <p:bldP spid="29" grpId="0" animBg="1"/>
      <p:bldP spid="30" grpId="0" animBg="1"/>
      <p:bldP spid="31" grpId="0" animBg="1"/>
      <p:bldP spid="32" grpId="0" animBg="1"/>
      <p:bldP spid="33" grpId="0" animBg="1"/>
    </p:bld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sp>
        <p:nvSpPr>
          <p:cNvPr id="29" name="Slide Number Placeholder 3">
            <a:extLst>
              <a:ext uri="{FF2B5EF4-FFF2-40B4-BE49-F238E27FC236}">
                <a16:creationId xmlns:a16="http://schemas.microsoft.com/office/drawing/2014/main" id="{A65C7A38-10F9-4D30-90F1-653DEB43847E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endParaRPr lang="en-GB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30" name="Picture 29" descr="A picture containing table&#10;&#10;Description automatically generated">
            <a:extLst>
              <a:ext uri="{FF2B5EF4-FFF2-40B4-BE49-F238E27FC236}">
                <a16:creationId xmlns:a16="http://schemas.microsoft.com/office/drawing/2014/main" id="{4ABD3C86-75C2-4131-918F-40448B77CC96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378" t="34386" r="12188" b="22234"/>
          <a:stretch/>
        </p:blipFill>
        <p:spPr>
          <a:xfrm>
            <a:off x="554761" y="1887968"/>
            <a:ext cx="5871343" cy="2461189"/>
          </a:xfrm>
          <a:prstGeom prst="rect">
            <a:avLst/>
          </a:prstGeom>
        </p:spPr>
      </p:pic>
      <p:sp>
        <p:nvSpPr>
          <p:cNvPr id="31" name="TextBox 30">
            <a:extLst>
              <a:ext uri="{FF2B5EF4-FFF2-40B4-BE49-F238E27FC236}">
                <a16:creationId xmlns:a16="http://schemas.microsoft.com/office/drawing/2014/main" id="{4B57FCA1-2B51-4ABC-BC85-00DCC496EF4D}"/>
              </a:ext>
            </a:extLst>
          </p:cNvPr>
          <p:cNvSpPr txBox="1"/>
          <p:nvPr/>
        </p:nvSpPr>
        <p:spPr>
          <a:xfrm>
            <a:off x="529130" y="4603342"/>
            <a:ext cx="5917682" cy="692497"/>
          </a:xfrm>
          <a:prstGeom prst="rect">
            <a:avLst/>
          </a:prstGeom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ctr">
              <a:defRPr/>
            </a:pPr>
            <a:r>
              <a:rPr lang="en-US" sz="1400" i="1"/>
              <a:t>Fig 23. Approximate cost of different materials relative to cost of carbon steel 2006</a:t>
            </a:r>
          </a:p>
          <a:p>
            <a:pPr lvl="0" algn="ctr">
              <a:defRPr/>
            </a:pPr>
            <a:r>
              <a:rPr lang="en-US" sz="1100" i="1"/>
              <a:t>Source: Engineering &amp; Technology, Fifth Edition, © 2006 Pearson Education, Inc</a:t>
            </a:r>
            <a:endParaRPr lang="en-US" sz="1100" i="1">
              <a:solidFill>
                <a:prstClr val="black"/>
              </a:solidFill>
            </a:endParaRP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413BBD55-92C9-4166-AEDB-486E1AC83101}"/>
              </a:ext>
            </a:extLst>
          </p:cNvPr>
          <p:cNvSpPr txBox="1"/>
          <p:nvPr/>
        </p:nvSpPr>
        <p:spPr>
          <a:xfrm>
            <a:off x="6643293" y="4892962"/>
            <a:ext cx="5352227" cy="47705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ctr">
              <a:defRPr/>
            </a:pPr>
            <a:r>
              <a:rPr lang="en-US" sz="1400" i="1"/>
              <a:t>Fig 24. Titanium alloys cost comparison 2020 </a:t>
            </a:r>
          </a:p>
          <a:p>
            <a:pPr lvl="0" algn="ctr">
              <a:defRPr/>
            </a:pPr>
            <a:r>
              <a:rPr lang="en-US" sz="1100" i="1"/>
              <a:t>Source: www.tricormetals.com</a:t>
            </a:r>
            <a:endParaRPr lang="en-US" sz="1100" i="1">
              <a:solidFill>
                <a:prstClr val="black"/>
              </a:solidFill>
            </a:endParaRPr>
          </a:p>
        </p:txBody>
      </p:sp>
      <p:sp>
        <p:nvSpPr>
          <p:cNvPr id="33" name="Oval 32">
            <a:extLst>
              <a:ext uri="{FF2B5EF4-FFF2-40B4-BE49-F238E27FC236}">
                <a16:creationId xmlns:a16="http://schemas.microsoft.com/office/drawing/2014/main" id="{5DAF9DF9-5590-4059-A753-4E7DF659AC88}"/>
              </a:ext>
            </a:extLst>
          </p:cNvPr>
          <p:cNvSpPr/>
          <p:nvPr/>
        </p:nvSpPr>
        <p:spPr>
          <a:xfrm rot="16200000">
            <a:off x="1464747" y="2006432"/>
            <a:ext cx="258098" cy="2344996"/>
          </a:xfrm>
          <a:prstGeom prst="ellipse">
            <a:avLst/>
          </a:prstGeom>
          <a:noFill/>
          <a:ln w="38100">
            <a:solidFill>
              <a:srgbClr val="00B050"/>
            </a:solidFill>
            <a:prstDash val="sysDash"/>
          </a:ln>
          <a:effectLst>
            <a:outerShdw blurRad="50800" dist="38100" dir="10800000" algn="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>
              <a:ln w="57150">
                <a:solidFill>
                  <a:schemeClr val="tx1"/>
                </a:solidFill>
              </a:ln>
            </a:endParaRPr>
          </a:p>
        </p:txBody>
      </p:sp>
      <p:sp>
        <p:nvSpPr>
          <p:cNvPr id="34" name="Oval 33">
            <a:extLst>
              <a:ext uri="{FF2B5EF4-FFF2-40B4-BE49-F238E27FC236}">
                <a16:creationId xmlns:a16="http://schemas.microsoft.com/office/drawing/2014/main" id="{E9BDAB21-59F3-449B-A8A1-1E42A00DDBAC}"/>
              </a:ext>
            </a:extLst>
          </p:cNvPr>
          <p:cNvSpPr/>
          <p:nvPr/>
        </p:nvSpPr>
        <p:spPr>
          <a:xfrm rot="16200000">
            <a:off x="4630984" y="1332456"/>
            <a:ext cx="258099" cy="3332144"/>
          </a:xfrm>
          <a:prstGeom prst="ellipse">
            <a:avLst/>
          </a:prstGeom>
          <a:noFill/>
          <a:ln w="38100">
            <a:solidFill>
              <a:schemeClr val="tx2">
                <a:lumMod val="75000"/>
              </a:schemeClr>
            </a:solidFill>
            <a:prstDash val="sysDash"/>
          </a:ln>
          <a:effectLst>
            <a:outerShdw blurRad="50800" dist="38100" dir="10800000" algn="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>
              <a:ln w="57150">
                <a:solidFill>
                  <a:schemeClr val="tx1"/>
                </a:solidFill>
              </a:ln>
            </a:endParaRPr>
          </a:p>
        </p:txBody>
      </p:sp>
      <p:graphicFrame>
        <p:nvGraphicFramePr>
          <p:cNvPr id="35" name="Chart 34">
            <a:extLst>
              <a:ext uri="{FF2B5EF4-FFF2-40B4-BE49-F238E27FC236}">
                <a16:creationId xmlns:a16="http://schemas.microsoft.com/office/drawing/2014/main" id="{9AF16DB0-7615-4034-B0E4-F83B75FB7917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881797043"/>
              </p:ext>
            </p:extLst>
          </p:nvPr>
        </p:nvGraphicFramePr>
        <p:xfrm>
          <a:off x="6647527" y="1541915"/>
          <a:ext cx="5348870" cy="314134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6"/>
          </a:graphicData>
        </a:graphic>
      </p:graphicFrame>
      <p:sp>
        <p:nvSpPr>
          <p:cNvPr id="2" name="Title 1">
            <a:extLst>
              <a:ext uri="{FF2B5EF4-FFF2-40B4-BE49-F238E27FC236}">
                <a16:creationId xmlns:a16="http://schemas.microsoft.com/office/drawing/2014/main" id="{4F93A9D7-F663-4B7B-9DFD-8508AFB64800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/>
              <a:t>Material Selection</a:t>
            </a:r>
            <a:br>
              <a:rPr lang="en-US"/>
            </a:br>
            <a:r>
              <a:rPr lang="en-US" sz="2500"/>
              <a:t>Long-term Solutions</a:t>
            </a:r>
            <a:endParaRPr lang="en-GB" sz="2500"/>
          </a:p>
        </p:txBody>
      </p:sp>
      <p:sp>
        <p:nvSpPr>
          <p:cNvPr id="5" name="Slide Number Placeholder 3">
            <a:extLst>
              <a:ext uri="{FF2B5EF4-FFF2-40B4-BE49-F238E27FC236}">
                <a16:creationId xmlns:a16="http://schemas.microsoft.com/office/drawing/2014/main" id="{5BF4C212-5EE1-45E3-8CA8-3F7722B9572B}"/>
              </a:ext>
            </a:extLst>
          </p:cNvPr>
          <p:cNvSpPr txBox="1">
            <a:spLocks/>
          </p:cNvSpPr>
          <p:nvPr/>
        </p:nvSpPr>
        <p:spPr>
          <a:xfrm>
            <a:off x="11780737" y="6529897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35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83071721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3" grpId="0" animBg="1"/>
      <p:bldP spid="34" grpId="0" animBg="1"/>
    </p:bld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graphicFrame>
        <p:nvGraphicFramePr>
          <p:cNvPr id="14" name="Diagram 13">
            <a:extLst>
              <a:ext uri="{FF2B5EF4-FFF2-40B4-BE49-F238E27FC236}">
                <a16:creationId xmlns:a16="http://schemas.microsoft.com/office/drawing/2014/main" id="{D2CEAA33-E4D4-42F0-AC72-A1C74FD59A75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1452500975"/>
              </p:ext>
            </p:extLst>
          </p:nvPr>
        </p:nvGraphicFramePr>
        <p:xfrm>
          <a:off x="1081927" y="2300598"/>
          <a:ext cx="10028137" cy="299664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5" r:lo="rId6" r:qs="rId7" r:cs="rId8"/>
          </a:graphicData>
        </a:graphic>
      </p:graphicFrame>
      <p:sp>
        <p:nvSpPr>
          <p:cNvPr id="17" name="Flowchart: Connector 16">
            <a:extLst>
              <a:ext uri="{FF2B5EF4-FFF2-40B4-BE49-F238E27FC236}">
                <a16:creationId xmlns:a16="http://schemas.microsoft.com/office/drawing/2014/main" id="{4A685309-80FE-4313-A503-3294D52D7B53}"/>
              </a:ext>
            </a:extLst>
          </p:cNvPr>
          <p:cNvSpPr/>
          <p:nvPr/>
        </p:nvSpPr>
        <p:spPr>
          <a:xfrm>
            <a:off x="5840492" y="2743475"/>
            <a:ext cx="2221793" cy="2099743"/>
          </a:xfrm>
          <a:prstGeom prst="flowChartConnector">
            <a:avLst/>
          </a:prstGeom>
          <a:solidFill>
            <a:schemeClr val="accent1">
              <a:alpha val="58000"/>
            </a:schemeClr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spcAft>
                <a:spcPts val="600"/>
              </a:spcAft>
            </a:pPr>
            <a:r>
              <a:rPr lang="en-GB" sz="1600" b="1">
                <a:solidFill>
                  <a:schemeClr val="bg1"/>
                </a:solidFill>
                <a:ea typeface="+mn-lt"/>
                <a:cs typeface="Aharoni" panose="02010803020104030203" pitchFamily="2" charset="-79"/>
              </a:rPr>
              <a:t>Reasonable</a:t>
            </a:r>
            <a:r>
              <a:rPr lang="en-GB" sz="1600" b="1">
                <a:solidFill>
                  <a:schemeClr val="bg1"/>
                </a:solidFill>
                <a:cs typeface="Aharoni" panose="02010803020104030203" pitchFamily="2" charset="-79"/>
              </a:rPr>
              <a:t> </a:t>
            </a:r>
          </a:p>
          <a:p>
            <a:pPr algn="ctr">
              <a:spcAft>
                <a:spcPts val="600"/>
              </a:spcAft>
            </a:pPr>
            <a:r>
              <a:rPr lang="en-GB" sz="1600" b="1">
                <a:solidFill>
                  <a:schemeClr val="bg1"/>
                </a:solidFill>
                <a:cs typeface="Aharoni" panose="02010803020104030203" pitchFamily="2" charset="-79"/>
              </a:rPr>
              <a:t>cost</a:t>
            </a:r>
            <a:endParaRPr lang="en-US" sz="1600" b="1">
              <a:solidFill>
                <a:schemeClr val="bg1"/>
              </a:solidFill>
              <a:cs typeface="Aharoni" panose="02010803020104030203" pitchFamily="2" charset="-79"/>
            </a:endParaRPr>
          </a:p>
        </p:txBody>
      </p:sp>
      <p:sp>
        <p:nvSpPr>
          <p:cNvPr id="18" name="Flowchart: Connector 17">
            <a:extLst>
              <a:ext uri="{FF2B5EF4-FFF2-40B4-BE49-F238E27FC236}">
                <a16:creationId xmlns:a16="http://schemas.microsoft.com/office/drawing/2014/main" id="{5DD4749E-1F4D-486A-8F7D-2FEBE5062BB9}"/>
              </a:ext>
            </a:extLst>
          </p:cNvPr>
          <p:cNvSpPr/>
          <p:nvPr/>
        </p:nvSpPr>
        <p:spPr>
          <a:xfrm>
            <a:off x="4111251" y="2741834"/>
            <a:ext cx="2256387" cy="2099743"/>
          </a:xfrm>
          <a:prstGeom prst="flowChartConnector">
            <a:avLst/>
          </a:prstGeom>
          <a:solidFill>
            <a:schemeClr val="accent4">
              <a:lumMod val="60000"/>
              <a:lumOff val="40000"/>
              <a:alpha val="58000"/>
            </a:schemeClr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>
              <a:spcAft>
                <a:spcPts val="600"/>
              </a:spcAft>
              <a:defRPr/>
            </a:pPr>
            <a:r>
              <a:rPr lang="en-GB" sz="1600" b="1">
                <a:solidFill>
                  <a:schemeClr val="bg1"/>
                </a:solidFill>
                <a:ea typeface="+mn-lt"/>
                <a:cs typeface="Aharoni" panose="02010803020104030203" pitchFamily="2" charset="-79"/>
              </a:rPr>
              <a:t>Commercial</a:t>
            </a:r>
          </a:p>
          <a:p>
            <a:pPr lvl="0" algn="ctr">
              <a:spcAft>
                <a:spcPts val="600"/>
              </a:spcAft>
              <a:defRPr/>
            </a:pPr>
            <a:r>
              <a:rPr lang="en-GB" sz="1600" b="1">
                <a:solidFill>
                  <a:schemeClr val="bg1"/>
                </a:solidFill>
                <a:ea typeface="+mn-lt"/>
                <a:cs typeface="Aharoni" panose="02010803020104030203" pitchFamily="2" charset="-79"/>
              </a:rPr>
              <a:t>availability</a:t>
            </a:r>
            <a:endParaRPr lang="en-US" sz="1600" b="1">
              <a:solidFill>
                <a:schemeClr val="bg1"/>
              </a:solidFill>
              <a:cs typeface="Aharoni" panose="02010803020104030203" pitchFamily="2" charset="-79"/>
            </a:endParaRPr>
          </a:p>
        </p:txBody>
      </p:sp>
      <p:sp>
        <p:nvSpPr>
          <p:cNvPr id="19" name="Flowchart: Connector 18">
            <a:extLst>
              <a:ext uri="{FF2B5EF4-FFF2-40B4-BE49-F238E27FC236}">
                <a16:creationId xmlns:a16="http://schemas.microsoft.com/office/drawing/2014/main" id="{C33D93D2-13B6-4634-A53E-2640A5A61BF1}"/>
              </a:ext>
            </a:extLst>
          </p:cNvPr>
          <p:cNvSpPr/>
          <p:nvPr/>
        </p:nvSpPr>
        <p:spPr>
          <a:xfrm>
            <a:off x="5840491" y="1372236"/>
            <a:ext cx="2221793" cy="2099743"/>
          </a:xfrm>
          <a:prstGeom prst="flowChartConnector">
            <a:avLst/>
          </a:prstGeom>
          <a:solidFill>
            <a:schemeClr val="accent2">
              <a:lumMod val="60000"/>
              <a:lumOff val="40000"/>
              <a:alpha val="58000"/>
            </a:schemeClr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>
              <a:spcAft>
                <a:spcPts val="600"/>
              </a:spcAft>
              <a:defRPr/>
            </a:pPr>
            <a:r>
              <a:rPr lang="en-GB" sz="1600" b="1">
                <a:solidFill>
                  <a:schemeClr val="bg1"/>
                </a:solidFill>
                <a:ea typeface="+mn-lt"/>
                <a:cs typeface="Aharoni" panose="02010803020104030203" pitchFamily="2" charset="-79"/>
              </a:rPr>
              <a:t>Fully </a:t>
            </a:r>
          </a:p>
          <a:p>
            <a:pPr lvl="0" algn="ctr">
              <a:spcAft>
                <a:spcPts val="600"/>
              </a:spcAft>
              <a:defRPr/>
            </a:pPr>
            <a:r>
              <a:rPr lang="el-GR" sz="1600" b="1">
                <a:solidFill>
                  <a:schemeClr val="bg1"/>
                </a:solidFill>
                <a:ea typeface="+mn-lt"/>
                <a:cs typeface="Aharoni" panose="02010803020104030203" pitchFamily="2" charset="-79"/>
              </a:rPr>
              <a:t>α</a:t>
            </a:r>
            <a:r>
              <a:rPr lang="en-GB" sz="1600" b="1">
                <a:solidFill>
                  <a:schemeClr val="bg1"/>
                </a:solidFill>
                <a:ea typeface="+mn-lt"/>
                <a:cs typeface="Aharoni" panose="02010803020104030203" pitchFamily="2" charset="-79"/>
              </a:rPr>
              <a:t> phase</a:t>
            </a:r>
            <a:endParaRPr lang="en-US" sz="1600" b="1">
              <a:solidFill>
                <a:schemeClr val="bg1"/>
              </a:solidFill>
              <a:cs typeface="Aharoni" panose="02010803020104030203" pitchFamily="2" charset="-79"/>
            </a:endParaRPr>
          </a:p>
        </p:txBody>
      </p:sp>
      <p:sp>
        <p:nvSpPr>
          <p:cNvPr id="20" name="Flowchart: Connector 19">
            <a:extLst>
              <a:ext uri="{FF2B5EF4-FFF2-40B4-BE49-F238E27FC236}">
                <a16:creationId xmlns:a16="http://schemas.microsoft.com/office/drawing/2014/main" id="{152026C5-B685-4F8A-BF14-F38DD2484B19}"/>
              </a:ext>
            </a:extLst>
          </p:cNvPr>
          <p:cNvSpPr/>
          <p:nvPr/>
        </p:nvSpPr>
        <p:spPr>
          <a:xfrm>
            <a:off x="4145845" y="1373877"/>
            <a:ext cx="2221793" cy="2130270"/>
          </a:xfrm>
          <a:prstGeom prst="flowChartConnector">
            <a:avLst/>
          </a:prstGeom>
          <a:solidFill>
            <a:schemeClr val="tx2">
              <a:lumMod val="75000"/>
              <a:alpha val="58000"/>
            </a:schemeClr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>
              <a:spcAft>
                <a:spcPts val="600"/>
              </a:spcAft>
              <a:defRPr/>
            </a:pPr>
            <a:r>
              <a:rPr lang="en-GB" sz="1600" b="1">
                <a:solidFill>
                  <a:schemeClr val="bg1"/>
                </a:solidFill>
                <a:ea typeface="+mn-lt"/>
                <a:cs typeface="Aharoni" panose="02010803020104030203" pitchFamily="2" charset="-79"/>
              </a:rPr>
              <a:t>High corrosion resistance in hot acids and chlorides environment</a:t>
            </a:r>
            <a:endParaRPr lang="en-US" sz="1600" b="1">
              <a:solidFill>
                <a:schemeClr val="bg1"/>
              </a:solidFill>
              <a:cs typeface="Aharoni" panose="02010803020104030203" pitchFamily="2" charset="-79"/>
            </a:endParaRP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E42353E3-B574-4FBD-BA43-857EF1168D2A}"/>
              </a:ext>
            </a:extLst>
          </p:cNvPr>
          <p:cNvSpPr/>
          <p:nvPr/>
        </p:nvSpPr>
        <p:spPr>
          <a:xfrm>
            <a:off x="4340052" y="5517270"/>
            <a:ext cx="3511885" cy="749868"/>
          </a:xfrm>
          <a:prstGeom prst="rect">
            <a:avLst/>
          </a:prstGeom>
          <a:solidFill>
            <a:schemeClr val="accent2">
              <a:lumMod val="75000"/>
            </a:schemeClr>
          </a:solidFill>
          <a:ln>
            <a:noFill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>
                <a:cs typeface="Aharoni"/>
              </a:rPr>
              <a:t>Ideal material for long-term replacement</a:t>
            </a:r>
          </a:p>
        </p:txBody>
      </p:sp>
      <p:sp>
        <p:nvSpPr>
          <p:cNvPr id="3" name="Slide Number Placeholder 3">
            <a:extLst>
              <a:ext uri="{FF2B5EF4-FFF2-40B4-BE49-F238E27FC236}">
                <a16:creationId xmlns:a16="http://schemas.microsoft.com/office/drawing/2014/main" id="{1C6A0386-833D-416B-BB9C-442C1F9F3CB3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36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1864FB82-1393-497E-A8D8-7DFD0306E480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/>
              <a:t>Material Selection</a:t>
            </a:r>
            <a:br>
              <a:rPr lang="en-US"/>
            </a:br>
            <a:r>
              <a:rPr lang="en-US" sz="2500"/>
              <a:t>Long-term Solutions</a:t>
            </a:r>
            <a:endParaRPr lang="en-GB" sz="2500"/>
          </a:p>
        </p:txBody>
      </p:sp>
    </p:spTree>
    <p:extLst>
      <p:ext uri="{BB962C8B-B14F-4D97-AF65-F5344CB8AC3E}">
        <p14:creationId xmlns:p14="http://schemas.microsoft.com/office/powerpoint/2010/main" val="41073270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  <p:bldP spid="18" grpId="0" animBg="1"/>
      <p:bldP spid="19" grpId="0" animBg="1"/>
      <p:bldP spid="20" grpId="0" animBg="1"/>
    </p:bld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pic>
        <p:nvPicPr>
          <p:cNvPr id="14" name="Picture 13" descr="A picture containing diagram&#10;&#10;Description automatically generated">
            <a:extLst>
              <a:ext uri="{FF2B5EF4-FFF2-40B4-BE49-F238E27FC236}">
                <a16:creationId xmlns:a16="http://schemas.microsoft.com/office/drawing/2014/main" id="{AF1700DC-337C-4BE3-AE96-563E4FFDC1B1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" t="1589" r="361"/>
          <a:stretch/>
        </p:blipFill>
        <p:spPr>
          <a:xfrm>
            <a:off x="6321146" y="147423"/>
            <a:ext cx="5665883" cy="3440126"/>
          </a:xfrm>
          <a:prstGeom prst="rect">
            <a:avLst/>
          </a:prstGeom>
        </p:spPr>
      </p:pic>
      <p:pic>
        <p:nvPicPr>
          <p:cNvPr id="15" name="Picture 14" descr="A picture containing diagram&#10;&#10;Description automatically generated">
            <a:extLst>
              <a:ext uri="{FF2B5EF4-FFF2-40B4-BE49-F238E27FC236}">
                <a16:creationId xmlns:a16="http://schemas.microsoft.com/office/drawing/2014/main" id="{65098600-7DD1-4149-8A7A-6C8903F1F5EE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backgroundRemoval t="10753" b="88441" l="9656" r="94926">
                        <a14:foregroundMark x1="91162" y1="44892" x2="87889" y2="60215"/>
                        <a14:foregroundMark x1="87889" y1="60215" x2="94926" y2="48118"/>
                        <a14:foregroundMark x1="94926" y1="48118" x2="94272" y2="45968"/>
                        <a14:foregroundMark x1="92471" y1="41398" x2="92962" y2="47849"/>
                        <a14:foregroundMark x1="94435" y1="76882" x2="75941" y2="83333"/>
                        <a14:foregroundMark x1="75941" y1="83333" x2="45990" y2="77419"/>
                        <a14:foregroundMark x1="45990" y1="77419" x2="43044" y2="79301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t="1228" r="2644" b="1683"/>
          <a:stretch/>
        </p:blipFill>
        <p:spPr>
          <a:xfrm>
            <a:off x="6332178" y="147423"/>
            <a:ext cx="5665883" cy="3440126"/>
          </a:xfrm>
          <a:prstGeom prst="rect">
            <a:avLst/>
          </a:prstGeom>
          <a:ln w="19050">
            <a:noFill/>
          </a:ln>
        </p:spPr>
      </p:pic>
      <p:sp>
        <p:nvSpPr>
          <p:cNvPr id="17" name="Content Placeholder 4">
            <a:extLst>
              <a:ext uri="{FF2B5EF4-FFF2-40B4-BE49-F238E27FC236}">
                <a16:creationId xmlns:a16="http://schemas.microsoft.com/office/drawing/2014/main" id="{6F0D4C6A-9B53-40E1-9ECB-C08AC8967F3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11230" y="1423164"/>
            <a:ext cx="5058524" cy="3663543"/>
          </a:xfrm>
        </p:spPr>
        <p:txBody>
          <a:bodyPr vert="horz" lIns="91440" tIns="45720" rIns="91440" bIns="45720" rtlCol="0" anchor="t">
            <a:normAutofit/>
          </a:bodyPr>
          <a:lstStyle/>
          <a:p>
            <a:pPr algn="just"/>
            <a:r>
              <a:rPr lang="en-US">
                <a:solidFill>
                  <a:schemeClr val="tx1"/>
                </a:solidFill>
              </a:rPr>
              <a:t>Titanium </a:t>
            </a:r>
            <a:r>
              <a:rPr lang="en-GB">
                <a:solidFill>
                  <a:schemeClr val="tx1"/>
                </a:solidFill>
              </a:rPr>
              <a:t>has </a:t>
            </a:r>
            <a:r>
              <a:rPr lang="en-US" b="1">
                <a:solidFill>
                  <a:schemeClr val="tx1"/>
                </a:solidFill>
              </a:rPr>
              <a:t>superior corrosion resistance</a:t>
            </a:r>
            <a:r>
              <a:rPr lang="en-US">
                <a:solidFill>
                  <a:schemeClr val="tx1"/>
                </a:solidFill>
              </a:rPr>
              <a:t> in hot chlorides and low pH environment</a:t>
            </a:r>
          </a:p>
          <a:p>
            <a:pPr algn="just"/>
            <a:r>
              <a:rPr lang="en-GB">
                <a:solidFill>
                  <a:schemeClr val="tx1"/>
                </a:solidFill>
              </a:rPr>
              <a:t>Different grades of titanium have been considered for the long-term replacement</a:t>
            </a:r>
          </a:p>
          <a:p>
            <a:pPr algn="just"/>
            <a:r>
              <a:rPr lang="en-GB">
                <a:solidFill>
                  <a:schemeClr val="tx1"/>
                </a:solidFill>
              </a:rPr>
              <a:t>Titanium grades alloyed with Palladium (Pd) and Ruthenium (Ru) have been chosen</a:t>
            </a:r>
          </a:p>
          <a:p>
            <a:pPr algn="just"/>
            <a:r>
              <a:rPr lang="en-US">
                <a:solidFill>
                  <a:schemeClr val="tx1"/>
                </a:solidFill>
              </a:rPr>
              <a:t>Pd and Ru modify </a:t>
            </a:r>
            <a:r>
              <a:rPr lang="en-US" b="1">
                <a:solidFill>
                  <a:schemeClr val="tx1"/>
                </a:solidFill>
              </a:rPr>
              <a:t>titanium oxide </a:t>
            </a:r>
            <a:r>
              <a:rPr lang="en-US">
                <a:solidFill>
                  <a:schemeClr val="tx1"/>
                </a:solidFill>
              </a:rPr>
              <a:t>film to be </a:t>
            </a:r>
            <a:r>
              <a:rPr lang="en-US" b="1">
                <a:solidFill>
                  <a:schemeClr val="tx1"/>
                </a:solidFill>
              </a:rPr>
              <a:t>less easy to dissolve</a:t>
            </a:r>
            <a:endParaRPr lang="en-US">
              <a:solidFill>
                <a:schemeClr val="tx1"/>
              </a:solidFill>
            </a:endParaRP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B88C950D-824E-449C-A942-3EB173CD170B}"/>
              </a:ext>
            </a:extLst>
          </p:cNvPr>
          <p:cNvSpPr txBox="1"/>
          <p:nvPr/>
        </p:nvSpPr>
        <p:spPr>
          <a:xfrm>
            <a:off x="6283814" y="3577438"/>
            <a:ext cx="5704234" cy="29238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ctr">
              <a:defRPr/>
            </a:pP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</a:t>
            </a:r>
            <a:r>
              <a:rPr lang="en-GB" sz="1300" i="1">
                <a:solidFill>
                  <a:prstClr val="black"/>
                </a:solidFill>
                <a:latin typeface="Trebuchet MS" panose="020B0603020202020204"/>
              </a:rPr>
              <a:t>25:</a:t>
            </a: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</a:t>
            </a: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Crevice corrosion guideline</a:t>
            </a:r>
            <a:r>
              <a:rPr kumimoji="0" lang="en-US" sz="1300" b="0" i="1" u="none" strike="noStrike" kern="1200" cap="none" spc="0" normalizeH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for titanium [x]</a:t>
            </a:r>
            <a:endParaRPr kumimoji="0" lang="en-GB" sz="1300" b="0" i="1" u="none" strike="noStrike" kern="1200" cap="none" spc="0" normalizeH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id="{34A81D08-E47F-45E9-A76A-1106B8E0DEB2}"/>
              </a:ext>
            </a:extLst>
          </p:cNvPr>
          <p:cNvCxnSpPr>
            <a:cxnSpLocks/>
          </p:cNvCxnSpPr>
          <p:nvPr/>
        </p:nvCxnSpPr>
        <p:spPr>
          <a:xfrm flipH="1">
            <a:off x="9863463" y="937092"/>
            <a:ext cx="19049" cy="2046290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500B8D80-84B1-426C-9941-9E81FD02FACD}"/>
              </a:ext>
            </a:extLst>
          </p:cNvPr>
          <p:cNvCxnSpPr>
            <a:cxnSpLocks/>
          </p:cNvCxnSpPr>
          <p:nvPr/>
        </p:nvCxnSpPr>
        <p:spPr>
          <a:xfrm flipH="1">
            <a:off x="9355673" y="911627"/>
            <a:ext cx="522078" cy="1624082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>
            <a:extLst>
              <a:ext uri="{FF2B5EF4-FFF2-40B4-BE49-F238E27FC236}">
                <a16:creationId xmlns:a16="http://schemas.microsoft.com/office/drawing/2014/main" id="{8C1C5231-3F7F-4A90-947E-7C19438C0B3F}"/>
              </a:ext>
            </a:extLst>
          </p:cNvPr>
          <p:cNvCxnSpPr>
            <a:cxnSpLocks/>
          </p:cNvCxnSpPr>
          <p:nvPr/>
        </p:nvCxnSpPr>
        <p:spPr>
          <a:xfrm>
            <a:off x="9882513" y="916389"/>
            <a:ext cx="571983" cy="692219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" name="TextBox 21">
            <a:extLst>
              <a:ext uri="{FF2B5EF4-FFF2-40B4-BE49-F238E27FC236}">
                <a16:creationId xmlns:a16="http://schemas.microsoft.com/office/drawing/2014/main" id="{96360221-C348-4A3C-9784-1486D19F7D71}"/>
              </a:ext>
            </a:extLst>
          </p:cNvPr>
          <p:cNvSpPr txBox="1"/>
          <p:nvPr/>
        </p:nvSpPr>
        <p:spPr>
          <a:xfrm>
            <a:off x="9115705" y="384001"/>
            <a:ext cx="1576916" cy="52322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just">
              <a:defRPr/>
            </a:pPr>
            <a:r>
              <a:rPr lang="en-GB" sz="1400">
                <a:ea typeface="+mn-lt"/>
                <a:cs typeface="+mn-lt"/>
              </a:rPr>
              <a:t>crevice corrosion is possible here</a:t>
            </a:r>
            <a:endParaRPr lang="en-US" sz="1400" i="1">
              <a:solidFill>
                <a:prstClr val="black"/>
              </a:solidFill>
            </a:endParaRPr>
          </a:p>
        </p:txBody>
      </p: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A7DAE0D3-9139-4ED1-BAF5-8823267BD524}"/>
              </a:ext>
            </a:extLst>
          </p:cNvPr>
          <p:cNvCxnSpPr>
            <a:cxnSpLocks/>
          </p:cNvCxnSpPr>
          <p:nvPr/>
        </p:nvCxnSpPr>
        <p:spPr>
          <a:xfrm>
            <a:off x="8784354" y="1421933"/>
            <a:ext cx="0" cy="1697105"/>
          </a:xfrm>
          <a:prstGeom prst="line">
            <a:avLst/>
          </a:prstGeom>
          <a:noFill/>
          <a:ln w="28575">
            <a:solidFill>
              <a:schemeClr val="accent1">
                <a:lumMod val="75000"/>
              </a:schemeClr>
            </a:solidFill>
            <a:prstDash val="dash"/>
          </a:ln>
          <a:effectLst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</p:cxnSp>
      <p:sp>
        <p:nvSpPr>
          <p:cNvPr id="24" name="TextBox 23">
            <a:extLst>
              <a:ext uri="{FF2B5EF4-FFF2-40B4-BE49-F238E27FC236}">
                <a16:creationId xmlns:a16="http://schemas.microsoft.com/office/drawing/2014/main" id="{0502D843-55F6-41FB-BDA6-7C173C3D0227}"/>
              </a:ext>
            </a:extLst>
          </p:cNvPr>
          <p:cNvSpPr txBox="1"/>
          <p:nvPr/>
        </p:nvSpPr>
        <p:spPr>
          <a:xfrm>
            <a:off x="8396206" y="3072043"/>
            <a:ext cx="776296" cy="276999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ctr">
              <a:defRPr/>
            </a:pPr>
            <a:r>
              <a:rPr kumimoji="0" lang="en-GB" sz="1200" b="1" u="none" strike="noStrike" kern="1200" normalizeH="0" baseline="0" noProof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uLnTx/>
                <a:uFillTx/>
                <a:latin typeface="Arial Narrow" panose="020B0606020202030204" pitchFamily="34" charset="0"/>
              </a:rPr>
              <a:t>135 (max)</a:t>
            </a:r>
            <a:endParaRPr kumimoji="0" lang="en-GB" sz="1200" b="1" u="none" strike="noStrike" kern="1200" normalizeH="0" noProof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uLnTx/>
              <a:uFillTx/>
              <a:latin typeface="Arial Narrow" panose="020B0606020202030204" pitchFamily="34" charset="0"/>
            </a:endParaRPr>
          </a:p>
        </p:txBody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id="{4F8ED60C-8E9D-4962-BF38-A38AD62A5D47}"/>
              </a:ext>
            </a:extLst>
          </p:cNvPr>
          <p:cNvSpPr/>
          <p:nvPr/>
        </p:nvSpPr>
        <p:spPr>
          <a:xfrm>
            <a:off x="8466575" y="3119038"/>
            <a:ext cx="647552" cy="208868"/>
          </a:xfrm>
          <a:prstGeom prst="rect">
            <a:avLst/>
          </a:prstGeom>
          <a:noFill/>
          <a:ln>
            <a:solidFill>
              <a:schemeClr val="accent1">
                <a:lumMod val="75000"/>
              </a:schemeClr>
            </a:solidFill>
            <a:prstDash val="sys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>
              <a:effectLst>
                <a:innerShdw blurRad="63500" dist="50800" dir="13500000">
                  <a:prstClr val="black">
                    <a:alpha val="50000"/>
                  </a:prstClr>
                </a:innerShdw>
              </a:effectLst>
            </a:endParaRPr>
          </a:p>
        </p:txBody>
      </p:sp>
      <p:cxnSp>
        <p:nvCxnSpPr>
          <p:cNvPr id="26" name="Straight Connector 25">
            <a:extLst>
              <a:ext uri="{FF2B5EF4-FFF2-40B4-BE49-F238E27FC236}">
                <a16:creationId xmlns:a16="http://schemas.microsoft.com/office/drawing/2014/main" id="{A6F3F7FB-51E9-49AE-BFA0-7EAF54A0FD54}"/>
              </a:ext>
            </a:extLst>
          </p:cNvPr>
          <p:cNvCxnSpPr>
            <a:cxnSpLocks/>
          </p:cNvCxnSpPr>
          <p:nvPr/>
        </p:nvCxnSpPr>
        <p:spPr>
          <a:xfrm>
            <a:off x="6858173" y="2414498"/>
            <a:ext cx="1945231" cy="0"/>
          </a:xfrm>
          <a:prstGeom prst="line">
            <a:avLst/>
          </a:prstGeom>
          <a:noFill/>
          <a:ln w="28575">
            <a:solidFill>
              <a:schemeClr val="accent1">
                <a:lumMod val="75000"/>
              </a:schemeClr>
            </a:solidFill>
            <a:prstDash val="dash"/>
          </a:ln>
          <a:effectLst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</p:cxnSp>
      <p:cxnSp>
        <p:nvCxnSpPr>
          <p:cNvPr id="27" name="Straight Connector 26">
            <a:extLst>
              <a:ext uri="{FF2B5EF4-FFF2-40B4-BE49-F238E27FC236}">
                <a16:creationId xmlns:a16="http://schemas.microsoft.com/office/drawing/2014/main" id="{6511291B-B050-4C75-8C7F-7EB2739148BF}"/>
              </a:ext>
            </a:extLst>
          </p:cNvPr>
          <p:cNvCxnSpPr>
            <a:cxnSpLocks/>
          </p:cNvCxnSpPr>
          <p:nvPr/>
        </p:nvCxnSpPr>
        <p:spPr>
          <a:xfrm>
            <a:off x="6858173" y="1421933"/>
            <a:ext cx="1945231" cy="0"/>
          </a:xfrm>
          <a:prstGeom prst="line">
            <a:avLst/>
          </a:prstGeom>
          <a:noFill/>
          <a:ln w="28575">
            <a:solidFill>
              <a:schemeClr val="accent1">
                <a:lumMod val="75000"/>
              </a:schemeClr>
            </a:solidFill>
            <a:prstDash val="dash"/>
          </a:ln>
          <a:effectLst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</p:cxnSp>
      <p:pic>
        <p:nvPicPr>
          <p:cNvPr id="29" name="Picture 28" descr="Diagram&#10;&#10;Description automatically generated">
            <a:extLst>
              <a:ext uri="{FF2B5EF4-FFF2-40B4-BE49-F238E27FC236}">
                <a16:creationId xmlns:a16="http://schemas.microsoft.com/office/drawing/2014/main" id="{272EFF87-B12D-4572-B0DF-68ED7F38CA1B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84623" y="3971706"/>
            <a:ext cx="5345489" cy="2213367"/>
          </a:xfrm>
          <a:prstGeom prst="rect">
            <a:avLst/>
          </a:prstGeom>
        </p:spPr>
      </p:pic>
      <p:sp>
        <p:nvSpPr>
          <p:cNvPr id="30" name="TextBox 29">
            <a:extLst>
              <a:ext uri="{FF2B5EF4-FFF2-40B4-BE49-F238E27FC236}">
                <a16:creationId xmlns:a16="http://schemas.microsoft.com/office/drawing/2014/main" id="{74C5E7E5-8177-49DC-8C6D-A69E9A1F4F8B}"/>
              </a:ext>
            </a:extLst>
          </p:cNvPr>
          <p:cNvSpPr txBox="1"/>
          <p:nvPr/>
        </p:nvSpPr>
        <p:spPr>
          <a:xfrm>
            <a:off x="4647794" y="6197448"/>
            <a:ext cx="7095473" cy="492443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just">
              <a:defRPr/>
            </a:pP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26: </a:t>
            </a:r>
            <a:r>
              <a:rPr lang="en-US" sz="1300" i="1">
                <a:solidFill>
                  <a:prstClr val="black"/>
                </a:solidFill>
              </a:rPr>
              <a:t>Schematic illustration of mechanisms for high corrosion resistance in: a) Pd solid solution alloy b) micro-precipitates type</a:t>
            </a:r>
            <a:endParaRPr kumimoji="0" lang="en-GB" sz="1300" b="0" i="1" u="none" strike="noStrike" kern="1200" cap="none" spc="0" normalizeH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pic>
        <p:nvPicPr>
          <p:cNvPr id="31" name="Picture 30">
            <a:extLst>
              <a:ext uri="{FF2B5EF4-FFF2-40B4-BE49-F238E27FC236}">
                <a16:creationId xmlns:a16="http://schemas.microsoft.com/office/drawing/2014/main" id="{06D09683-7CE0-4578-9FE3-D36C09AF95F3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4589172" y="4954491"/>
            <a:ext cx="1733550" cy="1200150"/>
          </a:xfrm>
          <a:prstGeom prst="rect">
            <a:avLst/>
          </a:prstGeom>
        </p:spPr>
      </p:pic>
      <p:sp>
        <p:nvSpPr>
          <p:cNvPr id="32" name="TextBox 31">
            <a:extLst>
              <a:ext uri="{FF2B5EF4-FFF2-40B4-BE49-F238E27FC236}">
                <a16:creationId xmlns:a16="http://schemas.microsoft.com/office/drawing/2014/main" id="{EFB431E1-9DD6-4FB0-94A8-E6EA19811383}"/>
              </a:ext>
            </a:extLst>
          </p:cNvPr>
          <p:cNvSpPr txBox="1"/>
          <p:nvPr/>
        </p:nvSpPr>
        <p:spPr>
          <a:xfrm>
            <a:off x="6162927" y="4273569"/>
            <a:ext cx="541764" cy="307777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ctr">
              <a:defRPr/>
            </a:pPr>
            <a:r>
              <a:rPr lang="en-GB" sz="1400" i="1">
                <a:solidFill>
                  <a:schemeClr val="tx1"/>
                </a:solidFill>
                <a:ea typeface="+mn-lt"/>
                <a:cs typeface="+mn-lt"/>
              </a:rPr>
              <a:t>a</a:t>
            </a:r>
            <a:r>
              <a:rPr lang="en-GB" sz="1400" b="1" i="1">
                <a:solidFill>
                  <a:schemeClr val="tx1"/>
                </a:solidFill>
                <a:ea typeface="+mn-lt"/>
                <a:cs typeface="+mn-lt"/>
              </a:rPr>
              <a:t>)</a:t>
            </a:r>
            <a:endParaRPr lang="en-US" sz="1400" b="1" i="1">
              <a:solidFill>
                <a:schemeClr val="tx1"/>
              </a:solidFill>
            </a:endParaRP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786AFF83-17F4-4D38-9E7F-E0068DBDA0E4}"/>
              </a:ext>
            </a:extLst>
          </p:cNvPr>
          <p:cNvSpPr txBox="1"/>
          <p:nvPr/>
        </p:nvSpPr>
        <p:spPr>
          <a:xfrm>
            <a:off x="4318290" y="4778930"/>
            <a:ext cx="541764" cy="307777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ctr">
              <a:defRPr/>
            </a:pPr>
            <a:r>
              <a:rPr lang="en-GB" sz="1400" i="1">
                <a:solidFill>
                  <a:schemeClr val="tx1"/>
                </a:solidFill>
                <a:ea typeface="+mn-lt"/>
                <a:cs typeface="+mn-lt"/>
              </a:rPr>
              <a:t>b</a:t>
            </a:r>
            <a:r>
              <a:rPr lang="en-GB" sz="1400" b="1" i="1">
                <a:solidFill>
                  <a:schemeClr val="tx1"/>
                </a:solidFill>
                <a:ea typeface="+mn-lt"/>
                <a:cs typeface="+mn-lt"/>
              </a:rPr>
              <a:t>)</a:t>
            </a:r>
            <a:endParaRPr lang="en-US" sz="1400" b="1" i="1">
              <a:solidFill>
                <a:schemeClr val="tx1"/>
              </a:solidFill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1D1D428-2FE4-4E7B-B5A7-83CF768E92FB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/>
              <a:t>Material Selection</a:t>
            </a:r>
            <a:br>
              <a:rPr lang="en-US"/>
            </a:br>
            <a:r>
              <a:rPr lang="en-US" sz="2500"/>
              <a:t>Long-term Solutions</a:t>
            </a:r>
            <a:endParaRPr lang="en-GB" sz="2500"/>
          </a:p>
        </p:txBody>
      </p:sp>
      <p:sp>
        <p:nvSpPr>
          <p:cNvPr id="5" name="Slide Number Placeholder 3">
            <a:extLst>
              <a:ext uri="{FF2B5EF4-FFF2-40B4-BE49-F238E27FC236}">
                <a16:creationId xmlns:a16="http://schemas.microsoft.com/office/drawing/2014/main" id="{4E0CC703-BCFC-4885-8A45-75E82AACBEE8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37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42618587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6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9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4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7" dur="500"/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0" dur="500"/>
                                        <p:tgtEl>
                                          <p:spTgt spid="1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3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6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9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2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5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animBg="1"/>
      <p:bldP spid="22" grpId="0"/>
      <p:bldP spid="24" grpId="0"/>
      <p:bldP spid="25" grpId="0" animBg="1"/>
      <p:bldP spid="30" grpId="0" animBg="1"/>
      <p:bldP spid="32" grpId="0"/>
      <p:bldP spid="33" grpId="0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2EF6F2EE-97F1-4B84-82CD-EA555644B95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939631" y="1702122"/>
            <a:ext cx="4717325" cy="3453756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44B02FBB-B9FC-47DD-A2FB-68B13524CB3E}"/>
              </a:ext>
            </a:extLst>
          </p:cNvPr>
          <p:cNvSpPr txBox="1"/>
          <p:nvPr/>
        </p:nvSpPr>
        <p:spPr>
          <a:xfrm>
            <a:off x="4827743" y="5216303"/>
            <a:ext cx="4941100" cy="292388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ctr">
              <a:defRPr/>
            </a:pP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28: </a:t>
            </a:r>
            <a:r>
              <a:rPr lang="en-US" sz="1300" i="1">
                <a:solidFill>
                  <a:prstClr val="black"/>
                </a:solidFill>
              </a:rPr>
              <a:t>Relative cost of various titanium grades</a:t>
            </a:r>
            <a:endParaRPr kumimoji="0" lang="en-GB" sz="1300" b="0" i="1" u="none" strike="noStrike" kern="1200" cap="none" spc="0" normalizeH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7" name="Oval 16">
            <a:extLst>
              <a:ext uri="{FF2B5EF4-FFF2-40B4-BE49-F238E27FC236}">
                <a16:creationId xmlns:a16="http://schemas.microsoft.com/office/drawing/2014/main" id="{46FB892B-69EE-4A2D-A5FB-D7A820763DC2}"/>
              </a:ext>
            </a:extLst>
          </p:cNvPr>
          <p:cNvSpPr/>
          <p:nvPr/>
        </p:nvSpPr>
        <p:spPr>
          <a:xfrm rot="16200000">
            <a:off x="7041345" y="1080637"/>
            <a:ext cx="388123" cy="4480560"/>
          </a:xfrm>
          <a:prstGeom prst="ellipse">
            <a:avLst/>
          </a:prstGeom>
          <a:noFill/>
          <a:ln w="38100">
            <a:solidFill>
              <a:schemeClr val="accent5">
                <a:lumMod val="75000"/>
              </a:schemeClr>
            </a:solidFill>
            <a:prstDash val="sysDash"/>
          </a:ln>
          <a:effectLst>
            <a:outerShdw blurRad="50800" dist="38100" dir="10800000" algn="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>
              <a:ln w="57150">
                <a:solidFill>
                  <a:schemeClr val="tx1"/>
                </a:solidFill>
              </a:ln>
            </a:endParaRPr>
          </a:p>
        </p:txBody>
      </p:sp>
      <p:sp>
        <p:nvSpPr>
          <p:cNvPr id="18" name="Oval 17">
            <a:extLst>
              <a:ext uri="{FF2B5EF4-FFF2-40B4-BE49-F238E27FC236}">
                <a16:creationId xmlns:a16="http://schemas.microsoft.com/office/drawing/2014/main" id="{07B91453-0694-4544-83E7-CC348E85AD0F}"/>
              </a:ext>
            </a:extLst>
          </p:cNvPr>
          <p:cNvSpPr/>
          <p:nvPr/>
        </p:nvSpPr>
        <p:spPr>
          <a:xfrm rot="16200000">
            <a:off x="7054405" y="1455702"/>
            <a:ext cx="362005" cy="4480562"/>
          </a:xfrm>
          <a:prstGeom prst="ellipse">
            <a:avLst/>
          </a:prstGeom>
          <a:noFill/>
          <a:ln w="38100">
            <a:solidFill>
              <a:srgbClr val="FF0000"/>
            </a:solidFill>
            <a:prstDash val="sysDash"/>
          </a:ln>
          <a:effectLst>
            <a:outerShdw blurRad="50800" dist="38100" dir="10800000" algn="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>
              <a:ln w="57150">
                <a:solidFill>
                  <a:schemeClr val="tx1"/>
                </a:solidFill>
              </a:ln>
            </a:endParaRPr>
          </a:p>
        </p:txBody>
      </p:sp>
      <p:pic>
        <p:nvPicPr>
          <p:cNvPr id="19" name="Picture 18" descr="A picture containing table&#10;&#10;Description automatically generated">
            <a:extLst>
              <a:ext uri="{FF2B5EF4-FFF2-40B4-BE49-F238E27FC236}">
                <a16:creationId xmlns:a16="http://schemas.microsoft.com/office/drawing/2014/main" id="{2AC43BFA-DE1A-4E2F-B1B0-5FE91F7308C1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harpenSoften amount="25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" r="74778"/>
          <a:stretch/>
        </p:blipFill>
        <p:spPr>
          <a:xfrm>
            <a:off x="2132215" y="1758121"/>
            <a:ext cx="1797424" cy="3341758"/>
          </a:xfrm>
          <a:prstGeom prst="rect">
            <a:avLst/>
          </a:prstGeom>
        </p:spPr>
      </p:pic>
      <p:sp>
        <p:nvSpPr>
          <p:cNvPr id="20" name="Oval 19">
            <a:extLst>
              <a:ext uri="{FF2B5EF4-FFF2-40B4-BE49-F238E27FC236}">
                <a16:creationId xmlns:a16="http://schemas.microsoft.com/office/drawing/2014/main" id="{D6B54284-14BE-40A6-8E63-5302C6E68C68}"/>
              </a:ext>
            </a:extLst>
          </p:cNvPr>
          <p:cNvSpPr/>
          <p:nvPr/>
        </p:nvSpPr>
        <p:spPr>
          <a:xfrm rot="16200000">
            <a:off x="7054403" y="694284"/>
            <a:ext cx="362005" cy="4480562"/>
          </a:xfrm>
          <a:prstGeom prst="ellipse">
            <a:avLst/>
          </a:prstGeom>
          <a:noFill/>
          <a:ln w="38100">
            <a:solidFill>
              <a:schemeClr val="accent1">
                <a:lumMod val="75000"/>
              </a:schemeClr>
            </a:solidFill>
            <a:prstDash val="sysDash"/>
          </a:ln>
          <a:effectLst>
            <a:outerShdw blurRad="50800" dist="38100" dir="10800000" algn="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>
              <a:ln w="57150">
                <a:solidFill>
                  <a:schemeClr val="tx1"/>
                </a:solidFill>
              </a:ln>
            </a:endParaRP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3B62645B-7D75-40F2-AD29-E22E9A48A6D6}"/>
              </a:ext>
            </a:extLst>
          </p:cNvPr>
          <p:cNvSpPr txBox="1"/>
          <p:nvPr/>
        </p:nvSpPr>
        <p:spPr>
          <a:xfrm>
            <a:off x="1423871" y="5216303"/>
            <a:ext cx="3291986" cy="49244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just">
              <a:defRPr/>
            </a:pP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27: Pd- and Ru-doped </a:t>
            </a:r>
            <a:r>
              <a:rPr lang="en-US" sz="1300" i="1">
                <a:solidFill>
                  <a:prstClr val="black"/>
                </a:solidFill>
              </a:rPr>
              <a:t>titanium alloys: common names vs ASTM Grades</a:t>
            </a:r>
            <a:endParaRPr kumimoji="0" lang="en-GB" sz="1300" b="0" i="1" u="none" strike="noStrike" kern="1200" cap="none" spc="0" normalizeH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96E667BE-A435-42DF-977B-E8020BFE767C}"/>
              </a:ext>
            </a:extLst>
          </p:cNvPr>
          <p:cNvCxnSpPr>
            <a:cxnSpLocks/>
          </p:cNvCxnSpPr>
          <p:nvPr/>
        </p:nvCxnSpPr>
        <p:spPr>
          <a:xfrm>
            <a:off x="3224486" y="1996961"/>
            <a:ext cx="651326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sysDash"/>
          </a:ln>
          <a:effectLst>
            <a:outerShdw blurRad="50800" dist="38100" dir="10800000" algn="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E0D68215-3BD3-49B9-8E5D-8BB6160517A0}"/>
              </a:ext>
            </a:extLst>
          </p:cNvPr>
          <p:cNvCxnSpPr>
            <a:cxnSpLocks/>
          </p:cNvCxnSpPr>
          <p:nvPr/>
        </p:nvCxnSpPr>
        <p:spPr>
          <a:xfrm>
            <a:off x="3224486" y="2572943"/>
            <a:ext cx="651326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sysDash"/>
          </a:ln>
          <a:effectLst>
            <a:outerShdw blurRad="50800" dist="38100" dir="10800000" algn="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</p:cxnSp>
      <p:cxnSp>
        <p:nvCxnSpPr>
          <p:cNvPr id="24" name="Straight Connector 23">
            <a:extLst>
              <a:ext uri="{FF2B5EF4-FFF2-40B4-BE49-F238E27FC236}">
                <a16:creationId xmlns:a16="http://schemas.microsoft.com/office/drawing/2014/main" id="{3D6BC7EC-1039-467D-A030-F8411F2B3BA8}"/>
              </a:ext>
            </a:extLst>
          </p:cNvPr>
          <p:cNvCxnSpPr>
            <a:cxnSpLocks/>
          </p:cNvCxnSpPr>
          <p:nvPr/>
        </p:nvCxnSpPr>
        <p:spPr>
          <a:xfrm>
            <a:off x="3224486" y="3124272"/>
            <a:ext cx="651326" cy="0"/>
          </a:xfrm>
          <a:prstGeom prst="line">
            <a:avLst/>
          </a:prstGeom>
          <a:noFill/>
          <a:ln w="38100">
            <a:solidFill>
              <a:schemeClr val="accent5">
                <a:lumMod val="75000"/>
              </a:schemeClr>
            </a:solidFill>
            <a:prstDash val="sysDash"/>
          </a:ln>
          <a:effectLst>
            <a:outerShdw blurRad="50800" dist="38100" dir="10800000" algn="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</p:cxnSp>
      <p:cxnSp>
        <p:nvCxnSpPr>
          <p:cNvPr id="25" name="Straight Connector 24">
            <a:extLst>
              <a:ext uri="{FF2B5EF4-FFF2-40B4-BE49-F238E27FC236}">
                <a16:creationId xmlns:a16="http://schemas.microsoft.com/office/drawing/2014/main" id="{F5A8AB7A-ED1C-441D-B59C-B5708B87E2ED}"/>
              </a:ext>
            </a:extLst>
          </p:cNvPr>
          <p:cNvCxnSpPr>
            <a:cxnSpLocks/>
          </p:cNvCxnSpPr>
          <p:nvPr/>
        </p:nvCxnSpPr>
        <p:spPr>
          <a:xfrm>
            <a:off x="3224486" y="4251584"/>
            <a:ext cx="651326" cy="0"/>
          </a:xfrm>
          <a:prstGeom prst="line">
            <a:avLst/>
          </a:prstGeom>
          <a:noFill/>
          <a:ln w="38100">
            <a:solidFill>
              <a:schemeClr val="accent5">
                <a:lumMod val="75000"/>
              </a:schemeClr>
            </a:solidFill>
            <a:prstDash val="sysDash"/>
          </a:ln>
          <a:effectLst>
            <a:outerShdw blurRad="50800" dist="38100" dir="10800000" algn="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</p:cxnSp>
      <p:sp>
        <p:nvSpPr>
          <p:cNvPr id="5" name="Title 1">
            <a:extLst>
              <a:ext uri="{FF2B5EF4-FFF2-40B4-BE49-F238E27FC236}">
                <a16:creationId xmlns:a16="http://schemas.microsoft.com/office/drawing/2014/main" id="{0D8049DD-BBC2-437F-B292-3DF46D34736E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/>
              <a:t>Material Selection</a:t>
            </a:r>
            <a:br>
              <a:rPr lang="en-US"/>
            </a:br>
            <a:r>
              <a:rPr lang="en-US" sz="2500"/>
              <a:t>Long-term Solutions</a:t>
            </a:r>
            <a:endParaRPr lang="en-GB" sz="2500"/>
          </a:p>
        </p:txBody>
      </p:sp>
      <p:sp>
        <p:nvSpPr>
          <p:cNvPr id="6" name="Slide Number Placeholder 3">
            <a:extLst>
              <a:ext uri="{FF2B5EF4-FFF2-40B4-BE49-F238E27FC236}">
                <a16:creationId xmlns:a16="http://schemas.microsoft.com/office/drawing/2014/main" id="{70AE422C-5DCA-4039-AA98-FA456DA48AEF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38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30" name="Text Box 55">
            <a:extLst>
              <a:ext uri="{FF2B5EF4-FFF2-40B4-BE49-F238E27FC236}">
                <a16:creationId xmlns:a16="http://schemas.microsoft.com/office/drawing/2014/main" id="{7E5B1234-DB5C-4005-BC59-BE951F914BBE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pic>
        <p:nvPicPr>
          <p:cNvPr id="32" name="Picture 31">
            <a:extLst>
              <a:ext uri="{FF2B5EF4-FFF2-40B4-BE49-F238E27FC236}">
                <a16:creationId xmlns:a16="http://schemas.microsoft.com/office/drawing/2014/main" id="{6E00767E-20E4-4AD1-BDE5-47FF24278898}"/>
              </a:ext>
            </a:extLst>
          </p:cNvPr>
          <p:cNvPicPr/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34" name="Text Box 55">
            <a:extLst>
              <a:ext uri="{FF2B5EF4-FFF2-40B4-BE49-F238E27FC236}">
                <a16:creationId xmlns:a16="http://schemas.microsoft.com/office/drawing/2014/main" id="{0E8CABD9-233E-48AE-AF4E-1CB39D308FC9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36" name="Graphic 8">
            <a:extLst>
              <a:ext uri="{FF2B5EF4-FFF2-40B4-BE49-F238E27FC236}">
                <a16:creationId xmlns:a16="http://schemas.microsoft.com/office/drawing/2014/main" id="{D22365EA-9194-4355-9098-31FE71FB26CC}"/>
              </a:ext>
            </a:extLst>
          </p:cNvPr>
          <p:cNvPicPr/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9228915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  <p:bldP spid="18" grpId="0" animBg="1"/>
      <p:bldP spid="20" grpId="0" animBg="1"/>
    </p:bld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  <a:effectLst/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  <a:effectLst/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9A1B808D-9660-4488-8843-36D054D17E3C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82952" y="5590128"/>
            <a:ext cx="1625334" cy="519765"/>
          </a:xfrm>
          <a:prstGeom prst="rect">
            <a:avLst/>
          </a:prstGeom>
          <a:noFill/>
          <a:ln>
            <a:noFill/>
          </a:ln>
          <a:effectLst/>
        </p:spPr>
      </p:pic>
      <p:graphicFrame>
        <p:nvGraphicFramePr>
          <p:cNvPr id="16" name="Diagram 15">
            <a:extLst>
              <a:ext uri="{FF2B5EF4-FFF2-40B4-BE49-F238E27FC236}">
                <a16:creationId xmlns:a16="http://schemas.microsoft.com/office/drawing/2014/main" id="{4AD11F5B-619D-42EB-A3F6-C89554CC9727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3413417403"/>
              </p:ext>
            </p:extLst>
          </p:nvPr>
        </p:nvGraphicFramePr>
        <p:xfrm>
          <a:off x="197781" y="1500186"/>
          <a:ext cx="2788571" cy="517890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5" r:lo="rId6" r:qs="rId7" r:cs="rId8"/>
          </a:graphicData>
        </a:graphic>
      </p:graphicFrame>
      <p:sp>
        <p:nvSpPr>
          <p:cNvPr id="17" name="Rectangle: Rounded Corners 4">
            <a:extLst>
              <a:ext uri="{FF2B5EF4-FFF2-40B4-BE49-F238E27FC236}">
                <a16:creationId xmlns:a16="http://schemas.microsoft.com/office/drawing/2014/main" id="{F8B02C08-AF8E-41EC-BA96-EBB437B9C579}"/>
              </a:ext>
            </a:extLst>
          </p:cNvPr>
          <p:cNvSpPr txBox="1"/>
          <p:nvPr/>
        </p:nvSpPr>
        <p:spPr>
          <a:xfrm>
            <a:off x="3192967" y="1397747"/>
            <a:ext cx="2788571" cy="1218749"/>
          </a:xfrm>
          <a:prstGeom prst="rect">
            <a:avLst/>
          </a:prstGeom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220980" tIns="220980" rIns="220980" bIns="220980" numCol="1" spcCol="1270" anchor="ctr" anchorCtr="0">
            <a:noAutofit/>
          </a:bodyPr>
          <a:lstStyle/>
          <a:p>
            <a:pPr marL="0" lvl="0" indent="0" algn="ctr" defTabSz="25781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None/>
            </a:pPr>
            <a:endParaRPr lang="en-US" sz="5800" kern="1200"/>
          </a:p>
        </p:txBody>
      </p:sp>
      <p:graphicFrame>
        <p:nvGraphicFramePr>
          <p:cNvPr id="18" name="Diagram 17">
            <a:extLst>
              <a:ext uri="{FF2B5EF4-FFF2-40B4-BE49-F238E27FC236}">
                <a16:creationId xmlns:a16="http://schemas.microsoft.com/office/drawing/2014/main" id="{6ED68F55-FECA-4012-A3D2-C0EFD5145AF3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2657782183"/>
              </p:ext>
            </p:extLst>
          </p:nvPr>
        </p:nvGraphicFramePr>
        <p:xfrm>
          <a:off x="3192967" y="1500183"/>
          <a:ext cx="2788571" cy="517890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10" r:lo="rId11" r:qs="rId12" r:cs="rId13"/>
          </a:graphicData>
        </a:graphic>
      </p:graphicFrame>
      <p:sp>
        <p:nvSpPr>
          <p:cNvPr id="19" name="Rectangle: Rounded Corners 4">
            <a:extLst>
              <a:ext uri="{FF2B5EF4-FFF2-40B4-BE49-F238E27FC236}">
                <a16:creationId xmlns:a16="http://schemas.microsoft.com/office/drawing/2014/main" id="{1F3EE255-80BB-478F-9BD6-7D0AB5CE7169}"/>
              </a:ext>
            </a:extLst>
          </p:cNvPr>
          <p:cNvSpPr txBox="1"/>
          <p:nvPr/>
        </p:nvSpPr>
        <p:spPr>
          <a:xfrm>
            <a:off x="6210464" y="1397750"/>
            <a:ext cx="2788571" cy="1218749"/>
          </a:xfrm>
          <a:prstGeom prst="rect">
            <a:avLst/>
          </a:prstGeom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220980" tIns="220980" rIns="220980" bIns="220980" numCol="1" spcCol="1270" anchor="ctr" anchorCtr="0">
            <a:noAutofit/>
          </a:bodyPr>
          <a:lstStyle/>
          <a:p>
            <a:pPr marL="0" lvl="0" indent="0" algn="ctr" defTabSz="25781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None/>
            </a:pPr>
            <a:endParaRPr lang="en-US" sz="5800" kern="1200"/>
          </a:p>
        </p:txBody>
      </p:sp>
      <p:graphicFrame>
        <p:nvGraphicFramePr>
          <p:cNvPr id="20" name="Diagram 19">
            <a:extLst>
              <a:ext uri="{FF2B5EF4-FFF2-40B4-BE49-F238E27FC236}">
                <a16:creationId xmlns:a16="http://schemas.microsoft.com/office/drawing/2014/main" id="{526CDC58-889E-4F7A-80A5-E24B2E8B8AB7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3636203424"/>
              </p:ext>
            </p:extLst>
          </p:nvPr>
        </p:nvGraphicFramePr>
        <p:xfrm>
          <a:off x="6210464" y="1500184"/>
          <a:ext cx="2788571" cy="517890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15" r:lo="rId16" r:qs="rId17" r:cs="rId18"/>
          </a:graphicData>
        </a:graphic>
      </p:graphicFrame>
      <p:sp>
        <p:nvSpPr>
          <p:cNvPr id="21" name="Rectangle: Rounded Corners 4">
            <a:extLst>
              <a:ext uri="{FF2B5EF4-FFF2-40B4-BE49-F238E27FC236}">
                <a16:creationId xmlns:a16="http://schemas.microsoft.com/office/drawing/2014/main" id="{5A308B7F-C4D0-4417-9A3B-86E4704400F2}"/>
              </a:ext>
            </a:extLst>
          </p:cNvPr>
          <p:cNvSpPr txBox="1"/>
          <p:nvPr/>
        </p:nvSpPr>
        <p:spPr>
          <a:xfrm>
            <a:off x="9201765" y="1355973"/>
            <a:ext cx="2788571" cy="1218749"/>
          </a:xfrm>
          <a:prstGeom prst="rect">
            <a:avLst/>
          </a:prstGeom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220980" tIns="220980" rIns="220980" bIns="220980" numCol="1" spcCol="1270" anchor="ctr" anchorCtr="0">
            <a:noAutofit/>
          </a:bodyPr>
          <a:lstStyle/>
          <a:p>
            <a:pPr marL="0" lvl="0" indent="0" algn="ctr" defTabSz="25781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None/>
            </a:pPr>
            <a:endParaRPr lang="en-US" sz="5800" kern="1200"/>
          </a:p>
        </p:txBody>
      </p:sp>
      <p:graphicFrame>
        <p:nvGraphicFramePr>
          <p:cNvPr id="22" name="Diagram 21">
            <a:extLst>
              <a:ext uri="{FF2B5EF4-FFF2-40B4-BE49-F238E27FC236}">
                <a16:creationId xmlns:a16="http://schemas.microsoft.com/office/drawing/2014/main" id="{706673F3-C88F-4E92-8161-53CD2C82C261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4022612027"/>
              </p:ext>
            </p:extLst>
          </p:nvPr>
        </p:nvGraphicFramePr>
        <p:xfrm>
          <a:off x="9199881" y="1500184"/>
          <a:ext cx="2788571" cy="517316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0" r:lo="rId21" r:qs="rId22" r:cs="rId23"/>
          </a:graphicData>
        </a:graphic>
      </p:graphicFrame>
      <p:sp>
        <p:nvSpPr>
          <p:cNvPr id="23" name="TextBox 22">
            <a:extLst>
              <a:ext uri="{FF2B5EF4-FFF2-40B4-BE49-F238E27FC236}">
                <a16:creationId xmlns:a16="http://schemas.microsoft.com/office/drawing/2014/main" id="{780429D6-C41F-4EED-8B46-9DA18D66140E}"/>
              </a:ext>
            </a:extLst>
          </p:cNvPr>
          <p:cNvSpPr txBox="1"/>
          <p:nvPr/>
        </p:nvSpPr>
        <p:spPr>
          <a:xfrm>
            <a:off x="237674" y="976310"/>
            <a:ext cx="2788571" cy="36933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ctr"/>
            <a:r>
              <a:rPr lang="en-GB" b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Titanium Grade 7</a:t>
            </a:r>
            <a:endParaRPr lang="en-US" b="1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CFD34FA6-E995-49D6-ABA5-21FB8BABD32D}"/>
              </a:ext>
            </a:extLst>
          </p:cNvPr>
          <p:cNvSpPr txBox="1"/>
          <p:nvPr/>
        </p:nvSpPr>
        <p:spPr>
          <a:xfrm>
            <a:off x="3212979" y="960845"/>
            <a:ext cx="2788571" cy="369332"/>
          </a:xfrm>
          <a:prstGeom prst="rect">
            <a:avLst/>
          </a:prstGeom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ctr"/>
            <a:r>
              <a:rPr lang="en-GB" b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Titanium Grade 11</a:t>
            </a:r>
            <a:endParaRPr lang="en-US" b="1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E4B66DEE-5384-4C52-88EB-23E35E381298}"/>
              </a:ext>
            </a:extLst>
          </p:cNvPr>
          <p:cNvSpPr txBox="1"/>
          <p:nvPr/>
        </p:nvSpPr>
        <p:spPr>
          <a:xfrm>
            <a:off x="6192642" y="974662"/>
            <a:ext cx="2788571" cy="369332"/>
          </a:xfrm>
          <a:prstGeom prst="rect">
            <a:avLst/>
          </a:prstGeom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ctr"/>
            <a:r>
              <a:rPr lang="en-GB" b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Titanium Grade 16</a:t>
            </a:r>
            <a:endParaRPr lang="en-US" b="1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5FEB2DC3-B5A4-4A22-A847-3F21A1D4B713}"/>
              </a:ext>
            </a:extLst>
          </p:cNvPr>
          <p:cNvSpPr txBox="1"/>
          <p:nvPr/>
        </p:nvSpPr>
        <p:spPr>
          <a:xfrm>
            <a:off x="9144920" y="972993"/>
            <a:ext cx="2843532" cy="36933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ctr"/>
            <a:r>
              <a:rPr lang="en-GB" b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Titanium Grade 26</a:t>
            </a:r>
            <a:endParaRPr lang="en-US" b="1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7" name="Rectangle: Rounded Corners 26">
            <a:extLst>
              <a:ext uri="{FF2B5EF4-FFF2-40B4-BE49-F238E27FC236}">
                <a16:creationId xmlns:a16="http://schemas.microsoft.com/office/drawing/2014/main" id="{3CFC5746-E3F0-45D9-B1D9-6D3A90FDF29E}"/>
              </a:ext>
            </a:extLst>
          </p:cNvPr>
          <p:cNvSpPr/>
          <p:nvPr/>
        </p:nvSpPr>
        <p:spPr>
          <a:xfrm>
            <a:off x="3184912" y="1494977"/>
            <a:ext cx="2788571" cy="5178370"/>
          </a:xfrm>
          <a:prstGeom prst="roundRect">
            <a:avLst>
              <a:gd name="adj" fmla="val 10880"/>
            </a:avLst>
          </a:prstGeom>
          <a:solidFill>
            <a:srgbClr val="FFFF66"/>
          </a:solidFill>
          <a:ln>
            <a:solidFill>
              <a:srgbClr val="FFFF66"/>
            </a:solidFill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6B4124AC-2C4C-4340-8CF1-FE32A0415589}"/>
              </a:ext>
            </a:extLst>
          </p:cNvPr>
          <p:cNvSpPr/>
          <p:nvPr/>
        </p:nvSpPr>
        <p:spPr>
          <a:xfrm>
            <a:off x="9540208" y="1796056"/>
            <a:ext cx="2093578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1400" b="1">
                <a:cs typeface="Aharoni"/>
              </a:rPr>
              <a:t>Commercially available</a:t>
            </a:r>
            <a:endParaRPr lang="en-US" sz="1400" b="1">
              <a:cs typeface="Aharoni"/>
            </a:endParaRPr>
          </a:p>
        </p:txBody>
      </p:sp>
      <p:sp>
        <p:nvSpPr>
          <p:cNvPr id="29" name="Rectangle 28">
            <a:extLst>
              <a:ext uri="{FF2B5EF4-FFF2-40B4-BE49-F238E27FC236}">
                <a16:creationId xmlns:a16="http://schemas.microsoft.com/office/drawing/2014/main" id="{276B3C81-99E0-4F4C-BDA4-1F40DB40F803}"/>
              </a:ext>
            </a:extLst>
          </p:cNvPr>
          <p:cNvSpPr/>
          <p:nvPr/>
        </p:nvSpPr>
        <p:spPr>
          <a:xfrm>
            <a:off x="9538486" y="2450216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GB" sz="1400" b="1"/>
              <a:t>Pure </a:t>
            </a:r>
            <a:r>
              <a:rPr lang="el-GR" sz="1400" b="1">
                <a:ea typeface="+mn-lt"/>
                <a:cs typeface="+mn-lt"/>
              </a:rPr>
              <a:t>α</a:t>
            </a:r>
            <a:r>
              <a:rPr lang="en-GB" sz="1400" b="1"/>
              <a:t> grade</a:t>
            </a:r>
            <a:endParaRPr lang="en-US" sz="1400" b="1"/>
          </a:p>
        </p:txBody>
      </p:sp>
      <p:sp>
        <p:nvSpPr>
          <p:cNvPr id="30" name="Rectangle 29">
            <a:extLst>
              <a:ext uri="{FF2B5EF4-FFF2-40B4-BE49-F238E27FC236}">
                <a16:creationId xmlns:a16="http://schemas.microsoft.com/office/drawing/2014/main" id="{447D3F4B-E38E-4325-ACC9-091A1D78B772}"/>
              </a:ext>
            </a:extLst>
          </p:cNvPr>
          <p:cNvSpPr/>
          <p:nvPr/>
        </p:nvSpPr>
        <p:spPr>
          <a:xfrm>
            <a:off x="9538485" y="3105881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US" sz="1400" b="1"/>
              <a:t>Similar corrosion resistance to </a:t>
            </a:r>
            <a:r>
              <a:rPr lang="en-US" sz="1400" b="1" err="1"/>
              <a:t>Ti</a:t>
            </a:r>
            <a:r>
              <a:rPr lang="en-US" sz="1400" b="1"/>
              <a:t> Gr. 7 </a:t>
            </a:r>
          </a:p>
        </p:txBody>
      </p:sp>
      <p:sp>
        <p:nvSpPr>
          <p:cNvPr id="31" name="Rectangle 30">
            <a:extLst>
              <a:ext uri="{FF2B5EF4-FFF2-40B4-BE49-F238E27FC236}">
                <a16:creationId xmlns:a16="http://schemas.microsoft.com/office/drawing/2014/main" id="{B75233B6-A1B8-4017-848C-FEA66439D964}"/>
              </a:ext>
            </a:extLst>
          </p:cNvPr>
          <p:cNvSpPr/>
          <p:nvPr/>
        </p:nvSpPr>
        <p:spPr>
          <a:xfrm>
            <a:off x="9533805" y="5843891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GB" sz="1400" b="1"/>
              <a:t>Relatively low cost</a:t>
            </a:r>
            <a:endParaRPr lang="en-US" sz="1400" b="1"/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3910496D-3938-4DC9-922B-D0EE9F93EFC5}"/>
              </a:ext>
            </a:extLst>
          </p:cNvPr>
          <p:cNvSpPr/>
          <p:nvPr/>
        </p:nvSpPr>
        <p:spPr>
          <a:xfrm>
            <a:off x="9551574" y="3800106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US" sz="1400" b="1"/>
              <a:t>Equivalent mechanical properties to </a:t>
            </a:r>
            <a:r>
              <a:rPr lang="en-US" sz="1400" b="1" err="1"/>
              <a:t>Ti</a:t>
            </a:r>
            <a:r>
              <a:rPr lang="en-US" sz="1400" b="1"/>
              <a:t> Gr. 7 </a:t>
            </a:r>
          </a:p>
        </p:txBody>
      </p:sp>
      <p:sp>
        <p:nvSpPr>
          <p:cNvPr id="33" name="Rectangle 32">
            <a:extLst>
              <a:ext uri="{FF2B5EF4-FFF2-40B4-BE49-F238E27FC236}">
                <a16:creationId xmlns:a16="http://schemas.microsoft.com/office/drawing/2014/main" id="{048A97E0-C413-4515-B371-1124FA53BE95}"/>
              </a:ext>
            </a:extLst>
          </p:cNvPr>
          <p:cNvSpPr/>
          <p:nvPr/>
        </p:nvSpPr>
        <p:spPr>
          <a:xfrm>
            <a:off x="9525400" y="5171978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GB" sz="1400" b="1"/>
              <a:t>Doped with </a:t>
            </a:r>
          </a:p>
          <a:p>
            <a:pPr algn="ctr"/>
            <a:r>
              <a:rPr lang="en-GB" sz="1400" b="1"/>
              <a:t>0.1 </a:t>
            </a:r>
            <a:r>
              <a:rPr lang="en-GB" sz="1400" b="1" err="1"/>
              <a:t>wt</a:t>
            </a:r>
            <a:r>
              <a:rPr lang="en-GB" sz="1400" b="1"/>
              <a:t>% Ru</a:t>
            </a:r>
            <a:endParaRPr lang="en-US" sz="1400" b="1"/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2C444492-E66E-4669-9F95-A1AA2025468B}"/>
              </a:ext>
            </a:extLst>
          </p:cNvPr>
          <p:cNvSpPr/>
          <p:nvPr/>
        </p:nvSpPr>
        <p:spPr>
          <a:xfrm>
            <a:off x="9511367" y="5841190"/>
            <a:ext cx="2111347" cy="528347"/>
          </a:xfrm>
          <a:prstGeom prst="rect">
            <a:avLst/>
          </a:prstGeom>
          <a:solidFill>
            <a:schemeClr val="accent5">
              <a:lumMod val="50000"/>
            </a:schemeClr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GB" sz="1400" b="1"/>
              <a:t>Relatively low cost</a:t>
            </a:r>
            <a:endParaRPr lang="en-US" sz="1400" b="1"/>
          </a:p>
        </p:txBody>
      </p:sp>
      <p:sp>
        <p:nvSpPr>
          <p:cNvPr id="35" name="Rectangle: Rounded Corners 34">
            <a:extLst>
              <a:ext uri="{FF2B5EF4-FFF2-40B4-BE49-F238E27FC236}">
                <a16:creationId xmlns:a16="http://schemas.microsoft.com/office/drawing/2014/main" id="{23EB4B35-AF08-4355-A666-168C0F9F8F0B}"/>
              </a:ext>
            </a:extLst>
          </p:cNvPr>
          <p:cNvSpPr/>
          <p:nvPr/>
        </p:nvSpPr>
        <p:spPr>
          <a:xfrm>
            <a:off x="193611" y="1494977"/>
            <a:ext cx="2788571" cy="5178907"/>
          </a:xfrm>
          <a:prstGeom prst="roundRect">
            <a:avLst>
              <a:gd name="adj" fmla="val 10880"/>
            </a:avLst>
          </a:prstGeom>
          <a:solidFill>
            <a:srgbClr val="FFFF66"/>
          </a:solidFill>
          <a:ln>
            <a:solidFill>
              <a:srgbClr val="FFFF66"/>
            </a:solidFill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6" name="Rectangle 35">
            <a:extLst>
              <a:ext uri="{FF2B5EF4-FFF2-40B4-BE49-F238E27FC236}">
                <a16:creationId xmlns:a16="http://schemas.microsoft.com/office/drawing/2014/main" id="{6BDA9A11-F1BD-49FF-83A1-694DB47D593A}"/>
              </a:ext>
            </a:extLst>
          </p:cNvPr>
          <p:cNvSpPr/>
          <p:nvPr/>
        </p:nvSpPr>
        <p:spPr>
          <a:xfrm>
            <a:off x="6515797" y="1796474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1400" b="1">
                <a:cs typeface="Aharoni"/>
              </a:rPr>
              <a:t>Commercially available</a:t>
            </a:r>
            <a:endParaRPr lang="en-US" sz="1400" b="1">
              <a:cs typeface="Aharoni"/>
            </a:endParaRPr>
          </a:p>
        </p:txBody>
      </p:sp>
      <p:sp>
        <p:nvSpPr>
          <p:cNvPr id="37" name="Rectangle 36">
            <a:extLst>
              <a:ext uri="{FF2B5EF4-FFF2-40B4-BE49-F238E27FC236}">
                <a16:creationId xmlns:a16="http://schemas.microsoft.com/office/drawing/2014/main" id="{2BAED8BD-8259-467E-B0B9-2E80864362AD}"/>
              </a:ext>
            </a:extLst>
          </p:cNvPr>
          <p:cNvSpPr/>
          <p:nvPr/>
        </p:nvSpPr>
        <p:spPr>
          <a:xfrm>
            <a:off x="6515799" y="2456185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GB" sz="1400" b="1"/>
              <a:t>Pure </a:t>
            </a:r>
            <a:r>
              <a:rPr lang="el-GR" sz="1400" b="1">
                <a:ea typeface="+mn-lt"/>
                <a:cs typeface="+mn-lt"/>
              </a:rPr>
              <a:t>α</a:t>
            </a:r>
            <a:r>
              <a:rPr lang="en-GB" sz="1400" b="1"/>
              <a:t> grade</a:t>
            </a:r>
            <a:endParaRPr lang="en-US" sz="1400" b="1"/>
          </a:p>
        </p:txBody>
      </p:sp>
      <p:sp>
        <p:nvSpPr>
          <p:cNvPr id="38" name="Rectangle 37">
            <a:extLst>
              <a:ext uri="{FF2B5EF4-FFF2-40B4-BE49-F238E27FC236}">
                <a16:creationId xmlns:a16="http://schemas.microsoft.com/office/drawing/2014/main" id="{57087D5A-6B06-4C3C-9298-3534113DBF3C}"/>
              </a:ext>
            </a:extLst>
          </p:cNvPr>
          <p:cNvSpPr/>
          <p:nvPr/>
        </p:nvSpPr>
        <p:spPr>
          <a:xfrm>
            <a:off x="6515798" y="3133620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US" sz="1400" b="1"/>
              <a:t>Similar corrosion resistance to </a:t>
            </a:r>
            <a:r>
              <a:rPr lang="en-US" sz="1400" b="1" err="1"/>
              <a:t>Ti</a:t>
            </a:r>
            <a:r>
              <a:rPr lang="en-US" sz="1400" b="1"/>
              <a:t> Gr. 7 </a:t>
            </a:r>
          </a:p>
        </p:txBody>
      </p:sp>
      <p:sp>
        <p:nvSpPr>
          <p:cNvPr id="39" name="Rectangle 38">
            <a:extLst>
              <a:ext uri="{FF2B5EF4-FFF2-40B4-BE49-F238E27FC236}">
                <a16:creationId xmlns:a16="http://schemas.microsoft.com/office/drawing/2014/main" id="{6A49F277-521C-48EF-8275-AC5D24BB657D}"/>
              </a:ext>
            </a:extLst>
          </p:cNvPr>
          <p:cNvSpPr/>
          <p:nvPr/>
        </p:nvSpPr>
        <p:spPr>
          <a:xfrm>
            <a:off x="6526079" y="5848420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GB" sz="1400" b="1"/>
              <a:t>Relatively low cost</a:t>
            </a:r>
            <a:endParaRPr lang="en-US" sz="1400" b="1"/>
          </a:p>
        </p:txBody>
      </p:sp>
      <p:sp>
        <p:nvSpPr>
          <p:cNvPr id="40" name="Rectangle 39">
            <a:extLst>
              <a:ext uri="{FF2B5EF4-FFF2-40B4-BE49-F238E27FC236}">
                <a16:creationId xmlns:a16="http://schemas.microsoft.com/office/drawing/2014/main" id="{6D664B2F-8C70-4257-8C30-412749EDF33E}"/>
              </a:ext>
            </a:extLst>
          </p:cNvPr>
          <p:cNvSpPr/>
          <p:nvPr/>
        </p:nvSpPr>
        <p:spPr>
          <a:xfrm>
            <a:off x="6515798" y="3811055"/>
            <a:ext cx="2094881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US" sz="1400" b="1"/>
              <a:t>Equivalent mechanical properties to </a:t>
            </a:r>
            <a:r>
              <a:rPr lang="en-US" sz="1400" b="1" err="1"/>
              <a:t>Ti</a:t>
            </a:r>
            <a:r>
              <a:rPr lang="en-US" sz="1400" b="1"/>
              <a:t> Gr. 7 </a:t>
            </a:r>
          </a:p>
        </p:txBody>
      </p:sp>
      <p:sp>
        <p:nvSpPr>
          <p:cNvPr id="41" name="Rectangle 40">
            <a:extLst>
              <a:ext uri="{FF2B5EF4-FFF2-40B4-BE49-F238E27FC236}">
                <a16:creationId xmlns:a16="http://schemas.microsoft.com/office/drawing/2014/main" id="{0CA70407-AB04-4BBE-974D-1C49CB15CDD2}"/>
              </a:ext>
            </a:extLst>
          </p:cNvPr>
          <p:cNvSpPr/>
          <p:nvPr/>
        </p:nvSpPr>
        <p:spPr>
          <a:xfrm>
            <a:off x="6514079" y="5167448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GB" sz="1400" b="1"/>
              <a:t>Doped with </a:t>
            </a:r>
          </a:p>
          <a:p>
            <a:pPr algn="ctr"/>
            <a:r>
              <a:rPr lang="en-GB" sz="1400" b="1"/>
              <a:t>0.05 </a:t>
            </a:r>
            <a:r>
              <a:rPr lang="en-GB" sz="1400" b="1" err="1"/>
              <a:t>wt</a:t>
            </a:r>
            <a:r>
              <a:rPr lang="en-GB" sz="1400" b="1"/>
              <a:t>% Pd</a:t>
            </a:r>
            <a:endParaRPr lang="en-US" sz="1400" b="1"/>
          </a:p>
        </p:txBody>
      </p:sp>
      <p:sp>
        <p:nvSpPr>
          <p:cNvPr id="42" name="Rectangle 41">
            <a:extLst>
              <a:ext uri="{FF2B5EF4-FFF2-40B4-BE49-F238E27FC236}">
                <a16:creationId xmlns:a16="http://schemas.microsoft.com/office/drawing/2014/main" id="{261662A4-336F-46F8-914D-B18B3458BDD0}"/>
              </a:ext>
            </a:extLst>
          </p:cNvPr>
          <p:cNvSpPr/>
          <p:nvPr/>
        </p:nvSpPr>
        <p:spPr>
          <a:xfrm>
            <a:off x="6524031" y="5845719"/>
            <a:ext cx="2103116" cy="523818"/>
          </a:xfrm>
          <a:prstGeom prst="rect">
            <a:avLst/>
          </a:prstGeom>
          <a:solidFill>
            <a:schemeClr val="accent5">
              <a:lumMod val="50000"/>
            </a:schemeClr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GB" sz="1400" b="1"/>
              <a:t>Relatively low cost</a:t>
            </a:r>
            <a:endParaRPr lang="en-US" sz="1400" b="1"/>
          </a:p>
        </p:txBody>
      </p:sp>
      <p:sp>
        <p:nvSpPr>
          <p:cNvPr id="46" name="Rectangle 45">
            <a:extLst>
              <a:ext uri="{FF2B5EF4-FFF2-40B4-BE49-F238E27FC236}">
                <a16:creationId xmlns:a16="http://schemas.microsoft.com/office/drawing/2014/main" id="{18B92EAE-42FC-4ACC-8785-CEEC004B2AFB}"/>
              </a:ext>
            </a:extLst>
          </p:cNvPr>
          <p:cNvSpPr/>
          <p:nvPr/>
        </p:nvSpPr>
        <p:spPr>
          <a:xfrm>
            <a:off x="521587" y="1791736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1400" b="1">
                <a:cs typeface="Aharoni"/>
              </a:rPr>
              <a:t>Commercially available</a:t>
            </a:r>
            <a:endParaRPr lang="en-US" sz="1400" b="1">
              <a:cs typeface="Aharoni"/>
            </a:endParaRPr>
          </a:p>
        </p:txBody>
      </p:sp>
      <p:sp>
        <p:nvSpPr>
          <p:cNvPr id="47" name="Rectangle 46">
            <a:extLst>
              <a:ext uri="{FF2B5EF4-FFF2-40B4-BE49-F238E27FC236}">
                <a16:creationId xmlns:a16="http://schemas.microsoft.com/office/drawing/2014/main" id="{73746665-B861-476F-AE30-03CBD5D4C73B}"/>
              </a:ext>
            </a:extLst>
          </p:cNvPr>
          <p:cNvSpPr/>
          <p:nvPr/>
        </p:nvSpPr>
        <p:spPr>
          <a:xfrm>
            <a:off x="521587" y="2461680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GB" sz="1400" b="1"/>
              <a:t>Pure </a:t>
            </a:r>
            <a:r>
              <a:rPr lang="el-GR" sz="1400" b="1">
                <a:ea typeface="+mn-lt"/>
                <a:cs typeface="+mn-lt"/>
              </a:rPr>
              <a:t>α</a:t>
            </a:r>
            <a:r>
              <a:rPr lang="en-GB" sz="1400" b="1"/>
              <a:t> grade</a:t>
            </a:r>
            <a:endParaRPr lang="en-US" sz="1400" b="1"/>
          </a:p>
        </p:txBody>
      </p:sp>
      <p:sp>
        <p:nvSpPr>
          <p:cNvPr id="48" name="Rectangle 47">
            <a:extLst>
              <a:ext uri="{FF2B5EF4-FFF2-40B4-BE49-F238E27FC236}">
                <a16:creationId xmlns:a16="http://schemas.microsoft.com/office/drawing/2014/main" id="{5180F982-6715-449A-B513-9EBD7AB1BC6D}"/>
              </a:ext>
            </a:extLst>
          </p:cNvPr>
          <p:cNvSpPr/>
          <p:nvPr/>
        </p:nvSpPr>
        <p:spPr>
          <a:xfrm>
            <a:off x="528633" y="3135484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US" sz="1400" b="1"/>
              <a:t>Most corrosion resistant </a:t>
            </a:r>
            <a:r>
              <a:rPr lang="en-US" sz="1400" b="1" err="1"/>
              <a:t>Ti</a:t>
            </a:r>
            <a:r>
              <a:rPr lang="en-US" sz="1400" b="1"/>
              <a:t> alloy</a:t>
            </a:r>
          </a:p>
        </p:txBody>
      </p:sp>
      <p:sp>
        <p:nvSpPr>
          <p:cNvPr id="49" name="Rectangle 48">
            <a:extLst>
              <a:ext uri="{FF2B5EF4-FFF2-40B4-BE49-F238E27FC236}">
                <a16:creationId xmlns:a16="http://schemas.microsoft.com/office/drawing/2014/main" id="{7EB8EE0C-317B-45B2-9813-55AACF16D9C0}"/>
              </a:ext>
            </a:extLst>
          </p:cNvPr>
          <p:cNvSpPr/>
          <p:nvPr/>
        </p:nvSpPr>
        <p:spPr>
          <a:xfrm>
            <a:off x="513227" y="5857922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GB" sz="1400" b="1"/>
              <a:t>Relatively high cost</a:t>
            </a:r>
            <a:endParaRPr lang="en-US" sz="1400" b="1"/>
          </a:p>
        </p:txBody>
      </p:sp>
      <p:sp>
        <p:nvSpPr>
          <p:cNvPr id="50" name="Rectangle 49">
            <a:extLst>
              <a:ext uri="{FF2B5EF4-FFF2-40B4-BE49-F238E27FC236}">
                <a16:creationId xmlns:a16="http://schemas.microsoft.com/office/drawing/2014/main" id="{C0D73530-B4ED-4457-A689-0B5C7C1B5144}"/>
              </a:ext>
            </a:extLst>
          </p:cNvPr>
          <p:cNvSpPr/>
          <p:nvPr/>
        </p:nvSpPr>
        <p:spPr>
          <a:xfrm>
            <a:off x="3557599" y="1788856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1400" b="1">
                <a:cs typeface="Aharoni"/>
              </a:rPr>
              <a:t>Commercially available</a:t>
            </a:r>
            <a:endParaRPr lang="en-US" sz="1400" b="1">
              <a:cs typeface="Aharoni"/>
            </a:endParaRPr>
          </a:p>
        </p:txBody>
      </p:sp>
      <p:sp>
        <p:nvSpPr>
          <p:cNvPr id="51" name="Rectangle 50">
            <a:extLst>
              <a:ext uri="{FF2B5EF4-FFF2-40B4-BE49-F238E27FC236}">
                <a16:creationId xmlns:a16="http://schemas.microsoft.com/office/drawing/2014/main" id="{C1419361-D8EF-43DF-9600-00B95F30657E}"/>
              </a:ext>
            </a:extLst>
          </p:cNvPr>
          <p:cNvSpPr/>
          <p:nvPr/>
        </p:nvSpPr>
        <p:spPr>
          <a:xfrm>
            <a:off x="3557599" y="2458669"/>
            <a:ext cx="2113662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GB" sz="1400" b="1"/>
              <a:t>Pure </a:t>
            </a:r>
            <a:r>
              <a:rPr lang="el-GR" sz="1400" b="1">
                <a:ea typeface="+mn-lt"/>
                <a:cs typeface="+mn-lt"/>
              </a:rPr>
              <a:t>α</a:t>
            </a:r>
            <a:r>
              <a:rPr lang="en-GB" sz="1400" b="1"/>
              <a:t> grade</a:t>
            </a:r>
            <a:endParaRPr lang="en-US" sz="1400" b="1"/>
          </a:p>
        </p:txBody>
      </p:sp>
      <p:sp>
        <p:nvSpPr>
          <p:cNvPr id="52" name="Rectangle 51">
            <a:extLst>
              <a:ext uri="{FF2B5EF4-FFF2-40B4-BE49-F238E27FC236}">
                <a16:creationId xmlns:a16="http://schemas.microsoft.com/office/drawing/2014/main" id="{E084891E-EC0D-4A7E-941D-C85B54812D46}"/>
              </a:ext>
            </a:extLst>
          </p:cNvPr>
          <p:cNvSpPr/>
          <p:nvPr/>
        </p:nvSpPr>
        <p:spPr>
          <a:xfrm>
            <a:off x="3549278" y="3134167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US" sz="1400" b="1"/>
              <a:t>Most corrosion resistant </a:t>
            </a:r>
            <a:r>
              <a:rPr lang="en-US" sz="1400" b="1" err="1"/>
              <a:t>Ti</a:t>
            </a:r>
            <a:r>
              <a:rPr lang="en-US" sz="1400" b="1"/>
              <a:t> alloy</a:t>
            </a:r>
          </a:p>
        </p:txBody>
      </p:sp>
      <p:sp>
        <p:nvSpPr>
          <p:cNvPr id="53" name="Rectangle 52">
            <a:extLst>
              <a:ext uri="{FF2B5EF4-FFF2-40B4-BE49-F238E27FC236}">
                <a16:creationId xmlns:a16="http://schemas.microsoft.com/office/drawing/2014/main" id="{4813840A-DC5A-4D5B-8A34-861C31D96774}"/>
              </a:ext>
            </a:extLst>
          </p:cNvPr>
          <p:cNvSpPr/>
          <p:nvPr/>
        </p:nvSpPr>
        <p:spPr>
          <a:xfrm>
            <a:off x="3549278" y="5845719"/>
            <a:ext cx="2085592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GB" sz="1400" b="1"/>
              <a:t>Relatively high cost</a:t>
            </a:r>
            <a:endParaRPr lang="en-US" sz="1400" b="1"/>
          </a:p>
        </p:txBody>
      </p:sp>
      <p:sp>
        <p:nvSpPr>
          <p:cNvPr id="54" name="Rectangle 53">
            <a:extLst>
              <a:ext uri="{FF2B5EF4-FFF2-40B4-BE49-F238E27FC236}">
                <a16:creationId xmlns:a16="http://schemas.microsoft.com/office/drawing/2014/main" id="{D956AB1C-F92E-48B3-90D7-C7DFBCC761F2}"/>
              </a:ext>
            </a:extLst>
          </p:cNvPr>
          <p:cNvSpPr/>
          <p:nvPr/>
        </p:nvSpPr>
        <p:spPr>
          <a:xfrm>
            <a:off x="529079" y="3804834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US" sz="1400" b="1"/>
              <a:t>Excellent</a:t>
            </a:r>
            <a:r>
              <a:rPr lang="en-US" sz="1400" b="1">
                <a:effectLst/>
                <a:ea typeface="Times New Roman" panose="02020603050405020304" pitchFamily="18" charset="0"/>
              </a:rPr>
              <a:t> weldability and fabricability</a:t>
            </a:r>
            <a:endParaRPr lang="en-US" sz="1400" b="1"/>
          </a:p>
        </p:txBody>
      </p:sp>
      <p:sp>
        <p:nvSpPr>
          <p:cNvPr id="55" name="Rectangle 54">
            <a:extLst>
              <a:ext uri="{FF2B5EF4-FFF2-40B4-BE49-F238E27FC236}">
                <a16:creationId xmlns:a16="http://schemas.microsoft.com/office/drawing/2014/main" id="{EB392357-0527-40B8-9C37-46C9379D14FF}"/>
              </a:ext>
            </a:extLst>
          </p:cNvPr>
          <p:cNvSpPr/>
          <p:nvPr/>
        </p:nvSpPr>
        <p:spPr>
          <a:xfrm>
            <a:off x="3549278" y="3800106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US" sz="1400" b="1"/>
              <a:t>Excellent</a:t>
            </a:r>
            <a:r>
              <a:rPr lang="en-US" sz="1400" b="1">
                <a:effectLst/>
                <a:ea typeface="Times New Roman" panose="02020603050405020304" pitchFamily="18" charset="0"/>
              </a:rPr>
              <a:t> weldability</a:t>
            </a:r>
            <a:endParaRPr lang="en-US" sz="1400" b="1"/>
          </a:p>
        </p:txBody>
      </p:sp>
      <p:sp>
        <p:nvSpPr>
          <p:cNvPr id="56" name="Rectangle 55">
            <a:extLst>
              <a:ext uri="{FF2B5EF4-FFF2-40B4-BE49-F238E27FC236}">
                <a16:creationId xmlns:a16="http://schemas.microsoft.com/office/drawing/2014/main" id="{D6CC15E1-EBB5-4AB3-A511-688651204214}"/>
              </a:ext>
            </a:extLst>
          </p:cNvPr>
          <p:cNvSpPr/>
          <p:nvPr/>
        </p:nvSpPr>
        <p:spPr>
          <a:xfrm>
            <a:off x="513227" y="5168677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GB" sz="1400" b="1"/>
              <a:t>0.15 </a:t>
            </a:r>
            <a:r>
              <a:rPr lang="en-GB" sz="1400" b="1" err="1"/>
              <a:t>wt</a:t>
            </a:r>
            <a:r>
              <a:rPr lang="en-GB" sz="1400" b="1"/>
              <a:t>% Pd</a:t>
            </a:r>
            <a:endParaRPr lang="en-US" sz="1400" b="1"/>
          </a:p>
        </p:txBody>
      </p:sp>
      <p:sp>
        <p:nvSpPr>
          <p:cNvPr id="57" name="Rectangle 56">
            <a:extLst>
              <a:ext uri="{FF2B5EF4-FFF2-40B4-BE49-F238E27FC236}">
                <a16:creationId xmlns:a16="http://schemas.microsoft.com/office/drawing/2014/main" id="{9D3B8724-D686-4365-9560-71CA065B72D6}"/>
              </a:ext>
            </a:extLst>
          </p:cNvPr>
          <p:cNvSpPr/>
          <p:nvPr/>
        </p:nvSpPr>
        <p:spPr>
          <a:xfrm>
            <a:off x="3549278" y="5168677"/>
            <a:ext cx="2085592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GB" sz="1400" b="1"/>
              <a:t>0.15 </a:t>
            </a:r>
            <a:r>
              <a:rPr lang="en-GB" sz="1400" b="1" err="1"/>
              <a:t>wt</a:t>
            </a:r>
            <a:r>
              <a:rPr lang="en-GB" sz="1400" b="1"/>
              <a:t>% Pd</a:t>
            </a:r>
            <a:endParaRPr lang="en-US" sz="1400" b="1"/>
          </a:p>
        </p:txBody>
      </p:sp>
      <p:sp>
        <p:nvSpPr>
          <p:cNvPr id="58" name="Rectangle 57">
            <a:extLst>
              <a:ext uri="{FF2B5EF4-FFF2-40B4-BE49-F238E27FC236}">
                <a16:creationId xmlns:a16="http://schemas.microsoft.com/office/drawing/2014/main" id="{5B5C5CA4-92EB-4A0F-920D-731D051E6182}"/>
              </a:ext>
            </a:extLst>
          </p:cNvPr>
          <p:cNvSpPr/>
          <p:nvPr/>
        </p:nvSpPr>
        <p:spPr>
          <a:xfrm>
            <a:off x="530947" y="3138839"/>
            <a:ext cx="2111347" cy="528347"/>
          </a:xfrm>
          <a:prstGeom prst="rect">
            <a:avLst/>
          </a:prstGeom>
          <a:solidFill>
            <a:schemeClr val="accent5">
              <a:lumMod val="50000"/>
            </a:schemeClr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US" sz="1400" b="1"/>
              <a:t>Most corrosion resistant </a:t>
            </a:r>
            <a:r>
              <a:rPr lang="en-US" sz="1400" b="1" err="1"/>
              <a:t>Ti</a:t>
            </a:r>
            <a:r>
              <a:rPr lang="en-US" sz="1400" b="1"/>
              <a:t> alloy</a:t>
            </a:r>
          </a:p>
        </p:txBody>
      </p:sp>
      <p:sp>
        <p:nvSpPr>
          <p:cNvPr id="59" name="Rectangle 58">
            <a:extLst>
              <a:ext uri="{FF2B5EF4-FFF2-40B4-BE49-F238E27FC236}">
                <a16:creationId xmlns:a16="http://schemas.microsoft.com/office/drawing/2014/main" id="{8487547B-FF0F-4FFB-ADD9-21BEB6490370}"/>
              </a:ext>
            </a:extLst>
          </p:cNvPr>
          <p:cNvSpPr/>
          <p:nvPr/>
        </p:nvSpPr>
        <p:spPr>
          <a:xfrm>
            <a:off x="3557599" y="3137522"/>
            <a:ext cx="2105340" cy="528347"/>
          </a:xfrm>
          <a:prstGeom prst="rect">
            <a:avLst/>
          </a:prstGeom>
          <a:solidFill>
            <a:schemeClr val="accent5">
              <a:lumMod val="50000"/>
            </a:schemeClr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US" sz="1400" b="1"/>
              <a:t>Most corrosion resistant </a:t>
            </a:r>
            <a:r>
              <a:rPr lang="en-US" sz="1400" b="1" err="1"/>
              <a:t>Ti</a:t>
            </a:r>
            <a:r>
              <a:rPr lang="en-US" sz="1400" b="1"/>
              <a:t> alloy</a:t>
            </a:r>
          </a:p>
        </p:txBody>
      </p:sp>
      <p:sp>
        <p:nvSpPr>
          <p:cNvPr id="60" name="Rectangle 59">
            <a:extLst>
              <a:ext uri="{FF2B5EF4-FFF2-40B4-BE49-F238E27FC236}">
                <a16:creationId xmlns:a16="http://schemas.microsoft.com/office/drawing/2014/main" id="{1EE38650-199A-4F9F-BD35-7FF716F487ED}"/>
              </a:ext>
            </a:extLst>
          </p:cNvPr>
          <p:cNvSpPr/>
          <p:nvPr/>
        </p:nvSpPr>
        <p:spPr>
          <a:xfrm>
            <a:off x="513227" y="4483092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GB" sz="1400" b="1"/>
              <a:t>Low strength</a:t>
            </a:r>
            <a:endParaRPr lang="en-US" sz="1400" b="1"/>
          </a:p>
        </p:txBody>
      </p:sp>
      <p:sp>
        <p:nvSpPr>
          <p:cNvPr id="61" name="Rectangle 60">
            <a:extLst>
              <a:ext uri="{FF2B5EF4-FFF2-40B4-BE49-F238E27FC236}">
                <a16:creationId xmlns:a16="http://schemas.microsoft.com/office/drawing/2014/main" id="{EE412BCA-E9FE-4C05-8A85-D97E4E54B429}"/>
              </a:ext>
            </a:extLst>
          </p:cNvPr>
          <p:cNvSpPr/>
          <p:nvPr/>
        </p:nvSpPr>
        <p:spPr>
          <a:xfrm>
            <a:off x="3549278" y="4477148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US" sz="1400" b="1">
                <a:effectLst/>
                <a:ea typeface="Times New Roman" panose="02020603050405020304" pitchFamily="18" charset="0"/>
              </a:rPr>
              <a:t>Moderate strength</a:t>
            </a:r>
            <a:endParaRPr lang="en-US" sz="1400" b="1"/>
          </a:p>
        </p:txBody>
      </p:sp>
      <p:sp>
        <p:nvSpPr>
          <p:cNvPr id="62" name="Rectangle 61">
            <a:extLst>
              <a:ext uri="{FF2B5EF4-FFF2-40B4-BE49-F238E27FC236}">
                <a16:creationId xmlns:a16="http://schemas.microsoft.com/office/drawing/2014/main" id="{C1C38E5F-A62B-4E6E-B78F-A60DA9B7971B}"/>
              </a:ext>
            </a:extLst>
          </p:cNvPr>
          <p:cNvSpPr/>
          <p:nvPr/>
        </p:nvSpPr>
        <p:spPr>
          <a:xfrm>
            <a:off x="6507564" y="4480873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US" sz="1400" b="1">
                <a:effectLst/>
                <a:ea typeface="Times New Roman" panose="02020603050405020304" pitchFamily="18" charset="0"/>
              </a:rPr>
              <a:t>Low strength</a:t>
            </a:r>
            <a:endParaRPr lang="en-US" sz="1400" b="1"/>
          </a:p>
        </p:txBody>
      </p:sp>
      <p:sp>
        <p:nvSpPr>
          <p:cNvPr id="63" name="Rectangle 62">
            <a:extLst>
              <a:ext uri="{FF2B5EF4-FFF2-40B4-BE49-F238E27FC236}">
                <a16:creationId xmlns:a16="http://schemas.microsoft.com/office/drawing/2014/main" id="{0E3EE7A9-6FDB-4710-A786-3A55A76A8A6B}"/>
              </a:ext>
            </a:extLst>
          </p:cNvPr>
          <p:cNvSpPr/>
          <p:nvPr/>
        </p:nvSpPr>
        <p:spPr>
          <a:xfrm>
            <a:off x="9538484" y="4472019"/>
            <a:ext cx="2111347" cy="528347"/>
          </a:xfrm>
          <a:prstGeom prst="rect">
            <a:avLst/>
          </a:prstGeom>
          <a:solidFill>
            <a:schemeClr val="accent5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US" sz="1400" b="1">
                <a:effectLst/>
                <a:ea typeface="Times New Roman" panose="02020603050405020304" pitchFamily="18" charset="0"/>
              </a:rPr>
              <a:t>Low strength</a:t>
            </a:r>
            <a:endParaRPr lang="en-US" sz="1400" b="1"/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E83FC897-4DE4-480B-BFAA-8568896C6FC1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/>
              <a:t>Material Selection </a:t>
            </a:r>
            <a:r>
              <a:rPr lang="en-US" sz="2500"/>
              <a:t>Long-term Solutions</a:t>
            </a:r>
            <a:endParaRPr lang="en-GB" sz="2500"/>
          </a:p>
        </p:txBody>
      </p:sp>
      <p:sp>
        <p:nvSpPr>
          <p:cNvPr id="5" name="Slide Number Placeholder 3">
            <a:extLst>
              <a:ext uri="{FF2B5EF4-FFF2-40B4-BE49-F238E27FC236}">
                <a16:creationId xmlns:a16="http://schemas.microsoft.com/office/drawing/2014/main" id="{69C2A179-C97C-4505-98C6-30E2AE78FE93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39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93" name="Text Box 55">
            <a:extLst>
              <a:ext uri="{FF2B5EF4-FFF2-40B4-BE49-F238E27FC236}">
                <a16:creationId xmlns:a16="http://schemas.microsoft.com/office/drawing/2014/main" id="{80BC8EAF-AEBC-483F-BD07-CA9870B4262C}"/>
              </a:ext>
            </a:extLst>
          </p:cNvPr>
          <p:cNvSpPr txBox="1"/>
          <p:nvPr/>
        </p:nvSpPr>
        <p:spPr>
          <a:xfrm>
            <a:off x="11103878" y="310456"/>
            <a:ext cx="712036" cy="161626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pic>
        <p:nvPicPr>
          <p:cNvPr id="95" name="Picture 94">
            <a:extLst>
              <a:ext uri="{FF2B5EF4-FFF2-40B4-BE49-F238E27FC236}">
                <a16:creationId xmlns:a16="http://schemas.microsoft.com/office/drawing/2014/main" id="{36EEF0BC-A435-4868-A885-4DCC6B009661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611803" y="345206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7" name="Text Box 55">
            <a:extLst>
              <a:ext uri="{FF2B5EF4-FFF2-40B4-BE49-F238E27FC236}">
                <a16:creationId xmlns:a16="http://schemas.microsoft.com/office/drawing/2014/main" id="{3F61F4B1-A899-472B-865D-509DF7F67F1A}"/>
              </a:ext>
            </a:extLst>
          </p:cNvPr>
          <p:cNvSpPr txBox="1"/>
          <p:nvPr/>
        </p:nvSpPr>
        <p:spPr>
          <a:xfrm>
            <a:off x="11103878" y="395657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99" name="Graphic 8">
            <a:extLst>
              <a:ext uri="{FF2B5EF4-FFF2-40B4-BE49-F238E27FC236}">
                <a16:creationId xmlns:a16="http://schemas.microsoft.com/office/drawing/2014/main" id="{464E1E61-D2CD-4719-8B76-E4C1D41E971C}"/>
              </a:ext>
            </a:extLst>
          </p:cNvPr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835273" y="314379"/>
            <a:ext cx="327660" cy="3154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699885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6" dur="500"/>
                                        <p:tgtEl>
                                          <p:spTgt spid="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4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9" dur="500"/>
                                        <p:tgtEl>
                                          <p:spTgt spid="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2" dur="500"/>
                                        <p:tgtEl>
                                          <p:spTgt spid="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5" dur="5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8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3" dur="500"/>
                                        <p:tgtEl>
                                          <p:spTgt spid="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6" dur="500"/>
                                        <p:tgtEl>
                                          <p:spTgt spid="6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9" dur="500"/>
                                        <p:tgtEl>
                                          <p:spTgt spid="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2" dur="500"/>
                                        <p:tgtEl>
                                          <p:spTgt spid="6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3" fill="hold">
                      <p:stCondLst>
                        <p:cond delay="indefinite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7" dur="500"/>
                                        <p:tgtEl>
                                          <p:spTgt spid="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0" dur="500"/>
                                        <p:tgtEl>
                                          <p:spTgt spid="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3" dur="5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6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7" fill="hold">
                      <p:stCondLst>
                        <p:cond delay="indefinite"/>
                      </p:stCondLst>
                      <p:childTnLst>
                        <p:par>
                          <p:cTn id="98" fill="hold">
                            <p:stCondLst>
                              <p:cond delay="0"/>
                            </p:stCondLst>
                            <p:childTnLst>
                              <p:par>
                                <p:cTn id="9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1" dur="500"/>
                                        <p:tgtEl>
                                          <p:spTgt spid="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4" dur="50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7" dur="5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0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1" fill="hold">
                      <p:stCondLst>
                        <p:cond delay="indefinite"/>
                      </p:stCondLst>
                      <p:childTnLst>
                        <p:par>
                          <p:cTn id="112" fill="hold">
                            <p:stCondLst>
                              <p:cond delay="0"/>
                            </p:stCondLst>
                            <p:childTnLst>
                              <p:par>
                                <p:cTn id="1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5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8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9" fill="hold">
                      <p:stCondLst>
                        <p:cond delay="indefinite"/>
                      </p:stCondLst>
                      <p:childTnLst>
                        <p:par>
                          <p:cTn id="120" fill="hold">
                            <p:stCondLst>
                              <p:cond delay="0"/>
                            </p:stCondLst>
                            <p:childTnLst>
                              <p:par>
                                <p:cTn id="12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3" dur="500"/>
                                        <p:tgtEl>
                                          <p:spTgt spid="5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6" dur="500"/>
                                        <p:tgtEl>
                                          <p:spTgt spid="5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7" fill="hold">
                      <p:stCondLst>
                        <p:cond delay="indefinite"/>
                      </p:stCondLst>
                      <p:childTnLst>
                        <p:par>
                          <p:cTn id="128" fill="hold">
                            <p:stCondLst>
                              <p:cond delay="0"/>
                            </p:stCondLst>
                            <p:childTnLst>
                              <p:par>
                                <p:cTn id="12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1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4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/>
      <p:bldP spid="27" grpId="0" animBg="1"/>
      <p:bldP spid="28" grpId="0" animBg="1"/>
      <p:bldP spid="29" grpId="0" animBg="1"/>
      <p:bldP spid="30" grpId="0" animBg="1"/>
      <p:bldP spid="31" grpId="0" animBg="1"/>
      <p:bldP spid="32" grpId="0" animBg="1"/>
      <p:bldP spid="33" grpId="0" animBg="1"/>
      <p:bldP spid="34" grpId="0" animBg="1"/>
      <p:bldP spid="35" grpId="0" animBg="1"/>
      <p:bldP spid="36" grpId="0" animBg="1"/>
      <p:bldP spid="37" grpId="0" animBg="1"/>
      <p:bldP spid="38" grpId="0" animBg="1"/>
      <p:bldP spid="39" grpId="0" animBg="1"/>
      <p:bldP spid="40" grpId="0" animBg="1"/>
      <p:bldP spid="41" grpId="0" animBg="1"/>
      <p:bldP spid="42" grpId="0" animBg="1"/>
      <p:bldP spid="46" grpId="0" animBg="1"/>
      <p:bldP spid="47" grpId="0" animBg="1"/>
      <p:bldP spid="48" grpId="0" animBg="1"/>
      <p:bldP spid="49" grpId="0" animBg="1"/>
      <p:bldP spid="50" grpId="0" animBg="1"/>
      <p:bldP spid="51" grpId="0" animBg="1"/>
      <p:bldP spid="52" grpId="0" animBg="1"/>
      <p:bldP spid="53" grpId="0" animBg="1"/>
      <p:bldP spid="54" grpId="0" animBg="1"/>
      <p:bldP spid="55" grpId="0" animBg="1"/>
      <p:bldP spid="56" grpId="0" animBg="1"/>
      <p:bldP spid="57" grpId="0" animBg="1"/>
      <p:bldP spid="58" grpId="0" animBg="1"/>
      <p:bldP spid="59" grpId="0" animBg="1"/>
      <p:bldP spid="60" grpId="0" animBg="1"/>
      <p:bldP spid="61" grpId="0" animBg="1"/>
      <p:bldP spid="62" grpId="0" animBg="1"/>
      <p:bldP spid="63" grpId="0" animBg="1"/>
    </p:bld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6" name="Group 15">
            <a:extLst>
              <a:ext uri="{FF2B5EF4-FFF2-40B4-BE49-F238E27FC236}">
                <a16:creationId xmlns:a16="http://schemas.microsoft.com/office/drawing/2014/main" id="{76582886-877C-4AEC-A77F-8055EB9A0CF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sp>
          <p:nvSpPr>
            <p:cNvPr id="17" name="Freeform 14">
              <a:extLst>
                <a:ext uri="{FF2B5EF4-FFF2-40B4-BE49-F238E27FC236}">
                  <a16:creationId xmlns:a16="http://schemas.microsoft.com/office/drawing/2014/main" id="{171A838D-27EA-485C-9A80-DCE624AB30B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0" y="-7862"/>
              <a:ext cx="863600" cy="5698067"/>
            </a:xfrm>
            <a:custGeom>
              <a:avLst/>
              <a:gdLst/>
              <a:ahLst/>
              <a:cxnLst/>
              <a:rect l="l" t="t" r="r" b="b"/>
              <a:pathLst>
                <a:path w="863600" h="5698067">
                  <a:moveTo>
                    <a:pt x="0" y="8467"/>
                  </a:moveTo>
                  <a:lnTo>
                    <a:pt x="863600" y="0"/>
                  </a:lnTo>
                  <a:lnTo>
                    <a:pt x="863600" y="16934"/>
                  </a:lnTo>
                  <a:lnTo>
                    <a:pt x="0" y="5698067"/>
                  </a:lnTo>
                  <a:lnTo>
                    <a:pt x="0" y="8467"/>
                  </a:lnTo>
                  <a:close/>
                </a:path>
              </a:pathLst>
            </a:custGeom>
            <a:solidFill>
              <a:schemeClr val="accent1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cxnSp>
          <p:nvCxnSpPr>
            <p:cNvPr id="18" name="Straight Connector 17">
              <a:extLst>
                <a:ext uri="{FF2B5EF4-FFF2-40B4-BE49-F238E27FC236}">
                  <a16:creationId xmlns:a16="http://schemas.microsoft.com/office/drawing/2014/main" id="{9059F313-A1BB-425E-9626-2BD43CAC648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Connector 18">
              <a:extLst>
                <a:ext uri="{FF2B5EF4-FFF2-40B4-BE49-F238E27FC236}">
                  <a16:creationId xmlns:a16="http://schemas.microsoft.com/office/drawing/2014/main" id="{19ABF76A-A1AE-44BB-9ECB-D55D2FE29BF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0" name="Rectangle 23">
              <a:extLst>
                <a:ext uri="{FF2B5EF4-FFF2-40B4-BE49-F238E27FC236}">
                  <a16:creationId xmlns:a16="http://schemas.microsoft.com/office/drawing/2014/main" id="{5B6D2EC4-82D3-43B8-82D6-028CB434561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1" name="Rectangle 25">
              <a:extLst>
                <a:ext uri="{FF2B5EF4-FFF2-40B4-BE49-F238E27FC236}">
                  <a16:creationId xmlns:a16="http://schemas.microsoft.com/office/drawing/2014/main" id="{520034CE-71F9-4E0F-94D8-99335CB8526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Isosceles Triangle 21">
              <a:extLst>
                <a:ext uri="{FF2B5EF4-FFF2-40B4-BE49-F238E27FC236}">
                  <a16:creationId xmlns:a16="http://schemas.microsoft.com/office/drawing/2014/main" id="{1926C6C0-16F7-4CDC-B481-2D19B2F3BF0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7">
              <a:extLst>
                <a:ext uri="{FF2B5EF4-FFF2-40B4-BE49-F238E27FC236}">
                  <a16:creationId xmlns:a16="http://schemas.microsoft.com/office/drawing/2014/main" id="{042CE423-CE6E-4EE9-91F2-3E40EFB40A3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Rectangle 28">
              <a:extLst>
                <a:ext uri="{FF2B5EF4-FFF2-40B4-BE49-F238E27FC236}">
                  <a16:creationId xmlns:a16="http://schemas.microsoft.com/office/drawing/2014/main" id="{699BB4BD-31D7-434C-A6DB-E2CF3ACF605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2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9">
              <a:extLst>
                <a:ext uri="{FF2B5EF4-FFF2-40B4-BE49-F238E27FC236}">
                  <a16:creationId xmlns:a16="http://schemas.microsoft.com/office/drawing/2014/main" id="{23D406B8-656A-4D8B-91D0-BF4202C86FE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Isosceles Triangle 25">
              <a:extLst>
                <a:ext uri="{FF2B5EF4-FFF2-40B4-BE49-F238E27FC236}">
                  <a16:creationId xmlns:a16="http://schemas.microsoft.com/office/drawing/2014/main" id="{83F4BFB6-D6B8-446C-8E17-3D54DCA9FF2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 useBgFill="1">
        <p:nvSpPr>
          <p:cNvPr id="27" name="Rectangle 27">
            <a:extLst>
              <a:ext uri="{FF2B5EF4-FFF2-40B4-BE49-F238E27FC236}">
                <a16:creationId xmlns:a16="http://schemas.microsoft.com/office/drawing/2014/main" id="{4F57DB1C-6494-4CC4-A5E8-93195756537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31" name="Isosceles Triangle 29">
            <a:extLst>
              <a:ext uri="{FF2B5EF4-FFF2-40B4-BE49-F238E27FC236}">
                <a16:creationId xmlns:a16="http://schemas.microsoft.com/office/drawing/2014/main" id="{FFFB778B-5206-4BB0-A468-327E7136765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3" name="Freeform: Shape 31">
            <a:extLst>
              <a:ext uri="{FF2B5EF4-FFF2-40B4-BE49-F238E27FC236}">
                <a16:creationId xmlns:a16="http://schemas.microsoft.com/office/drawing/2014/main" id="{E6C0471D-BE03-4D81-BDB5-D510BC0D8A7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753379" y="0"/>
            <a:ext cx="5438621" cy="6857999"/>
          </a:xfrm>
          <a:custGeom>
            <a:avLst/>
            <a:gdLst>
              <a:gd name="connsiteX0" fmla="*/ 0 w 5438621"/>
              <a:gd name="connsiteY0" fmla="*/ 0 h 6857999"/>
              <a:gd name="connsiteX1" fmla="*/ 573774 w 5438621"/>
              <a:gd name="connsiteY1" fmla="*/ 0 h 6857999"/>
              <a:gd name="connsiteX2" fmla="*/ 1182808 w 5438621"/>
              <a:gd name="connsiteY2" fmla="*/ 0 h 6857999"/>
              <a:gd name="connsiteX3" fmla="*/ 4537195 w 5438621"/>
              <a:gd name="connsiteY3" fmla="*/ 0 h 6857999"/>
              <a:gd name="connsiteX4" fmla="*/ 5187609 w 5438621"/>
              <a:gd name="connsiteY4" fmla="*/ 0 h 6857999"/>
              <a:gd name="connsiteX5" fmla="*/ 5438621 w 5438621"/>
              <a:gd name="connsiteY5" fmla="*/ 0 h 6857999"/>
              <a:gd name="connsiteX6" fmla="*/ 5438621 w 5438621"/>
              <a:gd name="connsiteY6" fmla="*/ 6857999 h 6857999"/>
              <a:gd name="connsiteX7" fmla="*/ 4802807 w 5438621"/>
              <a:gd name="connsiteY7" fmla="*/ 6857999 h 6857999"/>
              <a:gd name="connsiteX8" fmla="*/ 4537195 w 5438621"/>
              <a:gd name="connsiteY8" fmla="*/ 6857999 h 6857999"/>
              <a:gd name="connsiteX9" fmla="*/ 1182808 w 5438621"/>
              <a:gd name="connsiteY9" fmla="*/ 6857999 h 6857999"/>
              <a:gd name="connsiteX10" fmla="*/ 1049897 w 5438621"/>
              <a:gd name="connsiteY10" fmla="*/ 6857999 h 68579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5438621" h="6857999">
                <a:moveTo>
                  <a:pt x="0" y="0"/>
                </a:moveTo>
                <a:lnTo>
                  <a:pt x="573774" y="0"/>
                </a:lnTo>
                <a:lnTo>
                  <a:pt x="1182808" y="0"/>
                </a:lnTo>
                <a:lnTo>
                  <a:pt x="4537195" y="0"/>
                </a:lnTo>
                <a:lnTo>
                  <a:pt x="5187609" y="0"/>
                </a:lnTo>
                <a:lnTo>
                  <a:pt x="5438621" y="0"/>
                </a:lnTo>
                <a:lnTo>
                  <a:pt x="5438621" y="6857999"/>
                </a:lnTo>
                <a:lnTo>
                  <a:pt x="4802807" y="6857999"/>
                </a:lnTo>
                <a:lnTo>
                  <a:pt x="4537195" y="6857999"/>
                </a:lnTo>
                <a:lnTo>
                  <a:pt x="1182808" y="6857999"/>
                </a:lnTo>
                <a:lnTo>
                  <a:pt x="1049897" y="6857999"/>
                </a:lnTo>
                <a:close/>
              </a:path>
            </a:pathLst>
          </a:cu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22721A85-1EA4-4D87-97AB-0BB4AB78F92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6678143" y="0"/>
            <a:ext cx="860630" cy="6857999"/>
          </a:xfrm>
          <a:prstGeom prst="line">
            <a:avLst/>
          </a:prstGeom>
          <a:ln w="15875" cap="sq">
            <a:solidFill>
              <a:schemeClr val="accent1"/>
            </a:solidFill>
            <a:bevel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6" name="Straight Connector 35">
            <a:extLst>
              <a:ext uri="{FF2B5EF4-FFF2-40B4-BE49-F238E27FC236}">
                <a16:creationId xmlns:a16="http://schemas.microsoft.com/office/drawing/2014/main" id="{E5E836EB-03CD-4BA5-A751-21D2ACC2830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5453743" y="3483429"/>
            <a:ext cx="6738258" cy="3374570"/>
          </a:xfrm>
          <a:prstGeom prst="line">
            <a:avLst/>
          </a:prstGeom>
          <a:ln w="9525">
            <a:solidFill>
              <a:schemeClr val="accent1">
                <a:lumMod val="60000"/>
                <a:lumOff val="40000"/>
                <a:alpha val="8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8" name="Isosceles Triangle 37">
            <a:extLst>
              <a:ext uri="{FF2B5EF4-FFF2-40B4-BE49-F238E27FC236}">
                <a16:creationId xmlns:a16="http://schemas.microsoft.com/office/drawing/2014/main" id="{A27691EB-14CF-4237-B5EB-C94B92677A0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11349404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2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222F1B22-A501-4B0F-8EFB-F4C37D368E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29734" y="854529"/>
            <a:ext cx="5799665" cy="5148943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ctr"/>
            <a:r>
              <a:rPr lang="en-US" sz="6000"/>
              <a:t>Conclusions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88D85C7F-CA40-4823-BF1B-E73B14E383FC}"/>
              </a:ext>
            </a:extLst>
          </p:cNvPr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F0930276-D6EF-4267-BDD4-4842A882CFD3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0" name="Graphic 8">
            <a:extLst>
              <a:ext uri="{FF2B5EF4-FFF2-40B4-BE49-F238E27FC236}">
                <a16:creationId xmlns:a16="http://schemas.microsoft.com/office/drawing/2014/main" id="{C4449940-B46B-42A3-9D5A-8EF2D494B600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1" name="Text Box 55">
            <a:extLst>
              <a:ext uri="{FF2B5EF4-FFF2-40B4-BE49-F238E27FC236}">
                <a16:creationId xmlns:a16="http://schemas.microsoft.com/office/drawing/2014/main" id="{3FDCCB3E-600D-476F-ADD6-40D30E89B063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sp>
        <p:nvSpPr>
          <p:cNvPr id="24" name="Slide Number Placeholder 3">
            <a:extLst>
              <a:ext uri="{FF2B5EF4-FFF2-40B4-BE49-F238E27FC236}">
                <a16:creationId xmlns:a16="http://schemas.microsoft.com/office/drawing/2014/main" id="{5DC2A2E9-9FDC-423D-BD79-4D23CA8A0979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40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2200603929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sp>
        <p:nvSpPr>
          <p:cNvPr id="26" name="Content Placeholder 4">
            <a:extLst>
              <a:ext uri="{FF2B5EF4-FFF2-40B4-BE49-F238E27FC236}">
                <a16:creationId xmlns:a16="http://schemas.microsoft.com/office/drawing/2014/main" id="{A23444C1-AACB-4A05-AFE0-B4041762D59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17974" y="1039653"/>
            <a:ext cx="10912372" cy="5185698"/>
          </a:xfrm>
        </p:spPr>
        <p:txBody>
          <a:bodyPr vert="horz" lIns="91440" tIns="45720" rIns="91440" bIns="45720" rtlCol="0" anchor="t">
            <a:normAutofit fontScale="85000" lnSpcReduction="20000"/>
          </a:bodyPr>
          <a:lstStyle/>
          <a:p>
            <a:r>
              <a:rPr lang="en-US" sz="1600">
                <a:solidFill>
                  <a:schemeClr val="tx1"/>
                </a:solidFill>
              </a:rPr>
              <a:t>MEG returns onshore with contaminants, mainly salts</a:t>
            </a:r>
          </a:p>
          <a:p>
            <a:r>
              <a:rPr lang="en-US" sz="1600">
                <a:solidFill>
                  <a:schemeClr val="tx1"/>
                </a:solidFill>
              </a:rPr>
              <a:t>Salts are removed by vacuum distillation so it can be recycled</a:t>
            </a:r>
          </a:p>
          <a:p>
            <a:r>
              <a:rPr lang="en-US" sz="1600">
                <a:solidFill>
                  <a:schemeClr val="tx1"/>
                </a:solidFill>
              </a:rPr>
              <a:t>Possibility that organic acids are present under normal operations</a:t>
            </a:r>
          </a:p>
          <a:p>
            <a:r>
              <a:rPr lang="en-US" sz="1600">
                <a:solidFill>
                  <a:schemeClr val="tx1"/>
                </a:solidFill>
              </a:rPr>
              <a:t>Primary material of construction is </a:t>
            </a:r>
            <a:r>
              <a:rPr lang="en-US" sz="1600" err="1">
                <a:solidFill>
                  <a:schemeClr val="tx1"/>
                </a:solidFill>
              </a:rPr>
              <a:t>Ti</a:t>
            </a:r>
            <a:r>
              <a:rPr lang="en-US" sz="1600">
                <a:solidFill>
                  <a:schemeClr val="tx1"/>
                </a:solidFill>
              </a:rPr>
              <a:t> Grade 12</a:t>
            </a:r>
          </a:p>
          <a:p>
            <a:r>
              <a:rPr lang="en-US" sz="1600">
                <a:solidFill>
                  <a:schemeClr val="tx1"/>
                </a:solidFill>
              </a:rPr>
              <a:t>The root cause is the oxygen ingress which occurred at evaporator</a:t>
            </a:r>
          </a:p>
          <a:p>
            <a:r>
              <a:rPr lang="en-US" sz="1600">
                <a:solidFill>
                  <a:schemeClr val="tx1"/>
                </a:solidFill>
              </a:rPr>
              <a:t>Resulted in an accumulation of organic acids</a:t>
            </a:r>
          </a:p>
          <a:p>
            <a:r>
              <a:rPr lang="en-US" sz="1600">
                <a:solidFill>
                  <a:schemeClr val="tx1"/>
                </a:solidFill>
              </a:rPr>
              <a:t>This imposed corrosion mechanisms which result metal dissolution and embrittlement (crevice corrosion &amp; cracking)</a:t>
            </a:r>
          </a:p>
          <a:p>
            <a:r>
              <a:rPr lang="en-US" sz="1600">
                <a:solidFill>
                  <a:schemeClr val="tx1"/>
                </a:solidFill>
              </a:rPr>
              <a:t>Defects occurred where they did due to microstructure changes as a result from welding</a:t>
            </a:r>
          </a:p>
          <a:p>
            <a:r>
              <a:rPr lang="en-US" sz="1600">
                <a:solidFill>
                  <a:schemeClr val="tx1"/>
                </a:solidFill>
              </a:rPr>
              <a:t>Consequences are high and so is the probability </a:t>
            </a:r>
          </a:p>
          <a:p>
            <a:r>
              <a:rPr lang="en-US" sz="1600">
                <a:solidFill>
                  <a:schemeClr val="tx1"/>
                </a:solidFill>
              </a:rPr>
              <a:t>Mitigation methods are to minimize oxygen ingress, carry out effective inspections, plan emergency repairs and implement a robust long-term plan</a:t>
            </a:r>
          </a:p>
          <a:p>
            <a:r>
              <a:rPr lang="en-US" sz="1600">
                <a:solidFill>
                  <a:schemeClr val="tx1"/>
                </a:solidFill>
              </a:rPr>
              <a:t>Alternative material include carbon steel for emergency repairs, Titanium Grade 7 or 11 for longer term more durable repair</a:t>
            </a:r>
          </a:p>
          <a:p>
            <a:pPr marL="0" indent="0">
              <a:buNone/>
            </a:pPr>
            <a:endParaRPr lang="en-US" sz="1600">
              <a:solidFill>
                <a:schemeClr val="tx1"/>
              </a:solidFill>
            </a:endParaRPr>
          </a:p>
          <a:p>
            <a:pPr marL="0" indent="0">
              <a:buNone/>
            </a:pPr>
            <a:r>
              <a:rPr lang="en-US" sz="1600" b="1">
                <a:solidFill>
                  <a:schemeClr val="tx1"/>
                </a:solidFill>
              </a:rPr>
              <a:t>Lessons Learned</a:t>
            </a:r>
          </a:p>
          <a:p>
            <a:r>
              <a:rPr lang="en-US" sz="1500" b="1">
                <a:solidFill>
                  <a:schemeClr val="tx1"/>
                </a:solidFill>
              </a:rPr>
              <a:t>Add redundancy to the system </a:t>
            </a:r>
          </a:p>
          <a:p>
            <a:r>
              <a:rPr lang="en-US" sz="1500" b="1">
                <a:solidFill>
                  <a:schemeClr val="tx1"/>
                </a:solidFill>
              </a:rPr>
              <a:t>Improve personnel training and awareness</a:t>
            </a:r>
          </a:p>
          <a:p>
            <a:r>
              <a:rPr lang="en-US" sz="1500" b="1">
                <a:solidFill>
                  <a:schemeClr val="tx1"/>
                </a:solidFill>
              </a:rPr>
              <a:t>Increase capacity of the plant and make the glycol intake continuous via a pipeline</a:t>
            </a:r>
          </a:p>
          <a:p>
            <a:r>
              <a:rPr lang="en-US" sz="1500" b="1">
                <a:solidFill>
                  <a:schemeClr val="tx1"/>
                </a:solidFill>
              </a:rPr>
              <a:t>Improve corrosion risk assessment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E6EAF2BB-9E37-4D63-951A-E9142C6DA2AF}"/>
              </a:ext>
            </a:extLst>
          </p:cNvPr>
          <p:cNvSpPr txBox="1">
            <a:spLocks/>
          </p:cNvSpPr>
          <p:nvPr/>
        </p:nvSpPr>
        <p:spPr>
          <a:xfrm>
            <a:off x="5551965" y="-1641666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endParaRPr lang="en-GB" sz="250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930F7DB-EF50-4068-9DB5-3A3544F0B9F4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41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54FED5EB-00DD-414F-8BA0-79FCAC43F833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/>
              <a:t>Conclusion</a:t>
            </a:r>
            <a:endParaRPr lang="en-GB" sz="4800"/>
          </a:p>
        </p:txBody>
      </p:sp>
    </p:spTree>
    <p:extLst>
      <p:ext uri="{BB962C8B-B14F-4D97-AF65-F5344CB8AC3E}">
        <p14:creationId xmlns:p14="http://schemas.microsoft.com/office/powerpoint/2010/main" val="4059185087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>
            <a:extLst>
              <a:ext uri="{FF2B5EF4-FFF2-40B4-BE49-F238E27FC236}">
                <a16:creationId xmlns:a16="http://schemas.microsoft.com/office/drawing/2014/main" id="{54FED5EB-00DD-414F-8BA0-79FCAC43F833}"/>
              </a:ext>
            </a:extLst>
          </p:cNvPr>
          <p:cNvSpPr txBox="1">
            <a:spLocks/>
          </p:cNvSpPr>
          <p:nvPr/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spcAft>
                <a:spcPts val="600"/>
              </a:spcAft>
            </a:pPr>
            <a:r>
              <a:rPr lang="en-US"/>
              <a:t>Thank you for your attention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930F7DB-EF50-4068-9DB5-3A3544F0B9F4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42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E6EAF2BB-9E37-4D63-951A-E9142C6DA2AF}"/>
              </a:ext>
            </a:extLst>
          </p:cNvPr>
          <p:cNvSpPr txBox="1">
            <a:spLocks/>
          </p:cNvSpPr>
          <p:nvPr/>
        </p:nvSpPr>
        <p:spPr>
          <a:xfrm>
            <a:off x="5551965" y="-1641666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endParaRPr lang="en-GB" sz="2500"/>
          </a:p>
        </p:txBody>
      </p:sp>
      <p:pic>
        <p:nvPicPr>
          <p:cNvPr id="54274" name="Picture 2" descr="KEEP CALM AND PLEASE DON'T ASK HARD QUESTIONS Poster | Ryan | Keep Calm -o-Matic">
            <a:extLst>
              <a:ext uri="{FF2B5EF4-FFF2-40B4-BE49-F238E27FC236}">
                <a16:creationId xmlns:a16="http://schemas.microsoft.com/office/drawing/2014/main" id="{EFBF9223-BB51-4C3F-ADDB-C11C2F3A52F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23890" y="1479375"/>
            <a:ext cx="3830119" cy="446847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 Box 55">
            <a:extLst>
              <a:ext uri="{FF2B5EF4-FFF2-40B4-BE49-F238E27FC236}">
                <a16:creationId xmlns:a16="http://schemas.microsoft.com/office/drawing/2014/main" id="{A228202C-DCB1-4E5D-B323-C7AF01D5995E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i="0" u="none" strike="noStrike" kern="1200" cap="none" spc="0" normalizeH="0" baseline="0" noProof="0">
                <a:ln>
                  <a:noFill/>
                </a:ln>
                <a:solidFill>
                  <a:schemeClr val="tx1">
                    <a:lumMod val="75000"/>
                    <a:lumOff val="25000"/>
                  </a:scheme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i="0" u="none" strike="noStrike" kern="1200" cap="none" spc="0" normalizeH="0" baseline="0" noProof="0">
              <a:ln>
                <a:noFill/>
              </a:ln>
              <a:solidFill>
                <a:schemeClr val="tx1">
                  <a:lumMod val="75000"/>
                  <a:lumOff val="25000"/>
                </a:scheme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</p:spTree>
    <p:extLst>
      <p:ext uri="{BB962C8B-B14F-4D97-AF65-F5344CB8AC3E}">
        <p14:creationId xmlns:p14="http://schemas.microsoft.com/office/powerpoint/2010/main" val="2190060210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E6EAF2BB-9E37-4D63-951A-E9142C6DA2AF}"/>
              </a:ext>
            </a:extLst>
          </p:cNvPr>
          <p:cNvSpPr txBox="1">
            <a:spLocks/>
          </p:cNvSpPr>
          <p:nvPr/>
        </p:nvSpPr>
        <p:spPr>
          <a:xfrm>
            <a:off x="5551965" y="-1641666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2500" b="0" i="0" u="none" strike="noStrike" kern="1200" cap="none" spc="0" normalizeH="0" baseline="0" noProof="0">
              <a:ln>
                <a:noFill/>
              </a:ln>
              <a:solidFill>
                <a:srgbClr val="0F6FC6"/>
              </a:solidFill>
              <a:effectLst/>
              <a:uLnTx/>
              <a:uFillTx/>
              <a:latin typeface="Trebuchet MS" panose="020B0603020202020204"/>
              <a:ea typeface="+mj-ea"/>
              <a:cs typeface="+mj-cs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930F7DB-EF50-4068-9DB5-3A3544F0B9F4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Tx/>
              <a:buNone/>
              <a:tabLst/>
              <a:defRPr/>
            </a:pPr>
            <a:fld id="{F32430A9-A975-47EE-BCF7-9751B9680637}" type="slidenum">
              <a:rPr kumimoji="0" lang="en-GB" sz="1200" b="1" i="0" u="none" strike="noStrike" kern="1200" cap="none" spc="0" normalizeH="0" baseline="0" noProof="0" smtClean="0">
                <a:ln>
                  <a:noFill/>
                </a:ln>
                <a:solidFill>
                  <a:prstClr val="white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Trebuchet MS" panose="020B060302020202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600"/>
                </a:spcAft>
                <a:buClrTx/>
                <a:buSzTx/>
                <a:buFontTx/>
                <a:buNone/>
                <a:tabLst/>
                <a:defRPr/>
              </a:pPr>
              <a:t>43</a:t>
            </a:fld>
            <a:endParaRPr kumimoji="0" lang="en-GB" sz="1200" b="1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54FED5EB-00DD-414F-8BA0-79FCAC43F833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>
                <a:ln>
                  <a:noFill/>
                </a:ln>
                <a:solidFill>
                  <a:srgbClr val="0F6FC6"/>
                </a:solidFill>
                <a:effectLst/>
                <a:uLnTx/>
                <a:uFillTx/>
                <a:latin typeface="Trebuchet MS" panose="020B0603020202020204"/>
                <a:ea typeface="+mj-ea"/>
                <a:cs typeface="+mj-cs"/>
              </a:rPr>
              <a:t>References</a:t>
            </a:r>
            <a:endParaRPr kumimoji="0" lang="en-GB" sz="4800" b="0" i="0" u="none" strike="noStrike" kern="1200" cap="none" spc="0" normalizeH="0" baseline="0" noProof="0">
              <a:ln>
                <a:noFill/>
              </a:ln>
              <a:solidFill>
                <a:srgbClr val="0F6FC6"/>
              </a:solidFill>
              <a:effectLst/>
              <a:uLnTx/>
              <a:uFillTx/>
              <a:latin typeface="Trebuchet MS" panose="020B0603020202020204"/>
              <a:ea typeface="+mj-ea"/>
              <a:cs typeface="+mj-cs"/>
            </a:endParaRPr>
          </a:p>
        </p:txBody>
      </p:sp>
      <p:sp>
        <p:nvSpPr>
          <p:cNvPr id="14" name="Content Placeholder 4">
            <a:extLst>
              <a:ext uri="{FF2B5EF4-FFF2-40B4-BE49-F238E27FC236}">
                <a16:creationId xmlns:a16="http://schemas.microsoft.com/office/drawing/2014/main" id="{B4BA8308-A5B8-4DE8-86EA-1F29E038CB7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1010240"/>
            <a:ext cx="11065933" cy="4707779"/>
          </a:xfrm>
        </p:spPr>
        <p:txBody>
          <a:bodyPr>
            <a:normAutofit/>
          </a:bodyPr>
          <a:lstStyle/>
          <a:p>
            <a:r>
              <a:rPr lang="en-GB" sz="1600">
                <a:solidFill>
                  <a:schemeClr val="tx1"/>
                </a:solidFill>
              </a:rPr>
              <a:t>[1] </a:t>
            </a:r>
            <a:r>
              <a:rPr lang="en-US" sz="1600">
                <a:solidFill>
                  <a:schemeClr val="tx1"/>
                </a:solidFill>
              </a:rPr>
              <a:t>Cramer S. D., Covino B. S. Jr., Stephen D., 2005: </a:t>
            </a:r>
            <a:r>
              <a:rPr lang="en-GB" sz="1600">
                <a:solidFill>
                  <a:schemeClr val="tx1"/>
                </a:solidFill>
              </a:rPr>
              <a:t>ASM Metals Handbook Volume 13B, Corrosion: Materials</a:t>
            </a:r>
          </a:p>
          <a:p>
            <a:r>
              <a:rPr kumimoji="0" lang="en-GB" sz="1600" b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n-ea"/>
                <a:cs typeface="+mn-cs"/>
              </a:rPr>
              <a:t>[2] Roberge P.: Handbook of Corrosion Engineering</a:t>
            </a:r>
          </a:p>
          <a:p>
            <a:r>
              <a:rPr lang="en-GB" sz="1600">
                <a:solidFill>
                  <a:schemeClr val="tx1"/>
                </a:solidFill>
              </a:rPr>
              <a:t>[3] Titanium Metals Corporation, TIMET</a:t>
            </a:r>
            <a:r>
              <a:rPr lang="en-US" sz="1600" b="0" i="0">
                <a:solidFill>
                  <a:srgbClr val="4D5156"/>
                </a:solidFill>
                <a:effectLst/>
                <a:latin typeface="arial" panose="020B0604020202020204" pitchFamily="34" charset="0"/>
              </a:rPr>
              <a:t> ®</a:t>
            </a:r>
            <a:r>
              <a:rPr lang="en-GB" sz="1600" b="0" i="0"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,</a:t>
            </a:r>
            <a:r>
              <a:rPr lang="en-GB" sz="1600">
                <a:solidFill>
                  <a:schemeClr val="tx1"/>
                </a:solidFill>
              </a:rPr>
              <a:t> 1997: Corrosion Resistance of Titanium</a:t>
            </a:r>
          </a:p>
          <a:p>
            <a:r>
              <a:rPr lang="en-GB" sz="1600">
                <a:solidFill>
                  <a:schemeClr val="tx1"/>
                </a:solidFill>
              </a:rPr>
              <a:t>[4] Hall J. A., Banerjee D., Wardlaw T. L., 1984: Titanium Science and Technology Proc., 5</a:t>
            </a:r>
            <a:r>
              <a:rPr lang="en-GB" sz="1600" baseline="30000">
                <a:solidFill>
                  <a:schemeClr val="tx1"/>
                </a:solidFill>
              </a:rPr>
              <a:t>th</a:t>
            </a:r>
            <a:r>
              <a:rPr lang="en-GB" sz="1600">
                <a:solidFill>
                  <a:schemeClr val="tx1"/>
                </a:solidFill>
              </a:rPr>
              <a:t> International Conference on Titanium: The relationships of structure and corrosion behaviour of Ti-0.3Mo-0.8Ni (TiCode-12)</a:t>
            </a:r>
          </a:p>
          <a:p>
            <a:r>
              <a:rPr lang="en-GB" sz="1600">
                <a:solidFill>
                  <a:schemeClr val="tx1"/>
                </a:solidFill>
              </a:rPr>
              <a:t>[5] Titanium Welding Course “</a:t>
            </a:r>
            <a:r>
              <a:rPr lang="en-GB" sz="1600" err="1">
                <a:solidFill>
                  <a:schemeClr val="tx1"/>
                </a:solidFill>
              </a:rPr>
              <a:t>Soudabilite</a:t>
            </a:r>
            <a:r>
              <a:rPr lang="en-GB" sz="1600">
                <a:solidFill>
                  <a:schemeClr val="tx1"/>
                </a:solidFill>
              </a:rPr>
              <a:t> du </a:t>
            </a:r>
            <a:r>
              <a:rPr lang="en-GB" sz="1600" err="1">
                <a:solidFill>
                  <a:schemeClr val="tx1"/>
                </a:solidFill>
              </a:rPr>
              <a:t>Titane</a:t>
            </a:r>
            <a:r>
              <a:rPr lang="en-GB" sz="1600">
                <a:solidFill>
                  <a:schemeClr val="tx1"/>
                </a:solidFill>
              </a:rPr>
              <a:t> et de </a:t>
            </a:r>
            <a:r>
              <a:rPr lang="en-GB" sz="1600" err="1">
                <a:solidFill>
                  <a:schemeClr val="tx1"/>
                </a:solidFill>
              </a:rPr>
              <a:t>ses</a:t>
            </a:r>
            <a:r>
              <a:rPr lang="en-GB" sz="1600">
                <a:solidFill>
                  <a:schemeClr val="tx1"/>
                </a:solidFill>
              </a:rPr>
              <a:t> </a:t>
            </a:r>
            <a:r>
              <a:rPr lang="en-GB" sz="1600" err="1">
                <a:solidFill>
                  <a:schemeClr val="tx1"/>
                </a:solidFill>
              </a:rPr>
              <a:t>Alliages</a:t>
            </a:r>
            <a:r>
              <a:rPr lang="en-GB" sz="1600">
                <a:solidFill>
                  <a:schemeClr val="tx1"/>
                </a:solidFill>
              </a:rPr>
              <a:t>” – </a:t>
            </a:r>
            <a:r>
              <a:rPr lang="en-GB" sz="1600" err="1">
                <a:solidFill>
                  <a:schemeClr val="tx1"/>
                </a:solidFill>
              </a:rPr>
              <a:t>Institut</a:t>
            </a:r>
            <a:r>
              <a:rPr lang="en-GB" sz="1600">
                <a:solidFill>
                  <a:schemeClr val="tx1"/>
                </a:solidFill>
              </a:rPr>
              <a:t> de </a:t>
            </a:r>
            <a:r>
              <a:rPr lang="en-GB" sz="1600" err="1">
                <a:solidFill>
                  <a:schemeClr val="tx1"/>
                </a:solidFill>
              </a:rPr>
              <a:t>Soudure</a:t>
            </a:r>
            <a:endParaRPr lang="en-GB" sz="1600">
              <a:solidFill>
                <a:schemeClr val="tx1"/>
              </a:solidFill>
            </a:endParaRPr>
          </a:p>
          <a:p>
            <a:r>
              <a:rPr lang="en-GB" sz="1600">
                <a:solidFill>
                  <a:schemeClr val="tx1"/>
                </a:solidFill>
              </a:rPr>
              <a:t>[6] TWI Website: </a:t>
            </a:r>
            <a:r>
              <a:rPr lang="en-GB" sz="1600">
                <a:solidFill>
                  <a:schemeClr val="tx1"/>
                </a:solidFill>
                <a:hlinkClick r:id="rId5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https://www.twi-global.com/technical-knowledge/job-knowledge/</a:t>
            </a:r>
            <a:endParaRPr lang="en-GB" sz="1600">
              <a:solidFill>
                <a:schemeClr val="tx1"/>
              </a:solidFill>
            </a:endParaRPr>
          </a:p>
          <a:p>
            <a:r>
              <a:rPr lang="en-GB" sz="1600">
                <a:solidFill>
                  <a:schemeClr val="tx1"/>
                </a:solidFill>
              </a:rPr>
              <a:t>[7] API 5L - Forty-sixth Edition, April 2018 – Line Pipe</a:t>
            </a:r>
          </a:p>
          <a:p>
            <a:r>
              <a:rPr lang="en-GB" sz="1600">
                <a:solidFill>
                  <a:schemeClr val="tx1"/>
                </a:solidFill>
              </a:rPr>
              <a:t>[8] ASME B31.3 2018 - Process Piping</a:t>
            </a:r>
          </a:p>
          <a:p>
            <a:r>
              <a:rPr lang="en-GB" sz="1600">
                <a:solidFill>
                  <a:schemeClr val="tx1"/>
                </a:solidFill>
              </a:rPr>
              <a:t>[9] ASME B16.5 2017 - Pipe Flanges and Flanged Fittings: NPS 1/2 through NPS 24 Metric/Inch Standard</a:t>
            </a:r>
          </a:p>
          <a:p>
            <a:r>
              <a:rPr lang="en-GB" sz="1600">
                <a:solidFill>
                  <a:schemeClr val="tx1"/>
                </a:solidFill>
              </a:rPr>
              <a:t>[10] G. W. Wille, J.W., 1981 – Hydrogen in Titanium Alloys</a:t>
            </a:r>
          </a:p>
          <a:p>
            <a:r>
              <a:rPr lang="en-GB" sz="1600">
                <a:solidFill>
                  <a:schemeClr val="tx1"/>
                </a:solidFill>
              </a:rPr>
              <a:t>[11] Thomas R., TIMET</a:t>
            </a:r>
            <a:r>
              <a:rPr lang="en-US" sz="1600">
                <a:solidFill>
                  <a:schemeClr val="tx1"/>
                </a:solidFill>
              </a:rPr>
              <a:t> ®, 2003: Titanium in Geothermal Industry</a:t>
            </a:r>
          </a:p>
          <a:p>
            <a:r>
              <a:rPr lang="en-GB" sz="1600">
                <a:solidFill>
                  <a:schemeClr val="tx1"/>
                </a:solidFill>
              </a:rPr>
              <a:t>[12] Engineering &amp; Technology, Fifth Edition, © 2006 Pearson Education, Inc</a:t>
            </a:r>
          </a:p>
        </p:txBody>
      </p:sp>
    </p:spTree>
    <p:extLst>
      <p:ext uri="{BB962C8B-B14F-4D97-AF65-F5344CB8AC3E}">
        <p14:creationId xmlns:p14="http://schemas.microsoft.com/office/powerpoint/2010/main" val="2081101655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graphicFrame>
        <p:nvGraphicFramePr>
          <p:cNvPr id="15" name="Content Placeholder 4">
            <a:extLst>
              <a:ext uri="{FF2B5EF4-FFF2-40B4-BE49-F238E27FC236}">
                <a16:creationId xmlns:a16="http://schemas.microsoft.com/office/drawing/2014/main" id="{7F97D531-A0B8-478D-B120-8E9DDD427F8A}"/>
              </a:ext>
            </a:extLst>
          </p:cNvPr>
          <p:cNvGraphicFramePr>
            <a:graphicFrameLocks noGrp="1"/>
          </p:cNvGraphicFramePr>
          <p:nvPr>
            <p:ph sz="half" idx="1"/>
            <p:extLst>
              <p:ext uri="{D42A27DB-BD31-4B8C-83A1-F6EECF244321}">
                <p14:modId xmlns:p14="http://schemas.microsoft.com/office/powerpoint/2010/main" val="3292843785"/>
              </p:ext>
            </p:extLst>
          </p:nvPr>
        </p:nvGraphicFramePr>
        <p:xfrm>
          <a:off x="744703" y="1879479"/>
          <a:ext cx="6554794" cy="365116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6" r:lo="rId7" r:qs="rId8" r:cs="rId9"/>
          </a:graphicData>
        </a:graphic>
      </p:graphicFrame>
      <p:pic>
        <p:nvPicPr>
          <p:cNvPr id="16" name="Picture 15">
            <a:extLst>
              <a:ext uri="{FF2B5EF4-FFF2-40B4-BE49-F238E27FC236}">
                <a16:creationId xmlns:a16="http://schemas.microsoft.com/office/drawing/2014/main" id="{B9491B66-3C24-44A6-9F9C-FB47D69FD50B}"/>
              </a:ext>
            </a:extLst>
          </p:cNvPr>
          <p:cNvPicPr>
            <a:picLocks noChangeAspect="1"/>
          </p:cNvPicPr>
          <p:nvPr/>
        </p:nvPicPr>
        <p:blipFill rotWithShape="1">
          <a:blip r:embed="rId11"/>
          <a:srcRect l="3639" t="24692" r="3576" b="16106"/>
          <a:stretch/>
        </p:blipFill>
        <p:spPr>
          <a:xfrm>
            <a:off x="8543193" y="3037314"/>
            <a:ext cx="2203702" cy="1620038"/>
          </a:xfrm>
          <a:prstGeom prst="rect">
            <a:avLst/>
          </a:prstGeom>
        </p:spPr>
      </p:pic>
      <p:grpSp>
        <p:nvGrpSpPr>
          <p:cNvPr id="17" name="Group 22">
            <a:extLst>
              <a:ext uri="{FF2B5EF4-FFF2-40B4-BE49-F238E27FC236}">
                <a16:creationId xmlns:a16="http://schemas.microsoft.com/office/drawing/2014/main" id="{6BB1D217-6159-461F-886E-B68128F633DB}"/>
              </a:ext>
            </a:extLst>
          </p:cNvPr>
          <p:cNvGrpSpPr>
            <a:grpSpLocks/>
          </p:cNvGrpSpPr>
          <p:nvPr/>
        </p:nvGrpSpPr>
        <p:grpSpPr bwMode="auto">
          <a:xfrm>
            <a:off x="6636218" y="4883569"/>
            <a:ext cx="5292438" cy="1616741"/>
            <a:chOff x="-579" y="2254"/>
            <a:chExt cx="3722" cy="1137"/>
          </a:xfrm>
        </p:grpSpPr>
        <p:sp>
          <p:nvSpPr>
            <p:cNvPr id="18" name="Text Box 6">
              <a:extLst>
                <a:ext uri="{FF2B5EF4-FFF2-40B4-BE49-F238E27FC236}">
                  <a16:creationId xmlns:a16="http://schemas.microsoft.com/office/drawing/2014/main" id="{EFC9133E-9784-41A3-A30B-4FF960C72D06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543" y="2765"/>
              <a:ext cx="2019" cy="626"/>
            </a:xfrm>
            <a:prstGeom prst="rect">
              <a:avLst/>
            </a:prstGeom>
            <a:solidFill>
              <a:srgbClr val="FFCC00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15875" algn="ctr">
                  <a:solidFill>
                    <a:srgbClr val="C0C0C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lIns="90000" tIns="46800" rIns="90000" bIns="46800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9pPr>
            </a:lstStyle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altLang="en-US" sz="20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omic Sans MS" panose="030F0702030302020204" pitchFamily="66" charset="0"/>
                <a:ea typeface="+mn-ea"/>
                <a:cs typeface="+mn-cs"/>
              </a:endParaRPr>
            </a:p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r-FR" altLang="en-US" sz="20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+mj-lt"/>
                  <a:ea typeface="+mn-ea"/>
                  <a:cs typeface="+mn-cs"/>
                </a:rPr>
                <a:t>              </a:t>
              </a:r>
            </a:p>
            <a:p>
              <a:pPr marL="0" marR="0" lvl="0" indent="0" algn="l" defTabSz="457200" rtl="0" eaLnBrk="1" fontAlgn="auto" latinLnBrk="0" hangingPunct="1">
                <a:lnSpc>
                  <a:spcPct val="5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r-FR" altLang="en-US" sz="20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+mj-lt"/>
                  <a:ea typeface="+mn-ea"/>
                  <a:cs typeface="+mn-cs"/>
                </a:rPr>
                <a:t>            </a:t>
              </a:r>
              <a:r>
                <a:rPr kumimoji="0" lang="fr-FR" altLang="en-US" sz="2000" b="0" i="0" u="none" strike="noStrike" kern="1200" cap="none" spc="0" normalizeH="0" baseline="0" noProof="0">
                  <a:ln>
                    <a:noFill/>
                  </a:ln>
                  <a:solidFill>
                    <a:srgbClr val="993300"/>
                  </a:solidFill>
                  <a:effectLst/>
                  <a:uLnTx/>
                  <a:uFillTx/>
                  <a:latin typeface="+mj-lt"/>
                  <a:ea typeface="+mn-ea"/>
                  <a:cs typeface="+mn-cs"/>
                </a:rPr>
                <a:t>Titanium</a:t>
              </a:r>
            </a:p>
          </p:txBody>
        </p:sp>
        <p:sp>
          <p:nvSpPr>
            <p:cNvPr id="19" name="Rectangle 7" descr="Grands confettis">
              <a:extLst>
                <a:ext uri="{FF2B5EF4-FFF2-40B4-BE49-F238E27FC236}">
                  <a16:creationId xmlns:a16="http://schemas.microsoft.com/office/drawing/2014/main" id="{B09FC137-7506-4B3C-91FC-52D8F722AB3A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546" y="2766"/>
              <a:ext cx="2004" cy="198"/>
            </a:xfrm>
            <a:prstGeom prst="rect">
              <a:avLst/>
            </a:prstGeom>
            <a:pattFill prst="lgConfetti">
              <a:fgClr>
                <a:srgbClr val="CC0000">
                  <a:alpha val="50195"/>
                </a:srgbClr>
              </a:fgClr>
              <a:bgClr>
                <a:schemeClr val="bg1">
                  <a:alpha val="50195"/>
                </a:schemeClr>
              </a:bgClr>
            </a:patt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prstDash val="lgDash"/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lIns="90000" tIns="46800" rIns="90000" bIns="46800" anchor="ctr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9pPr>
            </a:lstStyle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altLang="en-US" sz="20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omic Sans MS" panose="030F0702030302020204" pitchFamily="66" charset="0"/>
                <a:ea typeface="+mn-ea"/>
                <a:cs typeface="+mn-cs"/>
              </a:endParaRPr>
            </a:p>
          </p:txBody>
        </p:sp>
        <p:sp>
          <p:nvSpPr>
            <p:cNvPr id="20" name="Text Box 8">
              <a:extLst>
                <a:ext uri="{FF2B5EF4-FFF2-40B4-BE49-F238E27FC236}">
                  <a16:creationId xmlns:a16="http://schemas.microsoft.com/office/drawing/2014/main" id="{80A3D588-65F0-4306-9A84-4F4340134421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609" y="2285"/>
              <a:ext cx="246" cy="283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bg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lIns="90000" tIns="46800" rIns="90000" bIns="46800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9pPr>
            </a:lstStyle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r-FR" altLang="en-US" sz="2000" b="0" i="0" u="none" strike="noStrike" kern="1200" cap="none" spc="0" normalizeH="0" baseline="0" noProof="0">
                  <a:ln>
                    <a:noFill/>
                  </a:ln>
                  <a:solidFill>
                    <a:srgbClr val="009900"/>
                  </a:solidFill>
                  <a:effectLst/>
                  <a:uLnTx/>
                  <a:uFillTx/>
                  <a:latin typeface="+mj-lt"/>
                  <a:ea typeface="+mn-ea"/>
                  <a:cs typeface="+mn-cs"/>
                </a:rPr>
                <a:t>H</a:t>
              </a:r>
            </a:p>
          </p:txBody>
        </p:sp>
        <p:sp>
          <p:nvSpPr>
            <p:cNvPr id="21" name="Text Box 9">
              <a:extLst>
                <a:ext uri="{FF2B5EF4-FFF2-40B4-BE49-F238E27FC236}">
                  <a16:creationId xmlns:a16="http://schemas.microsoft.com/office/drawing/2014/main" id="{92B24444-E4B2-4400-9168-4EC7237149FE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002" y="2340"/>
              <a:ext cx="306" cy="283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bg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lIns="90000" tIns="46800" rIns="90000" bIns="46800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9pPr>
            </a:lstStyle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ct val="5000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r-FR" altLang="en-US" sz="2000" b="0" i="0" u="none" strike="noStrike" kern="1200" cap="none" spc="0" normalizeH="0" baseline="0" noProof="0">
                  <a:ln>
                    <a:noFill/>
                  </a:ln>
                  <a:solidFill>
                    <a:srgbClr val="990099"/>
                  </a:solidFill>
                  <a:effectLst/>
                  <a:uLnTx/>
                  <a:uFillTx/>
                  <a:latin typeface="+mj-lt"/>
                  <a:ea typeface="+mn-ea"/>
                  <a:cs typeface="+mn-cs"/>
                </a:rPr>
                <a:t>O</a:t>
              </a:r>
            </a:p>
          </p:txBody>
        </p:sp>
        <p:sp>
          <p:nvSpPr>
            <p:cNvPr id="22" name="Text Box 10">
              <a:extLst>
                <a:ext uri="{FF2B5EF4-FFF2-40B4-BE49-F238E27FC236}">
                  <a16:creationId xmlns:a16="http://schemas.microsoft.com/office/drawing/2014/main" id="{5B7789C1-0A77-4655-AEF1-DD88AF5BB648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921" y="2267"/>
              <a:ext cx="250" cy="283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bg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lIns="90000" tIns="46800" rIns="90000" bIns="46800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9pPr>
            </a:lstStyle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r-FR" altLang="en-US" sz="2000" b="0" i="0" u="none" strike="noStrike" kern="1200" cap="none" spc="0" normalizeH="0" baseline="0" noProof="0">
                  <a:ln>
                    <a:noFill/>
                  </a:ln>
                  <a:solidFill>
                    <a:srgbClr val="990099"/>
                  </a:solidFill>
                  <a:effectLst/>
                  <a:uLnTx/>
                  <a:uFillTx/>
                  <a:latin typeface="+mj-lt"/>
                  <a:ea typeface="+mn-ea"/>
                  <a:cs typeface="+mn-cs"/>
                </a:rPr>
                <a:t>O</a:t>
              </a:r>
            </a:p>
          </p:txBody>
        </p:sp>
        <p:sp>
          <p:nvSpPr>
            <p:cNvPr id="23" name="Text Box 11">
              <a:extLst>
                <a:ext uri="{FF2B5EF4-FFF2-40B4-BE49-F238E27FC236}">
                  <a16:creationId xmlns:a16="http://schemas.microsoft.com/office/drawing/2014/main" id="{73CC4B54-6C3F-4D0B-9FD4-A23A9CA0D47A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583" y="2423"/>
              <a:ext cx="243" cy="283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bg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lIns="90000" tIns="46800" rIns="90000" bIns="46800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9pPr>
            </a:lstStyle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r-FR" altLang="en-US" sz="2000" b="0" i="0" u="none" strike="noStrike" kern="1200" cap="none" spc="0" normalizeH="0" baseline="0" noProof="0">
                  <a:ln>
                    <a:noFill/>
                  </a:ln>
                  <a:solidFill>
                    <a:srgbClr val="0066FF"/>
                  </a:solidFill>
                  <a:effectLst/>
                  <a:uLnTx/>
                  <a:uFillTx/>
                  <a:latin typeface="+mj-lt"/>
                  <a:ea typeface="+mn-ea"/>
                  <a:cs typeface="+mn-cs"/>
                </a:rPr>
                <a:t>N</a:t>
              </a:r>
            </a:p>
          </p:txBody>
        </p:sp>
        <p:sp>
          <p:nvSpPr>
            <p:cNvPr id="24" name="Line 12">
              <a:extLst>
                <a:ext uri="{FF2B5EF4-FFF2-40B4-BE49-F238E27FC236}">
                  <a16:creationId xmlns:a16="http://schemas.microsoft.com/office/drawing/2014/main" id="{E52926F3-D232-438B-B160-99579E01B5DB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540" y="2766"/>
              <a:ext cx="2022" cy="0"/>
            </a:xfrm>
            <a:prstGeom prst="line">
              <a:avLst/>
            </a:prstGeom>
            <a:noFill/>
            <a:ln w="38100">
              <a:solidFill>
                <a:schemeClr val="accent2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square" lIns="90000" tIns="46800" rIns="90000" bIns="4680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endParaRPr>
            </a:p>
          </p:txBody>
        </p:sp>
        <p:sp>
          <p:nvSpPr>
            <p:cNvPr id="25" name="Line 13">
              <a:extLst>
                <a:ext uri="{FF2B5EF4-FFF2-40B4-BE49-F238E27FC236}">
                  <a16:creationId xmlns:a16="http://schemas.microsoft.com/office/drawing/2014/main" id="{1C3D34C8-0222-4949-ACA6-AB9471D96560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545" y="2975"/>
              <a:ext cx="193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lgDash"/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lIns="90000" tIns="46800" rIns="90000" bIns="4680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endParaRPr>
            </a:p>
          </p:txBody>
        </p:sp>
        <p:sp>
          <p:nvSpPr>
            <p:cNvPr id="26" name="Freeform 15">
              <a:extLst>
                <a:ext uri="{FF2B5EF4-FFF2-40B4-BE49-F238E27FC236}">
                  <a16:creationId xmlns:a16="http://schemas.microsoft.com/office/drawing/2014/main" id="{4FAB4F50-EC88-4EC8-BEAE-2BC85F284F4C}"/>
                </a:ext>
              </a:extLst>
            </p:cNvPr>
            <p:cNvSpPr>
              <a:spLocks/>
            </p:cNvSpPr>
            <p:nvPr/>
          </p:nvSpPr>
          <p:spPr bwMode="auto">
            <a:xfrm rot="21152443" flipH="1">
              <a:off x="701" y="2517"/>
              <a:ext cx="86" cy="369"/>
            </a:xfrm>
            <a:custGeom>
              <a:avLst/>
              <a:gdLst>
                <a:gd name="T0" fmla="*/ 667 w 62"/>
                <a:gd name="T1" fmla="*/ 0 h 345"/>
                <a:gd name="T2" fmla="*/ 542 w 62"/>
                <a:gd name="T3" fmla="*/ 133 h 345"/>
                <a:gd name="T4" fmla="*/ 1766 w 62"/>
                <a:gd name="T5" fmla="*/ 213 h 345"/>
                <a:gd name="T6" fmla="*/ 76 w 62"/>
                <a:gd name="T7" fmla="*/ 309 h 345"/>
                <a:gd name="T8" fmla="*/ 2114 w 62"/>
                <a:gd name="T9" fmla="*/ 404 h 345"/>
                <a:gd name="T10" fmla="*/ 945 w 62"/>
                <a:gd name="T11" fmla="*/ 496 h 345"/>
                <a:gd name="T12" fmla="*/ 1408 w 62"/>
                <a:gd name="T13" fmla="*/ 601 h 345"/>
                <a:gd name="T14" fmla="*/ 1422 w 62"/>
                <a:gd name="T15" fmla="*/ 722 h 345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</a:gdLst>
              <a:ahLst/>
              <a:cxnLst>
                <a:cxn ang="T16">
                  <a:pos x="T0" y="T1"/>
                </a:cxn>
                <a:cxn ang="T17">
                  <a:pos x="T2" y="T3"/>
                </a:cxn>
                <a:cxn ang="T18">
                  <a:pos x="T4" y="T5"/>
                </a:cxn>
                <a:cxn ang="T19">
                  <a:pos x="T6" y="T7"/>
                </a:cxn>
                <a:cxn ang="T20">
                  <a:pos x="T8" y="T9"/>
                </a:cxn>
                <a:cxn ang="T21">
                  <a:pos x="T10" y="T11"/>
                </a:cxn>
                <a:cxn ang="T22">
                  <a:pos x="T12" y="T13"/>
                </a:cxn>
                <a:cxn ang="T23">
                  <a:pos x="T14" y="T15"/>
                </a:cxn>
              </a:cxnLst>
              <a:rect l="0" t="0" r="r" b="b"/>
              <a:pathLst>
                <a:path w="62" h="345">
                  <a:moveTo>
                    <a:pt x="18" y="0"/>
                  </a:moveTo>
                  <a:cubicBezTo>
                    <a:pt x="18" y="10"/>
                    <a:pt x="10" y="46"/>
                    <a:pt x="15" y="63"/>
                  </a:cubicBezTo>
                  <a:cubicBezTo>
                    <a:pt x="20" y="80"/>
                    <a:pt x="50" y="87"/>
                    <a:pt x="48" y="101"/>
                  </a:cubicBezTo>
                  <a:cubicBezTo>
                    <a:pt x="46" y="115"/>
                    <a:pt x="0" y="133"/>
                    <a:pt x="2" y="148"/>
                  </a:cubicBezTo>
                  <a:cubicBezTo>
                    <a:pt x="4" y="163"/>
                    <a:pt x="54" y="179"/>
                    <a:pt x="58" y="194"/>
                  </a:cubicBezTo>
                  <a:cubicBezTo>
                    <a:pt x="62" y="209"/>
                    <a:pt x="29" y="222"/>
                    <a:pt x="26" y="237"/>
                  </a:cubicBezTo>
                  <a:cubicBezTo>
                    <a:pt x="23" y="252"/>
                    <a:pt x="36" y="269"/>
                    <a:pt x="38" y="287"/>
                  </a:cubicBezTo>
                  <a:cubicBezTo>
                    <a:pt x="40" y="305"/>
                    <a:pt x="39" y="333"/>
                    <a:pt x="39" y="345"/>
                  </a:cubicBezTo>
                </a:path>
              </a:pathLst>
            </a:custGeom>
            <a:noFill/>
            <a:ln w="25400" cap="flat" cmpd="sng">
              <a:solidFill>
                <a:srgbClr val="009900"/>
              </a:solidFill>
              <a:prstDash val="solid"/>
              <a:round/>
              <a:headEnd type="none" w="med" len="med"/>
              <a:tailEnd type="triangle" w="lg" len="lg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bg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lIns="90000" tIns="46800" rIns="90000" bIns="4680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endParaRPr>
            </a:p>
          </p:txBody>
        </p:sp>
        <p:sp>
          <p:nvSpPr>
            <p:cNvPr id="27" name="Freeform 16">
              <a:extLst>
                <a:ext uri="{FF2B5EF4-FFF2-40B4-BE49-F238E27FC236}">
                  <a16:creationId xmlns:a16="http://schemas.microsoft.com/office/drawing/2014/main" id="{5B084CFF-0A32-48DD-8378-024D1304AF4A}"/>
                </a:ext>
              </a:extLst>
            </p:cNvPr>
            <p:cNvSpPr>
              <a:spLocks/>
            </p:cNvSpPr>
            <p:nvPr/>
          </p:nvSpPr>
          <p:spPr bwMode="auto">
            <a:xfrm>
              <a:off x="1110" y="2558"/>
              <a:ext cx="57" cy="372"/>
            </a:xfrm>
            <a:custGeom>
              <a:avLst/>
              <a:gdLst>
                <a:gd name="T0" fmla="*/ 36 w 57"/>
                <a:gd name="T1" fmla="*/ 0 h 330"/>
                <a:gd name="T2" fmla="*/ 22 w 57"/>
                <a:gd name="T3" fmla="*/ 200 h 330"/>
                <a:gd name="T4" fmla="*/ 55 w 57"/>
                <a:gd name="T5" fmla="*/ 386 h 330"/>
                <a:gd name="T6" fmla="*/ 10 w 57"/>
                <a:gd name="T7" fmla="*/ 530 h 330"/>
                <a:gd name="T8" fmla="*/ 54 w 57"/>
                <a:gd name="T9" fmla="*/ 743 h 330"/>
                <a:gd name="T10" fmla="*/ 4 w 57"/>
                <a:gd name="T11" fmla="*/ 887 h 330"/>
                <a:gd name="T12" fmla="*/ 28 w 57"/>
                <a:gd name="T13" fmla="*/ 1020 h 330"/>
                <a:gd name="T14" fmla="*/ 33 w 57"/>
                <a:gd name="T15" fmla="*/ 1230 h 330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</a:gdLst>
              <a:ahLst/>
              <a:cxnLst>
                <a:cxn ang="T16">
                  <a:pos x="T0" y="T1"/>
                </a:cxn>
                <a:cxn ang="T17">
                  <a:pos x="T2" y="T3"/>
                </a:cxn>
                <a:cxn ang="T18">
                  <a:pos x="T4" y="T5"/>
                </a:cxn>
                <a:cxn ang="T19">
                  <a:pos x="T6" y="T7"/>
                </a:cxn>
                <a:cxn ang="T20">
                  <a:pos x="T8" y="T9"/>
                </a:cxn>
                <a:cxn ang="T21">
                  <a:pos x="T10" y="T11"/>
                </a:cxn>
                <a:cxn ang="T22">
                  <a:pos x="T12" y="T13"/>
                </a:cxn>
                <a:cxn ang="T23">
                  <a:pos x="T14" y="T15"/>
                </a:cxn>
              </a:cxnLst>
              <a:rect l="0" t="0" r="r" b="b"/>
              <a:pathLst>
                <a:path w="57" h="330">
                  <a:moveTo>
                    <a:pt x="36" y="0"/>
                  </a:moveTo>
                  <a:cubicBezTo>
                    <a:pt x="34" y="9"/>
                    <a:pt x="19" y="35"/>
                    <a:pt x="22" y="52"/>
                  </a:cubicBezTo>
                  <a:cubicBezTo>
                    <a:pt x="25" y="69"/>
                    <a:pt x="57" y="88"/>
                    <a:pt x="55" y="103"/>
                  </a:cubicBezTo>
                  <a:cubicBezTo>
                    <a:pt x="53" y="118"/>
                    <a:pt x="10" y="126"/>
                    <a:pt x="10" y="142"/>
                  </a:cubicBezTo>
                  <a:cubicBezTo>
                    <a:pt x="10" y="158"/>
                    <a:pt x="55" y="183"/>
                    <a:pt x="54" y="199"/>
                  </a:cubicBezTo>
                  <a:cubicBezTo>
                    <a:pt x="53" y="215"/>
                    <a:pt x="8" y="226"/>
                    <a:pt x="4" y="238"/>
                  </a:cubicBezTo>
                  <a:cubicBezTo>
                    <a:pt x="0" y="250"/>
                    <a:pt x="23" y="259"/>
                    <a:pt x="28" y="274"/>
                  </a:cubicBezTo>
                  <a:cubicBezTo>
                    <a:pt x="33" y="289"/>
                    <a:pt x="32" y="318"/>
                    <a:pt x="33" y="330"/>
                  </a:cubicBezTo>
                </a:path>
              </a:pathLst>
            </a:custGeom>
            <a:noFill/>
            <a:ln w="25400" cap="flat" cmpd="sng">
              <a:solidFill>
                <a:srgbClr val="800080"/>
              </a:solidFill>
              <a:prstDash val="solid"/>
              <a:round/>
              <a:headEnd/>
              <a:tailEnd type="triangle" w="lg" len="lg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bg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lIns="90000" tIns="46800" rIns="90000" bIns="4680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endParaRPr>
            </a:p>
          </p:txBody>
        </p:sp>
        <p:sp>
          <p:nvSpPr>
            <p:cNvPr id="28" name="Freeform 17">
              <a:extLst>
                <a:ext uri="{FF2B5EF4-FFF2-40B4-BE49-F238E27FC236}">
                  <a16:creationId xmlns:a16="http://schemas.microsoft.com/office/drawing/2014/main" id="{78410ADC-8C2D-49C9-8CA2-D3F9AD838E80}"/>
                </a:ext>
              </a:extLst>
            </p:cNvPr>
            <p:cNvSpPr>
              <a:spLocks/>
            </p:cNvSpPr>
            <p:nvPr/>
          </p:nvSpPr>
          <p:spPr bwMode="auto">
            <a:xfrm>
              <a:off x="1666" y="2634"/>
              <a:ext cx="74" cy="277"/>
            </a:xfrm>
            <a:custGeom>
              <a:avLst/>
              <a:gdLst>
                <a:gd name="T0" fmla="*/ 221 w 62"/>
                <a:gd name="T1" fmla="*/ 0 h 295"/>
                <a:gd name="T2" fmla="*/ 252 w 62"/>
                <a:gd name="T3" fmla="*/ 26 h 295"/>
                <a:gd name="T4" fmla="*/ 29 w 62"/>
                <a:gd name="T5" fmla="*/ 49 h 295"/>
                <a:gd name="T6" fmla="*/ 405 w 62"/>
                <a:gd name="T7" fmla="*/ 69 h 295"/>
                <a:gd name="T8" fmla="*/ 192 w 62"/>
                <a:gd name="T9" fmla="*/ 94 h 295"/>
                <a:gd name="T10" fmla="*/ 280 w 62"/>
                <a:gd name="T11" fmla="*/ 118 h 295"/>
                <a:gd name="T12" fmla="*/ 284 w 62"/>
                <a:gd name="T13" fmla="*/ 147 h 295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62" h="295">
                  <a:moveTo>
                    <a:pt x="32" y="0"/>
                  </a:moveTo>
                  <a:cubicBezTo>
                    <a:pt x="33" y="9"/>
                    <a:pt x="41" y="35"/>
                    <a:pt x="36" y="52"/>
                  </a:cubicBezTo>
                  <a:cubicBezTo>
                    <a:pt x="31" y="68"/>
                    <a:pt x="0" y="84"/>
                    <a:pt x="4" y="98"/>
                  </a:cubicBezTo>
                  <a:cubicBezTo>
                    <a:pt x="8" y="113"/>
                    <a:pt x="54" y="124"/>
                    <a:pt x="58" y="139"/>
                  </a:cubicBezTo>
                  <a:cubicBezTo>
                    <a:pt x="62" y="154"/>
                    <a:pt x="31" y="170"/>
                    <a:pt x="28" y="187"/>
                  </a:cubicBezTo>
                  <a:cubicBezTo>
                    <a:pt x="25" y="203"/>
                    <a:pt x="38" y="219"/>
                    <a:pt x="40" y="237"/>
                  </a:cubicBezTo>
                  <a:cubicBezTo>
                    <a:pt x="42" y="255"/>
                    <a:pt x="41" y="283"/>
                    <a:pt x="41" y="295"/>
                  </a:cubicBezTo>
                </a:path>
              </a:pathLst>
            </a:custGeom>
            <a:noFill/>
            <a:ln w="25400" cap="flat" cmpd="sng">
              <a:solidFill>
                <a:srgbClr val="3366FF"/>
              </a:solidFill>
              <a:prstDash val="solid"/>
              <a:round/>
              <a:headEnd type="none" w="med" len="med"/>
              <a:tailEnd type="triangle" w="lg" len="lg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bg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lIns="90000" tIns="46800" rIns="90000" bIns="4680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endParaRPr>
            </a:p>
          </p:txBody>
        </p:sp>
        <p:sp>
          <p:nvSpPr>
            <p:cNvPr id="29" name="Freeform 18">
              <a:extLst>
                <a:ext uri="{FF2B5EF4-FFF2-40B4-BE49-F238E27FC236}">
                  <a16:creationId xmlns:a16="http://schemas.microsoft.com/office/drawing/2014/main" id="{C218F762-0E58-4089-9EE8-CD9AD29DEEA7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2023" y="2494"/>
              <a:ext cx="75" cy="384"/>
            </a:xfrm>
            <a:custGeom>
              <a:avLst/>
              <a:gdLst>
                <a:gd name="T0" fmla="*/ 738 w 57"/>
                <a:gd name="T1" fmla="*/ 0 h 330"/>
                <a:gd name="T2" fmla="*/ 449 w 57"/>
                <a:gd name="T3" fmla="*/ 279 h 330"/>
                <a:gd name="T4" fmla="*/ 1120 w 57"/>
                <a:gd name="T5" fmla="*/ 548 h 330"/>
                <a:gd name="T6" fmla="*/ 197 w 57"/>
                <a:gd name="T7" fmla="*/ 747 h 330"/>
                <a:gd name="T8" fmla="*/ 1101 w 57"/>
                <a:gd name="T9" fmla="*/ 1057 h 330"/>
                <a:gd name="T10" fmla="*/ 84 w 57"/>
                <a:gd name="T11" fmla="*/ 1259 h 330"/>
                <a:gd name="T12" fmla="*/ 576 w 57"/>
                <a:gd name="T13" fmla="*/ 1453 h 330"/>
                <a:gd name="T14" fmla="*/ 674 w 57"/>
                <a:gd name="T15" fmla="*/ 1747 h 330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</a:gdLst>
              <a:ahLst/>
              <a:cxnLst>
                <a:cxn ang="T16">
                  <a:pos x="T0" y="T1"/>
                </a:cxn>
                <a:cxn ang="T17">
                  <a:pos x="T2" y="T3"/>
                </a:cxn>
                <a:cxn ang="T18">
                  <a:pos x="T4" y="T5"/>
                </a:cxn>
                <a:cxn ang="T19">
                  <a:pos x="T6" y="T7"/>
                </a:cxn>
                <a:cxn ang="T20">
                  <a:pos x="T8" y="T9"/>
                </a:cxn>
                <a:cxn ang="T21">
                  <a:pos x="T10" y="T11"/>
                </a:cxn>
                <a:cxn ang="T22">
                  <a:pos x="T12" y="T13"/>
                </a:cxn>
                <a:cxn ang="T23">
                  <a:pos x="T14" y="T15"/>
                </a:cxn>
              </a:cxnLst>
              <a:rect l="0" t="0" r="r" b="b"/>
              <a:pathLst>
                <a:path w="57" h="330">
                  <a:moveTo>
                    <a:pt x="36" y="0"/>
                  </a:moveTo>
                  <a:cubicBezTo>
                    <a:pt x="34" y="9"/>
                    <a:pt x="19" y="35"/>
                    <a:pt x="22" y="52"/>
                  </a:cubicBezTo>
                  <a:cubicBezTo>
                    <a:pt x="25" y="69"/>
                    <a:pt x="57" y="88"/>
                    <a:pt x="55" y="103"/>
                  </a:cubicBezTo>
                  <a:cubicBezTo>
                    <a:pt x="53" y="118"/>
                    <a:pt x="10" y="126"/>
                    <a:pt x="10" y="142"/>
                  </a:cubicBezTo>
                  <a:cubicBezTo>
                    <a:pt x="10" y="158"/>
                    <a:pt x="55" y="183"/>
                    <a:pt x="54" y="199"/>
                  </a:cubicBezTo>
                  <a:cubicBezTo>
                    <a:pt x="53" y="215"/>
                    <a:pt x="8" y="226"/>
                    <a:pt x="4" y="238"/>
                  </a:cubicBezTo>
                  <a:cubicBezTo>
                    <a:pt x="0" y="250"/>
                    <a:pt x="23" y="259"/>
                    <a:pt x="28" y="274"/>
                  </a:cubicBezTo>
                  <a:cubicBezTo>
                    <a:pt x="33" y="289"/>
                    <a:pt x="32" y="318"/>
                    <a:pt x="33" y="330"/>
                  </a:cubicBezTo>
                </a:path>
              </a:pathLst>
            </a:custGeom>
            <a:noFill/>
            <a:ln w="25400" cap="flat" cmpd="sng">
              <a:solidFill>
                <a:srgbClr val="800080"/>
              </a:solidFill>
              <a:prstDash val="solid"/>
              <a:round/>
              <a:headEnd/>
              <a:tailEnd type="triangle" w="lg" len="lg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bg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lIns="90000" tIns="46800" rIns="90000" bIns="4680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endParaRPr>
            </a:p>
          </p:txBody>
        </p:sp>
        <p:sp>
          <p:nvSpPr>
            <p:cNvPr id="31" name="Line 20">
              <a:extLst>
                <a:ext uri="{FF2B5EF4-FFF2-40B4-BE49-F238E27FC236}">
                  <a16:creationId xmlns:a16="http://schemas.microsoft.com/office/drawing/2014/main" id="{47D01F57-E11E-4C2D-9D60-907494E549BF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>
              <a:off x="2345" y="2490"/>
              <a:ext cx="241" cy="286"/>
            </a:xfrm>
            <a:prstGeom prst="line">
              <a:avLst/>
            </a:prstGeom>
            <a:noFill/>
            <a:ln w="9525">
              <a:solidFill>
                <a:schemeClr val="accent2"/>
              </a:solidFill>
              <a:round/>
              <a:headEnd/>
              <a:tailEnd type="triangle" w="med" len="med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square" lIns="90000" tIns="46800" rIns="90000" bIns="4680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endParaRPr>
            </a:p>
          </p:txBody>
        </p:sp>
        <p:sp>
          <p:nvSpPr>
            <p:cNvPr id="32" name="Text Box 21">
              <a:extLst>
                <a:ext uri="{FF2B5EF4-FFF2-40B4-BE49-F238E27FC236}">
                  <a16:creationId xmlns:a16="http://schemas.microsoft.com/office/drawing/2014/main" id="{02DFB04E-6D1D-4EAE-B6E3-CC47F30B5F88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2468" y="2254"/>
              <a:ext cx="675" cy="413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bg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lIns="90000" tIns="46800" rIns="90000" bIns="46800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9pPr>
            </a:lstStyle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r-FR" altLang="en-US" sz="1600" b="0" i="0" u="none" strike="noStrike" kern="1200" cap="none" spc="0" normalizeH="0" baseline="0" noProof="0">
                  <a:ln>
                    <a:noFill/>
                  </a:ln>
                  <a:solidFill>
                    <a:srgbClr val="009DD9"/>
                  </a:solidFill>
                  <a:effectLst/>
                  <a:uLnTx/>
                  <a:uFillTx/>
                  <a:latin typeface="Comic Sans MS" panose="030F0702030302020204" pitchFamily="66" charset="0"/>
                  <a:ea typeface="+mn-ea"/>
                  <a:cs typeface="+mn-cs"/>
                </a:rPr>
                <a:t>Surface</a:t>
              </a:r>
            </a:p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r-FR" altLang="en-US" sz="1600" b="0" i="0" u="none" strike="noStrike" kern="1200" cap="none" spc="0" normalizeH="0" baseline="0" noProof="0">
                  <a:ln>
                    <a:noFill/>
                  </a:ln>
                  <a:solidFill>
                    <a:srgbClr val="009DD9"/>
                  </a:solidFill>
                  <a:effectLst/>
                  <a:uLnTx/>
                  <a:uFillTx/>
                  <a:latin typeface="Comic Sans MS" panose="030F0702030302020204" pitchFamily="66" charset="0"/>
                  <a:ea typeface="+mn-ea"/>
                  <a:cs typeface="+mn-cs"/>
                </a:rPr>
                <a:t> oxyde</a:t>
              </a:r>
              <a:endParaRPr kumimoji="0" lang="fr-FR" altLang="en-US" sz="1600" b="0" i="0" u="none" strike="noStrike" kern="1200" cap="none" spc="0" normalizeH="0" baseline="-25000" noProof="0">
                <a:ln>
                  <a:noFill/>
                </a:ln>
                <a:solidFill>
                  <a:srgbClr val="009DD9"/>
                </a:solidFill>
                <a:effectLst/>
                <a:uLnTx/>
                <a:uFillTx/>
                <a:latin typeface="Comic Sans MS" panose="030F0702030302020204" pitchFamily="66" charset="0"/>
                <a:ea typeface="+mn-ea"/>
                <a:cs typeface="+mn-cs"/>
              </a:endParaRPr>
            </a:p>
          </p:txBody>
        </p:sp>
        <p:sp>
          <p:nvSpPr>
            <p:cNvPr id="33" name="Text Box 5">
              <a:extLst>
                <a:ext uri="{FF2B5EF4-FFF2-40B4-BE49-F238E27FC236}">
                  <a16:creationId xmlns:a16="http://schemas.microsoft.com/office/drawing/2014/main" id="{334F5076-2C4C-4DE0-BF9B-B46990CDE2CA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-579" y="2899"/>
              <a:ext cx="1098" cy="39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bg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square" lIns="90000" tIns="46800" rIns="90000" bIns="46800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000">
                  <a:solidFill>
                    <a:schemeClr val="tx1"/>
                  </a:solidFill>
                  <a:latin typeface="Comic Sans MS" panose="030F0702030302020204" pitchFamily="66" charset="0"/>
                </a:defRPr>
              </a:lvl9pPr>
            </a:lstStyle>
            <a:p>
              <a:pPr marL="0" marR="0" lvl="0" indent="0" algn="ctr" defTabSz="457200" rtl="0" eaLnBrk="1" fontAlgn="auto" latinLnBrk="0" hangingPunct="1">
                <a:lnSpc>
                  <a:spcPct val="120000"/>
                </a:lnSpc>
                <a:spcBef>
                  <a:spcPct val="5000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r-FR" altLang="en-US" sz="1300" b="1" i="0" u="none" strike="noStrike" kern="1200" cap="none" spc="0" normalizeH="0" baseline="0" noProof="0">
                  <a:ln>
                    <a:noFill/>
                  </a:ln>
                  <a:solidFill>
                    <a:srgbClr val="CC0000"/>
                  </a:solidFill>
                  <a:effectLst/>
                  <a:uLnTx/>
                  <a:uFillTx/>
                  <a:latin typeface="+mj-lt"/>
                  <a:ea typeface="+mn-ea"/>
                  <a:cs typeface="+mn-cs"/>
                </a:rPr>
                <a:t>Contaminated zone</a:t>
              </a:r>
              <a:endParaRPr kumimoji="0" lang="el-GR" altLang="en-US" sz="1300" b="1" i="0" u="none" strike="noStrike" kern="1200" cap="none" spc="0" normalizeH="0" baseline="0" noProof="0">
                <a:ln>
                  <a:noFill/>
                </a:ln>
                <a:solidFill>
                  <a:srgbClr val="CC0000"/>
                </a:solidFill>
                <a:effectLst/>
                <a:uLnTx/>
                <a:uFillTx/>
                <a:latin typeface="+mj-lt"/>
                <a:ea typeface="+mn-ea"/>
                <a:cs typeface="Arial" panose="020B0604020202020204" pitchFamily="34" charset="0"/>
              </a:endParaRPr>
            </a:p>
          </p:txBody>
        </p: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627D0F33-7419-4533-9BA0-10B78DD903F3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/>
              <a:t>Welding (Appendix)</a:t>
            </a:r>
            <a:br>
              <a:rPr lang="en-US"/>
            </a:br>
            <a:r>
              <a:rPr lang="en-US" sz="2500"/>
              <a:t>Potential Contamination</a:t>
            </a:r>
            <a:endParaRPr lang="en-GB" sz="2500"/>
          </a:p>
        </p:txBody>
      </p:sp>
      <p:sp>
        <p:nvSpPr>
          <p:cNvPr id="3" name="Slide Number Placeholder 3">
            <a:extLst>
              <a:ext uri="{FF2B5EF4-FFF2-40B4-BE49-F238E27FC236}">
                <a16:creationId xmlns:a16="http://schemas.microsoft.com/office/drawing/2014/main" id="{0F3418D8-84F0-4D2D-872F-0AB587EEED8F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44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34" name="Picture 33">
            <a:extLst>
              <a:ext uri="{FF2B5EF4-FFF2-40B4-BE49-F238E27FC236}">
                <a16:creationId xmlns:a16="http://schemas.microsoft.com/office/drawing/2014/main" id="{C7B22C44-2A2C-4F2F-94DA-FE5F0E702111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8448560" y="934549"/>
            <a:ext cx="2392969" cy="1709988"/>
          </a:xfrm>
          <a:prstGeom prst="rect">
            <a:avLst/>
          </a:prstGeom>
          <a:ln>
            <a:noFill/>
          </a:ln>
          <a:effectLst/>
        </p:spPr>
      </p:pic>
      <p:sp>
        <p:nvSpPr>
          <p:cNvPr id="35" name="TextBox 34">
            <a:extLst>
              <a:ext uri="{FF2B5EF4-FFF2-40B4-BE49-F238E27FC236}">
                <a16:creationId xmlns:a16="http://schemas.microsoft.com/office/drawing/2014/main" id="{B0FEDBB2-F0E9-4A6F-895B-9F669E9A8FFA}"/>
              </a:ext>
            </a:extLst>
          </p:cNvPr>
          <p:cNvSpPr txBox="1"/>
          <p:nvPr/>
        </p:nvSpPr>
        <p:spPr>
          <a:xfrm>
            <a:off x="7663560" y="2658729"/>
            <a:ext cx="4204419" cy="292388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</a:t>
            </a:r>
            <a:r>
              <a:rPr lang="en-US" sz="1300" i="1">
                <a:solidFill>
                  <a:prstClr val="black"/>
                </a:solidFill>
                <a:latin typeface="Trebuchet MS" panose="020B0603020202020204"/>
              </a:rPr>
              <a:t>XX</a:t>
            </a: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. Light micrograph showing a crack </a:t>
            </a:r>
            <a:r>
              <a:rPr lang="en-US" sz="1300" i="1">
                <a:solidFill>
                  <a:prstClr val="black"/>
                </a:solidFill>
                <a:latin typeface="Trebuchet MS" panose="020B0603020202020204"/>
              </a:rPr>
              <a:t>near</a:t>
            </a: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the FL</a:t>
            </a:r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14EDD2A0-E272-4047-925B-AA2E4C374586}"/>
              </a:ext>
            </a:extLst>
          </p:cNvPr>
          <p:cNvSpPr txBox="1"/>
          <p:nvPr/>
        </p:nvSpPr>
        <p:spPr>
          <a:xfrm>
            <a:off x="10791237" y="904312"/>
            <a:ext cx="1514361" cy="33855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600" noProof="0">
                <a:solidFill>
                  <a:prstClr val="black"/>
                </a:solidFill>
                <a:latin typeface="Trebuchet MS" panose="020B0603020202020204"/>
              </a:rPr>
              <a:t>Base</a:t>
            </a: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metal</a:t>
            </a:r>
          </a:p>
        </p:txBody>
      </p:sp>
      <p:cxnSp>
        <p:nvCxnSpPr>
          <p:cNvPr id="37" name="Straight Arrow Connector 36">
            <a:extLst>
              <a:ext uri="{FF2B5EF4-FFF2-40B4-BE49-F238E27FC236}">
                <a16:creationId xmlns:a16="http://schemas.microsoft.com/office/drawing/2014/main" id="{9EF2697B-DED5-421B-9410-FA421D1D9F72}"/>
              </a:ext>
            </a:extLst>
          </p:cNvPr>
          <p:cNvCxnSpPr>
            <a:cxnSpLocks/>
          </p:cNvCxnSpPr>
          <p:nvPr/>
        </p:nvCxnSpPr>
        <p:spPr>
          <a:xfrm flipH="1">
            <a:off x="10476099" y="1293351"/>
            <a:ext cx="700766" cy="239376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8" name="TextBox 37">
            <a:extLst>
              <a:ext uri="{FF2B5EF4-FFF2-40B4-BE49-F238E27FC236}">
                <a16:creationId xmlns:a16="http://schemas.microsoft.com/office/drawing/2014/main" id="{E09F638A-23D4-45CC-BCD9-D2BF9165080E}"/>
              </a:ext>
            </a:extLst>
          </p:cNvPr>
          <p:cNvSpPr txBox="1"/>
          <p:nvPr/>
        </p:nvSpPr>
        <p:spPr>
          <a:xfrm>
            <a:off x="7175744" y="2152928"/>
            <a:ext cx="1135245" cy="58477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Weld metal</a:t>
            </a:r>
          </a:p>
        </p:txBody>
      </p:sp>
      <p:sp>
        <p:nvSpPr>
          <p:cNvPr id="39" name="Arc 38">
            <a:extLst>
              <a:ext uri="{FF2B5EF4-FFF2-40B4-BE49-F238E27FC236}">
                <a16:creationId xmlns:a16="http://schemas.microsoft.com/office/drawing/2014/main" id="{2C0DCB5F-A75A-4900-BA25-7B299389CFF8}"/>
              </a:ext>
            </a:extLst>
          </p:cNvPr>
          <p:cNvSpPr/>
          <p:nvPr/>
        </p:nvSpPr>
        <p:spPr>
          <a:xfrm rot="4885066">
            <a:off x="7013475" y="4956"/>
            <a:ext cx="2485394" cy="2617345"/>
          </a:xfrm>
          <a:prstGeom prst="arc">
            <a:avLst>
              <a:gd name="adj1" fmla="val 16774541"/>
              <a:gd name="adj2" fmla="val 0"/>
            </a:avLst>
          </a:prstGeom>
          <a:ln w="28575">
            <a:solidFill>
              <a:schemeClr val="accent1">
                <a:lumMod val="75000"/>
              </a:schemeClr>
            </a:solidFill>
            <a:prstDash val="dash"/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cxnSp>
        <p:nvCxnSpPr>
          <p:cNvPr id="40" name="Straight Arrow Connector 39">
            <a:extLst>
              <a:ext uri="{FF2B5EF4-FFF2-40B4-BE49-F238E27FC236}">
                <a16:creationId xmlns:a16="http://schemas.microsoft.com/office/drawing/2014/main" id="{D52C04F2-68B7-4DCD-98FA-44EA326A061F}"/>
              </a:ext>
            </a:extLst>
          </p:cNvPr>
          <p:cNvCxnSpPr>
            <a:cxnSpLocks/>
          </p:cNvCxnSpPr>
          <p:nvPr/>
        </p:nvCxnSpPr>
        <p:spPr>
          <a:xfrm flipH="1">
            <a:off x="9765770" y="803731"/>
            <a:ext cx="951836" cy="674576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1" name="Arc 40">
            <a:extLst>
              <a:ext uri="{FF2B5EF4-FFF2-40B4-BE49-F238E27FC236}">
                <a16:creationId xmlns:a16="http://schemas.microsoft.com/office/drawing/2014/main" id="{8FB288F2-4DED-4C98-911C-83650DC837FF}"/>
              </a:ext>
            </a:extLst>
          </p:cNvPr>
          <p:cNvSpPr/>
          <p:nvPr/>
        </p:nvSpPr>
        <p:spPr>
          <a:xfrm rot="4636228">
            <a:off x="7424129" y="100056"/>
            <a:ext cx="2703737" cy="2484964"/>
          </a:xfrm>
          <a:prstGeom prst="arc">
            <a:avLst>
              <a:gd name="adj1" fmla="val 16319994"/>
              <a:gd name="adj2" fmla="val 21477208"/>
            </a:avLst>
          </a:prstGeom>
          <a:ln w="28575">
            <a:solidFill>
              <a:schemeClr val="accent1">
                <a:lumMod val="75000"/>
              </a:schemeClr>
            </a:solidFill>
            <a:prstDash val="dash"/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cxnSp>
        <p:nvCxnSpPr>
          <p:cNvPr id="42" name="Straight Arrow Connector 41">
            <a:extLst>
              <a:ext uri="{FF2B5EF4-FFF2-40B4-BE49-F238E27FC236}">
                <a16:creationId xmlns:a16="http://schemas.microsoft.com/office/drawing/2014/main" id="{34F8393E-F65A-4CFA-A005-6130E5B85376}"/>
              </a:ext>
            </a:extLst>
          </p:cNvPr>
          <p:cNvCxnSpPr>
            <a:cxnSpLocks/>
            <a:stCxn id="38" idx="3"/>
          </p:cNvCxnSpPr>
          <p:nvPr/>
        </p:nvCxnSpPr>
        <p:spPr>
          <a:xfrm flipV="1">
            <a:off x="8310989" y="2102100"/>
            <a:ext cx="516813" cy="343216"/>
          </a:xfrm>
          <a:prstGeom prst="straightConnector1">
            <a:avLst/>
          </a:prstGeom>
          <a:ln w="41275">
            <a:solidFill>
              <a:schemeClr val="accent1">
                <a:lumMod val="75000"/>
              </a:schemeClr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3" name="TextBox 42">
            <a:extLst>
              <a:ext uri="{FF2B5EF4-FFF2-40B4-BE49-F238E27FC236}">
                <a16:creationId xmlns:a16="http://schemas.microsoft.com/office/drawing/2014/main" id="{1025A8EE-20DE-4F52-AACF-1DB7BA4E155E}"/>
              </a:ext>
            </a:extLst>
          </p:cNvPr>
          <p:cNvSpPr txBox="1"/>
          <p:nvPr/>
        </p:nvSpPr>
        <p:spPr>
          <a:xfrm>
            <a:off x="10655194" y="452156"/>
            <a:ext cx="583717" cy="33855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HAZ</a:t>
            </a:r>
          </a:p>
        </p:txBody>
      </p:sp>
      <p:cxnSp>
        <p:nvCxnSpPr>
          <p:cNvPr id="44" name="Straight Connector 43">
            <a:extLst>
              <a:ext uri="{FF2B5EF4-FFF2-40B4-BE49-F238E27FC236}">
                <a16:creationId xmlns:a16="http://schemas.microsoft.com/office/drawing/2014/main" id="{86C7B04F-E84F-46EC-A7D3-1F8DD28B6F0C}"/>
              </a:ext>
            </a:extLst>
          </p:cNvPr>
          <p:cNvCxnSpPr>
            <a:cxnSpLocks/>
          </p:cNvCxnSpPr>
          <p:nvPr/>
        </p:nvCxnSpPr>
        <p:spPr>
          <a:xfrm flipV="1">
            <a:off x="9564643" y="411212"/>
            <a:ext cx="0" cy="833488"/>
          </a:xfrm>
          <a:prstGeom prst="line">
            <a:avLst/>
          </a:prstGeom>
          <a:ln w="25400">
            <a:solidFill>
              <a:schemeClr val="accent1">
                <a:lumMod val="7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5" name="TextBox 44">
            <a:extLst>
              <a:ext uri="{FF2B5EF4-FFF2-40B4-BE49-F238E27FC236}">
                <a16:creationId xmlns:a16="http://schemas.microsoft.com/office/drawing/2014/main" id="{854AE84D-1D76-4E25-B986-125E640717C5}"/>
              </a:ext>
            </a:extLst>
          </p:cNvPr>
          <p:cNvSpPr txBox="1"/>
          <p:nvPr/>
        </p:nvSpPr>
        <p:spPr>
          <a:xfrm>
            <a:off x="8371974" y="389285"/>
            <a:ext cx="1221501" cy="33855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Fusion line</a:t>
            </a:r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3497DEC3-270D-4428-B925-3103A3189ADF}"/>
              </a:ext>
            </a:extLst>
          </p:cNvPr>
          <p:cNvCxnSpPr/>
          <p:nvPr/>
        </p:nvCxnSpPr>
        <p:spPr>
          <a:xfrm flipV="1">
            <a:off x="7740955" y="5833449"/>
            <a:ext cx="779529" cy="345365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TextBox 3">
            <a:extLst>
              <a:ext uri="{FF2B5EF4-FFF2-40B4-BE49-F238E27FC236}">
                <a16:creationId xmlns:a16="http://schemas.microsoft.com/office/drawing/2014/main" id="{7E178A2D-D423-4ECB-9439-51B2DCC56706}"/>
              </a:ext>
            </a:extLst>
          </p:cNvPr>
          <p:cNvSpPr txBox="1"/>
          <p:nvPr/>
        </p:nvSpPr>
        <p:spPr>
          <a:xfrm>
            <a:off x="7512369" y="4682517"/>
            <a:ext cx="4204419" cy="292388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</a:t>
            </a:r>
            <a:r>
              <a:rPr lang="en-US" sz="1300" i="1">
                <a:solidFill>
                  <a:prstClr val="black"/>
                </a:solidFill>
                <a:latin typeface="Trebuchet MS" panose="020B0603020202020204"/>
              </a:rPr>
              <a:t>XX</a:t>
            </a: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. Example of </a:t>
            </a: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oxidized </a:t>
            </a: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weld 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93235ED4-EE28-462D-8299-37EBC7D8A1D3}"/>
              </a:ext>
            </a:extLst>
          </p:cNvPr>
          <p:cNvSpPr txBox="1"/>
          <p:nvPr/>
        </p:nvSpPr>
        <p:spPr>
          <a:xfrm>
            <a:off x="7458451" y="6488043"/>
            <a:ext cx="4204419" cy="292388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</a:t>
            </a:r>
            <a:r>
              <a:rPr lang="en-US" sz="1300" i="1">
                <a:solidFill>
                  <a:prstClr val="black"/>
                </a:solidFill>
                <a:latin typeface="Trebuchet MS" panose="020B0603020202020204"/>
              </a:rPr>
              <a:t>XX</a:t>
            </a: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. Contamination process</a:t>
            </a:r>
          </a:p>
        </p:txBody>
      </p:sp>
    </p:spTree>
    <p:extLst>
      <p:ext uri="{BB962C8B-B14F-4D97-AF65-F5344CB8AC3E}">
        <p14:creationId xmlns:p14="http://schemas.microsoft.com/office/powerpoint/2010/main" val="3280069930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pic>
        <p:nvPicPr>
          <p:cNvPr id="14" name="Picture 13" descr="Shape&#10;&#10;Description automatically generated">
            <a:extLst>
              <a:ext uri="{FF2B5EF4-FFF2-40B4-BE49-F238E27FC236}">
                <a16:creationId xmlns:a16="http://schemas.microsoft.com/office/drawing/2014/main" id="{BFF4D4D6-9714-47E4-A032-01F9EDAD107C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02012" y="682324"/>
            <a:ext cx="3303592" cy="3292239"/>
          </a:xfrm>
          <a:prstGeom prst="rect">
            <a:avLst/>
          </a:prstGeom>
        </p:spPr>
      </p:pic>
      <p:pic>
        <p:nvPicPr>
          <p:cNvPr id="16" name="Picture 10" descr="A picture containing engineering drawing&#10;&#10;Description automatically generated">
            <a:extLst>
              <a:ext uri="{FF2B5EF4-FFF2-40B4-BE49-F238E27FC236}">
                <a16:creationId xmlns:a16="http://schemas.microsoft.com/office/drawing/2014/main" id="{8BA3D6DF-9D64-4E9C-87B5-EF613F6C2311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BEBA8EAE-BF5A-486C-A8C5-ECC9F3942E4B}">
                <a14:imgProps xmlns:a14="http://schemas.microsoft.com/office/drawing/2010/main">
                  <a14:imgLayer r:embed="rId9">
                    <a14:imgEffect>
                      <a14:sharpenSoften amount="50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3117510" y="3171769"/>
            <a:ext cx="3437860" cy="3526916"/>
          </a:xfrm>
          <a:prstGeom prst="rect">
            <a:avLst/>
          </a:prstGeom>
        </p:spPr>
      </p:pic>
      <p:sp>
        <p:nvSpPr>
          <p:cNvPr id="19" name="Arrow: Right 18">
            <a:extLst>
              <a:ext uri="{FF2B5EF4-FFF2-40B4-BE49-F238E27FC236}">
                <a16:creationId xmlns:a16="http://schemas.microsoft.com/office/drawing/2014/main" id="{EA0D2B66-47CC-4857-AF1E-029DDCF98DD2}"/>
              </a:ext>
            </a:extLst>
          </p:cNvPr>
          <p:cNvSpPr/>
          <p:nvPr/>
        </p:nvSpPr>
        <p:spPr>
          <a:xfrm rot="5400000">
            <a:off x="3830887" y="5063439"/>
            <a:ext cx="966949" cy="469387"/>
          </a:xfrm>
          <a:prstGeom prst="rightArrow">
            <a:avLst>
              <a:gd name="adj1" fmla="val 50000"/>
              <a:gd name="adj2" fmla="val 47727"/>
            </a:avLst>
          </a:prstGeom>
          <a:solidFill>
            <a:srgbClr val="0070C0"/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E6E50E62-2474-47E9-9684-E887361591BC}"/>
              </a:ext>
            </a:extLst>
          </p:cNvPr>
          <p:cNvSpPr txBox="1"/>
          <p:nvPr/>
        </p:nvSpPr>
        <p:spPr>
          <a:xfrm>
            <a:off x="6386021" y="5672702"/>
            <a:ext cx="2853583" cy="692497"/>
          </a:xfrm>
          <a:prstGeom prst="rect">
            <a:avLst/>
          </a:prstGeom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xx Effect of temperature and pH crevice corrosion of Titanium Grade 12 in saturated NaCl brine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2AF5F8E8-0B45-46FE-97AB-E8B83A49F932}"/>
              </a:ext>
            </a:extLst>
          </p:cNvPr>
          <p:cNvSpPr txBox="1"/>
          <p:nvPr/>
        </p:nvSpPr>
        <p:spPr>
          <a:xfrm>
            <a:off x="7249257" y="4231818"/>
            <a:ext cx="3209101" cy="492443"/>
          </a:xfrm>
          <a:prstGeom prst="rect">
            <a:avLst/>
          </a:prstGeom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xx Crevice corrosion mechanism                    </a:t>
            </a: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for titanium in aqueous chloride media</a:t>
            </a:r>
            <a:endParaRPr kumimoji="0" lang="en-GB" sz="1300" b="0" i="1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2" name="Arrow: Right 21">
            <a:extLst>
              <a:ext uri="{FF2B5EF4-FFF2-40B4-BE49-F238E27FC236}">
                <a16:creationId xmlns:a16="http://schemas.microsoft.com/office/drawing/2014/main" id="{ED479AA8-B92F-4749-A087-3F11301EA0BD}"/>
              </a:ext>
            </a:extLst>
          </p:cNvPr>
          <p:cNvSpPr/>
          <p:nvPr/>
        </p:nvSpPr>
        <p:spPr>
          <a:xfrm rot="8100000">
            <a:off x="9860999" y="1511552"/>
            <a:ext cx="1098662" cy="483964"/>
          </a:xfrm>
          <a:prstGeom prst="rightArrow">
            <a:avLst>
              <a:gd name="adj1" fmla="val 50000"/>
              <a:gd name="adj2" fmla="val 47727"/>
            </a:avLst>
          </a:prstGeom>
          <a:solidFill>
            <a:srgbClr val="0070C0"/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1B159DA9-A0D2-4AA0-A349-5D3DFF8FF82C}"/>
              </a:ext>
            </a:extLst>
          </p:cNvPr>
          <p:cNvSpPr txBox="1"/>
          <p:nvPr/>
        </p:nvSpPr>
        <p:spPr>
          <a:xfrm>
            <a:off x="10479804" y="927312"/>
            <a:ext cx="980137" cy="33855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crevice</a:t>
            </a:r>
          </a:p>
        </p:txBody>
      </p:sp>
      <p:sp>
        <p:nvSpPr>
          <p:cNvPr id="24" name="Arrow: Right 23">
            <a:extLst>
              <a:ext uri="{FF2B5EF4-FFF2-40B4-BE49-F238E27FC236}">
                <a16:creationId xmlns:a16="http://schemas.microsoft.com/office/drawing/2014/main" id="{72C8B6F0-58D3-40DB-ABC9-3C9F40A66E6C}"/>
              </a:ext>
            </a:extLst>
          </p:cNvPr>
          <p:cNvSpPr/>
          <p:nvPr/>
        </p:nvSpPr>
        <p:spPr>
          <a:xfrm rot="13500000">
            <a:off x="9822085" y="3188862"/>
            <a:ext cx="1098662" cy="483964"/>
          </a:xfrm>
          <a:prstGeom prst="rightArrow">
            <a:avLst>
              <a:gd name="adj1" fmla="val 50000"/>
              <a:gd name="adj2" fmla="val 47727"/>
            </a:avLst>
          </a:prstGeom>
          <a:solidFill>
            <a:schemeClr val="accent5">
              <a:lumMod val="75000"/>
            </a:schemeClr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6188FCAC-B5C5-407E-BA11-C359F132C336}"/>
              </a:ext>
            </a:extLst>
          </p:cNvPr>
          <p:cNvSpPr txBox="1"/>
          <p:nvPr/>
        </p:nvSpPr>
        <p:spPr>
          <a:xfrm>
            <a:off x="10601491" y="3789909"/>
            <a:ext cx="1381890" cy="33855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anodic site</a:t>
            </a:r>
          </a:p>
        </p:txBody>
      </p:sp>
      <p:sp>
        <p:nvSpPr>
          <p:cNvPr id="26" name="Arrow: Right 25">
            <a:extLst>
              <a:ext uri="{FF2B5EF4-FFF2-40B4-BE49-F238E27FC236}">
                <a16:creationId xmlns:a16="http://schemas.microsoft.com/office/drawing/2014/main" id="{121003FC-8A38-458E-836F-A6626DFEDD66}"/>
              </a:ext>
            </a:extLst>
          </p:cNvPr>
          <p:cNvSpPr/>
          <p:nvPr/>
        </p:nvSpPr>
        <p:spPr>
          <a:xfrm rot="18958962">
            <a:off x="6954668" y="2961192"/>
            <a:ext cx="1098662" cy="482440"/>
          </a:xfrm>
          <a:prstGeom prst="rightArrow">
            <a:avLst>
              <a:gd name="adj1" fmla="val 50000"/>
              <a:gd name="adj2" fmla="val 47727"/>
            </a:avLst>
          </a:prstGeom>
          <a:solidFill>
            <a:srgbClr val="00B0F0"/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299F797D-3253-48D5-8B81-817A8B164888}"/>
              </a:ext>
            </a:extLst>
          </p:cNvPr>
          <p:cNvSpPr txBox="1"/>
          <p:nvPr/>
        </p:nvSpPr>
        <p:spPr>
          <a:xfrm>
            <a:off x="6359952" y="3660475"/>
            <a:ext cx="1381890" cy="33855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cathodic site</a:t>
            </a:r>
          </a:p>
        </p:txBody>
      </p:sp>
      <p:sp>
        <p:nvSpPr>
          <p:cNvPr id="28" name="Arrow: Right 27">
            <a:extLst>
              <a:ext uri="{FF2B5EF4-FFF2-40B4-BE49-F238E27FC236}">
                <a16:creationId xmlns:a16="http://schemas.microsoft.com/office/drawing/2014/main" id="{55A56A90-C860-422D-8BFD-431B14FAA04E}"/>
              </a:ext>
            </a:extLst>
          </p:cNvPr>
          <p:cNvSpPr/>
          <p:nvPr/>
        </p:nvSpPr>
        <p:spPr>
          <a:xfrm rot="8100000">
            <a:off x="9000975" y="810362"/>
            <a:ext cx="1098662" cy="483964"/>
          </a:xfrm>
          <a:prstGeom prst="rightArrow">
            <a:avLst>
              <a:gd name="adj1" fmla="val 50000"/>
              <a:gd name="adj2" fmla="val 47727"/>
            </a:avLst>
          </a:prstGeom>
          <a:solidFill>
            <a:srgbClr val="0070C0"/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32B85995-88AD-4A60-B26A-0FCB69CE0BE3}"/>
              </a:ext>
            </a:extLst>
          </p:cNvPr>
          <p:cNvSpPr txBox="1"/>
          <p:nvPr/>
        </p:nvSpPr>
        <p:spPr>
          <a:xfrm>
            <a:off x="9815338" y="421699"/>
            <a:ext cx="1560710" cy="33855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salt deposit</a:t>
            </a:r>
          </a:p>
        </p:txBody>
      </p:sp>
      <p:sp>
        <p:nvSpPr>
          <p:cNvPr id="30" name="Title 1">
            <a:extLst>
              <a:ext uri="{FF2B5EF4-FFF2-40B4-BE49-F238E27FC236}">
                <a16:creationId xmlns:a16="http://schemas.microsoft.com/office/drawing/2014/main" id="{8AF402A5-389C-4762-8F1A-55CAAEA52F96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GB"/>
              <a:t>Pitting / Crevice Corrosion </a:t>
            </a:r>
            <a:r>
              <a:rPr lang="en-GB">
                <a:highlight>
                  <a:srgbClr val="FFFF00"/>
                </a:highlight>
              </a:rPr>
              <a:t>(Appendix)</a:t>
            </a:r>
            <a:endParaRPr lang="en-GB" sz="2500">
              <a:highlight>
                <a:srgbClr val="FFFF00"/>
              </a:highlight>
            </a:endParaRP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417F8B5F-46B8-4828-B9FE-0C02CF150649}"/>
              </a:ext>
            </a:extLst>
          </p:cNvPr>
          <p:cNvSpPr txBox="1"/>
          <p:nvPr/>
        </p:nvSpPr>
        <p:spPr>
          <a:xfrm>
            <a:off x="713653" y="1101190"/>
            <a:ext cx="5737619" cy="2093907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marL="342900" lvl="0" indent="-342900" algn="just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SzPct val="80000"/>
              <a:buFont typeface="Wingdings 3" charset="2"/>
              <a:buChar char=""/>
              <a:defRPr/>
            </a:pPr>
            <a:r>
              <a:rPr lang="en-US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Crevice corrosion, next to pitting, was one of the primary degradation mechanisms</a:t>
            </a:r>
          </a:p>
          <a:p>
            <a:pPr marL="342900" indent="-342900" algn="just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SzPct val="80000"/>
              <a:buFont typeface="Wingdings 3" charset="2"/>
              <a:buChar char=""/>
              <a:defRPr/>
            </a:pPr>
            <a:r>
              <a:rPr lang="en-US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Pits developed on the salt-free surface and crevices developed under the slurry salt deposits</a:t>
            </a:r>
          </a:p>
          <a:p>
            <a:pPr marL="342900" lvl="0" indent="-342900" algn="just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SzPct val="80000"/>
              <a:buFont typeface="Wingdings 3" charset="2"/>
              <a:buChar char=""/>
              <a:defRPr/>
            </a:pPr>
            <a:r>
              <a:rPr lang="en-US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Because of the small, restricted volumes of solution within tight crevices pH levels </a:t>
            </a:r>
            <a:r>
              <a:rPr lang="en-US" b="1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as low as 0 to 1 </a:t>
            </a:r>
            <a:r>
              <a:rPr lang="en-US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could develop</a:t>
            </a:r>
          </a:p>
        </p:txBody>
      </p:sp>
      <p:sp>
        <p:nvSpPr>
          <p:cNvPr id="2" name="Slide Number Placeholder 3">
            <a:extLst>
              <a:ext uri="{FF2B5EF4-FFF2-40B4-BE49-F238E27FC236}">
                <a16:creationId xmlns:a16="http://schemas.microsoft.com/office/drawing/2014/main" id="{432C13E2-999A-4362-9C73-5483C9324C58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45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A3830014-4F0F-4FB8-A2EB-75917386E26C}"/>
              </a:ext>
            </a:extLst>
          </p:cNvPr>
          <p:cNvCxnSpPr>
            <a:cxnSpLocks/>
          </p:cNvCxnSpPr>
          <p:nvPr/>
        </p:nvCxnSpPr>
        <p:spPr>
          <a:xfrm>
            <a:off x="7298371" y="2692420"/>
            <a:ext cx="2109290" cy="0"/>
          </a:xfrm>
          <a:prstGeom prst="line">
            <a:avLst/>
          </a:prstGeom>
          <a:noFill/>
          <a:ln w="28575">
            <a:solidFill>
              <a:srgbClr val="00B0F0"/>
            </a:solidFill>
            <a:prstDash val="dash"/>
          </a:ln>
          <a:effectLst>
            <a:glow rad="101600">
              <a:schemeClr val="accent2">
                <a:satMod val="175000"/>
                <a:alpha val="40000"/>
              </a:schemeClr>
            </a:glo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</p:cxnSp>
      <p:sp>
        <p:nvSpPr>
          <p:cNvPr id="6" name="Arc 5">
            <a:extLst>
              <a:ext uri="{FF2B5EF4-FFF2-40B4-BE49-F238E27FC236}">
                <a16:creationId xmlns:a16="http://schemas.microsoft.com/office/drawing/2014/main" id="{962AB9EF-4BF2-439E-A5F6-F3497F121980}"/>
              </a:ext>
            </a:extLst>
          </p:cNvPr>
          <p:cNvSpPr/>
          <p:nvPr/>
        </p:nvSpPr>
        <p:spPr>
          <a:xfrm rot="10221269">
            <a:off x="9390026" y="2143676"/>
            <a:ext cx="1214762" cy="796722"/>
          </a:xfrm>
          <a:prstGeom prst="arc">
            <a:avLst>
              <a:gd name="adj1" fmla="val 16309398"/>
              <a:gd name="adj2" fmla="val 0"/>
            </a:avLst>
          </a:prstGeom>
          <a:ln w="28575">
            <a:solidFill>
              <a:schemeClr val="accent5">
                <a:lumMod val="75000"/>
              </a:schemeClr>
            </a:solidFill>
            <a:prstDash val="dash"/>
          </a:ln>
          <a:effectLst>
            <a:glow rad="101600">
              <a:schemeClr val="accent5">
                <a:satMod val="175000"/>
                <a:alpha val="40000"/>
              </a:schemeClr>
            </a:glo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Arc 14">
            <a:extLst>
              <a:ext uri="{FF2B5EF4-FFF2-40B4-BE49-F238E27FC236}">
                <a16:creationId xmlns:a16="http://schemas.microsoft.com/office/drawing/2014/main" id="{61156DC3-0BA3-4A12-92C3-CEFA8858B2A0}"/>
              </a:ext>
            </a:extLst>
          </p:cNvPr>
          <p:cNvSpPr/>
          <p:nvPr/>
        </p:nvSpPr>
        <p:spPr>
          <a:xfrm rot="475510">
            <a:off x="9754670" y="2595496"/>
            <a:ext cx="366505" cy="519466"/>
          </a:xfrm>
          <a:prstGeom prst="arc">
            <a:avLst>
              <a:gd name="adj1" fmla="val 18254215"/>
              <a:gd name="adj2" fmla="val 407527"/>
            </a:avLst>
          </a:prstGeom>
          <a:ln w="28575">
            <a:solidFill>
              <a:schemeClr val="accent5">
                <a:lumMod val="75000"/>
              </a:schemeClr>
            </a:solidFill>
            <a:prstDash val="dash"/>
          </a:ln>
          <a:effectLst>
            <a:glow rad="101600">
              <a:schemeClr val="accent5">
                <a:satMod val="175000"/>
                <a:alpha val="40000"/>
              </a:schemeClr>
            </a:glo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EBDCB829-3377-424F-BAE3-F130D9EF202C}"/>
              </a:ext>
            </a:extLst>
          </p:cNvPr>
          <p:cNvSpPr txBox="1"/>
          <p:nvPr/>
        </p:nvSpPr>
        <p:spPr>
          <a:xfrm>
            <a:off x="4015024" y="6223023"/>
            <a:ext cx="557119" cy="21544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ctr">
              <a:defRPr/>
            </a:pPr>
            <a:r>
              <a:rPr kumimoji="0" lang="en-GB" sz="800" b="1" u="none" strike="noStrike" kern="1200" normalizeH="0" baseline="0" noProof="0">
                <a:ln w="0"/>
                <a:solidFill>
                  <a:srgbClr val="0070C0"/>
                </a:solidFill>
                <a:uLnTx/>
                <a:uFillTx/>
              </a:rPr>
              <a:t>135</a:t>
            </a:r>
            <a:r>
              <a:rPr kumimoji="0" lang="en-GB" sz="800" b="1" u="none" strike="noStrike" kern="1200" normalizeH="0" baseline="0" noProof="0">
                <a:ln w="0"/>
                <a:solidFill>
                  <a:srgbClr val="0070C0"/>
                </a:solidFill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℃</a:t>
            </a:r>
            <a:endParaRPr kumimoji="0" lang="en-GB" sz="800" b="1" u="none" strike="noStrike" kern="1200" normalizeH="0" noProof="0">
              <a:ln w="0"/>
              <a:solidFill>
                <a:srgbClr val="0070C0"/>
              </a:solidFill>
              <a:uLnTx/>
              <a:uFillTx/>
            </a:endParaRPr>
          </a:p>
        </p:txBody>
      </p:sp>
      <p:cxnSp>
        <p:nvCxnSpPr>
          <p:cNvPr id="4" name="Straight Connector 3">
            <a:extLst>
              <a:ext uri="{FF2B5EF4-FFF2-40B4-BE49-F238E27FC236}">
                <a16:creationId xmlns:a16="http://schemas.microsoft.com/office/drawing/2014/main" id="{8D672F87-E87C-4E0B-B458-F3CC8069E7B4}"/>
              </a:ext>
            </a:extLst>
          </p:cNvPr>
          <p:cNvCxnSpPr>
            <a:cxnSpLocks/>
          </p:cNvCxnSpPr>
          <p:nvPr/>
        </p:nvCxnSpPr>
        <p:spPr>
          <a:xfrm>
            <a:off x="4379189" y="6112625"/>
            <a:ext cx="0" cy="166255"/>
          </a:xfrm>
          <a:prstGeom prst="line">
            <a:avLst/>
          </a:prstGeom>
          <a:ln w="19050">
            <a:solidFill>
              <a:srgbClr val="0070C0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20250091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6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500"/>
                                        <p:tgtEl>
                                          <p:spTgt spid="3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4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7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0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>
                      <p:stCondLst>
                        <p:cond delay="indefinite"/>
                      </p:stCondLst>
                      <p:childTnLst>
                        <p:par>
                          <p:cTn id="62" fill="hold">
                            <p:stCondLst>
                              <p:cond delay="0"/>
                            </p:stCondLst>
                            <p:childTnLst>
                              <p:par>
                                <p:cTn id="6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5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" grpId="0" animBg="1"/>
      <p:bldP spid="20" grpId="0" animBg="1"/>
      <p:bldP spid="21" grpId="0" animBg="1"/>
      <p:bldP spid="22" grpId="0" animBg="1"/>
      <p:bldP spid="23" grpId="0"/>
      <p:bldP spid="24" grpId="0" animBg="1"/>
      <p:bldP spid="25" grpId="0"/>
      <p:bldP spid="26" grpId="0" animBg="1"/>
      <p:bldP spid="27" grpId="0"/>
      <p:bldP spid="28" grpId="0" animBg="1"/>
      <p:bldP spid="29" grpId="0"/>
      <p:bldP spid="6" grpId="0" animBg="1"/>
      <p:bldP spid="15" grpId="0" animBg="1"/>
      <p:bldP spid="33" grpId="0"/>
    </p:bld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38E23B-7034-4340-818A-621FBBDC0179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130" y="6401147"/>
            <a:ext cx="972010" cy="315406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 Box 55">
            <a:extLst>
              <a:ext uri="{FF2B5EF4-FFF2-40B4-BE49-F238E27FC236}">
                <a16:creationId xmlns:a16="http://schemas.microsoft.com/office/drawing/2014/main" id="{C8121012-77A9-4B8D-9765-41400E233A81}"/>
              </a:ext>
            </a:extLst>
          </p:cNvPr>
          <p:cNvSpPr txBox="1"/>
          <p:nvPr/>
        </p:nvSpPr>
        <p:spPr>
          <a:xfrm>
            <a:off x="2021205" y="6451598"/>
            <a:ext cx="1005040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haroni" panose="02010803020104030203" pitchFamily="2" charset="-79"/>
                <a:ea typeface="UD Digi Kyokasho NK-B" panose="02020700000000000000" pitchFamily="18" charset="-128"/>
                <a:cs typeface="Aharoni" panose="02010803020104030203" pitchFamily="2" charset="-79"/>
              </a:rPr>
              <a:t>Fusion</a:t>
            </a:r>
            <a:endParaRPr kumimoji="0" lang="en-GB" sz="1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haroni" panose="02010803020104030203" pitchFamily="2" charset="-79"/>
              <a:ea typeface="Calibri" panose="020F0502020204030204" pitchFamily="34" charset="0"/>
              <a:cs typeface="Aharoni" panose="02010803020104030203" pitchFamily="2" charset="-79"/>
            </a:endParaRPr>
          </a:p>
        </p:txBody>
      </p:sp>
      <p:pic>
        <p:nvPicPr>
          <p:cNvPr id="11" name="Graphic 8">
            <a:extLst>
              <a:ext uri="{FF2B5EF4-FFF2-40B4-BE49-F238E27FC236}">
                <a16:creationId xmlns:a16="http://schemas.microsoft.com/office/drawing/2014/main" id="{4C5C2C56-9CB0-4A07-A173-F7F0F6EC9707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752600" y="6370320"/>
            <a:ext cx="327660" cy="315407"/>
          </a:xfrm>
          <a:prstGeom prst="rect">
            <a:avLst/>
          </a:prstGeom>
        </p:spPr>
      </p:pic>
      <p:sp>
        <p:nvSpPr>
          <p:cNvPr id="13" name="Text Box 55">
            <a:extLst>
              <a:ext uri="{FF2B5EF4-FFF2-40B4-BE49-F238E27FC236}">
                <a16:creationId xmlns:a16="http://schemas.microsoft.com/office/drawing/2014/main" id="{9C874C90-7E6C-4CBF-9565-BCF79049FEEB}"/>
              </a:ext>
            </a:extLst>
          </p:cNvPr>
          <p:cNvSpPr txBox="1"/>
          <p:nvPr/>
        </p:nvSpPr>
        <p:spPr>
          <a:xfrm>
            <a:off x="2021205" y="6347868"/>
            <a:ext cx="2357984" cy="180155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>
                  <a:outerShdw blurRad="38100" dist="19050" dir="2700000" algn="tl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 pitchFamily="34" charset="0"/>
                <a:ea typeface="UD Digi Kyokasho NK-B" panose="02020700000000000000" pitchFamily="18" charset="-128"/>
                <a:cs typeface="Arial" panose="020B0604020202020204" pitchFamily="34" charset="0"/>
              </a:rPr>
              <a:t>Group 4</a:t>
            </a:r>
            <a:endParaRPr kumimoji="0" lang="en-GB" sz="9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78975827-3FE1-4F71-A04D-61BEB4ADA232}"/>
              </a:ext>
            </a:extLst>
          </p:cNvPr>
          <p:cNvSpPr txBox="1"/>
          <p:nvPr/>
        </p:nvSpPr>
        <p:spPr>
          <a:xfrm>
            <a:off x="827173" y="5824526"/>
            <a:ext cx="3522073" cy="292388"/>
          </a:xfrm>
          <a:prstGeom prst="rect">
            <a:avLst/>
          </a:prstGeom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X. Hydrogen embrittlement mechanism</a:t>
            </a:r>
            <a:endParaRPr kumimoji="0" lang="en-GB" sz="1300" b="0" i="1" u="none" strike="noStrike" kern="1200" cap="none" spc="0" normalizeH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A1D7D49F-8F4E-4915-8827-9801DF5BDE0D}"/>
              </a:ext>
            </a:extLst>
          </p:cNvPr>
          <p:cNvSpPr txBox="1"/>
          <p:nvPr/>
        </p:nvSpPr>
        <p:spPr>
          <a:xfrm>
            <a:off x="682665" y="1138907"/>
            <a:ext cx="3506869" cy="228780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 algn="just">
              <a:spcBef>
                <a:spcPts val="1000"/>
              </a:spcBef>
              <a:buClr>
                <a:srgbClr val="0070C0"/>
              </a:buClr>
              <a:buSzPct val="80000"/>
              <a:buFont typeface="Wingdings 3" charset="2"/>
              <a:buChar char=""/>
            </a:pPr>
            <a:r>
              <a:rPr lang="en-GB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Hydrogen was adsorbed on the surface of a metal, dissociated</a:t>
            </a:r>
          </a:p>
          <a:p>
            <a:pPr marL="342900" indent="-342900" algn="just">
              <a:spcBef>
                <a:spcPts val="1000"/>
              </a:spcBef>
              <a:buClr>
                <a:srgbClr val="0070C0"/>
              </a:buClr>
              <a:buSzPct val="80000"/>
              <a:buFont typeface="Wingdings 3" charset="2"/>
              <a:buChar char=""/>
            </a:pPr>
            <a:r>
              <a:rPr lang="en-GB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Individual hydrogen atoms were absorbed and diffused through the titanium bulk.</a:t>
            </a:r>
          </a:p>
          <a:p>
            <a:pPr marL="342900" indent="-342900" algn="just">
              <a:spcBef>
                <a:spcPts val="1000"/>
              </a:spcBef>
              <a:buClr>
                <a:schemeClr val="accent1"/>
              </a:buClr>
              <a:buSzPct val="80000"/>
              <a:buFont typeface="Wingdings 3" charset="2"/>
              <a:buChar char=""/>
            </a:pPr>
            <a:endParaRPr lang="en-GB">
              <a:solidFill>
                <a:schemeClr val="tx1">
                  <a:lumMod val="75000"/>
                  <a:lumOff val="25000"/>
                </a:schemeClr>
              </a:solidFill>
              <a:ea typeface="+mn-lt"/>
              <a:cs typeface="+mn-lt"/>
            </a:endParaRPr>
          </a:p>
        </p:txBody>
      </p:sp>
      <p:pic>
        <p:nvPicPr>
          <p:cNvPr id="25" name="Picture 24">
            <a:extLst>
              <a:ext uri="{FF2B5EF4-FFF2-40B4-BE49-F238E27FC236}">
                <a16:creationId xmlns:a16="http://schemas.microsoft.com/office/drawing/2014/main" id="{B1CE938F-4D07-403C-A391-F059052B0CD5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4640" t="11890" r="7336" b="12178"/>
          <a:stretch/>
        </p:blipFill>
        <p:spPr>
          <a:xfrm>
            <a:off x="8542519" y="3263891"/>
            <a:ext cx="3318905" cy="2114382"/>
          </a:xfrm>
          <a:prstGeom prst="rect">
            <a:avLst/>
          </a:prstGeom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</p:pic>
      <p:sp>
        <p:nvSpPr>
          <p:cNvPr id="26" name="TextBox 25">
            <a:extLst>
              <a:ext uri="{FF2B5EF4-FFF2-40B4-BE49-F238E27FC236}">
                <a16:creationId xmlns:a16="http://schemas.microsoft.com/office/drawing/2014/main" id="{27B35310-1333-4D98-80F7-94AB2AFD35F8}"/>
              </a:ext>
            </a:extLst>
          </p:cNvPr>
          <p:cNvSpPr txBox="1"/>
          <p:nvPr/>
        </p:nvSpPr>
        <p:spPr>
          <a:xfrm>
            <a:off x="8542515" y="5550940"/>
            <a:ext cx="3299326" cy="492443"/>
          </a:xfrm>
          <a:prstGeom prst="rect">
            <a:avLst/>
          </a:prstGeom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lvl="0" algn="just">
              <a:defRPr/>
            </a:pPr>
            <a:r>
              <a:rPr kumimoji="0" lang="en-GB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Fig 16. </a:t>
            </a: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Images showing the crack</a:t>
            </a:r>
            <a:r>
              <a:rPr kumimoji="0" lang="en-US" sz="1300" b="0" i="1" u="none" strike="noStrike" kern="1200" cap="none" spc="0" normalizeH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and the</a:t>
            </a:r>
            <a:r>
              <a:rPr kumimoji="0" lang="en-US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rebuchet MS" panose="020B0603020202020204"/>
                <a:ea typeface="+mn-ea"/>
                <a:cs typeface="+mn-cs"/>
              </a:rPr>
              <a:t> fracture face </a:t>
            </a:r>
            <a:r>
              <a:rPr lang="en-US" sz="1300" i="1">
                <a:solidFill>
                  <a:prstClr val="black"/>
                </a:solidFill>
              </a:rPr>
              <a:t>in section MetJB1.</a:t>
            </a:r>
            <a:endParaRPr kumimoji="0" lang="en-GB" sz="1300" b="0" i="1" u="none" strike="noStrike" kern="1200" cap="none" spc="0" normalizeH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4F5BAE80-FF01-4C26-927C-16F1B74E0DE0}"/>
              </a:ext>
            </a:extLst>
          </p:cNvPr>
          <p:cNvCxnSpPr>
            <a:cxnSpLocks/>
          </p:cNvCxnSpPr>
          <p:nvPr/>
        </p:nvCxnSpPr>
        <p:spPr>
          <a:xfrm flipV="1">
            <a:off x="10626284" y="3889154"/>
            <a:ext cx="0" cy="537404"/>
          </a:xfrm>
          <a:prstGeom prst="straightConnector1">
            <a:avLst/>
          </a:prstGeom>
          <a:ln w="41275">
            <a:solidFill>
              <a:srgbClr val="00B0F0"/>
            </a:solidFill>
            <a:headEnd type="triangle" w="lg" len="lg"/>
            <a:tailEnd type="triangle" w="lg" len="lg"/>
          </a:ln>
          <a:effectLst>
            <a:innerShdw blurRad="63500" dist="50800" dir="10800000">
              <a:prstClr val="black">
                <a:alpha val="50000"/>
              </a:prstClr>
            </a:inn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" name="TextBox 27">
            <a:extLst>
              <a:ext uri="{FF2B5EF4-FFF2-40B4-BE49-F238E27FC236}">
                <a16:creationId xmlns:a16="http://schemas.microsoft.com/office/drawing/2014/main" id="{F60609F3-2C31-44E5-8A36-4ABF186EDDE9}"/>
              </a:ext>
            </a:extLst>
          </p:cNvPr>
          <p:cNvSpPr txBox="1"/>
          <p:nvPr/>
        </p:nvSpPr>
        <p:spPr>
          <a:xfrm>
            <a:off x="6148163" y="3867486"/>
            <a:ext cx="1467913" cy="58477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600">
                <a:solidFill>
                  <a:prstClr val="black"/>
                </a:solidFill>
                <a:latin typeface="Trebuchet MS" panose="020B0603020202020204"/>
              </a:rPr>
              <a:t>Titanium 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600">
                <a:solidFill>
                  <a:prstClr val="black"/>
                </a:solidFill>
                <a:latin typeface="Trebuchet MS" panose="020B0603020202020204"/>
              </a:rPr>
              <a:t>hydride layer</a:t>
            </a:r>
            <a:endParaRPr kumimoji="0" lang="en-GB" sz="1600" b="0" u="none" strike="noStrike" kern="1200" cap="none" spc="0" normalizeH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cxnSp>
        <p:nvCxnSpPr>
          <p:cNvPr id="29" name="Straight Arrow Connector 28">
            <a:extLst>
              <a:ext uri="{FF2B5EF4-FFF2-40B4-BE49-F238E27FC236}">
                <a16:creationId xmlns:a16="http://schemas.microsoft.com/office/drawing/2014/main" id="{DD7262A5-6CDA-41FA-9A66-419F6A33835A}"/>
              </a:ext>
            </a:extLst>
          </p:cNvPr>
          <p:cNvCxnSpPr>
            <a:cxnSpLocks/>
          </p:cNvCxnSpPr>
          <p:nvPr/>
        </p:nvCxnSpPr>
        <p:spPr>
          <a:xfrm flipV="1">
            <a:off x="7519737" y="4587078"/>
            <a:ext cx="2436234" cy="376886"/>
          </a:xfrm>
          <a:prstGeom prst="straightConnector1">
            <a:avLst/>
          </a:prstGeom>
          <a:ln w="41275">
            <a:solidFill>
              <a:schemeClr val="accent1"/>
            </a:solidFill>
            <a:headEnd type="non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" name="TextBox 29">
            <a:extLst>
              <a:ext uri="{FF2B5EF4-FFF2-40B4-BE49-F238E27FC236}">
                <a16:creationId xmlns:a16="http://schemas.microsoft.com/office/drawing/2014/main" id="{A406DE7B-2A4B-4994-AC5D-0798B6958E05}"/>
              </a:ext>
            </a:extLst>
          </p:cNvPr>
          <p:cNvSpPr txBox="1"/>
          <p:nvPr/>
        </p:nvSpPr>
        <p:spPr>
          <a:xfrm>
            <a:off x="5884828" y="4775520"/>
            <a:ext cx="2108267" cy="58477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600">
                <a:solidFill>
                  <a:prstClr val="black"/>
                </a:solidFill>
                <a:latin typeface="Trebuchet MS" panose="020B0603020202020204"/>
              </a:rPr>
              <a:t>Ligament</a:t>
            </a:r>
            <a:endParaRPr kumimoji="0" lang="en-GB" sz="1600" b="0" u="none" strike="noStrike" kern="1200" cap="none" spc="0" normalizeH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600">
                <a:solidFill>
                  <a:prstClr val="black"/>
                </a:solidFill>
                <a:latin typeface="Trebuchet MS" panose="020B0603020202020204"/>
              </a:rPr>
              <a:t>(Titanium Grade 12)</a:t>
            </a:r>
            <a:endParaRPr kumimoji="0" lang="en-GB" sz="1600" b="0" u="none" strike="noStrike" kern="1200" cap="none" spc="0" normalizeH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rebuchet MS" panose="020B0603020202020204"/>
              <a:ea typeface="+mn-ea"/>
              <a:cs typeface="+mn-cs"/>
            </a:endParaRP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BAF17270-39A8-4B70-BCC1-B39BCF029E0F}"/>
              </a:ext>
            </a:extLst>
          </p:cNvPr>
          <p:cNvSpPr txBox="1"/>
          <p:nvPr/>
        </p:nvSpPr>
        <p:spPr>
          <a:xfrm>
            <a:off x="4249376" y="6166376"/>
            <a:ext cx="7454204" cy="492443"/>
          </a:xfrm>
          <a:prstGeom prst="rect">
            <a:avLst/>
          </a:prstGeom>
          <a:solidFill>
            <a:schemeClr val="bg1"/>
          </a:solidFill>
          <a:ln>
            <a:solidFill>
              <a:srgbClr val="0070C0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en-US" sz="1300" b="1" i="1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Note: </a:t>
            </a:r>
            <a:r>
              <a:rPr lang="en-US" sz="1300" i="1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Hydrides dissolve easily in temperature </a:t>
            </a:r>
            <a:r>
              <a:rPr lang="en-US" sz="1300" b="1" i="1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above 100 to 150°C</a:t>
            </a:r>
            <a:r>
              <a:rPr lang="en-US" sz="1300" i="1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 allowing hydrogen diffusion within the material </a:t>
            </a:r>
            <a:r>
              <a:rPr lang="en-US" sz="1300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[x]. Max. operating temperature stated in the Case Study was </a:t>
            </a:r>
            <a:r>
              <a:rPr lang="en-US" sz="1300" b="1" i="1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135°C.</a:t>
            </a:r>
            <a:endParaRPr lang="en-US" sz="1300" b="1"/>
          </a:p>
        </p:txBody>
      </p:sp>
      <p:pic>
        <p:nvPicPr>
          <p:cNvPr id="32" name="Picture 31">
            <a:extLst>
              <a:ext uri="{FF2B5EF4-FFF2-40B4-BE49-F238E27FC236}">
                <a16:creationId xmlns:a16="http://schemas.microsoft.com/office/drawing/2014/main" id="{3243A56B-7998-4614-8AB0-302AB8D3F73A}"/>
              </a:ext>
            </a:extLst>
          </p:cNvPr>
          <p:cNvPicPr>
            <a:picLocks noChangeAspect="1"/>
          </p:cNvPicPr>
          <p:nvPr/>
        </p:nvPicPr>
        <p:blipFill>
          <a:blip r:embed="rId7">
            <a:lum contrast="40000"/>
          </a:blip>
          <a:stretch>
            <a:fillRect/>
          </a:stretch>
        </p:blipFill>
        <p:spPr>
          <a:xfrm>
            <a:off x="8523964" y="691854"/>
            <a:ext cx="3317876" cy="2196837"/>
          </a:xfrm>
          <a:prstGeom prst="rect">
            <a:avLst/>
          </a:prstGeom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</p:pic>
      <p:sp>
        <p:nvSpPr>
          <p:cNvPr id="33" name="Arrow: Right 32">
            <a:extLst>
              <a:ext uri="{FF2B5EF4-FFF2-40B4-BE49-F238E27FC236}">
                <a16:creationId xmlns:a16="http://schemas.microsoft.com/office/drawing/2014/main" id="{E2836B8C-F20C-4F76-8490-74843EA503CD}"/>
              </a:ext>
            </a:extLst>
          </p:cNvPr>
          <p:cNvSpPr/>
          <p:nvPr/>
        </p:nvSpPr>
        <p:spPr>
          <a:xfrm rot="5400000">
            <a:off x="9221539" y="2702265"/>
            <a:ext cx="1401086" cy="469387"/>
          </a:xfrm>
          <a:prstGeom prst="rightArrow">
            <a:avLst>
              <a:gd name="adj1" fmla="val 50000"/>
              <a:gd name="adj2" fmla="val 47727"/>
            </a:avLst>
          </a:prstGeom>
          <a:solidFill>
            <a:srgbClr val="0070C0"/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5" name="Picture 34" descr="Diagram&#10;&#10;Description automatically generated">
            <a:extLst>
              <a:ext uri="{FF2B5EF4-FFF2-40B4-BE49-F238E27FC236}">
                <a16:creationId xmlns:a16="http://schemas.microsoft.com/office/drawing/2014/main" id="{F1EAF315-74D5-4873-B660-CE2BDF0DD583}"/>
              </a:ext>
            </a:extLst>
          </p:cNvPr>
          <p:cNvPicPr>
            <a:picLocks noChangeAspect="1"/>
          </p:cNvPicPr>
          <p:nvPr/>
        </p:nvPicPr>
        <p:blipFill rotWithShape="1">
          <a:blip r:embed="rId8">
            <a:extLst>
              <a:ext uri="{BEBA8EAE-BF5A-486C-A8C5-ECC9F3942E4B}">
                <a14:imgProps xmlns:a14="http://schemas.microsoft.com/office/drawing/2010/main">
                  <a14:imgLayer r:embed="rId9">
                    <a14:imgEffect>
                      <a14:sharpenSoften amount="25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r="156"/>
          <a:stretch/>
        </p:blipFill>
        <p:spPr>
          <a:xfrm>
            <a:off x="792513" y="3299040"/>
            <a:ext cx="3462424" cy="2357066"/>
          </a:xfrm>
          <a:prstGeom prst="rect">
            <a:avLst/>
          </a:prstGeom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</p:spPr>
      </p:pic>
      <p:sp>
        <p:nvSpPr>
          <p:cNvPr id="36" name="TextBox 35">
            <a:extLst>
              <a:ext uri="{FF2B5EF4-FFF2-40B4-BE49-F238E27FC236}">
                <a16:creationId xmlns:a16="http://schemas.microsoft.com/office/drawing/2014/main" id="{BE694920-8EAC-434B-9D97-B5A6081FA0EC}"/>
              </a:ext>
            </a:extLst>
          </p:cNvPr>
          <p:cNvSpPr txBox="1"/>
          <p:nvPr/>
        </p:nvSpPr>
        <p:spPr>
          <a:xfrm>
            <a:off x="4493484" y="1143260"/>
            <a:ext cx="3659588" cy="215956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 algn="just">
              <a:spcBef>
                <a:spcPts val="1000"/>
              </a:spcBef>
              <a:buClr>
                <a:schemeClr val="accent1"/>
              </a:buClr>
              <a:buSzPct val="80000"/>
              <a:buFont typeface="Wingdings 3" charset="2"/>
              <a:buChar char=""/>
            </a:pPr>
            <a:r>
              <a:rPr lang="en-GB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Hydrogen atoms within the metal gradually recombined to form hydrogen molecules or combined with titanium to form hydrides.</a:t>
            </a:r>
          </a:p>
          <a:p>
            <a:pPr marL="342900" indent="-342900" algn="just">
              <a:spcBef>
                <a:spcPts val="1000"/>
              </a:spcBef>
              <a:buClr>
                <a:schemeClr val="accent1"/>
              </a:buClr>
              <a:buSzPct val="80000"/>
              <a:buFont typeface="Wingdings 3" charset="2"/>
              <a:buChar char=""/>
            </a:pPr>
            <a:r>
              <a:rPr lang="en-US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Pressure within the metal increased leading to cracking. </a:t>
            </a:r>
          </a:p>
        </p:txBody>
      </p:sp>
      <p:sp>
        <p:nvSpPr>
          <p:cNvPr id="37" name="Oval 36">
            <a:extLst>
              <a:ext uri="{FF2B5EF4-FFF2-40B4-BE49-F238E27FC236}">
                <a16:creationId xmlns:a16="http://schemas.microsoft.com/office/drawing/2014/main" id="{685BBF72-6B55-4B7B-A67A-B1C2E6B44292}"/>
              </a:ext>
            </a:extLst>
          </p:cNvPr>
          <p:cNvSpPr/>
          <p:nvPr/>
        </p:nvSpPr>
        <p:spPr>
          <a:xfrm>
            <a:off x="9237460" y="889564"/>
            <a:ext cx="1369249" cy="1320800"/>
          </a:xfrm>
          <a:prstGeom prst="ellipse">
            <a:avLst/>
          </a:prstGeom>
          <a:noFill/>
          <a:ln w="38100">
            <a:solidFill>
              <a:schemeClr val="accent1"/>
            </a:solidFill>
            <a:prstDash val="dash"/>
          </a:ln>
          <a:effectLst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8" name="Straight Connector 37">
            <a:extLst>
              <a:ext uri="{FF2B5EF4-FFF2-40B4-BE49-F238E27FC236}">
                <a16:creationId xmlns:a16="http://schemas.microsoft.com/office/drawing/2014/main" id="{56507393-56FB-4054-B89B-82A32CE89D43}"/>
              </a:ext>
            </a:extLst>
          </p:cNvPr>
          <p:cNvCxnSpPr>
            <a:cxnSpLocks/>
          </p:cNvCxnSpPr>
          <p:nvPr/>
        </p:nvCxnSpPr>
        <p:spPr>
          <a:xfrm>
            <a:off x="6278137" y="3902010"/>
            <a:ext cx="4348147" cy="0"/>
          </a:xfrm>
          <a:prstGeom prst="line">
            <a:avLst/>
          </a:prstGeom>
          <a:noFill/>
          <a:ln w="28575">
            <a:solidFill>
              <a:schemeClr val="accent1"/>
            </a:solidFill>
            <a:prstDash val="dash"/>
          </a:ln>
          <a:effectLst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</p:cxnSp>
      <p:cxnSp>
        <p:nvCxnSpPr>
          <p:cNvPr id="39" name="Straight Connector 38">
            <a:extLst>
              <a:ext uri="{FF2B5EF4-FFF2-40B4-BE49-F238E27FC236}">
                <a16:creationId xmlns:a16="http://schemas.microsoft.com/office/drawing/2014/main" id="{3EEDCEA0-E79C-4247-B81C-1958BE2C6214}"/>
              </a:ext>
            </a:extLst>
          </p:cNvPr>
          <p:cNvCxnSpPr>
            <a:cxnSpLocks/>
          </p:cNvCxnSpPr>
          <p:nvPr/>
        </p:nvCxnSpPr>
        <p:spPr>
          <a:xfrm>
            <a:off x="6278137" y="4426557"/>
            <a:ext cx="4348147" cy="0"/>
          </a:xfrm>
          <a:prstGeom prst="line">
            <a:avLst/>
          </a:prstGeom>
          <a:noFill/>
          <a:ln w="28575">
            <a:solidFill>
              <a:schemeClr val="accent1"/>
            </a:solidFill>
            <a:prstDash val="dash"/>
          </a:ln>
          <a:effectLst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</p:cxnSp>
      <p:sp>
        <p:nvSpPr>
          <p:cNvPr id="43" name="Title 1">
            <a:extLst>
              <a:ext uri="{FF2B5EF4-FFF2-40B4-BE49-F238E27FC236}">
                <a16:creationId xmlns:a16="http://schemas.microsoft.com/office/drawing/2014/main" id="{95A599CE-0575-43F5-9B1A-C683158217B6}"/>
              </a:ext>
            </a:extLst>
          </p:cNvPr>
          <p:cNvSpPr txBox="1">
            <a:spLocks/>
          </p:cNvSpPr>
          <p:nvPr/>
        </p:nvSpPr>
        <p:spPr>
          <a:xfrm>
            <a:off x="1015135" y="107109"/>
            <a:ext cx="8596668" cy="11227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/>
              <a:t>Hydrogen Embrittlement </a:t>
            </a:r>
            <a:r>
              <a:rPr lang="en-US">
                <a:highlight>
                  <a:srgbClr val="FFFF00"/>
                </a:highlight>
              </a:rPr>
              <a:t>– to appendix</a:t>
            </a:r>
            <a:endParaRPr lang="en-GB" sz="2500">
              <a:highlight>
                <a:srgbClr val="FFFF00"/>
              </a:highlight>
            </a:endParaRPr>
          </a:p>
        </p:txBody>
      </p:sp>
      <p:sp>
        <p:nvSpPr>
          <p:cNvPr id="45" name="Slide Number Placeholder 3">
            <a:extLst>
              <a:ext uri="{FF2B5EF4-FFF2-40B4-BE49-F238E27FC236}">
                <a16:creationId xmlns:a16="http://schemas.microsoft.com/office/drawing/2014/main" id="{1AE2D9C4-6564-4DC2-AD30-3A6EF8EA47CF}"/>
              </a:ext>
            </a:extLst>
          </p:cNvPr>
          <p:cNvSpPr txBox="1">
            <a:spLocks/>
          </p:cNvSpPr>
          <p:nvPr/>
        </p:nvSpPr>
        <p:spPr>
          <a:xfrm>
            <a:off x="11780737" y="6519446"/>
            <a:ext cx="411263" cy="3385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r" defTabSz="457200" rtl="0" eaLnBrk="1" latinLnBrk="0" hangingPunct="1">
              <a:defRPr sz="1500" b="1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fld id="{F32430A9-A975-47EE-BCF7-9751B9680637}" type="slidenum">
              <a:rPr lang="en-GB" sz="120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pPr>
                <a:spcAft>
                  <a:spcPts val="600"/>
                </a:spcAft>
              </a:pPr>
              <a:t>46</a:t>
            </a:fld>
            <a:endParaRPr lang="en-GB" sz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40571232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4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0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3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4" fill="hold">
                      <p:stCondLst>
                        <p:cond delay="indefinite"/>
                      </p:stCondLst>
                      <p:childTnLst>
                        <p:par>
                          <p:cTn id="55" fill="hold">
                            <p:stCondLst>
                              <p:cond delay="0"/>
                            </p:stCondLst>
                            <p:childTnLst>
                              <p:par>
                                <p:cTn id="56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8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" grpId="0" animBg="1"/>
      <p:bldP spid="24" grpId="0"/>
      <p:bldP spid="26" grpId="0" animBg="1"/>
      <p:bldP spid="28" grpId="0"/>
      <p:bldP spid="30" grpId="0"/>
      <p:bldP spid="31" grpId="0" animBg="1"/>
      <p:bldP spid="33" grpId="0" animBg="1"/>
      <p:bldP spid="36" grpId="0"/>
      <p:bldP spid="37" grpId="0" animBg="1"/>
    </p:bldLst>
  </p:timing>
</p:sld>
</file>

<file path=ppt/theme/theme1.xml><?xml version="1.0" encoding="utf-8"?>
<a:theme xmlns:a="http://schemas.openxmlformats.org/drawingml/2006/main" name="Facet">
  <a:themeElements>
    <a:clrScheme name="Blue">
      <a:dk1>
        <a:sysClr val="windowText" lastClr="000000"/>
      </a:dk1>
      <a:lt1>
        <a:sysClr val="window" lastClr="FFFFFF"/>
      </a:lt1>
      <a:dk2>
        <a:srgbClr val="17406D"/>
      </a:dk2>
      <a:lt2>
        <a:srgbClr val="DBEF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F49100"/>
      </a:hlink>
      <a:folHlink>
        <a:srgbClr val="85DFD0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0B5AB586-D108-4FC1-8368-649FE654B894}"/>
    </a:ext>
  </a:extLst>
</a:theme>
</file>

<file path=ppt/theme/theme2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90A704EE494C3F4DB743DEFA0337B9B8" ma:contentTypeVersion="13" ma:contentTypeDescription="Create a new document." ma:contentTypeScope="" ma:versionID="643bdac4f206232fd4d789da908d3246">
  <xsd:schema xmlns:xsd="http://www.w3.org/2001/XMLSchema" xmlns:xs="http://www.w3.org/2001/XMLSchema" xmlns:p="http://schemas.microsoft.com/office/2006/metadata/properties" xmlns:ns3="87b23483-d4f5-4b43-ab42-37d40409ea5a" xmlns:ns4="187fc0f5-caf8-4c2f-abf5-c450f57c6a23" targetNamespace="http://schemas.microsoft.com/office/2006/metadata/properties" ma:root="true" ma:fieldsID="76273455bd45fa4a73b4399802e944c6" ns3:_="" ns4:_="">
    <xsd:import namespace="87b23483-d4f5-4b43-ab42-37d40409ea5a"/>
    <xsd:import namespace="187fc0f5-caf8-4c2f-abf5-c450f57c6a23"/>
    <xsd:element name="properties">
      <xsd:complexType>
        <xsd:sequence>
          <xsd:element name="documentManagement">
            <xsd:complexType>
              <xsd:all>
                <xsd:element ref="ns3:MediaServiceMetadata" minOccurs="0"/>
                <xsd:element ref="ns3:MediaServiceFastMetadata" minOccurs="0"/>
                <xsd:element ref="ns3:MediaServiceDateTaken" minOccurs="0"/>
                <xsd:element ref="ns3:MediaServiceAutoTags" minOccurs="0"/>
                <xsd:element ref="ns3:MediaServiceLocation" minOccurs="0"/>
                <xsd:element ref="ns3:MediaServiceOCR" minOccurs="0"/>
                <xsd:element ref="ns3:MediaServiceEventHashCode" minOccurs="0"/>
                <xsd:element ref="ns3:MediaServiceGenerationTime" minOccurs="0"/>
                <xsd:element ref="ns4:SharedWithUsers" minOccurs="0"/>
                <xsd:element ref="ns4:SharedWithDetails" minOccurs="0"/>
                <xsd:element ref="ns4:SharingHintHash" minOccurs="0"/>
                <xsd:element ref="ns3:MediaServiceAutoKeyPoints" minOccurs="0"/>
                <xsd:element ref="ns3:MediaServiceKeyPoint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87b23483-d4f5-4b43-ab42-37d40409ea5a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0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Tags" ma:index="11" nillable="true" ma:displayName="MediaServiceAutoTags" ma:internalName="MediaServiceAutoTags" ma:readOnly="true">
      <xsd:simpleType>
        <xsd:restriction base="dms:Text"/>
      </xsd:simpleType>
    </xsd:element>
    <xsd:element name="MediaServiceLocation" ma:index="12" nillable="true" ma:displayName="MediaServiceLocation" ma:internalName="MediaServiceLocation" ma:readOnly="true">
      <xsd:simpleType>
        <xsd:restriction base="dms:Text"/>
      </xsd:simpleType>
    </xsd:element>
    <xsd:element name="MediaServiceOCR" ma:index="13" nillable="true" ma:displayName="MediaServiceOCR" ma:internalName="MediaServiceOCR" ma:readOnly="true">
      <xsd:simpleType>
        <xsd:restriction base="dms:Note">
          <xsd:maxLength value="255"/>
        </xsd:restriction>
      </xsd:simpleType>
    </xsd:element>
    <xsd:element name="MediaServiceEventHashCode" ma:index="14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GenerationTime" ma:index="15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AutoKeyPoints" ma:index="19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20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87fc0f5-caf8-4c2f-abf5-c450f57c6a23" elementFormDefault="qualified">
    <xsd:import namespace="http://schemas.microsoft.com/office/2006/documentManagement/types"/>
    <xsd:import namespace="http://schemas.microsoft.com/office/infopath/2007/PartnerControls"/>
    <xsd:element name="SharedWithUsers" ma:index="16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7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SharingHintHash" ma:index="18" nillable="true" ma:displayName="Sharing Hint Hash" ma:hidden="true" ma:internalName="SharingHintHash" ma:readOnly="true">
      <xsd:simpleType>
        <xsd:restriction base="dms:Text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0A1F8BDE-353A-4D34-A0D0-C131DC855050}">
  <ds:schemaRefs>
    <ds:schemaRef ds:uri="http://purl.org/dc/dcmitype/"/>
    <ds:schemaRef ds:uri="http://schemas.microsoft.com/office/2006/documentManagement/types"/>
    <ds:schemaRef ds:uri="http://schemas.openxmlformats.org/package/2006/metadata/core-properties"/>
    <ds:schemaRef ds:uri="http://schemas.microsoft.com/office/2006/metadata/properties"/>
    <ds:schemaRef ds:uri="http://purl.org/dc/elements/1.1/"/>
    <ds:schemaRef ds:uri="http://www.w3.org/XML/1998/namespace"/>
    <ds:schemaRef ds:uri="http://purl.org/dc/terms/"/>
    <ds:schemaRef ds:uri="http://schemas.microsoft.com/office/infopath/2007/PartnerControls"/>
    <ds:schemaRef ds:uri="187fc0f5-caf8-4c2f-abf5-c450f57c6a23"/>
    <ds:schemaRef ds:uri="87b23483-d4f5-4b43-ab42-37d40409ea5a"/>
  </ds:schemaRefs>
</ds:datastoreItem>
</file>

<file path=customXml/itemProps2.xml><?xml version="1.0" encoding="utf-8"?>
<ds:datastoreItem xmlns:ds="http://schemas.openxmlformats.org/officeDocument/2006/customXml" ds:itemID="{7DEC72F4-9ACA-45D9-BF46-09064E7D2F8E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EB615C41-C06F-4F14-A879-55FC8BE7FEA6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87b23483-d4f5-4b43-ab42-37d40409ea5a"/>
    <ds:schemaRef ds:uri="187fc0f5-caf8-4c2f-abf5-c450f57c6a23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0</TotalTime>
  <Words>3265</Words>
  <Application>Microsoft Office PowerPoint</Application>
  <PresentationFormat>Widescreen</PresentationFormat>
  <Paragraphs>798</Paragraphs>
  <Slides>46</Slides>
  <Notes>26</Notes>
  <HiddenSlides>0</HiddenSlides>
  <MMClips>0</MMClips>
  <ScaleCrop>false</ScaleCrop>
  <HeadingPairs>
    <vt:vector size="8" baseType="variant">
      <vt:variant>
        <vt:lpstr>Fonts Used</vt:lpstr>
      </vt:variant>
      <vt:variant>
        <vt:i4>14</vt:i4>
      </vt:variant>
      <vt:variant>
        <vt:lpstr>Theme</vt:lpstr>
      </vt:variant>
      <vt:variant>
        <vt:i4>2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46</vt:i4>
      </vt:variant>
    </vt:vector>
  </HeadingPairs>
  <TitlesOfParts>
    <vt:vector size="63" baseType="lpstr">
      <vt:lpstr>Aharoni</vt:lpstr>
      <vt:lpstr>Arial</vt:lpstr>
      <vt:lpstr>Arial</vt:lpstr>
      <vt:lpstr>Arial Narrow</vt:lpstr>
      <vt:lpstr>Calibri</vt:lpstr>
      <vt:lpstr>Calibri Light</vt:lpstr>
      <vt:lpstr>Cambria</vt:lpstr>
      <vt:lpstr>Cambria Math</vt:lpstr>
      <vt:lpstr>Comic Sans MS</vt:lpstr>
      <vt:lpstr>Courier New</vt:lpstr>
      <vt:lpstr>Open Sans</vt:lpstr>
      <vt:lpstr>Times New Roman</vt:lpstr>
      <vt:lpstr>Trebuchet MS</vt:lpstr>
      <vt:lpstr>Wingdings 3</vt:lpstr>
      <vt:lpstr>Facet</vt:lpstr>
      <vt:lpstr>Office Theme</vt:lpstr>
      <vt:lpstr>Bitmap Image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Background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Degradation Mechanisms</vt:lpstr>
      <vt:lpstr>Degradation Mechanism Observed failures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Risk Assessment</vt:lpstr>
      <vt:lpstr>Risk Assessment</vt:lpstr>
      <vt:lpstr>Risk Assessment</vt:lpstr>
      <vt:lpstr>Risk Assessment</vt:lpstr>
      <vt:lpstr>Risk Assessment</vt:lpstr>
      <vt:lpstr>Risk Assessment</vt:lpstr>
      <vt:lpstr>Mitigation Options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Conclusions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Lemoine Vincent</dc:creator>
  <cp:lastModifiedBy>David Mobbs</cp:lastModifiedBy>
  <cp:revision>2</cp:revision>
  <dcterms:created xsi:type="dcterms:W3CDTF">2020-11-11T09:19:35Z</dcterms:created>
  <dcterms:modified xsi:type="dcterms:W3CDTF">2020-11-11T14:42:24Z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0x01010090A704EE494C3F4DB743DEFA0337B9B8</vt:lpwstr>
  </property>
</Properties>
</file>