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6"/>
  </p:notesMasterIdLst>
  <p:sldIdLst>
    <p:sldId id="256" r:id="rId5"/>
    <p:sldId id="260" r:id="rId6"/>
    <p:sldId id="340" r:id="rId7"/>
    <p:sldId id="302" r:id="rId8"/>
    <p:sldId id="362" r:id="rId9"/>
    <p:sldId id="343" r:id="rId10"/>
    <p:sldId id="344" r:id="rId11"/>
    <p:sldId id="356" r:id="rId12"/>
    <p:sldId id="341" r:id="rId13"/>
    <p:sldId id="342" r:id="rId14"/>
    <p:sldId id="368" r:id="rId15"/>
    <p:sldId id="370" r:id="rId16"/>
    <p:sldId id="371" r:id="rId17"/>
    <p:sldId id="357" r:id="rId18"/>
    <p:sldId id="338" r:id="rId19"/>
    <p:sldId id="339" r:id="rId20"/>
    <p:sldId id="350" r:id="rId21"/>
    <p:sldId id="359" r:id="rId22"/>
    <p:sldId id="354" r:id="rId23"/>
    <p:sldId id="347" r:id="rId24"/>
    <p:sldId id="346" r:id="rId25"/>
    <p:sldId id="351" r:id="rId26"/>
    <p:sldId id="328" r:id="rId27"/>
    <p:sldId id="372" r:id="rId28"/>
    <p:sldId id="373" r:id="rId29"/>
    <p:sldId id="335" r:id="rId30"/>
    <p:sldId id="336" r:id="rId31"/>
    <p:sldId id="366" r:id="rId32"/>
    <p:sldId id="367" r:id="rId33"/>
    <p:sldId id="353" r:id="rId34"/>
    <p:sldId id="25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Benjamin" initials="LB" lastIdx="2" clrIdx="0">
    <p:extLst>
      <p:ext uri="{19B8F6BF-5375-455C-9EA6-DF929625EA0E}">
        <p15:presenceInfo xmlns:p15="http://schemas.microsoft.com/office/powerpoint/2012/main" userId="S::benjamin.lee@sgn.co.uk::541d7fd1-1c75-43b1-b003-2c85f3087d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48" autoAdjust="0"/>
    <p:restoredTop sz="96101" autoAdjust="0"/>
  </p:normalViewPr>
  <p:slideViewPr>
    <p:cSldViewPr snapToGrid="0">
      <p:cViewPr varScale="1">
        <p:scale>
          <a:sx n="94" d="100"/>
          <a:sy n="94" d="100"/>
        </p:scale>
        <p:origin x="552" y="91"/>
      </p:cViewPr>
      <p:guideLst/>
    </p:cSldViewPr>
  </p:slideViewPr>
  <p:notesTextViewPr>
    <p:cViewPr>
      <p:scale>
        <a:sx n="1" d="1"/>
        <a:sy n="1" d="1"/>
      </p:scale>
      <p:origin x="0" y="0"/>
    </p:cViewPr>
  </p:notesTextViewPr>
  <p:sorterViewPr>
    <p:cViewPr>
      <p:scale>
        <a:sx n="130" d="100"/>
        <a:sy n="130" d="100"/>
      </p:scale>
      <p:origin x="0" y="0"/>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image" Target="../media/image25.jpg"/><Relationship Id="rId6" Type="http://schemas.openxmlformats.org/officeDocument/2006/relationships/hyperlink" Target="https://pixabay.com/en/diving-air-oxygen-kringel-air-ring-378214/" TargetMode="External"/><Relationship Id="rId5" Type="http://schemas.openxmlformats.org/officeDocument/2006/relationships/image" Target="../media/image28.jpg"/><Relationship Id="rId4" Type="http://schemas.openxmlformats.org/officeDocument/2006/relationships/hyperlink" Target="https://commons.wikimedia.org/wiki/File:H%2B.svg"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image" Target="../media/image25.jpg"/><Relationship Id="rId6" Type="http://schemas.openxmlformats.org/officeDocument/2006/relationships/hyperlink" Target="https://pixabay.com/en/diving-air-oxygen-kringel-air-ring-378214/" TargetMode="External"/><Relationship Id="rId5" Type="http://schemas.openxmlformats.org/officeDocument/2006/relationships/image" Target="../media/image28.jpg"/><Relationship Id="rId4" Type="http://schemas.openxmlformats.org/officeDocument/2006/relationships/hyperlink" Target="https://commons.wikimedia.org/wiki/File:H%2B.svg"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10E4EA-E3C3-4A8F-BA63-0077F237F1AF}"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n-GB"/>
        </a:p>
      </dgm:t>
    </dgm:pt>
    <dgm:pt modelId="{86695D48-A58A-443D-BF3C-B75123C16AAE}">
      <dgm:prSet phldrT="[Text]" custT="1"/>
      <dgm:spPr/>
      <dgm:t>
        <a:bodyPr/>
        <a:lstStyle/>
        <a:p>
          <a:r>
            <a:rPr lang="en-US" sz="2800" dirty="0"/>
            <a:t>E</a:t>
          </a:r>
          <a:r>
            <a:rPr lang="en-US" sz="2800" noProof="0" dirty="0" err="1"/>
            <a:t>rosion</a:t>
          </a:r>
          <a:endParaRPr lang="en-GB" sz="2800" dirty="0"/>
        </a:p>
      </dgm:t>
    </dgm:pt>
    <dgm:pt modelId="{8DFAC75D-5382-4615-8DE6-2CAB3EA25664}" type="parTrans" cxnId="{26ECA4A8-5467-4602-98DC-33B11661FBB2}">
      <dgm:prSet/>
      <dgm:spPr/>
      <dgm:t>
        <a:bodyPr/>
        <a:lstStyle/>
        <a:p>
          <a:endParaRPr lang="en-GB" sz="2000"/>
        </a:p>
      </dgm:t>
    </dgm:pt>
    <dgm:pt modelId="{40D2F6B7-C702-4BFF-9C69-A27663F718B6}" type="sibTrans" cxnId="{26ECA4A8-5467-4602-98DC-33B11661FBB2}">
      <dgm:prSet/>
      <dgm:spPr/>
      <dgm:t>
        <a:bodyPr/>
        <a:lstStyle/>
        <a:p>
          <a:endParaRPr lang="en-GB" sz="2000"/>
        </a:p>
      </dgm:t>
    </dgm:pt>
    <dgm:pt modelId="{D823BCBE-7FEE-49BD-8D03-9E3E2E762875}">
      <dgm:prSet custT="1"/>
      <dgm:spPr/>
      <dgm:t>
        <a:bodyPr/>
        <a:lstStyle/>
        <a:p>
          <a:r>
            <a:rPr lang="en-US" sz="2800" dirty="0">
              <a:sym typeface="Wingdings" panose="05000000000000000000" pitchFamily="2" charset="2"/>
            </a:rPr>
            <a:t>Weaker weld/HAZ area</a:t>
          </a:r>
          <a:endParaRPr lang="en-US" sz="2800" noProof="0" dirty="0">
            <a:sym typeface="Wingdings" panose="05000000000000000000" pitchFamily="2" charset="2"/>
          </a:endParaRPr>
        </a:p>
      </dgm:t>
    </dgm:pt>
    <dgm:pt modelId="{95387331-2BC3-496F-835C-48FA67C224F8}" type="parTrans" cxnId="{4AB56967-0B11-4840-91CF-7BFB82BB85C7}">
      <dgm:prSet/>
      <dgm:spPr/>
      <dgm:t>
        <a:bodyPr/>
        <a:lstStyle/>
        <a:p>
          <a:endParaRPr lang="en-GB" sz="2000"/>
        </a:p>
      </dgm:t>
    </dgm:pt>
    <dgm:pt modelId="{3857CD3C-E22B-4F35-BB7D-2B859474B472}" type="sibTrans" cxnId="{4AB56967-0B11-4840-91CF-7BFB82BB85C7}">
      <dgm:prSet/>
      <dgm:spPr/>
      <dgm:t>
        <a:bodyPr/>
        <a:lstStyle/>
        <a:p>
          <a:endParaRPr lang="en-GB" sz="2000"/>
        </a:p>
      </dgm:t>
    </dgm:pt>
    <dgm:pt modelId="{814DCA96-21B7-4983-9265-AA38FD67FF12}">
      <dgm:prSet custT="1"/>
      <dgm:spPr/>
      <dgm:t>
        <a:bodyPr/>
        <a:lstStyle/>
        <a:p>
          <a:r>
            <a:rPr lang="en-US" sz="2400" dirty="0">
              <a:sym typeface="Wingdings" panose="05000000000000000000" pitchFamily="2" charset="2"/>
            </a:rPr>
            <a:t>Presence of hydrogen</a:t>
          </a:r>
        </a:p>
      </dgm:t>
    </dgm:pt>
    <dgm:pt modelId="{040CC065-9547-4CCB-9E17-628E590D2573}" type="parTrans" cxnId="{033BA1A5-5F27-4979-83B8-96550577C835}">
      <dgm:prSet/>
      <dgm:spPr/>
      <dgm:t>
        <a:bodyPr/>
        <a:lstStyle/>
        <a:p>
          <a:endParaRPr lang="en-GB" sz="2000"/>
        </a:p>
      </dgm:t>
    </dgm:pt>
    <dgm:pt modelId="{48C332E8-15C0-4A6E-8B10-0AE5956BF39D}" type="sibTrans" cxnId="{033BA1A5-5F27-4979-83B8-96550577C835}">
      <dgm:prSet/>
      <dgm:spPr/>
      <dgm:t>
        <a:bodyPr/>
        <a:lstStyle/>
        <a:p>
          <a:endParaRPr lang="en-GB" sz="2000"/>
        </a:p>
      </dgm:t>
    </dgm:pt>
    <dgm:pt modelId="{8E2EAFC3-9CEF-4919-8512-925BA571804B}">
      <dgm:prSet custT="1"/>
      <dgm:spPr/>
      <dgm:t>
        <a:bodyPr/>
        <a:lstStyle/>
        <a:p>
          <a:r>
            <a:rPr lang="en-US" sz="2800" noProof="0" dirty="0"/>
            <a:t>Presence of oxygen </a:t>
          </a:r>
          <a:r>
            <a:rPr lang="en-US" sz="2800" noProof="0" dirty="0">
              <a:sym typeface="Wingdings" panose="05000000000000000000" pitchFamily="2" charset="2"/>
            </a:rPr>
            <a:t> formic acid</a:t>
          </a:r>
          <a:endParaRPr lang="en-US" sz="2800" dirty="0">
            <a:sym typeface="Wingdings" panose="05000000000000000000" pitchFamily="2" charset="2"/>
          </a:endParaRPr>
        </a:p>
      </dgm:t>
    </dgm:pt>
    <dgm:pt modelId="{72999B45-F807-4EEF-BDFB-CD38C1D7FFD1}" type="parTrans" cxnId="{7B53958A-6F07-462E-A74A-910DD4231755}">
      <dgm:prSet/>
      <dgm:spPr/>
      <dgm:t>
        <a:bodyPr/>
        <a:lstStyle/>
        <a:p>
          <a:endParaRPr lang="en-GB" sz="2000"/>
        </a:p>
      </dgm:t>
    </dgm:pt>
    <dgm:pt modelId="{D55DFCDC-0692-494E-90B9-8F2CCCC28B98}" type="sibTrans" cxnId="{7B53958A-6F07-462E-A74A-910DD4231755}">
      <dgm:prSet/>
      <dgm:spPr/>
      <dgm:t>
        <a:bodyPr/>
        <a:lstStyle/>
        <a:p>
          <a:endParaRPr lang="en-GB" sz="2000"/>
        </a:p>
      </dgm:t>
    </dgm:pt>
    <dgm:pt modelId="{F54060E5-E047-47DF-8D8C-1C581DBB3A5E}" type="pres">
      <dgm:prSet presAssocID="{1710E4EA-E3C3-4A8F-BA63-0077F237F1AF}" presName="linearFlow" presStyleCnt="0">
        <dgm:presLayoutVars>
          <dgm:dir/>
          <dgm:resizeHandles val="exact"/>
        </dgm:presLayoutVars>
      </dgm:prSet>
      <dgm:spPr/>
    </dgm:pt>
    <dgm:pt modelId="{E23F89A7-ACFE-4D3D-8B41-42A81B495F7F}" type="pres">
      <dgm:prSet presAssocID="{86695D48-A58A-443D-BF3C-B75123C16AAE}" presName="composite" presStyleCnt="0"/>
      <dgm:spPr/>
    </dgm:pt>
    <dgm:pt modelId="{911C2C4E-77F7-42F5-B9E7-55F0E85501F6}" type="pres">
      <dgm:prSet presAssocID="{86695D48-A58A-443D-BF3C-B75123C16AAE}"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4000" r="-54000"/>
          </a:stretch>
        </a:blipFill>
      </dgm:spPr>
    </dgm:pt>
    <dgm:pt modelId="{D168BE48-9C36-4406-AE3E-033D6B248C61}" type="pres">
      <dgm:prSet presAssocID="{86695D48-A58A-443D-BF3C-B75123C16AAE}" presName="txShp" presStyleLbl="node1" presStyleIdx="0" presStyleCnt="4">
        <dgm:presLayoutVars>
          <dgm:bulletEnabled val="1"/>
        </dgm:presLayoutVars>
      </dgm:prSet>
      <dgm:spPr/>
    </dgm:pt>
    <dgm:pt modelId="{F6EF8193-1E3E-4DDF-B221-E86032A47907}" type="pres">
      <dgm:prSet presAssocID="{40D2F6B7-C702-4BFF-9C69-A27663F718B6}" presName="spacing" presStyleCnt="0"/>
      <dgm:spPr/>
    </dgm:pt>
    <dgm:pt modelId="{3652819F-164F-425C-93DE-54C2E7471CAB}" type="pres">
      <dgm:prSet presAssocID="{D823BCBE-7FEE-49BD-8D03-9E3E2E762875}" presName="composite" presStyleCnt="0"/>
      <dgm:spPr/>
    </dgm:pt>
    <dgm:pt modelId="{186969A2-B64B-4870-8A02-B49A6FA039F3}" type="pres">
      <dgm:prSet presAssocID="{D823BCBE-7FEE-49BD-8D03-9E3E2E762875}"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9448D557-E0DB-4766-943A-116611DB72CB}" type="pres">
      <dgm:prSet presAssocID="{D823BCBE-7FEE-49BD-8D03-9E3E2E762875}" presName="txShp" presStyleLbl="node1" presStyleIdx="1" presStyleCnt="4">
        <dgm:presLayoutVars>
          <dgm:bulletEnabled val="1"/>
        </dgm:presLayoutVars>
      </dgm:prSet>
      <dgm:spPr/>
    </dgm:pt>
    <dgm:pt modelId="{D7C0E7E6-E10F-4D28-BF54-67128460A325}" type="pres">
      <dgm:prSet presAssocID="{3857CD3C-E22B-4F35-BB7D-2B859474B472}" presName="spacing" presStyleCnt="0"/>
      <dgm:spPr/>
    </dgm:pt>
    <dgm:pt modelId="{FD7503BD-A0A4-4CE7-BFC3-D6C89E676800}" type="pres">
      <dgm:prSet presAssocID="{814DCA96-21B7-4983-9265-AA38FD67FF12}" presName="composite" presStyleCnt="0"/>
      <dgm:spPr/>
    </dgm:pt>
    <dgm:pt modelId="{4B5D5DB4-AE69-4A5A-92B7-D777FE9FFCD8}" type="pres">
      <dgm:prSet presAssocID="{814DCA96-21B7-4983-9265-AA38FD67FF12}" presName="imgShp" presStyleLbl="fgImgPlace1" presStyleIdx="2" presStyleCnt="4" custScaleX="62159" custScaleY="59910"/>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t="-24000" b="-24000"/>
          </a:stretch>
        </a:blipFill>
      </dgm:spPr>
    </dgm:pt>
    <dgm:pt modelId="{59394B87-04EF-44E8-BDA5-99A76FB85346}" type="pres">
      <dgm:prSet presAssocID="{814DCA96-21B7-4983-9265-AA38FD67FF12}" presName="txShp" presStyleLbl="node1" presStyleIdx="2" presStyleCnt="4" custScaleX="97326" custScaleY="59256" custLinFactNeighborX="1304" custLinFactNeighborY="-1615">
        <dgm:presLayoutVars>
          <dgm:bulletEnabled val="1"/>
        </dgm:presLayoutVars>
      </dgm:prSet>
      <dgm:spPr/>
    </dgm:pt>
    <dgm:pt modelId="{48EBFED8-C04D-4B26-A85F-1B88F992D4AF}" type="pres">
      <dgm:prSet presAssocID="{48C332E8-15C0-4A6E-8B10-0AE5956BF39D}" presName="spacing" presStyleCnt="0"/>
      <dgm:spPr/>
    </dgm:pt>
    <dgm:pt modelId="{C144DDE0-FDAD-47E6-ADB8-D7845D95A3EA}" type="pres">
      <dgm:prSet presAssocID="{8E2EAFC3-9CEF-4919-8512-925BA571804B}" presName="composite" presStyleCnt="0"/>
      <dgm:spPr/>
    </dgm:pt>
    <dgm:pt modelId="{B2353E04-E72B-491B-94B9-29B2722CD832}" type="pres">
      <dgm:prSet presAssocID="{8E2EAFC3-9CEF-4919-8512-925BA571804B}" presName="imgShp" presStyleLbl="fgImgPlace1" presStyleIdx="3" presStyleCnt="4"/>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17000" r="-17000"/>
          </a:stretch>
        </a:blipFill>
      </dgm:spPr>
    </dgm:pt>
    <dgm:pt modelId="{B2E66F6D-8DD0-488B-BC8D-900D8D51FC40}" type="pres">
      <dgm:prSet presAssocID="{8E2EAFC3-9CEF-4919-8512-925BA571804B}" presName="txShp" presStyleLbl="node1" presStyleIdx="3" presStyleCnt="4">
        <dgm:presLayoutVars>
          <dgm:bulletEnabled val="1"/>
        </dgm:presLayoutVars>
      </dgm:prSet>
      <dgm:spPr/>
    </dgm:pt>
  </dgm:ptLst>
  <dgm:cxnLst>
    <dgm:cxn modelId="{4AB56967-0B11-4840-91CF-7BFB82BB85C7}" srcId="{1710E4EA-E3C3-4A8F-BA63-0077F237F1AF}" destId="{D823BCBE-7FEE-49BD-8D03-9E3E2E762875}" srcOrd="1" destOrd="0" parTransId="{95387331-2BC3-496F-835C-48FA67C224F8}" sibTransId="{3857CD3C-E22B-4F35-BB7D-2B859474B472}"/>
    <dgm:cxn modelId="{B02F0A4D-4766-4F9F-88CA-CC2E34AD64B3}" type="presOf" srcId="{D823BCBE-7FEE-49BD-8D03-9E3E2E762875}" destId="{9448D557-E0DB-4766-943A-116611DB72CB}" srcOrd="0" destOrd="0" presId="urn:microsoft.com/office/officeart/2005/8/layout/vList3"/>
    <dgm:cxn modelId="{614D3A54-3208-4343-80A0-4763BE2A2C5C}" type="presOf" srcId="{86695D48-A58A-443D-BF3C-B75123C16AAE}" destId="{D168BE48-9C36-4406-AE3E-033D6B248C61}" srcOrd="0" destOrd="0" presId="urn:microsoft.com/office/officeart/2005/8/layout/vList3"/>
    <dgm:cxn modelId="{7B53958A-6F07-462E-A74A-910DD4231755}" srcId="{1710E4EA-E3C3-4A8F-BA63-0077F237F1AF}" destId="{8E2EAFC3-9CEF-4919-8512-925BA571804B}" srcOrd="3" destOrd="0" parTransId="{72999B45-F807-4EEF-BDFB-CD38C1D7FFD1}" sibTransId="{D55DFCDC-0692-494E-90B9-8F2CCCC28B98}"/>
    <dgm:cxn modelId="{033BA1A5-5F27-4979-83B8-96550577C835}" srcId="{1710E4EA-E3C3-4A8F-BA63-0077F237F1AF}" destId="{814DCA96-21B7-4983-9265-AA38FD67FF12}" srcOrd="2" destOrd="0" parTransId="{040CC065-9547-4CCB-9E17-628E590D2573}" sibTransId="{48C332E8-15C0-4A6E-8B10-0AE5956BF39D}"/>
    <dgm:cxn modelId="{26ECA4A8-5467-4602-98DC-33B11661FBB2}" srcId="{1710E4EA-E3C3-4A8F-BA63-0077F237F1AF}" destId="{86695D48-A58A-443D-BF3C-B75123C16AAE}" srcOrd="0" destOrd="0" parTransId="{8DFAC75D-5382-4615-8DE6-2CAB3EA25664}" sibTransId="{40D2F6B7-C702-4BFF-9C69-A27663F718B6}"/>
    <dgm:cxn modelId="{D5FED1B4-496B-4B40-9980-FB3A693954AC}" type="presOf" srcId="{1710E4EA-E3C3-4A8F-BA63-0077F237F1AF}" destId="{F54060E5-E047-47DF-8D8C-1C581DBB3A5E}" srcOrd="0" destOrd="0" presId="urn:microsoft.com/office/officeart/2005/8/layout/vList3"/>
    <dgm:cxn modelId="{E361F0C8-573F-4FA4-9C26-A57CA7C9D410}" type="presOf" srcId="{8E2EAFC3-9CEF-4919-8512-925BA571804B}" destId="{B2E66F6D-8DD0-488B-BC8D-900D8D51FC40}" srcOrd="0" destOrd="0" presId="urn:microsoft.com/office/officeart/2005/8/layout/vList3"/>
    <dgm:cxn modelId="{BAAFBACB-3C0C-49D0-8967-850B3167A9AF}" type="presOf" srcId="{814DCA96-21B7-4983-9265-AA38FD67FF12}" destId="{59394B87-04EF-44E8-BDA5-99A76FB85346}" srcOrd="0" destOrd="0" presId="urn:microsoft.com/office/officeart/2005/8/layout/vList3"/>
    <dgm:cxn modelId="{3ED71055-D2E3-44F1-93D5-FB37A5A24A10}" type="presParOf" srcId="{F54060E5-E047-47DF-8D8C-1C581DBB3A5E}" destId="{E23F89A7-ACFE-4D3D-8B41-42A81B495F7F}" srcOrd="0" destOrd="0" presId="urn:microsoft.com/office/officeart/2005/8/layout/vList3"/>
    <dgm:cxn modelId="{484BFD2E-7A47-4379-B3B0-6C9081155645}" type="presParOf" srcId="{E23F89A7-ACFE-4D3D-8B41-42A81B495F7F}" destId="{911C2C4E-77F7-42F5-B9E7-55F0E85501F6}" srcOrd="0" destOrd="0" presId="urn:microsoft.com/office/officeart/2005/8/layout/vList3"/>
    <dgm:cxn modelId="{4F92FC68-2A92-4B31-85DE-12E2916C5D26}" type="presParOf" srcId="{E23F89A7-ACFE-4D3D-8B41-42A81B495F7F}" destId="{D168BE48-9C36-4406-AE3E-033D6B248C61}" srcOrd="1" destOrd="0" presId="urn:microsoft.com/office/officeart/2005/8/layout/vList3"/>
    <dgm:cxn modelId="{A0EEA31B-369D-4EE2-BFD4-6E96E544EE5E}" type="presParOf" srcId="{F54060E5-E047-47DF-8D8C-1C581DBB3A5E}" destId="{F6EF8193-1E3E-4DDF-B221-E86032A47907}" srcOrd="1" destOrd="0" presId="urn:microsoft.com/office/officeart/2005/8/layout/vList3"/>
    <dgm:cxn modelId="{222C6B3A-23A0-4ACE-82D2-FD2EC23347A9}" type="presParOf" srcId="{F54060E5-E047-47DF-8D8C-1C581DBB3A5E}" destId="{3652819F-164F-425C-93DE-54C2E7471CAB}" srcOrd="2" destOrd="0" presId="urn:microsoft.com/office/officeart/2005/8/layout/vList3"/>
    <dgm:cxn modelId="{C6D51ACF-AA9F-4B3F-9C88-92860DC92711}" type="presParOf" srcId="{3652819F-164F-425C-93DE-54C2E7471CAB}" destId="{186969A2-B64B-4870-8A02-B49A6FA039F3}" srcOrd="0" destOrd="0" presId="urn:microsoft.com/office/officeart/2005/8/layout/vList3"/>
    <dgm:cxn modelId="{A23BEB7A-EBE2-4442-8F5F-FDF5848E0C91}" type="presParOf" srcId="{3652819F-164F-425C-93DE-54C2E7471CAB}" destId="{9448D557-E0DB-4766-943A-116611DB72CB}" srcOrd="1" destOrd="0" presId="urn:microsoft.com/office/officeart/2005/8/layout/vList3"/>
    <dgm:cxn modelId="{CBF70445-589B-4AE1-8D25-3B5E2128F009}" type="presParOf" srcId="{F54060E5-E047-47DF-8D8C-1C581DBB3A5E}" destId="{D7C0E7E6-E10F-4D28-BF54-67128460A325}" srcOrd="3" destOrd="0" presId="urn:microsoft.com/office/officeart/2005/8/layout/vList3"/>
    <dgm:cxn modelId="{C5EE42B3-16F6-499A-8B11-32607DAA0496}" type="presParOf" srcId="{F54060E5-E047-47DF-8D8C-1C581DBB3A5E}" destId="{FD7503BD-A0A4-4CE7-BFC3-D6C89E676800}" srcOrd="4" destOrd="0" presId="urn:microsoft.com/office/officeart/2005/8/layout/vList3"/>
    <dgm:cxn modelId="{041E209F-7E6B-46D2-9484-EBB49B9384F4}" type="presParOf" srcId="{FD7503BD-A0A4-4CE7-BFC3-D6C89E676800}" destId="{4B5D5DB4-AE69-4A5A-92B7-D777FE9FFCD8}" srcOrd="0" destOrd="0" presId="urn:microsoft.com/office/officeart/2005/8/layout/vList3"/>
    <dgm:cxn modelId="{5AF86DDC-3F5A-4208-8F66-06972A55B8D7}" type="presParOf" srcId="{FD7503BD-A0A4-4CE7-BFC3-D6C89E676800}" destId="{59394B87-04EF-44E8-BDA5-99A76FB85346}" srcOrd="1" destOrd="0" presId="urn:microsoft.com/office/officeart/2005/8/layout/vList3"/>
    <dgm:cxn modelId="{DBAC11F7-5AD9-43B5-9720-02221BC751BA}" type="presParOf" srcId="{F54060E5-E047-47DF-8D8C-1C581DBB3A5E}" destId="{48EBFED8-C04D-4B26-A85F-1B88F992D4AF}" srcOrd="5" destOrd="0" presId="urn:microsoft.com/office/officeart/2005/8/layout/vList3"/>
    <dgm:cxn modelId="{4F25B541-49B8-486C-8EEF-E6BF61DBBA21}" type="presParOf" srcId="{F54060E5-E047-47DF-8D8C-1C581DBB3A5E}" destId="{C144DDE0-FDAD-47E6-ADB8-D7845D95A3EA}" srcOrd="6" destOrd="0" presId="urn:microsoft.com/office/officeart/2005/8/layout/vList3"/>
    <dgm:cxn modelId="{5A7CB89A-88D2-4046-9981-D92E607F8D25}" type="presParOf" srcId="{C144DDE0-FDAD-47E6-ADB8-D7845D95A3EA}" destId="{B2353E04-E72B-491B-94B9-29B2722CD832}" srcOrd="0" destOrd="0" presId="urn:microsoft.com/office/officeart/2005/8/layout/vList3"/>
    <dgm:cxn modelId="{495419EF-2609-4BDD-8A1E-4C2E22ECCE24}" type="presParOf" srcId="{C144DDE0-FDAD-47E6-ADB8-D7845D95A3EA}" destId="{B2E66F6D-8DD0-488B-BC8D-900D8D51FC40}"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41B3C3-D72F-4B04-9E5F-D08628EFCC23}" type="doc">
      <dgm:prSet loTypeId="urn:microsoft.com/office/officeart/2005/8/layout/arrow2" loCatId="process" qsTypeId="urn:microsoft.com/office/officeart/2005/8/quickstyle/simple2" qsCatId="simple" csTypeId="urn:microsoft.com/office/officeart/2005/8/colors/accent2_5" csCatId="accent2" phldr="1"/>
      <dgm:spPr/>
      <dgm:t>
        <a:bodyPr/>
        <a:lstStyle/>
        <a:p>
          <a:endParaRPr lang="en-GB"/>
        </a:p>
      </dgm:t>
    </dgm:pt>
    <dgm:pt modelId="{45F5446A-3C4F-43FA-B00D-E17BEC804FBE}">
      <dgm:prSet phldrT="[Text]" custT="1"/>
      <dgm:spPr/>
      <dgm:t>
        <a:bodyPr/>
        <a:lstStyle/>
        <a:p>
          <a:r>
            <a:rPr lang="en-US" sz="2400" b="1" dirty="0">
              <a:solidFill>
                <a:schemeClr val="bg2">
                  <a:lumMod val="25000"/>
                </a:schemeClr>
              </a:solidFill>
            </a:rPr>
            <a:t>Slurry erosion corrosion</a:t>
          </a:r>
          <a:endParaRPr lang="en-GB" sz="2400" b="1" dirty="0">
            <a:solidFill>
              <a:schemeClr val="bg2">
                <a:lumMod val="25000"/>
              </a:schemeClr>
            </a:solidFill>
          </a:endParaRPr>
        </a:p>
      </dgm:t>
    </dgm:pt>
    <dgm:pt modelId="{73E131D6-D5E5-47A7-861F-005423F1AF72}" type="parTrans" cxnId="{5F84237E-32AB-4B31-B0CF-42617EA7EDC7}">
      <dgm:prSet/>
      <dgm:spPr/>
      <dgm:t>
        <a:bodyPr/>
        <a:lstStyle/>
        <a:p>
          <a:endParaRPr lang="en-GB" b="1">
            <a:solidFill>
              <a:schemeClr val="bg2">
                <a:lumMod val="25000"/>
              </a:schemeClr>
            </a:solidFill>
          </a:endParaRPr>
        </a:p>
      </dgm:t>
    </dgm:pt>
    <dgm:pt modelId="{39CAD514-B6E2-411E-9445-5E23C59E4D41}" type="sibTrans" cxnId="{5F84237E-32AB-4B31-B0CF-42617EA7EDC7}">
      <dgm:prSet/>
      <dgm:spPr/>
      <dgm:t>
        <a:bodyPr/>
        <a:lstStyle/>
        <a:p>
          <a:endParaRPr lang="en-GB" b="1">
            <a:solidFill>
              <a:schemeClr val="bg2">
                <a:lumMod val="25000"/>
              </a:schemeClr>
            </a:solidFill>
          </a:endParaRPr>
        </a:p>
      </dgm:t>
    </dgm:pt>
    <dgm:pt modelId="{ADFA87BA-D45F-4993-A652-DF4353C1A006}">
      <dgm:prSet custT="1"/>
      <dgm:spPr/>
      <dgm:t>
        <a:bodyPr/>
        <a:lstStyle/>
        <a:p>
          <a:pPr algn="l"/>
          <a:r>
            <a:rPr lang="en-US" sz="2400" b="1">
              <a:solidFill>
                <a:schemeClr val="bg2">
                  <a:lumMod val="25000"/>
                </a:schemeClr>
              </a:solidFill>
              <a:sym typeface="Wingdings" panose="05000000000000000000" pitchFamily="2" charset="2"/>
            </a:rPr>
            <a:t>P</a:t>
          </a:r>
          <a:r>
            <a:rPr lang="en-US" sz="2400" b="1" noProof="0">
              <a:solidFill>
                <a:schemeClr val="bg2">
                  <a:lumMod val="25000"/>
                </a:schemeClr>
              </a:solidFill>
              <a:sym typeface="Wingdings" panose="05000000000000000000" pitchFamily="2" charset="2"/>
            </a:rPr>
            <a:t>itting corrosion </a:t>
          </a:r>
          <a:endParaRPr lang="en-US" sz="2400" b="1" noProof="0" dirty="0">
            <a:solidFill>
              <a:schemeClr val="bg2">
                <a:lumMod val="25000"/>
              </a:schemeClr>
            </a:solidFill>
          </a:endParaRPr>
        </a:p>
      </dgm:t>
    </dgm:pt>
    <dgm:pt modelId="{FF4A1DE5-7FAE-4394-9C09-BE5DDAC9C0A3}" type="parTrans" cxnId="{F9D92C27-74D6-45A4-B08A-DB985C1480C5}">
      <dgm:prSet/>
      <dgm:spPr/>
      <dgm:t>
        <a:bodyPr/>
        <a:lstStyle/>
        <a:p>
          <a:endParaRPr lang="en-GB" b="1">
            <a:solidFill>
              <a:schemeClr val="bg2">
                <a:lumMod val="25000"/>
              </a:schemeClr>
            </a:solidFill>
          </a:endParaRPr>
        </a:p>
      </dgm:t>
    </dgm:pt>
    <dgm:pt modelId="{A639AF72-D9FD-4788-A3AE-95C0ED268834}" type="sibTrans" cxnId="{F9D92C27-74D6-45A4-B08A-DB985C1480C5}">
      <dgm:prSet/>
      <dgm:spPr/>
      <dgm:t>
        <a:bodyPr/>
        <a:lstStyle/>
        <a:p>
          <a:endParaRPr lang="en-GB" b="1">
            <a:solidFill>
              <a:schemeClr val="bg2">
                <a:lumMod val="25000"/>
              </a:schemeClr>
            </a:solidFill>
          </a:endParaRPr>
        </a:p>
      </dgm:t>
    </dgm:pt>
    <dgm:pt modelId="{2B279543-FE6C-45DB-909E-BCFE0F2E1280}">
      <dgm:prSet custT="1"/>
      <dgm:spPr/>
      <dgm:t>
        <a:bodyPr/>
        <a:lstStyle/>
        <a:p>
          <a:r>
            <a:rPr lang="en-US" sz="2400" b="1" noProof="0" dirty="0">
              <a:solidFill>
                <a:schemeClr val="bg2">
                  <a:lumMod val="25000"/>
                </a:schemeClr>
              </a:solidFill>
            </a:rPr>
            <a:t>Galvanic corrosion between HAZ area and parent metal</a:t>
          </a:r>
        </a:p>
      </dgm:t>
    </dgm:pt>
    <dgm:pt modelId="{AAF836F8-ACB8-45C6-9F23-3A72073DE8AF}" type="sibTrans" cxnId="{6E88417A-94B1-470D-BDF5-686F0BA8E12A}">
      <dgm:prSet/>
      <dgm:spPr/>
      <dgm:t>
        <a:bodyPr/>
        <a:lstStyle/>
        <a:p>
          <a:endParaRPr lang="en-GB" b="1">
            <a:solidFill>
              <a:schemeClr val="bg2">
                <a:lumMod val="25000"/>
              </a:schemeClr>
            </a:solidFill>
          </a:endParaRPr>
        </a:p>
      </dgm:t>
    </dgm:pt>
    <dgm:pt modelId="{68F53D8D-EDB3-4C80-BC56-F05B63AC6F92}" type="parTrans" cxnId="{6E88417A-94B1-470D-BDF5-686F0BA8E12A}">
      <dgm:prSet/>
      <dgm:spPr/>
      <dgm:t>
        <a:bodyPr/>
        <a:lstStyle/>
        <a:p>
          <a:endParaRPr lang="en-GB" b="1">
            <a:solidFill>
              <a:schemeClr val="bg2">
                <a:lumMod val="25000"/>
              </a:schemeClr>
            </a:solidFill>
          </a:endParaRPr>
        </a:p>
      </dgm:t>
    </dgm:pt>
    <dgm:pt modelId="{A8801F69-FA7E-409E-915E-F5A6387D7CCE}" type="pres">
      <dgm:prSet presAssocID="{E741B3C3-D72F-4B04-9E5F-D08628EFCC23}" presName="arrowDiagram" presStyleCnt="0">
        <dgm:presLayoutVars>
          <dgm:chMax val="5"/>
          <dgm:dir/>
          <dgm:resizeHandles val="exact"/>
        </dgm:presLayoutVars>
      </dgm:prSet>
      <dgm:spPr/>
    </dgm:pt>
    <dgm:pt modelId="{610A3AB6-95B1-4456-8173-E75FA16A3844}" type="pres">
      <dgm:prSet presAssocID="{E741B3C3-D72F-4B04-9E5F-D08628EFCC23}" presName="arrow" presStyleLbl="bgShp" presStyleIdx="0" presStyleCnt="1" custScaleX="130821" custLinFactNeighborX="-2920"/>
      <dgm:spPr/>
    </dgm:pt>
    <dgm:pt modelId="{1262F713-6E50-49F9-A32A-51A4802BD304}" type="pres">
      <dgm:prSet presAssocID="{E741B3C3-D72F-4B04-9E5F-D08628EFCC23}" presName="arrowDiagram3" presStyleCnt="0"/>
      <dgm:spPr/>
    </dgm:pt>
    <dgm:pt modelId="{B1182B04-AE7A-476E-BB44-9E05EA7312A1}" type="pres">
      <dgm:prSet presAssocID="{45F5446A-3C4F-43FA-B00D-E17BEC804FBE}" presName="bullet3a" presStyleLbl="node1" presStyleIdx="0" presStyleCnt="3"/>
      <dgm:spPr/>
    </dgm:pt>
    <dgm:pt modelId="{94B2D4B5-89D1-4EAA-B477-038BCA9DFFB7}" type="pres">
      <dgm:prSet presAssocID="{45F5446A-3C4F-43FA-B00D-E17BEC804FBE}" presName="textBox3a" presStyleLbl="revTx" presStyleIdx="0" presStyleCnt="3" custScaleX="174151" custLinFactNeighborX="43960" custLinFactNeighborY="-39115">
        <dgm:presLayoutVars>
          <dgm:bulletEnabled val="1"/>
        </dgm:presLayoutVars>
      </dgm:prSet>
      <dgm:spPr/>
    </dgm:pt>
    <dgm:pt modelId="{3966B0DD-6DAB-4F74-9190-0CECEC3076FA}" type="pres">
      <dgm:prSet presAssocID="{ADFA87BA-D45F-4993-A652-DF4353C1A006}" presName="bullet3b" presStyleLbl="node1" presStyleIdx="1" presStyleCnt="3"/>
      <dgm:spPr/>
    </dgm:pt>
    <dgm:pt modelId="{246BE10F-0552-4475-B3F4-CDC051CB8C84}" type="pres">
      <dgm:prSet presAssocID="{ADFA87BA-D45F-4993-A652-DF4353C1A006}" presName="textBox3b" presStyleLbl="revTx" presStyleIdx="1" presStyleCnt="3" custLinFactNeighborX="13862" custLinFactNeighborY="-15996">
        <dgm:presLayoutVars>
          <dgm:bulletEnabled val="1"/>
        </dgm:presLayoutVars>
      </dgm:prSet>
      <dgm:spPr/>
    </dgm:pt>
    <dgm:pt modelId="{EA2AC68F-0379-41CC-8B6B-9C9779D6C87C}" type="pres">
      <dgm:prSet presAssocID="{2B279543-FE6C-45DB-909E-BCFE0F2E1280}" presName="bullet3c" presStyleLbl="node1" presStyleIdx="2" presStyleCnt="3"/>
      <dgm:spPr/>
    </dgm:pt>
    <dgm:pt modelId="{7940E335-5D99-440E-92B4-5E99488DF6F5}" type="pres">
      <dgm:prSet presAssocID="{2B279543-FE6C-45DB-909E-BCFE0F2E1280}" presName="textBox3c" presStyleLbl="revTx" presStyleIdx="2" presStyleCnt="3" custScaleX="223152" custLinFactNeighborX="81311" custLinFactNeighborY="-11884">
        <dgm:presLayoutVars>
          <dgm:bulletEnabled val="1"/>
        </dgm:presLayoutVars>
      </dgm:prSet>
      <dgm:spPr/>
    </dgm:pt>
  </dgm:ptLst>
  <dgm:cxnLst>
    <dgm:cxn modelId="{F9D92C27-74D6-45A4-B08A-DB985C1480C5}" srcId="{E741B3C3-D72F-4B04-9E5F-D08628EFCC23}" destId="{ADFA87BA-D45F-4993-A652-DF4353C1A006}" srcOrd="1" destOrd="0" parTransId="{FF4A1DE5-7FAE-4394-9C09-BE5DDAC9C0A3}" sibTransId="{A639AF72-D9FD-4788-A3AE-95C0ED268834}"/>
    <dgm:cxn modelId="{AE6B775F-35CC-4820-A96A-D205EEFFB1A7}" type="presOf" srcId="{45F5446A-3C4F-43FA-B00D-E17BEC804FBE}" destId="{94B2D4B5-89D1-4EAA-B477-038BCA9DFFB7}" srcOrd="0" destOrd="0" presId="urn:microsoft.com/office/officeart/2005/8/layout/arrow2"/>
    <dgm:cxn modelId="{6E88417A-94B1-470D-BDF5-686F0BA8E12A}" srcId="{E741B3C3-D72F-4B04-9E5F-D08628EFCC23}" destId="{2B279543-FE6C-45DB-909E-BCFE0F2E1280}" srcOrd="2" destOrd="0" parTransId="{68F53D8D-EDB3-4C80-BC56-F05B63AC6F92}" sibTransId="{AAF836F8-ACB8-45C6-9F23-3A72073DE8AF}"/>
    <dgm:cxn modelId="{5F84237E-32AB-4B31-B0CF-42617EA7EDC7}" srcId="{E741B3C3-D72F-4B04-9E5F-D08628EFCC23}" destId="{45F5446A-3C4F-43FA-B00D-E17BEC804FBE}" srcOrd="0" destOrd="0" parTransId="{73E131D6-D5E5-47A7-861F-005423F1AF72}" sibTransId="{39CAD514-B6E2-411E-9445-5E23C59E4D41}"/>
    <dgm:cxn modelId="{5223EC81-27AD-4E1B-AF8B-408AFB81A698}" type="presOf" srcId="{ADFA87BA-D45F-4993-A652-DF4353C1A006}" destId="{246BE10F-0552-4475-B3F4-CDC051CB8C84}" srcOrd="0" destOrd="0" presId="urn:microsoft.com/office/officeart/2005/8/layout/arrow2"/>
    <dgm:cxn modelId="{70829995-16F2-4EB3-8183-52F1BC63AEC1}" type="presOf" srcId="{2B279543-FE6C-45DB-909E-BCFE0F2E1280}" destId="{7940E335-5D99-440E-92B4-5E99488DF6F5}" srcOrd="0" destOrd="0" presId="urn:microsoft.com/office/officeart/2005/8/layout/arrow2"/>
    <dgm:cxn modelId="{DF6185C5-4011-4D88-8854-65EF909E5A24}" type="presOf" srcId="{E741B3C3-D72F-4B04-9E5F-D08628EFCC23}" destId="{A8801F69-FA7E-409E-915E-F5A6387D7CCE}" srcOrd="0" destOrd="0" presId="urn:microsoft.com/office/officeart/2005/8/layout/arrow2"/>
    <dgm:cxn modelId="{3CDB62AC-0BDD-4E0F-9012-3ACEE2CAA627}" type="presParOf" srcId="{A8801F69-FA7E-409E-915E-F5A6387D7CCE}" destId="{610A3AB6-95B1-4456-8173-E75FA16A3844}" srcOrd="0" destOrd="0" presId="urn:microsoft.com/office/officeart/2005/8/layout/arrow2"/>
    <dgm:cxn modelId="{E8B9EE7D-D2F5-4EFC-8FDD-5345322F4DC2}" type="presParOf" srcId="{A8801F69-FA7E-409E-915E-F5A6387D7CCE}" destId="{1262F713-6E50-49F9-A32A-51A4802BD304}" srcOrd="1" destOrd="0" presId="urn:microsoft.com/office/officeart/2005/8/layout/arrow2"/>
    <dgm:cxn modelId="{F4E0FD59-B8DD-4ECC-AB1A-3497E605B583}" type="presParOf" srcId="{1262F713-6E50-49F9-A32A-51A4802BD304}" destId="{B1182B04-AE7A-476E-BB44-9E05EA7312A1}" srcOrd="0" destOrd="0" presId="urn:microsoft.com/office/officeart/2005/8/layout/arrow2"/>
    <dgm:cxn modelId="{58A94ACD-86CC-4BF2-A2F5-373FD1358DF6}" type="presParOf" srcId="{1262F713-6E50-49F9-A32A-51A4802BD304}" destId="{94B2D4B5-89D1-4EAA-B477-038BCA9DFFB7}" srcOrd="1" destOrd="0" presId="urn:microsoft.com/office/officeart/2005/8/layout/arrow2"/>
    <dgm:cxn modelId="{B27FB310-6CBE-4BA6-98DF-6C7E72EF4E80}" type="presParOf" srcId="{1262F713-6E50-49F9-A32A-51A4802BD304}" destId="{3966B0DD-6DAB-4F74-9190-0CECEC3076FA}" srcOrd="2" destOrd="0" presId="urn:microsoft.com/office/officeart/2005/8/layout/arrow2"/>
    <dgm:cxn modelId="{2BE6933E-12BD-4B4C-B185-A2EBD6676D0B}" type="presParOf" srcId="{1262F713-6E50-49F9-A32A-51A4802BD304}" destId="{246BE10F-0552-4475-B3F4-CDC051CB8C84}" srcOrd="3" destOrd="0" presId="urn:microsoft.com/office/officeart/2005/8/layout/arrow2"/>
    <dgm:cxn modelId="{7A5AD861-8D42-47F9-96EF-96A1E5885A80}" type="presParOf" srcId="{1262F713-6E50-49F9-A32A-51A4802BD304}" destId="{EA2AC68F-0379-41CC-8B6B-9C9779D6C87C}" srcOrd="4" destOrd="0" presId="urn:microsoft.com/office/officeart/2005/8/layout/arrow2"/>
    <dgm:cxn modelId="{2F35268F-5188-46F1-81E7-B5BD50C28B6C}" type="presParOf" srcId="{1262F713-6E50-49F9-A32A-51A4802BD304}" destId="{7940E335-5D99-440E-92B4-5E99488DF6F5}" srcOrd="5"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906417-1E2F-490D-893B-32C9C5B3219A}" type="doc">
      <dgm:prSet loTypeId="urn:microsoft.com/office/officeart/2008/layout/LinedList" loCatId="hierarchy" qsTypeId="urn:microsoft.com/office/officeart/2005/8/quickstyle/3d2#1" qsCatId="3D" csTypeId="urn:microsoft.com/office/officeart/2005/8/colors/colorful5" csCatId="colorful" phldr="1"/>
      <dgm:spPr/>
      <dgm:t>
        <a:bodyPr/>
        <a:lstStyle/>
        <a:p>
          <a:endParaRPr lang="en-GB"/>
        </a:p>
      </dgm:t>
    </dgm:pt>
    <dgm:pt modelId="{EA533CB9-422A-4F68-A0B7-7F55B89DE0B7}">
      <dgm:prSet phldrT="[Text]" custT="1"/>
      <dgm:spPr/>
      <dgm:t>
        <a:bodyPr/>
        <a:lstStyle/>
        <a:p>
          <a:endParaRPr lang="en-GB" sz="3200" dirty="0"/>
        </a:p>
        <a:p>
          <a:endParaRPr lang="en-GB" sz="3200" dirty="0"/>
        </a:p>
        <a:p>
          <a:endParaRPr lang="en-GB" sz="3200" dirty="0"/>
        </a:p>
        <a:p>
          <a:endParaRPr lang="en-GB" sz="3200" dirty="0"/>
        </a:p>
        <a:p>
          <a:endParaRPr lang="en-GB" sz="3200" dirty="0"/>
        </a:p>
        <a:p>
          <a:endParaRPr lang="en-GB" sz="3200" dirty="0"/>
        </a:p>
        <a:p>
          <a:r>
            <a:rPr lang="en-GB" sz="2000" dirty="0"/>
            <a:t>         </a:t>
          </a:r>
          <a:endParaRPr lang="en-GB" sz="2000" dirty="0">
            <a:solidFill>
              <a:schemeClr val="bg1">
                <a:lumMod val="65000"/>
              </a:schemeClr>
            </a:solidFill>
          </a:endParaRPr>
        </a:p>
      </dgm:t>
    </dgm:pt>
    <dgm:pt modelId="{ECBD6A27-F427-40CE-A555-F16101AF372D}" type="parTrans" cxnId="{8ECE848C-3FF6-4302-9CD8-CDAF0915AD0D}">
      <dgm:prSet/>
      <dgm:spPr/>
      <dgm:t>
        <a:bodyPr/>
        <a:lstStyle/>
        <a:p>
          <a:endParaRPr lang="en-GB"/>
        </a:p>
      </dgm:t>
    </dgm:pt>
    <dgm:pt modelId="{BD27349C-E301-4159-900E-D5632B51BC44}" type="sibTrans" cxnId="{8ECE848C-3FF6-4302-9CD8-CDAF0915AD0D}">
      <dgm:prSet/>
      <dgm:spPr/>
      <dgm:t>
        <a:bodyPr/>
        <a:lstStyle/>
        <a:p>
          <a:endParaRPr lang="en-GB"/>
        </a:p>
      </dgm:t>
    </dgm:pt>
    <dgm:pt modelId="{B76BC034-2995-4CFD-954C-57AD0FC9BEA5}">
      <dgm:prSet phldrT="[Text]" custT="1"/>
      <dgm:spPr/>
      <dgm:t>
        <a:bodyPr/>
        <a:lstStyle/>
        <a:p>
          <a:pPr>
            <a:lnSpc>
              <a:spcPct val="100000"/>
            </a:lnSpc>
            <a:spcAft>
              <a:spcPts val="0"/>
            </a:spcAft>
          </a:pPr>
          <a:r>
            <a:rPr lang="en-GB" sz="2000" b="1" dirty="0">
              <a:sym typeface="Wingdings"/>
            </a:rPr>
            <a:t>Methodology</a:t>
          </a:r>
        </a:p>
        <a:p>
          <a:pPr>
            <a:lnSpc>
              <a:spcPct val="100000"/>
            </a:lnSpc>
            <a:spcAft>
              <a:spcPts val="0"/>
            </a:spcAft>
          </a:pPr>
          <a:r>
            <a:rPr lang="en-GB" sz="2000" dirty="0">
              <a:sym typeface="Wingdings"/>
            </a:rPr>
            <a:t>    - </a:t>
          </a:r>
          <a:r>
            <a:rPr lang="en-GB" sz="2000" b="0" i="0" dirty="0"/>
            <a:t>ISO 23222 </a:t>
          </a:r>
          <a:r>
            <a:rPr lang="en-GB" sz="1200" b="0" i="0" dirty="0"/>
            <a:t>- Corrosion control engineering life cycle — Risk assessment</a:t>
          </a:r>
        </a:p>
        <a:p>
          <a:pPr>
            <a:lnSpc>
              <a:spcPct val="100000"/>
            </a:lnSpc>
            <a:spcAft>
              <a:spcPts val="0"/>
            </a:spcAft>
          </a:pPr>
          <a:r>
            <a:rPr lang="en-GB" sz="2000" b="0" i="0" dirty="0"/>
            <a:t>    - YEP Case Study Guide</a:t>
          </a:r>
        </a:p>
        <a:p>
          <a:pPr>
            <a:lnSpc>
              <a:spcPct val="100000"/>
            </a:lnSpc>
            <a:spcAft>
              <a:spcPts val="0"/>
            </a:spcAft>
          </a:pPr>
          <a:r>
            <a:rPr lang="en-GB" sz="2000" b="0" i="0" dirty="0"/>
            <a:t>    - FMEA, Likelihood, Consequence</a:t>
          </a:r>
        </a:p>
      </dgm:t>
    </dgm:pt>
    <dgm:pt modelId="{22A9CCC7-EF23-461C-924F-3481935001D4}" type="parTrans" cxnId="{6CDA803A-7733-4F6D-B666-4132C7FA1CBB}">
      <dgm:prSet/>
      <dgm:spPr/>
      <dgm:t>
        <a:bodyPr/>
        <a:lstStyle/>
        <a:p>
          <a:endParaRPr lang="en-GB"/>
        </a:p>
      </dgm:t>
    </dgm:pt>
    <dgm:pt modelId="{4E807C55-F512-4EF8-9D19-B2AD4E0DB7DD}" type="sibTrans" cxnId="{6CDA803A-7733-4F6D-B666-4132C7FA1CBB}">
      <dgm:prSet/>
      <dgm:spPr/>
      <dgm:t>
        <a:bodyPr/>
        <a:lstStyle/>
        <a:p>
          <a:endParaRPr lang="en-GB"/>
        </a:p>
      </dgm:t>
    </dgm:pt>
    <dgm:pt modelId="{A227DB1B-2D55-4B4C-8E95-46DED40D21FC}">
      <dgm:prSet phldrT="[Text]" custT="1"/>
      <dgm:spPr/>
      <dgm:t>
        <a:bodyPr/>
        <a:lstStyle/>
        <a:p>
          <a:pPr>
            <a:spcAft>
              <a:spcPts val="0"/>
            </a:spcAft>
          </a:pPr>
          <a:r>
            <a:rPr lang="en-GB" sz="2000" b="1" dirty="0">
              <a:sym typeface="Wingdings"/>
            </a:rPr>
            <a:t>Input and Uncertainty</a:t>
          </a:r>
        </a:p>
        <a:p>
          <a:pPr>
            <a:spcAft>
              <a:spcPts val="0"/>
            </a:spcAft>
          </a:pPr>
          <a:r>
            <a:rPr lang="en-GB" sz="2000" b="0" dirty="0">
              <a:sym typeface="Wingdings"/>
            </a:rPr>
            <a:t>    - Likelihood </a:t>
          </a:r>
          <a:r>
            <a:rPr lang="en-GB" sz="1200" b="0" dirty="0">
              <a:sym typeface="Wingdings"/>
            </a:rPr>
            <a:t>– Incident Data</a:t>
          </a:r>
        </a:p>
        <a:p>
          <a:pPr>
            <a:spcAft>
              <a:spcPts val="0"/>
            </a:spcAft>
          </a:pPr>
          <a:r>
            <a:rPr lang="en-GB" sz="2000" b="0" dirty="0">
              <a:sym typeface="Wingdings"/>
            </a:rPr>
            <a:t>    - Consequence (S,E, P) </a:t>
          </a:r>
          <a:r>
            <a:rPr lang="en-GB" sz="1400" b="0" dirty="0">
              <a:sym typeface="Wingdings"/>
            </a:rPr>
            <a:t>– Fluid, Temp, Press, Leak Hole size,</a:t>
          </a:r>
        </a:p>
        <a:p>
          <a:pPr>
            <a:spcAft>
              <a:spcPts val="0"/>
            </a:spcAft>
          </a:pPr>
          <a:r>
            <a:rPr lang="en-GB" sz="1400" b="0" dirty="0">
              <a:sym typeface="Wingdings"/>
            </a:rPr>
            <a:t>          Location, </a:t>
          </a:r>
          <a:r>
            <a:rPr lang="en-GB" sz="1400" b="0" i="0" dirty="0">
              <a:sym typeface="Wingdings"/>
            </a:rPr>
            <a:t>Investigation, Repair, Replacement Cost, Shutdown Time</a:t>
          </a:r>
        </a:p>
      </dgm:t>
    </dgm:pt>
    <dgm:pt modelId="{6D15B5FB-ED78-45DC-B153-668B446F5A07}" type="parTrans" cxnId="{CA65A53E-24F5-4468-BB69-3FBEAE40F424}">
      <dgm:prSet/>
      <dgm:spPr/>
      <dgm:t>
        <a:bodyPr/>
        <a:lstStyle/>
        <a:p>
          <a:endParaRPr lang="en-GB"/>
        </a:p>
      </dgm:t>
    </dgm:pt>
    <dgm:pt modelId="{EDB38E5E-E046-4BEF-8691-6E826A1D50A1}" type="sibTrans" cxnId="{CA65A53E-24F5-4468-BB69-3FBEAE40F424}">
      <dgm:prSet/>
      <dgm:spPr/>
      <dgm:t>
        <a:bodyPr/>
        <a:lstStyle/>
        <a:p>
          <a:endParaRPr lang="en-GB"/>
        </a:p>
      </dgm:t>
    </dgm:pt>
    <dgm:pt modelId="{B7761EA2-65F5-450F-9ABA-D13F0EE33B0E}">
      <dgm:prSet phldrT="[Text]" custT="1"/>
      <dgm:spPr/>
      <dgm:t>
        <a:bodyPr/>
        <a:lstStyle/>
        <a:p>
          <a:pPr>
            <a:spcAft>
              <a:spcPts val="0"/>
            </a:spcAft>
          </a:pPr>
          <a:r>
            <a:rPr lang="en-GB" sz="2000" b="1" dirty="0">
              <a:sym typeface="Wingdings"/>
            </a:rPr>
            <a:t>Risk Contributors</a:t>
          </a:r>
        </a:p>
        <a:p>
          <a:pPr>
            <a:spcAft>
              <a:spcPts val="0"/>
            </a:spcAft>
          </a:pPr>
          <a:r>
            <a:rPr lang="en-GB" sz="2000" b="0" dirty="0">
              <a:sym typeface="Wingdings"/>
            </a:rPr>
            <a:t>    - Material</a:t>
          </a:r>
        </a:p>
        <a:p>
          <a:pPr>
            <a:spcAft>
              <a:spcPts val="0"/>
            </a:spcAft>
          </a:pPr>
          <a:r>
            <a:rPr lang="en-GB" sz="2000" b="0" dirty="0">
              <a:sym typeface="Wingdings"/>
            </a:rPr>
            <a:t>    - Process Conditions – T, pH, O</a:t>
          </a:r>
          <a:r>
            <a:rPr lang="en-GB" sz="2000" b="0" baseline="-25000" dirty="0">
              <a:sym typeface="Wingdings"/>
            </a:rPr>
            <a:t>2</a:t>
          </a:r>
        </a:p>
        <a:p>
          <a:pPr>
            <a:spcAft>
              <a:spcPts val="0"/>
            </a:spcAft>
          </a:pPr>
          <a:r>
            <a:rPr lang="en-GB" sz="2000" b="0" dirty="0">
              <a:sym typeface="Wingdings"/>
            </a:rPr>
            <a:t>    - Hotspots – Weld, T Joint</a:t>
          </a:r>
        </a:p>
      </dgm:t>
    </dgm:pt>
    <dgm:pt modelId="{37B05C59-D445-404A-B39C-7E10B753557E}" type="parTrans" cxnId="{0C074EC7-9AE4-4DAE-A31A-938E2F73414A}">
      <dgm:prSet/>
      <dgm:spPr/>
      <dgm:t>
        <a:bodyPr/>
        <a:lstStyle/>
        <a:p>
          <a:endParaRPr lang="en-GB"/>
        </a:p>
      </dgm:t>
    </dgm:pt>
    <dgm:pt modelId="{DFB58308-964B-4E23-A84D-AC2CF204F056}" type="sibTrans" cxnId="{0C074EC7-9AE4-4DAE-A31A-938E2F73414A}">
      <dgm:prSet/>
      <dgm:spPr/>
      <dgm:t>
        <a:bodyPr/>
        <a:lstStyle/>
        <a:p>
          <a:endParaRPr lang="en-GB"/>
        </a:p>
      </dgm:t>
    </dgm:pt>
    <dgm:pt modelId="{30BF9B08-ACC7-4BAE-8FA5-D6EF92970ABA}" type="pres">
      <dgm:prSet presAssocID="{4E906417-1E2F-490D-893B-32C9C5B3219A}" presName="vert0" presStyleCnt="0">
        <dgm:presLayoutVars>
          <dgm:dir/>
          <dgm:animOne val="branch"/>
          <dgm:animLvl val="lvl"/>
        </dgm:presLayoutVars>
      </dgm:prSet>
      <dgm:spPr/>
    </dgm:pt>
    <dgm:pt modelId="{F7BABEA3-4CE1-4C93-B329-C1D669E5E25A}" type="pres">
      <dgm:prSet presAssocID="{EA533CB9-422A-4F68-A0B7-7F55B89DE0B7}" presName="thickLine" presStyleLbl="alignNode1" presStyleIdx="0" presStyleCnt="1"/>
      <dgm:spPr/>
    </dgm:pt>
    <dgm:pt modelId="{7536BFB6-21DA-422E-ABDB-1083B40F4D92}" type="pres">
      <dgm:prSet presAssocID="{EA533CB9-422A-4F68-A0B7-7F55B89DE0B7}" presName="horz1" presStyleCnt="0"/>
      <dgm:spPr/>
    </dgm:pt>
    <dgm:pt modelId="{A68686D6-0D18-4F8E-AB28-B6FC9650F380}" type="pres">
      <dgm:prSet presAssocID="{EA533CB9-422A-4F68-A0B7-7F55B89DE0B7}" presName="tx1" presStyleLbl="revTx" presStyleIdx="0" presStyleCnt="4" custScaleX="390685"/>
      <dgm:spPr/>
    </dgm:pt>
    <dgm:pt modelId="{B03D1178-183A-4BAF-AFFE-3B296CE12216}" type="pres">
      <dgm:prSet presAssocID="{EA533CB9-422A-4F68-A0B7-7F55B89DE0B7}" presName="vert1" presStyleCnt="0"/>
      <dgm:spPr/>
    </dgm:pt>
    <dgm:pt modelId="{2AC5A1AA-2D31-428C-847C-AB70986C1B30}" type="pres">
      <dgm:prSet presAssocID="{B76BC034-2995-4CFD-954C-57AD0FC9BEA5}" presName="vertSpace2a" presStyleCnt="0"/>
      <dgm:spPr/>
    </dgm:pt>
    <dgm:pt modelId="{D5BF8839-7667-48A9-97E0-B62D7F993C9A}" type="pres">
      <dgm:prSet presAssocID="{B76BC034-2995-4CFD-954C-57AD0FC9BEA5}" presName="horz2" presStyleCnt="0"/>
      <dgm:spPr/>
    </dgm:pt>
    <dgm:pt modelId="{B18DE8FB-0F14-4137-A3CA-BC51F2DF0EFD}" type="pres">
      <dgm:prSet presAssocID="{B76BC034-2995-4CFD-954C-57AD0FC9BEA5}" presName="horzSpace2" presStyleCnt="0"/>
      <dgm:spPr/>
    </dgm:pt>
    <dgm:pt modelId="{66F33509-352A-44A7-8815-F4FFF9DADF49}" type="pres">
      <dgm:prSet presAssocID="{B76BC034-2995-4CFD-954C-57AD0FC9BEA5}" presName="tx2" presStyleLbl="revTx" presStyleIdx="1" presStyleCnt="4" custScaleY="43590"/>
      <dgm:spPr/>
    </dgm:pt>
    <dgm:pt modelId="{36C354B5-EAA9-499B-A1DB-E4467D8CC81D}" type="pres">
      <dgm:prSet presAssocID="{B76BC034-2995-4CFD-954C-57AD0FC9BEA5}" presName="vert2" presStyleCnt="0"/>
      <dgm:spPr/>
    </dgm:pt>
    <dgm:pt modelId="{BF2B521A-4538-4B79-9C43-B98D703C4C70}" type="pres">
      <dgm:prSet presAssocID="{B76BC034-2995-4CFD-954C-57AD0FC9BEA5}" presName="thinLine2b" presStyleLbl="callout" presStyleIdx="0" presStyleCnt="3" custLinFactNeighborY="88082"/>
      <dgm:spPr/>
    </dgm:pt>
    <dgm:pt modelId="{C68452C3-70AA-40EB-B35E-61834C2964D7}" type="pres">
      <dgm:prSet presAssocID="{B76BC034-2995-4CFD-954C-57AD0FC9BEA5}" presName="vertSpace2b" presStyleCnt="0"/>
      <dgm:spPr/>
    </dgm:pt>
    <dgm:pt modelId="{6B432542-4CF5-4E4E-BB78-4F0F97BAFF89}" type="pres">
      <dgm:prSet presAssocID="{A227DB1B-2D55-4B4C-8E95-46DED40D21FC}" presName="horz2" presStyleCnt="0"/>
      <dgm:spPr/>
    </dgm:pt>
    <dgm:pt modelId="{40E907DC-6969-4023-A6C5-E4F7BE1FAFB8}" type="pres">
      <dgm:prSet presAssocID="{A227DB1B-2D55-4B4C-8E95-46DED40D21FC}" presName="horzSpace2" presStyleCnt="0"/>
      <dgm:spPr/>
    </dgm:pt>
    <dgm:pt modelId="{A3B89DB8-6097-4066-9820-506038469884}" type="pres">
      <dgm:prSet presAssocID="{A227DB1B-2D55-4B4C-8E95-46DED40D21FC}" presName="tx2" presStyleLbl="revTx" presStyleIdx="2" presStyleCnt="4" custScaleY="36770"/>
      <dgm:spPr/>
    </dgm:pt>
    <dgm:pt modelId="{0F3F27D0-6C10-4360-B592-F98377E31BC2}" type="pres">
      <dgm:prSet presAssocID="{A227DB1B-2D55-4B4C-8E95-46DED40D21FC}" presName="vert2" presStyleCnt="0"/>
      <dgm:spPr/>
    </dgm:pt>
    <dgm:pt modelId="{D8B2B2BD-5FBA-41AB-9748-28EF6A691540}" type="pres">
      <dgm:prSet presAssocID="{A227DB1B-2D55-4B4C-8E95-46DED40D21FC}" presName="thinLine2b" presStyleLbl="callout" presStyleIdx="1" presStyleCnt="3" custScaleY="101000" custLinFactNeighborX="165" custLinFactNeighborY="67552"/>
      <dgm:spPr/>
    </dgm:pt>
    <dgm:pt modelId="{650428B5-C6D4-41FB-8A4D-A76E8C9100A3}" type="pres">
      <dgm:prSet presAssocID="{A227DB1B-2D55-4B4C-8E95-46DED40D21FC}" presName="vertSpace2b" presStyleCnt="0"/>
      <dgm:spPr/>
    </dgm:pt>
    <dgm:pt modelId="{DEA870B0-F911-44B0-A93D-6BB51C5E321E}" type="pres">
      <dgm:prSet presAssocID="{B7761EA2-65F5-450F-9ABA-D13F0EE33B0E}" presName="horz2" presStyleCnt="0"/>
      <dgm:spPr/>
    </dgm:pt>
    <dgm:pt modelId="{2F5D2CAE-75EE-431C-98EB-E398A6373767}" type="pres">
      <dgm:prSet presAssocID="{B7761EA2-65F5-450F-9ABA-D13F0EE33B0E}" presName="horzSpace2" presStyleCnt="0"/>
      <dgm:spPr/>
    </dgm:pt>
    <dgm:pt modelId="{366E9AA5-7358-4D2E-9B38-52A09D3131F0}" type="pres">
      <dgm:prSet presAssocID="{B7761EA2-65F5-450F-9ABA-D13F0EE33B0E}" presName="tx2" presStyleLbl="revTx" presStyleIdx="3" presStyleCnt="4" custScaleY="37533"/>
      <dgm:spPr/>
    </dgm:pt>
    <dgm:pt modelId="{0F876938-862A-4050-BA2F-20DB16771768}" type="pres">
      <dgm:prSet presAssocID="{B7761EA2-65F5-450F-9ABA-D13F0EE33B0E}" presName="vert2" presStyleCnt="0"/>
      <dgm:spPr/>
    </dgm:pt>
    <dgm:pt modelId="{DFE6E0DA-F186-49D5-8C03-0F5DF3AF2F6F}" type="pres">
      <dgm:prSet presAssocID="{B7761EA2-65F5-450F-9ABA-D13F0EE33B0E}" presName="thinLine2b" presStyleLbl="callout" presStyleIdx="2" presStyleCnt="3" custLinFactY="3698" custLinFactNeighborY="100000"/>
      <dgm:spPr/>
    </dgm:pt>
    <dgm:pt modelId="{D5B2141F-0890-423C-B6E0-9C246786E0A9}" type="pres">
      <dgm:prSet presAssocID="{B7761EA2-65F5-450F-9ABA-D13F0EE33B0E}" presName="vertSpace2b" presStyleCnt="0"/>
      <dgm:spPr/>
    </dgm:pt>
  </dgm:ptLst>
  <dgm:cxnLst>
    <dgm:cxn modelId="{E1EA3A25-A0A2-4071-9610-188C34609F1B}" type="presOf" srcId="{A227DB1B-2D55-4B4C-8E95-46DED40D21FC}" destId="{A3B89DB8-6097-4066-9820-506038469884}" srcOrd="0" destOrd="0" presId="urn:microsoft.com/office/officeart/2008/layout/LinedList"/>
    <dgm:cxn modelId="{EC9CC527-8398-4996-B6D2-CCEAC6AB2E04}" type="presOf" srcId="{B7761EA2-65F5-450F-9ABA-D13F0EE33B0E}" destId="{366E9AA5-7358-4D2E-9B38-52A09D3131F0}" srcOrd="0" destOrd="0" presId="urn:microsoft.com/office/officeart/2008/layout/LinedList"/>
    <dgm:cxn modelId="{6CDA803A-7733-4F6D-B666-4132C7FA1CBB}" srcId="{EA533CB9-422A-4F68-A0B7-7F55B89DE0B7}" destId="{B76BC034-2995-4CFD-954C-57AD0FC9BEA5}" srcOrd="0" destOrd="0" parTransId="{22A9CCC7-EF23-461C-924F-3481935001D4}" sibTransId="{4E807C55-F512-4EF8-9D19-B2AD4E0DB7DD}"/>
    <dgm:cxn modelId="{CA65A53E-24F5-4468-BB69-3FBEAE40F424}" srcId="{EA533CB9-422A-4F68-A0B7-7F55B89DE0B7}" destId="{A227DB1B-2D55-4B4C-8E95-46DED40D21FC}" srcOrd="1" destOrd="0" parTransId="{6D15B5FB-ED78-45DC-B153-668B446F5A07}" sibTransId="{EDB38E5E-E046-4BEF-8691-6E826A1D50A1}"/>
    <dgm:cxn modelId="{8ECE848C-3FF6-4302-9CD8-CDAF0915AD0D}" srcId="{4E906417-1E2F-490D-893B-32C9C5B3219A}" destId="{EA533CB9-422A-4F68-A0B7-7F55B89DE0B7}" srcOrd="0" destOrd="0" parTransId="{ECBD6A27-F427-40CE-A555-F16101AF372D}" sibTransId="{BD27349C-E301-4159-900E-D5632B51BC44}"/>
    <dgm:cxn modelId="{0C074EC7-9AE4-4DAE-A31A-938E2F73414A}" srcId="{EA533CB9-422A-4F68-A0B7-7F55B89DE0B7}" destId="{B7761EA2-65F5-450F-9ABA-D13F0EE33B0E}" srcOrd="2" destOrd="0" parTransId="{37B05C59-D445-404A-B39C-7E10B753557E}" sibTransId="{DFB58308-964B-4E23-A84D-AC2CF204F056}"/>
    <dgm:cxn modelId="{6D7B3ED6-50DF-459B-9493-09F13C019317}" type="presOf" srcId="{EA533CB9-422A-4F68-A0B7-7F55B89DE0B7}" destId="{A68686D6-0D18-4F8E-AB28-B6FC9650F380}" srcOrd="0" destOrd="0" presId="urn:microsoft.com/office/officeart/2008/layout/LinedList"/>
    <dgm:cxn modelId="{65EA1FF2-DDEC-4D70-A3EB-35C0B1EF7EB1}" type="presOf" srcId="{4E906417-1E2F-490D-893B-32C9C5B3219A}" destId="{30BF9B08-ACC7-4BAE-8FA5-D6EF92970ABA}" srcOrd="0" destOrd="0" presId="urn:microsoft.com/office/officeart/2008/layout/LinedList"/>
    <dgm:cxn modelId="{79CDA0F3-2F2E-4E88-97EF-D710C4D518C0}" type="presOf" srcId="{B76BC034-2995-4CFD-954C-57AD0FC9BEA5}" destId="{66F33509-352A-44A7-8815-F4FFF9DADF49}" srcOrd="0" destOrd="0" presId="urn:microsoft.com/office/officeart/2008/layout/LinedList"/>
    <dgm:cxn modelId="{8812FBC8-66AB-4D57-9276-7DE32448A8B4}" type="presParOf" srcId="{30BF9B08-ACC7-4BAE-8FA5-D6EF92970ABA}" destId="{F7BABEA3-4CE1-4C93-B329-C1D669E5E25A}" srcOrd="0" destOrd="0" presId="urn:microsoft.com/office/officeart/2008/layout/LinedList"/>
    <dgm:cxn modelId="{2E2E662F-0691-494A-BEC9-CCCCBDEA0669}" type="presParOf" srcId="{30BF9B08-ACC7-4BAE-8FA5-D6EF92970ABA}" destId="{7536BFB6-21DA-422E-ABDB-1083B40F4D92}" srcOrd="1" destOrd="0" presId="urn:microsoft.com/office/officeart/2008/layout/LinedList"/>
    <dgm:cxn modelId="{A46A0329-A3D6-4643-8F5C-691265A19A34}" type="presParOf" srcId="{7536BFB6-21DA-422E-ABDB-1083B40F4D92}" destId="{A68686D6-0D18-4F8E-AB28-B6FC9650F380}" srcOrd="0" destOrd="0" presId="urn:microsoft.com/office/officeart/2008/layout/LinedList"/>
    <dgm:cxn modelId="{C6AA4B00-620E-46CF-B0D1-B405168B6BF8}" type="presParOf" srcId="{7536BFB6-21DA-422E-ABDB-1083B40F4D92}" destId="{B03D1178-183A-4BAF-AFFE-3B296CE12216}" srcOrd="1" destOrd="0" presId="urn:microsoft.com/office/officeart/2008/layout/LinedList"/>
    <dgm:cxn modelId="{CEEC5321-73F0-4C43-87CE-9016C72BFC45}" type="presParOf" srcId="{B03D1178-183A-4BAF-AFFE-3B296CE12216}" destId="{2AC5A1AA-2D31-428C-847C-AB70986C1B30}" srcOrd="0" destOrd="0" presId="urn:microsoft.com/office/officeart/2008/layout/LinedList"/>
    <dgm:cxn modelId="{4958CAD0-08FC-44F0-AAED-4C3356EE89A9}" type="presParOf" srcId="{B03D1178-183A-4BAF-AFFE-3B296CE12216}" destId="{D5BF8839-7667-48A9-97E0-B62D7F993C9A}" srcOrd="1" destOrd="0" presId="urn:microsoft.com/office/officeart/2008/layout/LinedList"/>
    <dgm:cxn modelId="{97064B86-DE05-4BEE-854A-B81CE4607095}" type="presParOf" srcId="{D5BF8839-7667-48A9-97E0-B62D7F993C9A}" destId="{B18DE8FB-0F14-4137-A3CA-BC51F2DF0EFD}" srcOrd="0" destOrd="0" presId="urn:microsoft.com/office/officeart/2008/layout/LinedList"/>
    <dgm:cxn modelId="{0DAA6B70-B896-444E-857E-BD672C38F7C3}" type="presParOf" srcId="{D5BF8839-7667-48A9-97E0-B62D7F993C9A}" destId="{66F33509-352A-44A7-8815-F4FFF9DADF49}" srcOrd="1" destOrd="0" presId="urn:microsoft.com/office/officeart/2008/layout/LinedList"/>
    <dgm:cxn modelId="{3E028399-C532-4986-BC2C-B3635D84F99C}" type="presParOf" srcId="{D5BF8839-7667-48A9-97E0-B62D7F993C9A}" destId="{36C354B5-EAA9-499B-A1DB-E4467D8CC81D}" srcOrd="2" destOrd="0" presId="urn:microsoft.com/office/officeart/2008/layout/LinedList"/>
    <dgm:cxn modelId="{5FD39A33-8D6B-4F0F-813C-8ADD929A9F94}" type="presParOf" srcId="{B03D1178-183A-4BAF-AFFE-3B296CE12216}" destId="{BF2B521A-4538-4B79-9C43-B98D703C4C70}" srcOrd="2" destOrd="0" presId="urn:microsoft.com/office/officeart/2008/layout/LinedList"/>
    <dgm:cxn modelId="{C39A4563-212C-4A62-A5DB-55E665352BC7}" type="presParOf" srcId="{B03D1178-183A-4BAF-AFFE-3B296CE12216}" destId="{C68452C3-70AA-40EB-B35E-61834C2964D7}" srcOrd="3" destOrd="0" presId="urn:microsoft.com/office/officeart/2008/layout/LinedList"/>
    <dgm:cxn modelId="{BB9B8D3B-0117-47B7-AB65-FBDFCC04008A}" type="presParOf" srcId="{B03D1178-183A-4BAF-AFFE-3B296CE12216}" destId="{6B432542-4CF5-4E4E-BB78-4F0F97BAFF89}" srcOrd="4" destOrd="0" presId="urn:microsoft.com/office/officeart/2008/layout/LinedList"/>
    <dgm:cxn modelId="{117F6D02-B0E8-4B97-96EB-1A0B997F1031}" type="presParOf" srcId="{6B432542-4CF5-4E4E-BB78-4F0F97BAFF89}" destId="{40E907DC-6969-4023-A6C5-E4F7BE1FAFB8}" srcOrd="0" destOrd="0" presId="urn:microsoft.com/office/officeart/2008/layout/LinedList"/>
    <dgm:cxn modelId="{8286C741-C4C9-4D11-9891-B4CA1438C08B}" type="presParOf" srcId="{6B432542-4CF5-4E4E-BB78-4F0F97BAFF89}" destId="{A3B89DB8-6097-4066-9820-506038469884}" srcOrd="1" destOrd="0" presId="urn:microsoft.com/office/officeart/2008/layout/LinedList"/>
    <dgm:cxn modelId="{7B96A521-09B6-4C7F-8C72-93349D3608FD}" type="presParOf" srcId="{6B432542-4CF5-4E4E-BB78-4F0F97BAFF89}" destId="{0F3F27D0-6C10-4360-B592-F98377E31BC2}" srcOrd="2" destOrd="0" presId="urn:microsoft.com/office/officeart/2008/layout/LinedList"/>
    <dgm:cxn modelId="{45A786DB-CD3B-4FFD-9690-2B0BB4A4BDCC}" type="presParOf" srcId="{B03D1178-183A-4BAF-AFFE-3B296CE12216}" destId="{D8B2B2BD-5FBA-41AB-9748-28EF6A691540}" srcOrd="5" destOrd="0" presId="urn:microsoft.com/office/officeart/2008/layout/LinedList"/>
    <dgm:cxn modelId="{7C5588E9-2518-43C7-AF80-641AD474D0F7}" type="presParOf" srcId="{B03D1178-183A-4BAF-AFFE-3B296CE12216}" destId="{650428B5-C6D4-41FB-8A4D-A76E8C9100A3}" srcOrd="6" destOrd="0" presId="urn:microsoft.com/office/officeart/2008/layout/LinedList"/>
    <dgm:cxn modelId="{AB05FB3E-C54D-43C1-8A3F-C3FEBD098894}" type="presParOf" srcId="{B03D1178-183A-4BAF-AFFE-3B296CE12216}" destId="{DEA870B0-F911-44B0-A93D-6BB51C5E321E}" srcOrd="7" destOrd="0" presId="urn:microsoft.com/office/officeart/2008/layout/LinedList"/>
    <dgm:cxn modelId="{2E543615-F773-4B6F-BC9B-673D4129E1B6}" type="presParOf" srcId="{DEA870B0-F911-44B0-A93D-6BB51C5E321E}" destId="{2F5D2CAE-75EE-431C-98EB-E398A6373767}" srcOrd="0" destOrd="0" presId="urn:microsoft.com/office/officeart/2008/layout/LinedList"/>
    <dgm:cxn modelId="{96D11557-F6D2-47A5-B187-0D6FA07BCC31}" type="presParOf" srcId="{DEA870B0-F911-44B0-A93D-6BB51C5E321E}" destId="{366E9AA5-7358-4D2E-9B38-52A09D3131F0}" srcOrd="1" destOrd="0" presId="urn:microsoft.com/office/officeart/2008/layout/LinedList"/>
    <dgm:cxn modelId="{56EE45C5-8C71-4117-9279-D0B6AA885562}" type="presParOf" srcId="{DEA870B0-F911-44B0-A93D-6BB51C5E321E}" destId="{0F876938-862A-4050-BA2F-20DB16771768}" srcOrd="2" destOrd="0" presId="urn:microsoft.com/office/officeart/2008/layout/LinedList"/>
    <dgm:cxn modelId="{00A71EAF-F1B4-41FB-B316-6BE2A138B948}" type="presParOf" srcId="{B03D1178-183A-4BAF-AFFE-3B296CE12216}" destId="{DFE6E0DA-F186-49D5-8C03-0F5DF3AF2F6F}" srcOrd="8" destOrd="0" presId="urn:microsoft.com/office/officeart/2008/layout/LinedList"/>
    <dgm:cxn modelId="{EC48EB5A-C5FB-4215-8F33-0A62D3400FD2}" type="presParOf" srcId="{B03D1178-183A-4BAF-AFFE-3B296CE12216}" destId="{D5B2141F-0890-423C-B6E0-9C246786E0A9}"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4E906417-1E2F-490D-893B-32C9C5B3219A}" type="doc">
      <dgm:prSet loTypeId="urn:microsoft.com/office/officeart/2008/layout/LinedList" loCatId="hierarchy" qsTypeId="urn:microsoft.com/office/officeart/2005/8/quickstyle/3d2#2" qsCatId="3D" csTypeId="urn:microsoft.com/office/officeart/2005/8/colors/colorful5" csCatId="colorful" phldr="1"/>
      <dgm:spPr/>
      <dgm:t>
        <a:bodyPr/>
        <a:lstStyle/>
        <a:p>
          <a:endParaRPr lang="en-GB"/>
        </a:p>
      </dgm:t>
    </dgm:pt>
    <dgm:pt modelId="{B76BC034-2995-4CFD-954C-57AD0FC9BEA5}">
      <dgm:prSet phldrT="[Text]" custT="1"/>
      <dgm:spPr/>
      <dgm:t>
        <a:bodyPr/>
        <a:lstStyle/>
        <a:p>
          <a:r>
            <a:rPr lang="en-US" sz="2000" b="1" dirty="0">
              <a:sym typeface="Wingdings"/>
            </a:rPr>
            <a:t>Process Monitoring</a:t>
          </a:r>
        </a:p>
        <a:p>
          <a:r>
            <a:rPr lang="en-GB" sz="2000" dirty="0">
              <a:sym typeface="Wingdings"/>
            </a:rPr>
            <a:t>    - Temp, Press, pH</a:t>
          </a:r>
        </a:p>
        <a:p>
          <a:r>
            <a:rPr lang="en-GB" sz="2000" dirty="0">
              <a:sym typeface="Wingdings"/>
            </a:rPr>
            <a:t>    - O</a:t>
          </a:r>
          <a:r>
            <a:rPr lang="en-GB" sz="2000" baseline="-25000" dirty="0">
              <a:sym typeface="Wingdings"/>
            </a:rPr>
            <a:t>2</a:t>
          </a:r>
          <a:r>
            <a:rPr lang="en-GB" sz="2000" dirty="0">
              <a:sym typeface="Wingdings"/>
            </a:rPr>
            <a:t>, Organic acids</a:t>
          </a:r>
        </a:p>
      </dgm:t>
    </dgm:pt>
    <dgm:pt modelId="{22A9CCC7-EF23-461C-924F-3481935001D4}" type="parTrans" cxnId="{6CDA803A-7733-4F6D-B666-4132C7FA1CBB}">
      <dgm:prSet/>
      <dgm:spPr/>
      <dgm:t>
        <a:bodyPr/>
        <a:lstStyle/>
        <a:p>
          <a:endParaRPr lang="en-GB"/>
        </a:p>
      </dgm:t>
    </dgm:pt>
    <dgm:pt modelId="{4E807C55-F512-4EF8-9D19-B2AD4E0DB7DD}" type="sibTrans" cxnId="{6CDA803A-7733-4F6D-B666-4132C7FA1CBB}">
      <dgm:prSet/>
      <dgm:spPr/>
      <dgm:t>
        <a:bodyPr/>
        <a:lstStyle/>
        <a:p>
          <a:endParaRPr lang="en-GB"/>
        </a:p>
      </dgm:t>
    </dgm:pt>
    <dgm:pt modelId="{A227DB1B-2D55-4B4C-8E95-46DED40D21FC}">
      <dgm:prSet phldrT="[Text]" custT="1"/>
      <dgm:spPr/>
      <dgm:t>
        <a:bodyPr/>
        <a:lstStyle/>
        <a:p>
          <a:r>
            <a:rPr lang="en-GB" sz="2000" b="1" dirty="0">
              <a:solidFill>
                <a:schemeClr val="tx1"/>
              </a:solidFill>
            </a:rPr>
            <a:t>Equipment Monitoring</a:t>
          </a:r>
          <a:endParaRPr lang="en-GB" sz="2000" b="1" dirty="0">
            <a:solidFill>
              <a:schemeClr val="tx1"/>
            </a:solidFill>
            <a:sym typeface="Wingdings"/>
          </a:endParaRPr>
        </a:p>
        <a:p>
          <a:r>
            <a:rPr lang="en-GB" sz="2000" dirty="0">
              <a:solidFill>
                <a:schemeClr val="tx1"/>
              </a:solidFill>
              <a:sym typeface="Wingdings"/>
            </a:rPr>
            <a:t>    - Installed Ultrasonic Sensors</a:t>
          </a:r>
        </a:p>
        <a:p>
          <a:r>
            <a:rPr lang="en-GB" sz="2000" b="0" i="0" dirty="0">
              <a:solidFill>
                <a:schemeClr val="tx1"/>
              </a:solidFill>
              <a:sym typeface="Wingdings"/>
            </a:rPr>
            <a:t>    - At Critical Points – Weld, T Joint</a:t>
          </a:r>
          <a:r>
            <a:rPr lang="en-GB" sz="2000" b="0" i="0" dirty="0"/>
            <a:t>   </a:t>
          </a:r>
          <a:endParaRPr lang="en-GB" sz="2000" dirty="0">
            <a:solidFill>
              <a:schemeClr val="tx1"/>
            </a:solidFill>
          </a:endParaRPr>
        </a:p>
      </dgm:t>
    </dgm:pt>
    <dgm:pt modelId="{6D15B5FB-ED78-45DC-B153-668B446F5A07}" type="parTrans" cxnId="{CA65A53E-24F5-4468-BB69-3FBEAE40F424}">
      <dgm:prSet/>
      <dgm:spPr/>
      <dgm:t>
        <a:bodyPr/>
        <a:lstStyle/>
        <a:p>
          <a:endParaRPr lang="en-GB"/>
        </a:p>
      </dgm:t>
    </dgm:pt>
    <dgm:pt modelId="{EDB38E5E-E046-4BEF-8691-6E826A1D50A1}" type="sibTrans" cxnId="{CA65A53E-24F5-4468-BB69-3FBEAE40F424}">
      <dgm:prSet/>
      <dgm:spPr/>
      <dgm:t>
        <a:bodyPr/>
        <a:lstStyle/>
        <a:p>
          <a:endParaRPr lang="en-GB"/>
        </a:p>
      </dgm:t>
    </dgm:pt>
    <dgm:pt modelId="{644B9265-4898-432B-AEA1-FE7AF1B8478E}">
      <dgm:prSet phldrT="[Text]" custT="1"/>
      <dgm:spPr/>
      <dgm:t>
        <a:bodyPr/>
        <a:lstStyle/>
        <a:p>
          <a:r>
            <a:rPr lang="en-GB" sz="2000" b="1" dirty="0">
              <a:solidFill>
                <a:schemeClr val="bg1">
                  <a:lumMod val="75000"/>
                </a:schemeClr>
              </a:solidFill>
              <a:sym typeface="Wingdings"/>
            </a:rPr>
            <a:t>Inspection &amp; Maintenance</a:t>
          </a:r>
        </a:p>
        <a:p>
          <a:r>
            <a:rPr lang="en-GB" sz="2000" dirty="0">
              <a:solidFill>
                <a:schemeClr val="bg1">
                  <a:lumMod val="75000"/>
                </a:schemeClr>
              </a:solidFill>
              <a:sym typeface="Wingdings"/>
            </a:rPr>
            <a:t>    - Integrate with Plant RBI</a:t>
          </a:r>
        </a:p>
        <a:p>
          <a:r>
            <a:rPr lang="en-GB" sz="2000" dirty="0">
              <a:solidFill>
                <a:schemeClr val="bg1">
                  <a:lumMod val="75000"/>
                </a:schemeClr>
              </a:solidFill>
              <a:sym typeface="Wingdings"/>
            </a:rPr>
            <a:t>    - Corrosion Factor x Consequence Factor</a:t>
          </a:r>
        </a:p>
      </dgm:t>
    </dgm:pt>
    <dgm:pt modelId="{31445799-19C0-4E59-BB8D-DBDAB6E872EE}" type="parTrans" cxnId="{48974E42-F1D2-4F1C-84C2-A2690EE22210}">
      <dgm:prSet/>
      <dgm:spPr/>
      <dgm:t>
        <a:bodyPr/>
        <a:lstStyle/>
        <a:p>
          <a:endParaRPr lang="en-GB"/>
        </a:p>
      </dgm:t>
    </dgm:pt>
    <dgm:pt modelId="{8F0E2987-1EBD-4AB0-B234-C25660306614}" type="sibTrans" cxnId="{48974E42-F1D2-4F1C-84C2-A2690EE22210}">
      <dgm:prSet/>
      <dgm:spPr/>
      <dgm:t>
        <a:bodyPr/>
        <a:lstStyle/>
        <a:p>
          <a:endParaRPr lang="en-GB"/>
        </a:p>
      </dgm:t>
    </dgm:pt>
    <dgm:pt modelId="{EA533CB9-422A-4F68-A0B7-7F55B89DE0B7}">
      <dgm:prSet phldrT="[Text]" custT="1"/>
      <dgm:spPr/>
      <dgm:t>
        <a:bodyPr/>
        <a:lstStyle/>
        <a:p>
          <a:endParaRPr lang="en-GB" sz="2000" dirty="0">
            <a:solidFill>
              <a:schemeClr val="bg1">
                <a:lumMod val="75000"/>
              </a:schemeClr>
            </a:solidFill>
          </a:endParaRPr>
        </a:p>
        <a:p>
          <a:endParaRPr lang="en-GB" sz="2000" dirty="0">
            <a:solidFill>
              <a:schemeClr val="bg1">
                <a:lumMod val="75000"/>
              </a:schemeClr>
            </a:solidFill>
          </a:endParaRPr>
        </a:p>
        <a:p>
          <a:endParaRPr lang="en-GB" sz="2000" dirty="0">
            <a:solidFill>
              <a:schemeClr val="bg1">
                <a:lumMod val="75000"/>
              </a:schemeClr>
            </a:solidFill>
          </a:endParaRPr>
        </a:p>
        <a:p>
          <a:endParaRPr lang="en-GB" sz="2000" dirty="0">
            <a:solidFill>
              <a:schemeClr val="bg1">
                <a:lumMod val="75000"/>
              </a:schemeClr>
            </a:solidFill>
          </a:endParaRPr>
        </a:p>
        <a:p>
          <a:endParaRPr lang="en-GB" sz="2000" dirty="0">
            <a:solidFill>
              <a:schemeClr val="bg1">
                <a:lumMod val="75000"/>
              </a:schemeClr>
            </a:solidFill>
          </a:endParaRPr>
        </a:p>
        <a:p>
          <a:endParaRPr lang="en-GB" sz="2000" dirty="0">
            <a:solidFill>
              <a:schemeClr val="bg1">
                <a:lumMod val="75000"/>
              </a:schemeClr>
            </a:solidFill>
          </a:endParaRPr>
        </a:p>
        <a:p>
          <a:endParaRPr lang="en-GB" sz="2000" dirty="0">
            <a:solidFill>
              <a:schemeClr val="bg1">
                <a:lumMod val="75000"/>
              </a:schemeClr>
            </a:solidFill>
          </a:endParaRPr>
        </a:p>
        <a:p>
          <a:endParaRPr lang="en-GB" sz="2000" dirty="0">
            <a:solidFill>
              <a:schemeClr val="bg1">
                <a:lumMod val="75000"/>
              </a:schemeClr>
            </a:solidFill>
          </a:endParaRPr>
        </a:p>
        <a:p>
          <a:endParaRPr lang="en-GB" sz="2000" dirty="0">
            <a:solidFill>
              <a:schemeClr val="bg1">
                <a:lumMod val="75000"/>
              </a:schemeClr>
            </a:solidFill>
          </a:endParaRPr>
        </a:p>
        <a:p>
          <a:endParaRPr lang="en-GB" sz="2000" dirty="0">
            <a:solidFill>
              <a:schemeClr val="bg1">
                <a:lumMod val="75000"/>
              </a:schemeClr>
            </a:solidFill>
          </a:endParaRPr>
        </a:p>
      </dgm:t>
    </dgm:pt>
    <dgm:pt modelId="{BD27349C-E301-4159-900E-D5632B51BC44}" type="sibTrans" cxnId="{8ECE848C-3FF6-4302-9CD8-CDAF0915AD0D}">
      <dgm:prSet/>
      <dgm:spPr/>
      <dgm:t>
        <a:bodyPr/>
        <a:lstStyle/>
        <a:p>
          <a:endParaRPr lang="en-GB"/>
        </a:p>
      </dgm:t>
    </dgm:pt>
    <dgm:pt modelId="{ECBD6A27-F427-40CE-A555-F16101AF372D}" type="parTrans" cxnId="{8ECE848C-3FF6-4302-9CD8-CDAF0915AD0D}">
      <dgm:prSet/>
      <dgm:spPr/>
      <dgm:t>
        <a:bodyPr/>
        <a:lstStyle/>
        <a:p>
          <a:endParaRPr lang="en-GB"/>
        </a:p>
      </dgm:t>
    </dgm:pt>
    <dgm:pt modelId="{30BF9B08-ACC7-4BAE-8FA5-D6EF92970ABA}" type="pres">
      <dgm:prSet presAssocID="{4E906417-1E2F-490D-893B-32C9C5B3219A}" presName="vert0" presStyleCnt="0">
        <dgm:presLayoutVars>
          <dgm:dir/>
          <dgm:animOne val="branch"/>
          <dgm:animLvl val="lvl"/>
        </dgm:presLayoutVars>
      </dgm:prSet>
      <dgm:spPr/>
    </dgm:pt>
    <dgm:pt modelId="{F7BABEA3-4CE1-4C93-B329-C1D669E5E25A}" type="pres">
      <dgm:prSet presAssocID="{EA533CB9-422A-4F68-A0B7-7F55B89DE0B7}" presName="thickLine" presStyleLbl="alignNode1" presStyleIdx="0" presStyleCnt="1"/>
      <dgm:spPr/>
    </dgm:pt>
    <dgm:pt modelId="{7536BFB6-21DA-422E-ABDB-1083B40F4D92}" type="pres">
      <dgm:prSet presAssocID="{EA533CB9-422A-4F68-A0B7-7F55B89DE0B7}" presName="horz1" presStyleCnt="0"/>
      <dgm:spPr/>
    </dgm:pt>
    <dgm:pt modelId="{A68686D6-0D18-4F8E-AB28-B6FC9650F380}" type="pres">
      <dgm:prSet presAssocID="{EA533CB9-422A-4F68-A0B7-7F55B89DE0B7}" presName="tx1" presStyleLbl="revTx" presStyleIdx="0" presStyleCnt="4" custScaleX="390685"/>
      <dgm:spPr/>
    </dgm:pt>
    <dgm:pt modelId="{B03D1178-183A-4BAF-AFFE-3B296CE12216}" type="pres">
      <dgm:prSet presAssocID="{EA533CB9-422A-4F68-A0B7-7F55B89DE0B7}" presName="vert1" presStyleCnt="0"/>
      <dgm:spPr/>
    </dgm:pt>
    <dgm:pt modelId="{2AC5A1AA-2D31-428C-847C-AB70986C1B30}" type="pres">
      <dgm:prSet presAssocID="{B76BC034-2995-4CFD-954C-57AD0FC9BEA5}" presName="vertSpace2a" presStyleCnt="0"/>
      <dgm:spPr/>
    </dgm:pt>
    <dgm:pt modelId="{D5BF8839-7667-48A9-97E0-B62D7F993C9A}" type="pres">
      <dgm:prSet presAssocID="{B76BC034-2995-4CFD-954C-57AD0FC9BEA5}" presName="horz2" presStyleCnt="0"/>
      <dgm:spPr/>
    </dgm:pt>
    <dgm:pt modelId="{B18DE8FB-0F14-4137-A3CA-BC51F2DF0EFD}" type="pres">
      <dgm:prSet presAssocID="{B76BC034-2995-4CFD-954C-57AD0FC9BEA5}" presName="horzSpace2" presStyleCnt="0"/>
      <dgm:spPr/>
    </dgm:pt>
    <dgm:pt modelId="{66F33509-352A-44A7-8815-F4FFF9DADF49}" type="pres">
      <dgm:prSet presAssocID="{B76BC034-2995-4CFD-954C-57AD0FC9BEA5}" presName="tx2" presStyleLbl="revTx" presStyleIdx="1" presStyleCnt="4" custScaleY="50781"/>
      <dgm:spPr/>
    </dgm:pt>
    <dgm:pt modelId="{36C354B5-EAA9-499B-A1DB-E4467D8CC81D}" type="pres">
      <dgm:prSet presAssocID="{B76BC034-2995-4CFD-954C-57AD0FC9BEA5}" presName="vert2" presStyleCnt="0"/>
      <dgm:spPr/>
    </dgm:pt>
    <dgm:pt modelId="{BF2B521A-4538-4B79-9C43-B98D703C4C70}" type="pres">
      <dgm:prSet presAssocID="{B76BC034-2995-4CFD-954C-57AD0FC9BEA5}" presName="thinLine2b" presStyleLbl="callout" presStyleIdx="0" presStyleCnt="3" custLinFactNeighborY="95051"/>
      <dgm:spPr/>
    </dgm:pt>
    <dgm:pt modelId="{C68452C3-70AA-40EB-B35E-61834C2964D7}" type="pres">
      <dgm:prSet presAssocID="{B76BC034-2995-4CFD-954C-57AD0FC9BEA5}" presName="vertSpace2b" presStyleCnt="0"/>
      <dgm:spPr/>
    </dgm:pt>
    <dgm:pt modelId="{6B432542-4CF5-4E4E-BB78-4F0F97BAFF89}" type="pres">
      <dgm:prSet presAssocID="{A227DB1B-2D55-4B4C-8E95-46DED40D21FC}" presName="horz2" presStyleCnt="0"/>
      <dgm:spPr/>
    </dgm:pt>
    <dgm:pt modelId="{40E907DC-6969-4023-A6C5-E4F7BE1FAFB8}" type="pres">
      <dgm:prSet presAssocID="{A227DB1B-2D55-4B4C-8E95-46DED40D21FC}" presName="horzSpace2" presStyleCnt="0"/>
      <dgm:spPr/>
    </dgm:pt>
    <dgm:pt modelId="{A3B89DB8-6097-4066-9820-506038469884}" type="pres">
      <dgm:prSet presAssocID="{A227DB1B-2D55-4B4C-8E95-46DED40D21FC}" presName="tx2" presStyleLbl="revTx" presStyleIdx="2" presStyleCnt="4" custScaleY="54034"/>
      <dgm:spPr/>
    </dgm:pt>
    <dgm:pt modelId="{0F3F27D0-6C10-4360-B592-F98377E31BC2}" type="pres">
      <dgm:prSet presAssocID="{A227DB1B-2D55-4B4C-8E95-46DED40D21FC}" presName="vert2" presStyleCnt="0"/>
      <dgm:spPr/>
    </dgm:pt>
    <dgm:pt modelId="{D8B2B2BD-5FBA-41AB-9748-28EF6A691540}" type="pres">
      <dgm:prSet presAssocID="{A227DB1B-2D55-4B4C-8E95-46DED40D21FC}" presName="thinLine2b" presStyleLbl="callout" presStyleIdx="1" presStyleCnt="3" custLinFactNeighborY="81032"/>
      <dgm:spPr/>
    </dgm:pt>
    <dgm:pt modelId="{650428B5-C6D4-41FB-8A4D-A76E8C9100A3}" type="pres">
      <dgm:prSet presAssocID="{A227DB1B-2D55-4B4C-8E95-46DED40D21FC}" presName="vertSpace2b" presStyleCnt="0"/>
      <dgm:spPr/>
    </dgm:pt>
    <dgm:pt modelId="{A06E81F6-97F3-4DB2-9897-463A5BD48182}" type="pres">
      <dgm:prSet presAssocID="{644B9265-4898-432B-AEA1-FE7AF1B8478E}" presName="horz2" presStyleCnt="0"/>
      <dgm:spPr/>
    </dgm:pt>
    <dgm:pt modelId="{BAA024BC-1DAD-4614-A900-06D8AFF845F8}" type="pres">
      <dgm:prSet presAssocID="{644B9265-4898-432B-AEA1-FE7AF1B8478E}" presName="horzSpace2" presStyleCnt="0"/>
      <dgm:spPr/>
    </dgm:pt>
    <dgm:pt modelId="{C5C36527-EED4-4B56-A651-8754404F646E}" type="pres">
      <dgm:prSet presAssocID="{644B9265-4898-432B-AEA1-FE7AF1B8478E}" presName="tx2" presStyleLbl="revTx" presStyleIdx="3" presStyleCnt="4" custScaleY="57001"/>
      <dgm:spPr/>
    </dgm:pt>
    <dgm:pt modelId="{B71F2E5D-35EE-4A5D-85CD-9CC55F8AC035}" type="pres">
      <dgm:prSet presAssocID="{644B9265-4898-432B-AEA1-FE7AF1B8478E}" presName="vert2" presStyleCnt="0"/>
      <dgm:spPr/>
    </dgm:pt>
    <dgm:pt modelId="{E0077484-7E6E-4598-AEE2-AB1C8C287195}" type="pres">
      <dgm:prSet presAssocID="{644B9265-4898-432B-AEA1-FE7AF1B8478E}" presName="thinLine2b" presStyleLbl="callout" presStyleIdx="2" presStyleCnt="3"/>
      <dgm:spPr/>
    </dgm:pt>
    <dgm:pt modelId="{872F81E5-5A42-41DF-AFF0-B98690BE1F5B}" type="pres">
      <dgm:prSet presAssocID="{644B9265-4898-432B-AEA1-FE7AF1B8478E}" presName="vertSpace2b" presStyleCnt="0"/>
      <dgm:spPr/>
    </dgm:pt>
  </dgm:ptLst>
  <dgm:cxnLst>
    <dgm:cxn modelId="{E1EA3A25-A0A2-4071-9610-188C34609F1B}" type="presOf" srcId="{A227DB1B-2D55-4B4C-8E95-46DED40D21FC}" destId="{A3B89DB8-6097-4066-9820-506038469884}" srcOrd="0" destOrd="0" presId="urn:microsoft.com/office/officeart/2008/layout/LinedList"/>
    <dgm:cxn modelId="{6CDA803A-7733-4F6D-B666-4132C7FA1CBB}" srcId="{EA533CB9-422A-4F68-A0B7-7F55B89DE0B7}" destId="{B76BC034-2995-4CFD-954C-57AD0FC9BEA5}" srcOrd="0" destOrd="0" parTransId="{22A9CCC7-EF23-461C-924F-3481935001D4}" sibTransId="{4E807C55-F512-4EF8-9D19-B2AD4E0DB7DD}"/>
    <dgm:cxn modelId="{CA65A53E-24F5-4468-BB69-3FBEAE40F424}" srcId="{EA533CB9-422A-4F68-A0B7-7F55B89DE0B7}" destId="{A227DB1B-2D55-4B4C-8E95-46DED40D21FC}" srcOrd="1" destOrd="0" parTransId="{6D15B5FB-ED78-45DC-B153-668B446F5A07}" sibTransId="{EDB38E5E-E046-4BEF-8691-6E826A1D50A1}"/>
    <dgm:cxn modelId="{48974E42-F1D2-4F1C-84C2-A2690EE22210}" srcId="{EA533CB9-422A-4F68-A0B7-7F55B89DE0B7}" destId="{644B9265-4898-432B-AEA1-FE7AF1B8478E}" srcOrd="2" destOrd="0" parTransId="{31445799-19C0-4E59-BB8D-DBDAB6E872EE}" sibTransId="{8F0E2987-1EBD-4AB0-B234-C25660306614}"/>
    <dgm:cxn modelId="{8ECE848C-3FF6-4302-9CD8-CDAF0915AD0D}" srcId="{4E906417-1E2F-490D-893B-32C9C5B3219A}" destId="{EA533CB9-422A-4F68-A0B7-7F55B89DE0B7}" srcOrd="0" destOrd="0" parTransId="{ECBD6A27-F427-40CE-A555-F16101AF372D}" sibTransId="{BD27349C-E301-4159-900E-D5632B51BC44}"/>
    <dgm:cxn modelId="{6D7B3ED6-50DF-459B-9493-09F13C019317}" type="presOf" srcId="{EA533CB9-422A-4F68-A0B7-7F55B89DE0B7}" destId="{A68686D6-0D18-4F8E-AB28-B6FC9650F380}" srcOrd="0" destOrd="0" presId="urn:microsoft.com/office/officeart/2008/layout/LinedList"/>
    <dgm:cxn modelId="{C7C9DBEB-C2F5-4749-8840-69EAB86F7E66}" type="presOf" srcId="{644B9265-4898-432B-AEA1-FE7AF1B8478E}" destId="{C5C36527-EED4-4B56-A651-8754404F646E}" srcOrd="0" destOrd="0" presId="urn:microsoft.com/office/officeart/2008/layout/LinedList"/>
    <dgm:cxn modelId="{65EA1FF2-DDEC-4D70-A3EB-35C0B1EF7EB1}" type="presOf" srcId="{4E906417-1E2F-490D-893B-32C9C5B3219A}" destId="{30BF9B08-ACC7-4BAE-8FA5-D6EF92970ABA}" srcOrd="0" destOrd="0" presId="urn:microsoft.com/office/officeart/2008/layout/LinedList"/>
    <dgm:cxn modelId="{79CDA0F3-2F2E-4E88-97EF-D710C4D518C0}" type="presOf" srcId="{B76BC034-2995-4CFD-954C-57AD0FC9BEA5}" destId="{66F33509-352A-44A7-8815-F4FFF9DADF49}" srcOrd="0" destOrd="0" presId="urn:microsoft.com/office/officeart/2008/layout/LinedList"/>
    <dgm:cxn modelId="{8812FBC8-66AB-4D57-9276-7DE32448A8B4}" type="presParOf" srcId="{30BF9B08-ACC7-4BAE-8FA5-D6EF92970ABA}" destId="{F7BABEA3-4CE1-4C93-B329-C1D669E5E25A}" srcOrd="0" destOrd="0" presId="urn:microsoft.com/office/officeart/2008/layout/LinedList"/>
    <dgm:cxn modelId="{2E2E662F-0691-494A-BEC9-CCCCBDEA0669}" type="presParOf" srcId="{30BF9B08-ACC7-4BAE-8FA5-D6EF92970ABA}" destId="{7536BFB6-21DA-422E-ABDB-1083B40F4D92}" srcOrd="1" destOrd="0" presId="urn:microsoft.com/office/officeart/2008/layout/LinedList"/>
    <dgm:cxn modelId="{A46A0329-A3D6-4643-8F5C-691265A19A34}" type="presParOf" srcId="{7536BFB6-21DA-422E-ABDB-1083B40F4D92}" destId="{A68686D6-0D18-4F8E-AB28-B6FC9650F380}" srcOrd="0" destOrd="0" presId="urn:microsoft.com/office/officeart/2008/layout/LinedList"/>
    <dgm:cxn modelId="{C6AA4B00-620E-46CF-B0D1-B405168B6BF8}" type="presParOf" srcId="{7536BFB6-21DA-422E-ABDB-1083B40F4D92}" destId="{B03D1178-183A-4BAF-AFFE-3B296CE12216}" srcOrd="1" destOrd="0" presId="urn:microsoft.com/office/officeart/2008/layout/LinedList"/>
    <dgm:cxn modelId="{CEEC5321-73F0-4C43-87CE-9016C72BFC45}" type="presParOf" srcId="{B03D1178-183A-4BAF-AFFE-3B296CE12216}" destId="{2AC5A1AA-2D31-428C-847C-AB70986C1B30}" srcOrd="0" destOrd="0" presId="urn:microsoft.com/office/officeart/2008/layout/LinedList"/>
    <dgm:cxn modelId="{4958CAD0-08FC-44F0-AAED-4C3356EE89A9}" type="presParOf" srcId="{B03D1178-183A-4BAF-AFFE-3B296CE12216}" destId="{D5BF8839-7667-48A9-97E0-B62D7F993C9A}" srcOrd="1" destOrd="0" presId="urn:microsoft.com/office/officeart/2008/layout/LinedList"/>
    <dgm:cxn modelId="{97064B86-DE05-4BEE-854A-B81CE4607095}" type="presParOf" srcId="{D5BF8839-7667-48A9-97E0-B62D7F993C9A}" destId="{B18DE8FB-0F14-4137-A3CA-BC51F2DF0EFD}" srcOrd="0" destOrd="0" presId="urn:microsoft.com/office/officeart/2008/layout/LinedList"/>
    <dgm:cxn modelId="{0DAA6B70-B896-444E-857E-BD672C38F7C3}" type="presParOf" srcId="{D5BF8839-7667-48A9-97E0-B62D7F993C9A}" destId="{66F33509-352A-44A7-8815-F4FFF9DADF49}" srcOrd="1" destOrd="0" presId="urn:microsoft.com/office/officeart/2008/layout/LinedList"/>
    <dgm:cxn modelId="{3E028399-C532-4986-BC2C-B3635D84F99C}" type="presParOf" srcId="{D5BF8839-7667-48A9-97E0-B62D7F993C9A}" destId="{36C354B5-EAA9-499B-A1DB-E4467D8CC81D}" srcOrd="2" destOrd="0" presId="urn:microsoft.com/office/officeart/2008/layout/LinedList"/>
    <dgm:cxn modelId="{5FD39A33-8D6B-4F0F-813C-8ADD929A9F94}" type="presParOf" srcId="{B03D1178-183A-4BAF-AFFE-3B296CE12216}" destId="{BF2B521A-4538-4B79-9C43-B98D703C4C70}" srcOrd="2" destOrd="0" presId="urn:microsoft.com/office/officeart/2008/layout/LinedList"/>
    <dgm:cxn modelId="{C39A4563-212C-4A62-A5DB-55E665352BC7}" type="presParOf" srcId="{B03D1178-183A-4BAF-AFFE-3B296CE12216}" destId="{C68452C3-70AA-40EB-B35E-61834C2964D7}" srcOrd="3" destOrd="0" presId="urn:microsoft.com/office/officeart/2008/layout/LinedList"/>
    <dgm:cxn modelId="{BB9B8D3B-0117-47B7-AB65-FBDFCC04008A}" type="presParOf" srcId="{B03D1178-183A-4BAF-AFFE-3B296CE12216}" destId="{6B432542-4CF5-4E4E-BB78-4F0F97BAFF89}" srcOrd="4" destOrd="0" presId="urn:microsoft.com/office/officeart/2008/layout/LinedList"/>
    <dgm:cxn modelId="{117F6D02-B0E8-4B97-96EB-1A0B997F1031}" type="presParOf" srcId="{6B432542-4CF5-4E4E-BB78-4F0F97BAFF89}" destId="{40E907DC-6969-4023-A6C5-E4F7BE1FAFB8}" srcOrd="0" destOrd="0" presId="urn:microsoft.com/office/officeart/2008/layout/LinedList"/>
    <dgm:cxn modelId="{8286C741-C4C9-4D11-9891-B4CA1438C08B}" type="presParOf" srcId="{6B432542-4CF5-4E4E-BB78-4F0F97BAFF89}" destId="{A3B89DB8-6097-4066-9820-506038469884}" srcOrd="1" destOrd="0" presId="urn:microsoft.com/office/officeart/2008/layout/LinedList"/>
    <dgm:cxn modelId="{7B96A521-09B6-4C7F-8C72-93349D3608FD}" type="presParOf" srcId="{6B432542-4CF5-4E4E-BB78-4F0F97BAFF89}" destId="{0F3F27D0-6C10-4360-B592-F98377E31BC2}" srcOrd="2" destOrd="0" presId="urn:microsoft.com/office/officeart/2008/layout/LinedList"/>
    <dgm:cxn modelId="{45A786DB-CD3B-4FFD-9690-2B0BB4A4BDCC}" type="presParOf" srcId="{B03D1178-183A-4BAF-AFFE-3B296CE12216}" destId="{D8B2B2BD-5FBA-41AB-9748-28EF6A691540}" srcOrd="5" destOrd="0" presId="urn:microsoft.com/office/officeart/2008/layout/LinedList"/>
    <dgm:cxn modelId="{7C5588E9-2518-43C7-AF80-641AD474D0F7}" type="presParOf" srcId="{B03D1178-183A-4BAF-AFFE-3B296CE12216}" destId="{650428B5-C6D4-41FB-8A4D-A76E8C9100A3}" srcOrd="6" destOrd="0" presId="urn:microsoft.com/office/officeart/2008/layout/LinedList"/>
    <dgm:cxn modelId="{1EE17A16-7653-42E8-AAB0-A4420DB7E9F0}" type="presParOf" srcId="{B03D1178-183A-4BAF-AFFE-3B296CE12216}" destId="{A06E81F6-97F3-4DB2-9897-463A5BD48182}" srcOrd="7" destOrd="0" presId="urn:microsoft.com/office/officeart/2008/layout/LinedList"/>
    <dgm:cxn modelId="{0BF33A1C-4679-4E6A-AA96-4587A7E47F07}" type="presParOf" srcId="{A06E81F6-97F3-4DB2-9897-463A5BD48182}" destId="{BAA024BC-1DAD-4614-A900-06D8AFF845F8}" srcOrd="0" destOrd="0" presId="urn:microsoft.com/office/officeart/2008/layout/LinedList"/>
    <dgm:cxn modelId="{4F2CA9FB-CF5A-4527-8E9A-7FC787A73FEC}" type="presParOf" srcId="{A06E81F6-97F3-4DB2-9897-463A5BD48182}" destId="{C5C36527-EED4-4B56-A651-8754404F646E}" srcOrd="1" destOrd="0" presId="urn:microsoft.com/office/officeart/2008/layout/LinedList"/>
    <dgm:cxn modelId="{09AC6F82-E4D3-49ED-ABE2-1151A14A7555}" type="presParOf" srcId="{A06E81F6-97F3-4DB2-9897-463A5BD48182}" destId="{B71F2E5D-35EE-4A5D-85CD-9CC55F8AC035}" srcOrd="2" destOrd="0" presId="urn:microsoft.com/office/officeart/2008/layout/LinedList"/>
    <dgm:cxn modelId="{954C7232-A272-4014-A194-6A27E3E921AD}" type="presParOf" srcId="{B03D1178-183A-4BAF-AFFE-3B296CE12216}" destId="{E0077484-7E6E-4598-AEE2-AB1C8C287195}" srcOrd="8" destOrd="0" presId="urn:microsoft.com/office/officeart/2008/layout/LinedList"/>
    <dgm:cxn modelId="{728D69C0-ADE6-418D-9206-A3FFDE81C7FE}" type="presParOf" srcId="{B03D1178-183A-4BAF-AFFE-3B296CE12216}" destId="{872F81E5-5A42-41DF-AFF0-B98690BE1F5B}"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4E906417-1E2F-490D-893B-32C9C5B3219A}" type="doc">
      <dgm:prSet loTypeId="urn:microsoft.com/office/officeart/2008/layout/LinedList" loCatId="hierarchy" qsTypeId="urn:microsoft.com/office/officeart/2005/8/quickstyle/3d2#2" qsCatId="3D" csTypeId="urn:microsoft.com/office/officeart/2005/8/colors/colorful5" csCatId="colorful" phldr="1"/>
      <dgm:spPr/>
      <dgm:t>
        <a:bodyPr/>
        <a:lstStyle/>
        <a:p>
          <a:endParaRPr lang="en-GB"/>
        </a:p>
      </dgm:t>
    </dgm:pt>
    <dgm:pt modelId="{B76BC034-2995-4CFD-954C-57AD0FC9BEA5}">
      <dgm:prSet phldrT="[Text]" custT="1"/>
      <dgm:spPr/>
      <dgm:t>
        <a:bodyPr/>
        <a:lstStyle/>
        <a:p>
          <a:r>
            <a:rPr lang="en-US" sz="2000" b="1" dirty="0">
              <a:solidFill>
                <a:schemeClr val="bg1">
                  <a:lumMod val="65000"/>
                </a:schemeClr>
              </a:solidFill>
              <a:sym typeface="Wingdings"/>
            </a:rPr>
            <a:t>Process Monitoring</a:t>
          </a:r>
        </a:p>
        <a:p>
          <a:r>
            <a:rPr lang="en-GB" sz="2000" dirty="0">
              <a:solidFill>
                <a:schemeClr val="bg1">
                  <a:lumMod val="65000"/>
                </a:schemeClr>
              </a:solidFill>
              <a:sym typeface="Wingdings"/>
            </a:rPr>
            <a:t>    - Temp, Press, pH</a:t>
          </a:r>
        </a:p>
        <a:p>
          <a:r>
            <a:rPr lang="en-GB" sz="2000" dirty="0">
              <a:solidFill>
                <a:schemeClr val="bg1">
                  <a:lumMod val="65000"/>
                </a:schemeClr>
              </a:solidFill>
              <a:sym typeface="Wingdings"/>
            </a:rPr>
            <a:t>    - O</a:t>
          </a:r>
          <a:r>
            <a:rPr lang="en-GB" sz="2000" baseline="-25000" dirty="0">
              <a:solidFill>
                <a:schemeClr val="bg1">
                  <a:lumMod val="65000"/>
                </a:schemeClr>
              </a:solidFill>
              <a:sym typeface="Wingdings"/>
            </a:rPr>
            <a:t>2</a:t>
          </a:r>
          <a:r>
            <a:rPr lang="en-GB" sz="2000" dirty="0">
              <a:solidFill>
                <a:schemeClr val="bg1">
                  <a:lumMod val="65000"/>
                </a:schemeClr>
              </a:solidFill>
              <a:sym typeface="Wingdings"/>
            </a:rPr>
            <a:t>, Organic acids</a:t>
          </a:r>
        </a:p>
      </dgm:t>
    </dgm:pt>
    <dgm:pt modelId="{22A9CCC7-EF23-461C-924F-3481935001D4}" type="parTrans" cxnId="{6CDA803A-7733-4F6D-B666-4132C7FA1CBB}">
      <dgm:prSet/>
      <dgm:spPr/>
      <dgm:t>
        <a:bodyPr/>
        <a:lstStyle/>
        <a:p>
          <a:endParaRPr lang="en-GB"/>
        </a:p>
      </dgm:t>
    </dgm:pt>
    <dgm:pt modelId="{4E807C55-F512-4EF8-9D19-B2AD4E0DB7DD}" type="sibTrans" cxnId="{6CDA803A-7733-4F6D-B666-4132C7FA1CBB}">
      <dgm:prSet/>
      <dgm:spPr/>
      <dgm:t>
        <a:bodyPr/>
        <a:lstStyle/>
        <a:p>
          <a:endParaRPr lang="en-GB"/>
        </a:p>
      </dgm:t>
    </dgm:pt>
    <dgm:pt modelId="{A227DB1B-2D55-4B4C-8E95-46DED40D21FC}">
      <dgm:prSet phldrT="[Text]" custT="1"/>
      <dgm:spPr/>
      <dgm:t>
        <a:bodyPr/>
        <a:lstStyle/>
        <a:p>
          <a:r>
            <a:rPr lang="en-GB" sz="2000" b="1" dirty="0">
              <a:solidFill>
                <a:schemeClr val="bg1">
                  <a:lumMod val="65000"/>
                </a:schemeClr>
              </a:solidFill>
            </a:rPr>
            <a:t>Equipment Monitoring</a:t>
          </a:r>
          <a:endParaRPr lang="en-GB" sz="2000" b="1" dirty="0">
            <a:solidFill>
              <a:schemeClr val="bg1">
                <a:lumMod val="65000"/>
              </a:schemeClr>
            </a:solidFill>
            <a:sym typeface="Wingdings"/>
          </a:endParaRPr>
        </a:p>
        <a:p>
          <a:r>
            <a:rPr lang="en-GB" sz="2000" dirty="0">
              <a:solidFill>
                <a:schemeClr val="bg1">
                  <a:lumMod val="65000"/>
                </a:schemeClr>
              </a:solidFill>
              <a:sym typeface="Wingdings"/>
            </a:rPr>
            <a:t>    - Installed Ultrasonic Sensors</a:t>
          </a:r>
        </a:p>
        <a:p>
          <a:r>
            <a:rPr lang="en-GB" sz="2000" b="0" i="0" dirty="0">
              <a:solidFill>
                <a:schemeClr val="bg1">
                  <a:lumMod val="65000"/>
                </a:schemeClr>
              </a:solidFill>
              <a:sym typeface="Wingdings"/>
            </a:rPr>
            <a:t>    - At Critical Points – Weld, T Joint</a:t>
          </a:r>
          <a:r>
            <a:rPr lang="en-GB" sz="2000" b="0" i="0" dirty="0">
              <a:solidFill>
                <a:schemeClr val="bg1">
                  <a:lumMod val="65000"/>
                </a:schemeClr>
              </a:solidFill>
            </a:rPr>
            <a:t>   </a:t>
          </a:r>
          <a:endParaRPr lang="en-GB" sz="2000" dirty="0">
            <a:solidFill>
              <a:schemeClr val="bg1">
                <a:lumMod val="65000"/>
              </a:schemeClr>
            </a:solidFill>
          </a:endParaRPr>
        </a:p>
      </dgm:t>
    </dgm:pt>
    <dgm:pt modelId="{6D15B5FB-ED78-45DC-B153-668B446F5A07}" type="parTrans" cxnId="{CA65A53E-24F5-4468-BB69-3FBEAE40F424}">
      <dgm:prSet/>
      <dgm:spPr/>
      <dgm:t>
        <a:bodyPr/>
        <a:lstStyle/>
        <a:p>
          <a:endParaRPr lang="en-GB"/>
        </a:p>
      </dgm:t>
    </dgm:pt>
    <dgm:pt modelId="{EDB38E5E-E046-4BEF-8691-6E826A1D50A1}" type="sibTrans" cxnId="{CA65A53E-24F5-4468-BB69-3FBEAE40F424}">
      <dgm:prSet/>
      <dgm:spPr/>
      <dgm:t>
        <a:bodyPr/>
        <a:lstStyle/>
        <a:p>
          <a:endParaRPr lang="en-GB"/>
        </a:p>
      </dgm:t>
    </dgm:pt>
    <dgm:pt modelId="{644B9265-4898-432B-AEA1-FE7AF1B8478E}">
      <dgm:prSet phldrT="[Text]" custT="1"/>
      <dgm:spPr/>
      <dgm:t>
        <a:bodyPr/>
        <a:lstStyle/>
        <a:p>
          <a:r>
            <a:rPr lang="en-GB" sz="2000" b="1" dirty="0">
              <a:solidFill>
                <a:schemeClr val="tx1"/>
              </a:solidFill>
              <a:sym typeface="Wingdings"/>
            </a:rPr>
            <a:t>Inspection &amp; Maintenance</a:t>
          </a:r>
        </a:p>
        <a:p>
          <a:r>
            <a:rPr lang="en-GB" sz="2000" dirty="0">
              <a:solidFill>
                <a:schemeClr val="tx1"/>
              </a:solidFill>
              <a:sym typeface="Wingdings"/>
            </a:rPr>
            <a:t>    - Integrate with Plant RBI</a:t>
          </a:r>
        </a:p>
        <a:p>
          <a:r>
            <a:rPr lang="en-GB" sz="2000" dirty="0">
              <a:solidFill>
                <a:schemeClr val="tx1"/>
              </a:solidFill>
              <a:sym typeface="Wingdings"/>
            </a:rPr>
            <a:t>    - Corrosion Factor x Consequence Factor</a:t>
          </a:r>
        </a:p>
      </dgm:t>
    </dgm:pt>
    <dgm:pt modelId="{31445799-19C0-4E59-BB8D-DBDAB6E872EE}" type="parTrans" cxnId="{48974E42-F1D2-4F1C-84C2-A2690EE22210}">
      <dgm:prSet/>
      <dgm:spPr/>
      <dgm:t>
        <a:bodyPr/>
        <a:lstStyle/>
        <a:p>
          <a:endParaRPr lang="en-GB"/>
        </a:p>
      </dgm:t>
    </dgm:pt>
    <dgm:pt modelId="{8F0E2987-1EBD-4AB0-B234-C25660306614}" type="sibTrans" cxnId="{48974E42-F1D2-4F1C-84C2-A2690EE22210}">
      <dgm:prSet/>
      <dgm:spPr/>
      <dgm:t>
        <a:bodyPr/>
        <a:lstStyle/>
        <a:p>
          <a:endParaRPr lang="en-GB"/>
        </a:p>
      </dgm:t>
    </dgm:pt>
    <dgm:pt modelId="{EA533CB9-422A-4F68-A0B7-7F55B89DE0B7}">
      <dgm:prSet phldrT="[Text]" custT="1"/>
      <dgm:spPr/>
      <dgm:t>
        <a:bodyPr/>
        <a:lstStyle/>
        <a:p>
          <a:endParaRPr lang="en-GB" sz="2000" dirty="0">
            <a:solidFill>
              <a:schemeClr val="bg1">
                <a:lumMod val="75000"/>
              </a:schemeClr>
            </a:solidFill>
          </a:endParaRPr>
        </a:p>
        <a:p>
          <a:endParaRPr lang="en-GB" sz="2000" dirty="0">
            <a:solidFill>
              <a:schemeClr val="bg1">
                <a:lumMod val="75000"/>
              </a:schemeClr>
            </a:solidFill>
          </a:endParaRPr>
        </a:p>
        <a:p>
          <a:endParaRPr lang="en-GB" sz="2000" dirty="0">
            <a:solidFill>
              <a:schemeClr val="bg1">
                <a:lumMod val="75000"/>
              </a:schemeClr>
            </a:solidFill>
          </a:endParaRPr>
        </a:p>
        <a:p>
          <a:endParaRPr lang="en-GB" sz="2000" dirty="0">
            <a:solidFill>
              <a:schemeClr val="bg1">
                <a:lumMod val="75000"/>
              </a:schemeClr>
            </a:solidFill>
          </a:endParaRPr>
        </a:p>
        <a:p>
          <a:endParaRPr lang="en-GB" sz="2000" dirty="0">
            <a:solidFill>
              <a:schemeClr val="bg1">
                <a:lumMod val="75000"/>
              </a:schemeClr>
            </a:solidFill>
          </a:endParaRPr>
        </a:p>
        <a:p>
          <a:endParaRPr lang="en-GB" sz="2000" dirty="0">
            <a:solidFill>
              <a:schemeClr val="bg1">
                <a:lumMod val="75000"/>
              </a:schemeClr>
            </a:solidFill>
          </a:endParaRPr>
        </a:p>
        <a:p>
          <a:endParaRPr lang="en-GB" sz="2000" dirty="0">
            <a:solidFill>
              <a:schemeClr val="bg1">
                <a:lumMod val="75000"/>
              </a:schemeClr>
            </a:solidFill>
          </a:endParaRPr>
        </a:p>
        <a:p>
          <a:endParaRPr lang="en-GB" sz="2000" dirty="0">
            <a:solidFill>
              <a:schemeClr val="bg1">
                <a:lumMod val="75000"/>
              </a:schemeClr>
            </a:solidFill>
          </a:endParaRPr>
        </a:p>
        <a:p>
          <a:endParaRPr lang="en-GB" sz="2000" dirty="0">
            <a:solidFill>
              <a:schemeClr val="bg1">
                <a:lumMod val="75000"/>
              </a:schemeClr>
            </a:solidFill>
          </a:endParaRPr>
        </a:p>
        <a:p>
          <a:endParaRPr lang="en-GB" sz="2000" dirty="0">
            <a:solidFill>
              <a:schemeClr val="bg1">
                <a:lumMod val="75000"/>
              </a:schemeClr>
            </a:solidFill>
          </a:endParaRPr>
        </a:p>
        <a:p>
          <a:endParaRPr lang="en-GB" sz="2000" dirty="0">
            <a:solidFill>
              <a:schemeClr val="bg1">
                <a:lumMod val="75000"/>
              </a:schemeClr>
            </a:solidFill>
          </a:endParaRPr>
        </a:p>
      </dgm:t>
    </dgm:pt>
    <dgm:pt modelId="{BD27349C-E301-4159-900E-D5632B51BC44}" type="sibTrans" cxnId="{8ECE848C-3FF6-4302-9CD8-CDAF0915AD0D}">
      <dgm:prSet/>
      <dgm:spPr/>
      <dgm:t>
        <a:bodyPr/>
        <a:lstStyle/>
        <a:p>
          <a:endParaRPr lang="en-GB"/>
        </a:p>
      </dgm:t>
    </dgm:pt>
    <dgm:pt modelId="{ECBD6A27-F427-40CE-A555-F16101AF372D}" type="parTrans" cxnId="{8ECE848C-3FF6-4302-9CD8-CDAF0915AD0D}">
      <dgm:prSet/>
      <dgm:spPr/>
      <dgm:t>
        <a:bodyPr/>
        <a:lstStyle/>
        <a:p>
          <a:endParaRPr lang="en-GB"/>
        </a:p>
      </dgm:t>
    </dgm:pt>
    <dgm:pt modelId="{30BF9B08-ACC7-4BAE-8FA5-D6EF92970ABA}" type="pres">
      <dgm:prSet presAssocID="{4E906417-1E2F-490D-893B-32C9C5B3219A}" presName="vert0" presStyleCnt="0">
        <dgm:presLayoutVars>
          <dgm:dir/>
          <dgm:animOne val="branch"/>
          <dgm:animLvl val="lvl"/>
        </dgm:presLayoutVars>
      </dgm:prSet>
      <dgm:spPr/>
    </dgm:pt>
    <dgm:pt modelId="{F7BABEA3-4CE1-4C93-B329-C1D669E5E25A}" type="pres">
      <dgm:prSet presAssocID="{EA533CB9-422A-4F68-A0B7-7F55B89DE0B7}" presName="thickLine" presStyleLbl="alignNode1" presStyleIdx="0" presStyleCnt="1"/>
      <dgm:spPr/>
    </dgm:pt>
    <dgm:pt modelId="{7536BFB6-21DA-422E-ABDB-1083B40F4D92}" type="pres">
      <dgm:prSet presAssocID="{EA533CB9-422A-4F68-A0B7-7F55B89DE0B7}" presName="horz1" presStyleCnt="0"/>
      <dgm:spPr/>
    </dgm:pt>
    <dgm:pt modelId="{A68686D6-0D18-4F8E-AB28-B6FC9650F380}" type="pres">
      <dgm:prSet presAssocID="{EA533CB9-422A-4F68-A0B7-7F55B89DE0B7}" presName="tx1" presStyleLbl="revTx" presStyleIdx="0" presStyleCnt="4" custScaleX="390685"/>
      <dgm:spPr/>
    </dgm:pt>
    <dgm:pt modelId="{B03D1178-183A-4BAF-AFFE-3B296CE12216}" type="pres">
      <dgm:prSet presAssocID="{EA533CB9-422A-4F68-A0B7-7F55B89DE0B7}" presName="vert1" presStyleCnt="0"/>
      <dgm:spPr/>
    </dgm:pt>
    <dgm:pt modelId="{2AC5A1AA-2D31-428C-847C-AB70986C1B30}" type="pres">
      <dgm:prSet presAssocID="{B76BC034-2995-4CFD-954C-57AD0FC9BEA5}" presName="vertSpace2a" presStyleCnt="0"/>
      <dgm:spPr/>
    </dgm:pt>
    <dgm:pt modelId="{D5BF8839-7667-48A9-97E0-B62D7F993C9A}" type="pres">
      <dgm:prSet presAssocID="{B76BC034-2995-4CFD-954C-57AD0FC9BEA5}" presName="horz2" presStyleCnt="0"/>
      <dgm:spPr/>
    </dgm:pt>
    <dgm:pt modelId="{B18DE8FB-0F14-4137-A3CA-BC51F2DF0EFD}" type="pres">
      <dgm:prSet presAssocID="{B76BC034-2995-4CFD-954C-57AD0FC9BEA5}" presName="horzSpace2" presStyleCnt="0"/>
      <dgm:spPr/>
    </dgm:pt>
    <dgm:pt modelId="{66F33509-352A-44A7-8815-F4FFF9DADF49}" type="pres">
      <dgm:prSet presAssocID="{B76BC034-2995-4CFD-954C-57AD0FC9BEA5}" presName="tx2" presStyleLbl="revTx" presStyleIdx="1" presStyleCnt="4" custScaleY="50781"/>
      <dgm:spPr/>
    </dgm:pt>
    <dgm:pt modelId="{36C354B5-EAA9-499B-A1DB-E4467D8CC81D}" type="pres">
      <dgm:prSet presAssocID="{B76BC034-2995-4CFD-954C-57AD0FC9BEA5}" presName="vert2" presStyleCnt="0"/>
      <dgm:spPr/>
    </dgm:pt>
    <dgm:pt modelId="{BF2B521A-4538-4B79-9C43-B98D703C4C70}" type="pres">
      <dgm:prSet presAssocID="{B76BC034-2995-4CFD-954C-57AD0FC9BEA5}" presName="thinLine2b" presStyleLbl="callout" presStyleIdx="0" presStyleCnt="3" custLinFactNeighborY="95051"/>
      <dgm:spPr/>
    </dgm:pt>
    <dgm:pt modelId="{C68452C3-70AA-40EB-B35E-61834C2964D7}" type="pres">
      <dgm:prSet presAssocID="{B76BC034-2995-4CFD-954C-57AD0FC9BEA5}" presName="vertSpace2b" presStyleCnt="0"/>
      <dgm:spPr/>
    </dgm:pt>
    <dgm:pt modelId="{6B432542-4CF5-4E4E-BB78-4F0F97BAFF89}" type="pres">
      <dgm:prSet presAssocID="{A227DB1B-2D55-4B4C-8E95-46DED40D21FC}" presName="horz2" presStyleCnt="0"/>
      <dgm:spPr/>
    </dgm:pt>
    <dgm:pt modelId="{40E907DC-6969-4023-A6C5-E4F7BE1FAFB8}" type="pres">
      <dgm:prSet presAssocID="{A227DB1B-2D55-4B4C-8E95-46DED40D21FC}" presName="horzSpace2" presStyleCnt="0"/>
      <dgm:spPr/>
    </dgm:pt>
    <dgm:pt modelId="{A3B89DB8-6097-4066-9820-506038469884}" type="pres">
      <dgm:prSet presAssocID="{A227DB1B-2D55-4B4C-8E95-46DED40D21FC}" presName="tx2" presStyleLbl="revTx" presStyleIdx="2" presStyleCnt="4" custScaleY="54034"/>
      <dgm:spPr/>
    </dgm:pt>
    <dgm:pt modelId="{0F3F27D0-6C10-4360-B592-F98377E31BC2}" type="pres">
      <dgm:prSet presAssocID="{A227DB1B-2D55-4B4C-8E95-46DED40D21FC}" presName="vert2" presStyleCnt="0"/>
      <dgm:spPr/>
    </dgm:pt>
    <dgm:pt modelId="{D8B2B2BD-5FBA-41AB-9748-28EF6A691540}" type="pres">
      <dgm:prSet presAssocID="{A227DB1B-2D55-4B4C-8E95-46DED40D21FC}" presName="thinLine2b" presStyleLbl="callout" presStyleIdx="1" presStyleCnt="3" custLinFactNeighborY="81032"/>
      <dgm:spPr/>
    </dgm:pt>
    <dgm:pt modelId="{650428B5-C6D4-41FB-8A4D-A76E8C9100A3}" type="pres">
      <dgm:prSet presAssocID="{A227DB1B-2D55-4B4C-8E95-46DED40D21FC}" presName="vertSpace2b" presStyleCnt="0"/>
      <dgm:spPr/>
    </dgm:pt>
    <dgm:pt modelId="{A06E81F6-97F3-4DB2-9897-463A5BD48182}" type="pres">
      <dgm:prSet presAssocID="{644B9265-4898-432B-AEA1-FE7AF1B8478E}" presName="horz2" presStyleCnt="0"/>
      <dgm:spPr/>
    </dgm:pt>
    <dgm:pt modelId="{BAA024BC-1DAD-4614-A900-06D8AFF845F8}" type="pres">
      <dgm:prSet presAssocID="{644B9265-4898-432B-AEA1-FE7AF1B8478E}" presName="horzSpace2" presStyleCnt="0"/>
      <dgm:spPr/>
    </dgm:pt>
    <dgm:pt modelId="{C5C36527-EED4-4B56-A651-8754404F646E}" type="pres">
      <dgm:prSet presAssocID="{644B9265-4898-432B-AEA1-FE7AF1B8478E}" presName="tx2" presStyleLbl="revTx" presStyleIdx="3" presStyleCnt="4" custScaleY="57001"/>
      <dgm:spPr/>
    </dgm:pt>
    <dgm:pt modelId="{B71F2E5D-35EE-4A5D-85CD-9CC55F8AC035}" type="pres">
      <dgm:prSet presAssocID="{644B9265-4898-432B-AEA1-FE7AF1B8478E}" presName="vert2" presStyleCnt="0"/>
      <dgm:spPr/>
    </dgm:pt>
    <dgm:pt modelId="{E0077484-7E6E-4598-AEE2-AB1C8C287195}" type="pres">
      <dgm:prSet presAssocID="{644B9265-4898-432B-AEA1-FE7AF1B8478E}" presName="thinLine2b" presStyleLbl="callout" presStyleIdx="2" presStyleCnt="3"/>
      <dgm:spPr/>
    </dgm:pt>
    <dgm:pt modelId="{872F81E5-5A42-41DF-AFF0-B98690BE1F5B}" type="pres">
      <dgm:prSet presAssocID="{644B9265-4898-432B-AEA1-FE7AF1B8478E}" presName="vertSpace2b" presStyleCnt="0"/>
      <dgm:spPr/>
    </dgm:pt>
  </dgm:ptLst>
  <dgm:cxnLst>
    <dgm:cxn modelId="{E1EA3A25-A0A2-4071-9610-188C34609F1B}" type="presOf" srcId="{A227DB1B-2D55-4B4C-8E95-46DED40D21FC}" destId="{A3B89DB8-6097-4066-9820-506038469884}" srcOrd="0" destOrd="0" presId="urn:microsoft.com/office/officeart/2008/layout/LinedList"/>
    <dgm:cxn modelId="{6CDA803A-7733-4F6D-B666-4132C7FA1CBB}" srcId="{EA533CB9-422A-4F68-A0B7-7F55B89DE0B7}" destId="{B76BC034-2995-4CFD-954C-57AD0FC9BEA5}" srcOrd="0" destOrd="0" parTransId="{22A9CCC7-EF23-461C-924F-3481935001D4}" sibTransId="{4E807C55-F512-4EF8-9D19-B2AD4E0DB7DD}"/>
    <dgm:cxn modelId="{CA65A53E-24F5-4468-BB69-3FBEAE40F424}" srcId="{EA533CB9-422A-4F68-A0B7-7F55B89DE0B7}" destId="{A227DB1B-2D55-4B4C-8E95-46DED40D21FC}" srcOrd="1" destOrd="0" parTransId="{6D15B5FB-ED78-45DC-B153-668B446F5A07}" sibTransId="{EDB38E5E-E046-4BEF-8691-6E826A1D50A1}"/>
    <dgm:cxn modelId="{48974E42-F1D2-4F1C-84C2-A2690EE22210}" srcId="{EA533CB9-422A-4F68-A0B7-7F55B89DE0B7}" destId="{644B9265-4898-432B-AEA1-FE7AF1B8478E}" srcOrd="2" destOrd="0" parTransId="{31445799-19C0-4E59-BB8D-DBDAB6E872EE}" sibTransId="{8F0E2987-1EBD-4AB0-B234-C25660306614}"/>
    <dgm:cxn modelId="{8ECE848C-3FF6-4302-9CD8-CDAF0915AD0D}" srcId="{4E906417-1E2F-490D-893B-32C9C5B3219A}" destId="{EA533CB9-422A-4F68-A0B7-7F55B89DE0B7}" srcOrd="0" destOrd="0" parTransId="{ECBD6A27-F427-40CE-A555-F16101AF372D}" sibTransId="{BD27349C-E301-4159-900E-D5632B51BC44}"/>
    <dgm:cxn modelId="{6D7B3ED6-50DF-459B-9493-09F13C019317}" type="presOf" srcId="{EA533CB9-422A-4F68-A0B7-7F55B89DE0B7}" destId="{A68686D6-0D18-4F8E-AB28-B6FC9650F380}" srcOrd="0" destOrd="0" presId="urn:microsoft.com/office/officeart/2008/layout/LinedList"/>
    <dgm:cxn modelId="{C7C9DBEB-C2F5-4749-8840-69EAB86F7E66}" type="presOf" srcId="{644B9265-4898-432B-AEA1-FE7AF1B8478E}" destId="{C5C36527-EED4-4B56-A651-8754404F646E}" srcOrd="0" destOrd="0" presId="urn:microsoft.com/office/officeart/2008/layout/LinedList"/>
    <dgm:cxn modelId="{65EA1FF2-DDEC-4D70-A3EB-35C0B1EF7EB1}" type="presOf" srcId="{4E906417-1E2F-490D-893B-32C9C5B3219A}" destId="{30BF9B08-ACC7-4BAE-8FA5-D6EF92970ABA}" srcOrd="0" destOrd="0" presId="urn:microsoft.com/office/officeart/2008/layout/LinedList"/>
    <dgm:cxn modelId="{79CDA0F3-2F2E-4E88-97EF-D710C4D518C0}" type="presOf" srcId="{B76BC034-2995-4CFD-954C-57AD0FC9BEA5}" destId="{66F33509-352A-44A7-8815-F4FFF9DADF49}" srcOrd="0" destOrd="0" presId="urn:microsoft.com/office/officeart/2008/layout/LinedList"/>
    <dgm:cxn modelId="{8812FBC8-66AB-4D57-9276-7DE32448A8B4}" type="presParOf" srcId="{30BF9B08-ACC7-4BAE-8FA5-D6EF92970ABA}" destId="{F7BABEA3-4CE1-4C93-B329-C1D669E5E25A}" srcOrd="0" destOrd="0" presId="urn:microsoft.com/office/officeart/2008/layout/LinedList"/>
    <dgm:cxn modelId="{2E2E662F-0691-494A-BEC9-CCCCBDEA0669}" type="presParOf" srcId="{30BF9B08-ACC7-4BAE-8FA5-D6EF92970ABA}" destId="{7536BFB6-21DA-422E-ABDB-1083B40F4D92}" srcOrd="1" destOrd="0" presId="urn:microsoft.com/office/officeart/2008/layout/LinedList"/>
    <dgm:cxn modelId="{A46A0329-A3D6-4643-8F5C-691265A19A34}" type="presParOf" srcId="{7536BFB6-21DA-422E-ABDB-1083B40F4D92}" destId="{A68686D6-0D18-4F8E-AB28-B6FC9650F380}" srcOrd="0" destOrd="0" presId="urn:microsoft.com/office/officeart/2008/layout/LinedList"/>
    <dgm:cxn modelId="{C6AA4B00-620E-46CF-B0D1-B405168B6BF8}" type="presParOf" srcId="{7536BFB6-21DA-422E-ABDB-1083B40F4D92}" destId="{B03D1178-183A-4BAF-AFFE-3B296CE12216}" srcOrd="1" destOrd="0" presId="urn:microsoft.com/office/officeart/2008/layout/LinedList"/>
    <dgm:cxn modelId="{CEEC5321-73F0-4C43-87CE-9016C72BFC45}" type="presParOf" srcId="{B03D1178-183A-4BAF-AFFE-3B296CE12216}" destId="{2AC5A1AA-2D31-428C-847C-AB70986C1B30}" srcOrd="0" destOrd="0" presId="urn:microsoft.com/office/officeart/2008/layout/LinedList"/>
    <dgm:cxn modelId="{4958CAD0-08FC-44F0-AAED-4C3356EE89A9}" type="presParOf" srcId="{B03D1178-183A-4BAF-AFFE-3B296CE12216}" destId="{D5BF8839-7667-48A9-97E0-B62D7F993C9A}" srcOrd="1" destOrd="0" presId="urn:microsoft.com/office/officeart/2008/layout/LinedList"/>
    <dgm:cxn modelId="{97064B86-DE05-4BEE-854A-B81CE4607095}" type="presParOf" srcId="{D5BF8839-7667-48A9-97E0-B62D7F993C9A}" destId="{B18DE8FB-0F14-4137-A3CA-BC51F2DF0EFD}" srcOrd="0" destOrd="0" presId="urn:microsoft.com/office/officeart/2008/layout/LinedList"/>
    <dgm:cxn modelId="{0DAA6B70-B896-444E-857E-BD672C38F7C3}" type="presParOf" srcId="{D5BF8839-7667-48A9-97E0-B62D7F993C9A}" destId="{66F33509-352A-44A7-8815-F4FFF9DADF49}" srcOrd="1" destOrd="0" presId="urn:microsoft.com/office/officeart/2008/layout/LinedList"/>
    <dgm:cxn modelId="{3E028399-C532-4986-BC2C-B3635D84F99C}" type="presParOf" srcId="{D5BF8839-7667-48A9-97E0-B62D7F993C9A}" destId="{36C354B5-EAA9-499B-A1DB-E4467D8CC81D}" srcOrd="2" destOrd="0" presId="urn:microsoft.com/office/officeart/2008/layout/LinedList"/>
    <dgm:cxn modelId="{5FD39A33-8D6B-4F0F-813C-8ADD929A9F94}" type="presParOf" srcId="{B03D1178-183A-4BAF-AFFE-3B296CE12216}" destId="{BF2B521A-4538-4B79-9C43-B98D703C4C70}" srcOrd="2" destOrd="0" presId="urn:microsoft.com/office/officeart/2008/layout/LinedList"/>
    <dgm:cxn modelId="{C39A4563-212C-4A62-A5DB-55E665352BC7}" type="presParOf" srcId="{B03D1178-183A-4BAF-AFFE-3B296CE12216}" destId="{C68452C3-70AA-40EB-B35E-61834C2964D7}" srcOrd="3" destOrd="0" presId="urn:microsoft.com/office/officeart/2008/layout/LinedList"/>
    <dgm:cxn modelId="{BB9B8D3B-0117-47B7-AB65-FBDFCC04008A}" type="presParOf" srcId="{B03D1178-183A-4BAF-AFFE-3B296CE12216}" destId="{6B432542-4CF5-4E4E-BB78-4F0F97BAFF89}" srcOrd="4" destOrd="0" presId="urn:microsoft.com/office/officeart/2008/layout/LinedList"/>
    <dgm:cxn modelId="{117F6D02-B0E8-4B97-96EB-1A0B997F1031}" type="presParOf" srcId="{6B432542-4CF5-4E4E-BB78-4F0F97BAFF89}" destId="{40E907DC-6969-4023-A6C5-E4F7BE1FAFB8}" srcOrd="0" destOrd="0" presId="urn:microsoft.com/office/officeart/2008/layout/LinedList"/>
    <dgm:cxn modelId="{8286C741-C4C9-4D11-9891-B4CA1438C08B}" type="presParOf" srcId="{6B432542-4CF5-4E4E-BB78-4F0F97BAFF89}" destId="{A3B89DB8-6097-4066-9820-506038469884}" srcOrd="1" destOrd="0" presId="urn:microsoft.com/office/officeart/2008/layout/LinedList"/>
    <dgm:cxn modelId="{7B96A521-09B6-4C7F-8C72-93349D3608FD}" type="presParOf" srcId="{6B432542-4CF5-4E4E-BB78-4F0F97BAFF89}" destId="{0F3F27D0-6C10-4360-B592-F98377E31BC2}" srcOrd="2" destOrd="0" presId="urn:microsoft.com/office/officeart/2008/layout/LinedList"/>
    <dgm:cxn modelId="{45A786DB-CD3B-4FFD-9690-2B0BB4A4BDCC}" type="presParOf" srcId="{B03D1178-183A-4BAF-AFFE-3B296CE12216}" destId="{D8B2B2BD-5FBA-41AB-9748-28EF6A691540}" srcOrd="5" destOrd="0" presId="urn:microsoft.com/office/officeart/2008/layout/LinedList"/>
    <dgm:cxn modelId="{7C5588E9-2518-43C7-AF80-641AD474D0F7}" type="presParOf" srcId="{B03D1178-183A-4BAF-AFFE-3B296CE12216}" destId="{650428B5-C6D4-41FB-8A4D-A76E8C9100A3}" srcOrd="6" destOrd="0" presId="urn:microsoft.com/office/officeart/2008/layout/LinedList"/>
    <dgm:cxn modelId="{1EE17A16-7653-42E8-AAB0-A4420DB7E9F0}" type="presParOf" srcId="{B03D1178-183A-4BAF-AFFE-3B296CE12216}" destId="{A06E81F6-97F3-4DB2-9897-463A5BD48182}" srcOrd="7" destOrd="0" presId="urn:microsoft.com/office/officeart/2008/layout/LinedList"/>
    <dgm:cxn modelId="{0BF33A1C-4679-4E6A-AA96-4587A7E47F07}" type="presParOf" srcId="{A06E81F6-97F3-4DB2-9897-463A5BD48182}" destId="{BAA024BC-1DAD-4614-A900-06D8AFF845F8}" srcOrd="0" destOrd="0" presId="urn:microsoft.com/office/officeart/2008/layout/LinedList"/>
    <dgm:cxn modelId="{4F2CA9FB-CF5A-4527-8E9A-7FC787A73FEC}" type="presParOf" srcId="{A06E81F6-97F3-4DB2-9897-463A5BD48182}" destId="{C5C36527-EED4-4B56-A651-8754404F646E}" srcOrd="1" destOrd="0" presId="urn:microsoft.com/office/officeart/2008/layout/LinedList"/>
    <dgm:cxn modelId="{09AC6F82-E4D3-49ED-ABE2-1151A14A7555}" type="presParOf" srcId="{A06E81F6-97F3-4DB2-9897-463A5BD48182}" destId="{B71F2E5D-35EE-4A5D-85CD-9CC55F8AC035}" srcOrd="2" destOrd="0" presId="urn:microsoft.com/office/officeart/2008/layout/LinedList"/>
    <dgm:cxn modelId="{954C7232-A272-4014-A194-6A27E3E921AD}" type="presParOf" srcId="{B03D1178-183A-4BAF-AFFE-3B296CE12216}" destId="{E0077484-7E6E-4598-AEE2-AB1C8C287195}" srcOrd="8" destOrd="0" presId="urn:microsoft.com/office/officeart/2008/layout/LinedList"/>
    <dgm:cxn modelId="{728D69C0-ADE6-418D-9206-A3FFDE81C7FE}" type="presParOf" srcId="{B03D1178-183A-4BAF-AFFE-3B296CE12216}" destId="{872F81E5-5A42-41DF-AFF0-B98690BE1F5B}" srcOrd="9"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8BE48-9C36-4406-AE3E-033D6B248C61}">
      <dsp:nvSpPr>
        <dsp:cNvPr id="0" name=""/>
        <dsp:cNvSpPr/>
      </dsp:nvSpPr>
      <dsp:spPr>
        <a:xfrm rot="10800000">
          <a:off x="1471491" y="708"/>
          <a:ext cx="4833164" cy="1016461"/>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231"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E</a:t>
          </a:r>
          <a:r>
            <a:rPr lang="en-US" sz="2800" kern="1200" noProof="0" dirty="0" err="1"/>
            <a:t>rosion</a:t>
          </a:r>
          <a:endParaRPr lang="en-GB" sz="2800" kern="1200" dirty="0"/>
        </a:p>
      </dsp:txBody>
      <dsp:txXfrm rot="10800000">
        <a:off x="1725606" y="708"/>
        <a:ext cx="4579049" cy="1016461"/>
      </dsp:txXfrm>
    </dsp:sp>
    <dsp:sp modelId="{911C2C4E-77F7-42F5-B9E7-55F0E85501F6}">
      <dsp:nvSpPr>
        <dsp:cNvPr id="0" name=""/>
        <dsp:cNvSpPr/>
      </dsp:nvSpPr>
      <dsp:spPr>
        <a:xfrm>
          <a:off x="963260" y="708"/>
          <a:ext cx="1016461" cy="101646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4000" r="-5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48D557-E0DB-4766-943A-116611DB72CB}">
      <dsp:nvSpPr>
        <dsp:cNvPr id="0" name=""/>
        <dsp:cNvSpPr/>
      </dsp:nvSpPr>
      <dsp:spPr>
        <a:xfrm rot="10800000">
          <a:off x="1471491" y="1320591"/>
          <a:ext cx="4833164" cy="1016461"/>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231"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ym typeface="Wingdings" panose="05000000000000000000" pitchFamily="2" charset="2"/>
            </a:rPr>
            <a:t>Weaker weld/HAZ area</a:t>
          </a:r>
          <a:endParaRPr lang="en-US" sz="2800" kern="1200" noProof="0" dirty="0">
            <a:sym typeface="Wingdings" panose="05000000000000000000" pitchFamily="2" charset="2"/>
          </a:endParaRPr>
        </a:p>
      </dsp:txBody>
      <dsp:txXfrm rot="10800000">
        <a:off x="1725606" y="1320591"/>
        <a:ext cx="4579049" cy="1016461"/>
      </dsp:txXfrm>
    </dsp:sp>
    <dsp:sp modelId="{186969A2-B64B-4870-8A02-B49A6FA039F3}">
      <dsp:nvSpPr>
        <dsp:cNvPr id="0" name=""/>
        <dsp:cNvSpPr/>
      </dsp:nvSpPr>
      <dsp:spPr>
        <a:xfrm>
          <a:off x="963260" y="1320591"/>
          <a:ext cx="1016461" cy="101646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394B87-04EF-44E8-BDA5-99A76FB85346}">
      <dsp:nvSpPr>
        <dsp:cNvPr id="0" name=""/>
        <dsp:cNvSpPr/>
      </dsp:nvSpPr>
      <dsp:spPr>
        <a:xfrm rot="10800000">
          <a:off x="1535285" y="2627381"/>
          <a:ext cx="4703925" cy="602314"/>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23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sym typeface="Wingdings" panose="05000000000000000000" pitchFamily="2" charset="2"/>
            </a:rPr>
            <a:t>Presence of hydrogen</a:t>
          </a:r>
        </a:p>
      </dsp:txBody>
      <dsp:txXfrm rot="10800000">
        <a:off x="1685863" y="2627381"/>
        <a:ext cx="4553347" cy="602314"/>
      </dsp:txXfrm>
    </dsp:sp>
    <dsp:sp modelId="{4B5D5DB4-AE69-4A5A-92B7-D777FE9FFCD8}">
      <dsp:nvSpPr>
        <dsp:cNvPr id="0" name=""/>
        <dsp:cNvSpPr/>
      </dsp:nvSpPr>
      <dsp:spPr>
        <a:xfrm>
          <a:off x="1091730" y="2640473"/>
          <a:ext cx="631822" cy="608962"/>
        </a:xfrm>
        <a:prstGeom prst="ellipse">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t="-24000" b="-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E66F6D-8DD0-488B-BC8D-900D8D51FC40}">
      <dsp:nvSpPr>
        <dsp:cNvPr id="0" name=""/>
        <dsp:cNvSpPr/>
      </dsp:nvSpPr>
      <dsp:spPr>
        <a:xfrm rot="10800000">
          <a:off x="1471491" y="3552857"/>
          <a:ext cx="4833164" cy="1016461"/>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231"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noProof="0" dirty="0"/>
            <a:t>Presence of oxygen </a:t>
          </a:r>
          <a:r>
            <a:rPr lang="en-US" sz="2800" kern="1200" noProof="0" dirty="0">
              <a:sym typeface="Wingdings" panose="05000000000000000000" pitchFamily="2" charset="2"/>
            </a:rPr>
            <a:t> formic acid</a:t>
          </a:r>
          <a:endParaRPr lang="en-US" sz="2800" kern="1200" dirty="0">
            <a:sym typeface="Wingdings" panose="05000000000000000000" pitchFamily="2" charset="2"/>
          </a:endParaRPr>
        </a:p>
      </dsp:txBody>
      <dsp:txXfrm rot="10800000">
        <a:off x="1725606" y="3552857"/>
        <a:ext cx="4579049" cy="1016461"/>
      </dsp:txXfrm>
    </dsp:sp>
    <dsp:sp modelId="{B2353E04-E72B-491B-94B9-29B2722CD832}">
      <dsp:nvSpPr>
        <dsp:cNvPr id="0" name=""/>
        <dsp:cNvSpPr/>
      </dsp:nvSpPr>
      <dsp:spPr>
        <a:xfrm>
          <a:off x="963260" y="3552857"/>
          <a:ext cx="1016461" cy="1016461"/>
        </a:xfrm>
        <a:prstGeom prst="ellipse">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A3AB6-95B1-4456-8173-E75FA16A3844}">
      <dsp:nvSpPr>
        <dsp:cNvPr id="0" name=""/>
        <dsp:cNvSpPr/>
      </dsp:nvSpPr>
      <dsp:spPr>
        <a:xfrm>
          <a:off x="875770" y="0"/>
          <a:ext cx="8917498" cy="4260353"/>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182B04-AE7A-476E-BB44-9E05EA7312A1}">
      <dsp:nvSpPr>
        <dsp:cNvPr id="0" name=""/>
        <dsp:cNvSpPr/>
      </dsp:nvSpPr>
      <dsp:spPr>
        <a:xfrm>
          <a:off x="2990984" y="2940495"/>
          <a:ext cx="177230" cy="177230"/>
        </a:xfrm>
        <a:prstGeom prst="ellipse">
          <a:avLst/>
        </a:prstGeom>
        <a:solidFill>
          <a:schemeClr val="accent2">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4B2D4B5-89D1-4EAA-B477-038BCA9DFFB7}">
      <dsp:nvSpPr>
        <dsp:cNvPr id="0" name=""/>
        <dsp:cNvSpPr/>
      </dsp:nvSpPr>
      <dsp:spPr>
        <a:xfrm>
          <a:off x="3188943" y="2547510"/>
          <a:ext cx="2765969" cy="1231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911" tIns="0" rIns="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bg2">
                  <a:lumMod val="25000"/>
                </a:schemeClr>
              </a:solidFill>
            </a:rPr>
            <a:t>Slurry erosion corrosion</a:t>
          </a:r>
          <a:endParaRPr lang="en-GB" sz="2400" b="1" kern="1200" dirty="0">
            <a:solidFill>
              <a:schemeClr val="bg2">
                <a:lumMod val="25000"/>
              </a:schemeClr>
            </a:solidFill>
          </a:endParaRPr>
        </a:p>
      </dsp:txBody>
      <dsp:txXfrm>
        <a:off x="3188943" y="2547510"/>
        <a:ext cx="2765969" cy="1231242"/>
      </dsp:txXfrm>
    </dsp:sp>
    <dsp:sp modelId="{3966B0DD-6DAB-4F74-9190-0CECEC3076FA}">
      <dsp:nvSpPr>
        <dsp:cNvPr id="0" name=""/>
        <dsp:cNvSpPr/>
      </dsp:nvSpPr>
      <dsp:spPr>
        <a:xfrm>
          <a:off x="4555386" y="1782531"/>
          <a:ext cx="320378" cy="320378"/>
        </a:xfrm>
        <a:prstGeom prst="ellipse">
          <a:avLst/>
        </a:prstGeom>
        <a:solidFill>
          <a:schemeClr val="accent2">
            <a:alpha val="90000"/>
            <a:hueOff val="0"/>
            <a:satOff val="0"/>
            <a:lumOff val="0"/>
            <a:alphaOff val="-2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46BE10F-0552-4475-B3F4-CDC051CB8C84}">
      <dsp:nvSpPr>
        <dsp:cNvPr id="0" name=""/>
        <dsp:cNvSpPr/>
      </dsp:nvSpPr>
      <dsp:spPr>
        <a:xfrm>
          <a:off x="4942354" y="1571992"/>
          <a:ext cx="1635975" cy="2317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762" tIns="0" rIns="0" bIns="0" numCol="1" spcCol="1270" anchor="t" anchorCtr="0">
          <a:noAutofit/>
        </a:bodyPr>
        <a:lstStyle/>
        <a:p>
          <a:pPr marL="0" lvl="0" indent="0" algn="l" defTabSz="1066800">
            <a:lnSpc>
              <a:spcPct val="90000"/>
            </a:lnSpc>
            <a:spcBef>
              <a:spcPct val="0"/>
            </a:spcBef>
            <a:spcAft>
              <a:spcPct val="35000"/>
            </a:spcAft>
            <a:buNone/>
          </a:pPr>
          <a:r>
            <a:rPr lang="en-US" sz="2400" b="1" kern="1200">
              <a:solidFill>
                <a:schemeClr val="bg2">
                  <a:lumMod val="25000"/>
                </a:schemeClr>
              </a:solidFill>
              <a:sym typeface="Wingdings" panose="05000000000000000000" pitchFamily="2" charset="2"/>
            </a:rPr>
            <a:t>P</a:t>
          </a:r>
          <a:r>
            <a:rPr lang="en-US" sz="2400" b="1" kern="1200" noProof="0">
              <a:solidFill>
                <a:schemeClr val="bg2">
                  <a:lumMod val="25000"/>
                </a:schemeClr>
              </a:solidFill>
              <a:sym typeface="Wingdings" panose="05000000000000000000" pitchFamily="2" charset="2"/>
            </a:rPr>
            <a:t>itting corrosion </a:t>
          </a:r>
          <a:endParaRPr lang="en-US" sz="2400" b="1" kern="1200" noProof="0" dirty="0">
            <a:solidFill>
              <a:schemeClr val="bg2">
                <a:lumMod val="25000"/>
              </a:schemeClr>
            </a:solidFill>
          </a:endParaRPr>
        </a:p>
      </dsp:txBody>
      <dsp:txXfrm>
        <a:off x="4942354" y="1571992"/>
        <a:ext cx="1635975" cy="2317632"/>
      </dsp:txXfrm>
    </dsp:sp>
    <dsp:sp modelId="{EA2AC68F-0379-41CC-8B6B-9C9779D6C87C}">
      <dsp:nvSpPr>
        <dsp:cNvPr id="0" name=""/>
        <dsp:cNvSpPr/>
      </dsp:nvSpPr>
      <dsp:spPr>
        <a:xfrm>
          <a:off x="6436758" y="1077869"/>
          <a:ext cx="443076" cy="443076"/>
        </a:xfrm>
        <a:prstGeom prst="ellipse">
          <a:avLst/>
        </a:prstGeom>
        <a:solidFill>
          <a:schemeClr val="accent2">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940E335-5D99-440E-92B4-5E99488DF6F5}">
      <dsp:nvSpPr>
        <dsp:cNvPr id="0" name=""/>
        <dsp:cNvSpPr/>
      </dsp:nvSpPr>
      <dsp:spPr>
        <a:xfrm>
          <a:off x="6981156" y="947528"/>
          <a:ext cx="3650712" cy="2960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777" tIns="0" rIns="0" bIns="0" numCol="1" spcCol="1270" anchor="t" anchorCtr="0">
          <a:noAutofit/>
        </a:bodyPr>
        <a:lstStyle/>
        <a:p>
          <a:pPr marL="0" lvl="0" indent="0" algn="l" defTabSz="1066800">
            <a:lnSpc>
              <a:spcPct val="90000"/>
            </a:lnSpc>
            <a:spcBef>
              <a:spcPct val="0"/>
            </a:spcBef>
            <a:spcAft>
              <a:spcPct val="35000"/>
            </a:spcAft>
            <a:buNone/>
          </a:pPr>
          <a:r>
            <a:rPr lang="en-US" sz="2400" b="1" kern="1200" noProof="0" dirty="0">
              <a:solidFill>
                <a:schemeClr val="bg2">
                  <a:lumMod val="25000"/>
                </a:schemeClr>
              </a:solidFill>
            </a:rPr>
            <a:t>Galvanic corrosion between HAZ area and parent metal</a:t>
          </a:r>
        </a:p>
      </dsp:txBody>
      <dsp:txXfrm>
        <a:off x="6981156" y="947528"/>
        <a:ext cx="3650712" cy="29609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ABEA3-4CE1-4C93-B329-C1D669E5E25A}">
      <dsp:nvSpPr>
        <dsp:cNvPr id="0" name=""/>
        <dsp:cNvSpPr/>
      </dsp:nvSpPr>
      <dsp:spPr>
        <a:xfrm>
          <a:off x="0" y="1993"/>
          <a:ext cx="10782300"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68686D6-0D18-4F8E-AB28-B6FC9650F380}">
      <dsp:nvSpPr>
        <dsp:cNvPr id="0" name=""/>
        <dsp:cNvSpPr/>
      </dsp:nvSpPr>
      <dsp:spPr>
        <a:xfrm>
          <a:off x="0" y="1993"/>
          <a:ext cx="5323196" cy="4078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endParaRPr lang="en-GB" sz="3200" kern="1200" dirty="0"/>
        </a:p>
        <a:p>
          <a:pPr marL="0" lvl="0" indent="0" algn="l" defTabSz="1422400">
            <a:lnSpc>
              <a:spcPct val="90000"/>
            </a:lnSpc>
            <a:spcBef>
              <a:spcPct val="0"/>
            </a:spcBef>
            <a:spcAft>
              <a:spcPct val="35000"/>
            </a:spcAft>
            <a:buNone/>
          </a:pPr>
          <a:endParaRPr lang="en-GB" sz="3200" kern="1200" dirty="0"/>
        </a:p>
        <a:p>
          <a:pPr marL="0" lvl="0" indent="0" algn="l" defTabSz="1422400">
            <a:lnSpc>
              <a:spcPct val="90000"/>
            </a:lnSpc>
            <a:spcBef>
              <a:spcPct val="0"/>
            </a:spcBef>
            <a:spcAft>
              <a:spcPct val="35000"/>
            </a:spcAft>
            <a:buNone/>
          </a:pPr>
          <a:endParaRPr lang="en-GB" sz="3200" kern="1200" dirty="0"/>
        </a:p>
        <a:p>
          <a:pPr marL="0" lvl="0" indent="0" algn="l" defTabSz="1422400">
            <a:lnSpc>
              <a:spcPct val="90000"/>
            </a:lnSpc>
            <a:spcBef>
              <a:spcPct val="0"/>
            </a:spcBef>
            <a:spcAft>
              <a:spcPct val="35000"/>
            </a:spcAft>
            <a:buNone/>
          </a:pPr>
          <a:endParaRPr lang="en-GB" sz="3200" kern="1200" dirty="0"/>
        </a:p>
        <a:p>
          <a:pPr marL="0" lvl="0" indent="0" algn="l" defTabSz="1422400">
            <a:lnSpc>
              <a:spcPct val="90000"/>
            </a:lnSpc>
            <a:spcBef>
              <a:spcPct val="0"/>
            </a:spcBef>
            <a:spcAft>
              <a:spcPct val="35000"/>
            </a:spcAft>
            <a:buNone/>
          </a:pPr>
          <a:endParaRPr lang="en-GB" sz="3200" kern="1200" dirty="0"/>
        </a:p>
        <a:p>
          <a:pPr marL="0" lvl="0" indent="0" algn="l" defTabSz="1422400">
            <a:lnSpc>
              <a:spcPct val="90000"/>
            </a:lnSpc>
            <a:spcBef>
              <a:spcPct val="0"/>
            </a:spcBef>
            <a:spcAft>
              <a:spcPct val="35000"/>
            </a:spcAft>
            <a:buNone/>
          </a:pPr>
          <a:endParaRPr lang="en-GB" sz="3200" kern="1200" dirty="0"/>
        </a:p>
        <a:p>
          <a:pPr marL="0" lvl="0" indent="0" algn="l" defTabSz="1422400">
            <a:lnSpc>
              <a:spcPct val="90000"/>
            </a:lnSpc>
            <a:spcBef>
              <a:spcPct val="0"/>
            </a:spcBef>
            <a:spcAft>
              <a:spcPct val="35000"/>
            </a:spcAft>
            <a:buNone/>
          </a:pPr>
          <a:r>
            <a:rPr lang="en-GB" sz="2000" kern="1200" dirty="0"/>
            <a:t>         </a:t>
          </a:r>
          <a:endParaRPr lang="en-GB" sz="2000" kern="1200" dirty="0">
            <a:solidFill>
              <a:schemeClr val="bg1">
                <a:lumMod val="65000"/>
              </a:schemeClr>
            </a:solidFill>
          </a:endParaRPr>
        </a:p>
      </dsp:txBody>
      <dsp:txXfrm>
        <a:off x="0" y="1993"/>
        <a:ext cx="5323196" cy="4078460"/>
      </dsp:txXfrm>
    </dsp:sp>
    <dsp:sp modelId="{66F33509-352A-44A7-8815-F4FFF9DADF49}">
      <dsp:nvSpPr>
        <dsp:cNvPr id="0" name=""/>
        <dsp:cNvSpPr/>
      </dsp:nvSpPr>
      <dsp:spPr>
        <a:xfrm>
          <a:off x="5425385" y="149757"/>
          <a:ext cx="5347926" cy="1288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ts val="0"/>
            </a:spcAft>
            <a:buNone/>
          </a:pPr>
          <a:r>
            <a:rPr lang="en-GB" sz="2000" b="1" kern="1200" dirty="0">
              <a:sym typeface="Wingdings"/>
            </a:rPr>
            <a:t>Methodology</a:t>
          </a:r>
        </a:p>
        <a:p>
          <a:pPr marL="0" lvl="0" indent="0" algn="l" defTabSz="889000">
            <a:lnSpc>
              <a:spcPct val="100000"/>
            </a:lnSpc>
            <a:spcBef>
              <a:spcPct val="0"/>
            </a:spcBef>
            <a:spcAft>
              <a:spcPts val="0"/>
            </a:spcAft>
            <a:buNone/>
          </a:pPr>
          <a:r>
            <a:rPr lang="en-GB" sz="2000" kern="1200" dirty="0">
              <a:sym typeface="Wingdings"/>
            </a:rPr>
            <a:t>    - </a:t>
          </a:r>
          <a:r>
            <a:rPr lang="en-GB" sz="2000" b="0" i="0" kern="1200" dirty="0"/>
            <a:t>ISO 23222 </a:t>
          </a:r>
          <a:r>
            <a:rPr lang="en-GB" sz="1200" b="0" i="0" kern="1200" dirty="0"/>
            <a:t>- Corrosion control engineering life cycle — Risk assessment</a:t>
          </a:r>
        </a:p>
        <a:p>
          <a:pPr marL="0" lvl="0" indent="0" algn="l" defTabSz="889000">
            <a:lnSpc>
              <a:spcPct val="100000"/>
            </a:lnSpc>
            <a:spcBef>
              <a:spcPct val="0"/>
            </a:spcBef>
            <a:spcAft>
              <a:spcPts val="0"/>
            </a:spcAft>
            <a:buNone/>
          </a:pPr>
          <a:r>
            <a:rPr lang="en-GB" sz="2000" b="0" i="0" kern="1200" dirty="0"/>
            <a:t>    - YEP Case Study Guide</a:t>
          </a:r>
        </a:p>
        <a:p>
          <a:pPr marL="0" lvl="0" indent="0" algn="l" defTabSz="889000">
            <a:lnSpc>
              <a:spcPct val="100000"/>
            </a:lnSpc>
            <a:spcBef>
              <a:spcPct val="0"/>
            </a:spcBef>
            <a:spcAft>
              <a:spcPts val="0"/>
            </a:spcAft>
            <a:buNone/>
          </a:pPr>
          <a:r>
            <a:rPr lang="en-GB" sz="2000" b="0" i="0" kern="1200" dirty="0"/>
            <a:t>    - FMEA, Likelihood, Consequence</a:t>
          </a:r>
        </a:p>
      </dsp:txBody>
      <dsp:txXfrm>
        <a:off x="5425385" y="149757"/>
        <a:ext cx="5347926" cy="1288211"/>
      </dsp:txXfrm>
    </dsp:sp>
    <dsp:sp modelId="{BF2B521A-4538-4B79-9C43-B98D703C4C70}">
      <dsp:nvSpPr>
        <dsp:cNvPr id="0" name=""/>
        <dsp:cNvSpPr/>
      </dsp:nvSpPr>
      <dsp:spPr>
        <a:xfrm>
          <a:off x="5323196" y="1568122"/>
          <a:ext cx="5450115"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A3B89DB8-6097-4066-9820-506038469884}">
      <dsp:nvSpPr>
        <dsp:cNvPr id="0" name=""/>
        <dsp:cNvSpPr/>
      </dsp:nvSpPr>
      <dsp:spPr>
        <a:xfrm>
          <a:off x="5425385" y="1585733"/>
          <a:ext cx="5347926" cy="1086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0"/>
            </a:spcAft>
            <a:buNone/>
          </a:pPr>
          <a:r>
            <a:rPr lang="en-GB" sz="2000" b="1" kern="1200" dirty="0">
              <a:sym typeface="Wingdings"/>
            </a:rPr>
            <a:t>Input and Uncertainty</a:t>
          </a:r>
        </a:p>
        <a:p>
          <a:pPr marL="0" lvl="0" indent="0" algn="l" defTabSz="889000">
            <a:lnSpc>
              <a:spcPct val="90000"/>
            </a:lnSpc>
            <a:spcBef>
              <a:spcPct val="0"/>
            </a:spcBef>
            <a:spcAft>
              <a:spcPts val="0"/>
            </a:spcAft>
            <a:buNone/>
          </a:pPr>
          <a:r>
            <a:rPr lang="en-GB" sz="2000" b="0" kern="1200" dirty="0">
              <a:sym typeface="Wingdings"/>
            </a:rPr>
            <a:t>    - Likelihood </a:t>
          </a:r>
          <a:r>
            <a:rPr lang="en-GB" sz="1200" b="0" kern="1200" dirty="0">
              <a:sym typeface="Wingdings"/>
            </a:rPr>
            <a:t>– Incident Data</a:t>
          </a:r>
        </a:p>
        <a:p>
          <a:pPr marL="0" lvl="0" indent="0" algn="l" defTabSz="889000">
            <a:lnSpc>
              <a:spcPct val="90000"/>
            </a:lnSpc>
            <a:spcBef>
              <a:spcPct val="0"/>
            </a:spcBef>
            <a:spcAft>
              <a:spcPts val="0"/>
            </a:spcAft>
            <a:buNone/>
          </a:pPr>
          <a:r>
            <a:rPr lang="en-GB" sz="2000" b="0" kern="1200" dirty="0">
              <a:sym typeface="Wingdings"/>
            </a:rPr>
            <a:t>    - Consequence (S,E, P) </a:t>
          </a:r>
          <a:r>
            <a:rPr lang="en-GB" sz="1400" b="0" kern="1200" dirty="0">
              <a:sym typeface="Wingdings"/>
            </a:rPr>
            <a:t>– Fluid, Temp, Press, Leak Hole size,</a:t>
          </a:r>
        </a:p>
        <a:p>
          <a:pPr marL="0" lvl="0" indent="0" algn="l" defTabSz="889000">
            <a:lnSpc>
              <a:spcPct val="90000"/>
            </a:lnSpc>
            <a:spcBef>
              <a:spcPct val="0"/>
            </a:spcBef>
            <a:spcAft>
              <a:spcPts val="0"/>
            </a:spcAft>
            <a:buNone/>
          </a:pPr>
          <a:r>
            <a:rPr lang="en-GB" sz="1400" b="0" kern="1200" dirty="0">
              <a:sym typeface="Wingdings"/>
            </a:rPr>
            <a:t>          Location, </a:t>
          </a:r>
          <a:r>
            <a:rPr lang="en-GB" sz="1400" b="0" i="0" kern="1200" dirty="0">
              <a:sym typeface="Wingdings"/>
            </a:rPr>
            <a:t>Investigation, Repair, Replacement Cost, Shutdown Time</a:t>
          </a:r>
        </a:p>
      </dsp:txBody>
      <dsp:txXfrm>
        <a:off x="5425385" y="1585733"/>
        <a:ext cx="5347926" cy="1086660"/>
      </dsp:txXfrm>
    </dsp:sp>
    <dsp:sp modelId="{D8B2B2BD-5FBA-41AB-9748-28EF6A691540}">
      <dsp:nvSpPr>
        <dsp:cNvPr id="0" name=""/>
        <dsp:cNvSpPr/>
      </dsp:nvSpPr>
      <dsp:spPr>
        <a:xfrm>
          <a:off x="5332184" y="2772211"/>
          <a:ext cx="5450115"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66E9AA5-7358-4D2E-9B38-52A09D3131F0}">
      <dsp:nvSpPr>
        <dsp:cNvPr id="0" name=""/>
        <dsp:cNvSpPr/>
      </dsp:nvSpPr>
      <dsp:spPr>
        <a:xfrm>
          <a:off x="5425385" y="2820158"/>
          <a:ext cx="5347926" cy="1109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0"/>
            </a:spcAft>
            <a:buNone/>
          </a:pPr>
          <a:r>
            <a:rPr lang="en-GB" sz="2000" b="1" kern="1200" dirty="0">
              <a:sym typeface="Wingdings"/>
            </a:rPr>
            <a:t>Risk Contributors</a:t>
          </a:r>
        </a:p>
        <a:p>
          <a:pPr marL="0" lvl="0" indent="0" algn="l" defTabSz="889000">
            <a:lnSpc>
              <a:spcPct val="90000"/>
            </a:lnSpc>
            <a:spcBef>
              <a:spcPct val="0"/>
            </a:spcBef>
            <a:spcAft>
              <a:spcPts val="0"/>
            </a:spcAft>
            <a:buNone/>
          </a:pPr>
          <a:r>
            <a:rPr lang="en-GB" sz="2000" b="0" kern="1200" dirty="0">
              <a:sym typeface="Wingdings"/>
            </a:rPr>
            <a:t>    - Material</a:t>
          </a:r>
        </a:p>
        <a:p>
          <a:pPr marL="0" lvl="0" indent="0" algn="l" defTabSz="889000">
            <a:lnSpc>
              <a:spcPct val="90000"/>
            </a:lnSpc>
            <a:spcBef>
              <a:spcPct val="0"/>
            </a:spcBef>
            <a:spcAft>
              <a:spcPts val="0"/>
            </a:spcAft>
            <a:buNone/>
          </a:pPr>
          <a:r>
            <a:rPr lang="en-GB" sz="2000" b="0" kern="1200" dirty="0">
              <a:sym typeface="Wingdings"/>
            </a:rPr>
            <a:t>    - Process Conditions – T, pH, O</a:t>
          </a:r>
          <a:r>
            <a:rPr lang="en-GB" sz="2000" b="0" kern="1200" baseline="-25000" dirty="0">
              <a:sym typeface="Wingdings"/>
            </a:rPr>
            <a:t>2</a:t>
          </a:r>
        </a:p>
        <a:p>
          <a:pPr marL="0" lvl="0" indent="0" algn="l" defTabSz="889000">
            <a:lnSpc>
              <a:spcPct val="90000"/>
            </a:lnSpc>
            <a:spcBef>
              <a:spcPct val="0"/>
            </a:spcBef>
            <a:spcAft>
              <a:spcPts val="0"/>
            </a:spcAft>
            <a:buNone/>
          </a:pPr>
          <a:r>
            <a:rPr lang="en-GB" sz="2000" b="0" kern="1200" dirty="0">
              <a:sym typeface="Wingdings"/>
            </a:rPr>
            <a:t>    - Hotspots – Weld, T Joint</a:t>
          </a:r>
        </a:p>
      </dsp:txBody>
      <dsp:txXfrm>
        <a:off x="5425385" y="2820158"/>
        <a:ext cx="5347926" cy="1109209"/>
      </dsp:txXfrm>
    </dsp:sp>
    <dsp:sp modelId="{DFE6E0DA-F186-49D5-8C03-0F5DF3AF2F6F}">
      <dsp:nvSpPr>
        <dsp:cNvPr id="0" name=""/>
        <dsp:cNvSpPr/>
      </dsp:nvSpPr>
      <dsp:spPr>
        <a:xfrm>
          <a:off x="5323196" y="4078463"/>
          <a:ext cx="5450115"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ABEA3-4CE1-4C93-B329-C1D669E5E25A}">
      <dsp:nvSpPr>
        <dsp:cNvPr id="0" name=""/>
        <dsp:cNvSpPr/>
      </dsp:nvSpPr>
      <dsp:spPr>
        <a:xfrm>
          <a:off x="0" y="2006"/>
          <a:ext cx="10782300"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68686D6-0D18-4F8E-AB28-B6FC9650F380}">
      <dsp:nvSpPr>
        <dsp:cNvPr id="0" name=""/>
        <dsp:cNvSpPr/>
      </dsp:nvSpPr>
      <dsp:spPr>
        <a:xfrm>
          <a:off x="0" y="2006"/>
          <a:ext cx="5323196" cy="4106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GB" sz="2000" kern="1200" dirty="0">
            <a:solidFill>
              <a:schemeClr val="bg1">
                <a:lumMod val="75000"/>
              </a:schemeClr>
            </a:solidFill>
          </a:endParaRPr>
        </a:p>
        <a:p>
          <a:pPr marL="0" lvl="0" indent="0" algn="l" defTabSz="889000">
            <a:lnSpc>
              <a:spcPct val="90000"/>
            </a:lnSpc>
            <a:spcBef>
              <a:spcPct val="0"/>
            </a:spcBef>
            <a:spcAft>
              <a:spcPct val="35000"/>
            </a:spcAft>
            <a:buNone/>
          </a:pPr>
          <a:endParaRPr lang="en-GB" sz="2000" kern="1200" dirty="0">
            <a:solidFill>
              <a:schemeClr val="bg1">
                <a:lumMod val="75000"/>
              </a:schemeClr>
            </a:solidFill>
          </a:endParaRPr>
        </a:p>
        <a:p>
          <a:pPr marL="0" lvl="0" indent="0" algn="l" defTabSz="889000">
            <a:lnSpc>
              <a:spcPct val="90000"/>
            </a:lnSpc>
            <a:spcBef>
              <a:spcPct val="0"/>
            </a:spcBef>
            <a:spcAft>
              <a:spcPct val="35000"/>
            </a:spcAft>
            <a:buNone/>
          </a:pPr>
          <a:endParaRPr lang="en-GB" sz="2000" kern="1200" dirty="0">
            <a:solidFill>
              <a:schemeClr val="bg1">
                <a:lumMod val="75000"/>
              </a:schemeClr>
            </a:solidFill>
          </a:endParaRPr>
        </a:p>
        <a:p>
          <a:pPr marL="0" lvl="0" indent="0" algn="l" defTabSz="889000">
            <a:lnSpc>
              <a:spcPct val="90000"/>
            </a:lnSpc>
            <a:spcBef>
              <a:spcPct val="0"/>
            </a:spcBef>
            <a:spcAft>
              <a:spcPct val="35000"/>
            </a:spcAft>
            <a:buNone/>
          </a:pPr>
          <a:endParaRPr lang="en-GB" sz="2000" kern="1200" dirty="0">
            <a:solidFill>
              <a:schemeClr val="bg1">
                <a:lumMod val="75000"/>
              </a:schemeClr>
            </a:solidFill>
          </a:endParaRPr>
        </a:p>
        <a:p>
          <a:pPr marL="0" lvl="0" indent="0" algn="l" defTabSz="889000">
            <a:lnSpc>
              <a:spcPct val="90000"/>
            </a:lnSpc>
            <a:spcBef>
              <a:spcPct val="0"/>
            </a:spcBef>
            <a:spcAft>
              <a:spcPct val="35000"/>
            </a:spcAft>
            <a:buNone/>
          </a:pPr>
          <a:endParaRPr lang="en-GB" sz="2000" kern="1200" dirty="0">
            <a:solidFill>
              <a:schemeClr val="bg1">
                <a:lumMod val="75000"/>
              </a:schemeClr>
            </a:solidFill>
          </a:endParaRPr>
        </a:p>
        <a:p>
          <a:pPr marL="0" lvl="0" indent="0" algn="l" defTabSz="889000">
            <a:lnSpc>
              <a:spcPct val="90000"/>
            </a:lnSpc>
            <a:spcBef>
              <a:spcPct val="0"/>
            </a:spcBef>
            <a:spcAft>
              <a:spcPct val="35000"/>
            </a:spcAft>
            <a:buNone/>
          </a:pPr>
          <a:endParaRPr lang="en-GB" sz="2000" kern="1200" dirty="0">
            <a:solidFill>
              <a:schemeClr val="bg1">
                <a:lumMod val="75000"/>
              </a:schemeClr>
            </a:solidFill>
          </a:endParaRPr>
        </a:p>
        <a:p>
          <a:pPr marL="0" lvl="0" indent="0" algn="l" defTabSz="889000">
            <a:lnSpc>
              <a:spcPct val="90000"/>
            </a:lnSpc>
            <a:spcBef>
              <a:spcPct val="0"/>
            </a:spcBef>
            <a:spcAft>
              <a:spcPct val="35000"/>
            </a:spcAft>
            <a:buNone/>
          </a:pPr>
          <a:endParaRPr lang="en-GB" sz="2000" kern="1200" dirty="0">
            <a:solidFill>
              <a:schemeClr val="bg1">
                <a:lumMod val="75000"/>
              </a:schemeClr>
            </a:solidFill>
          </a:endParaRPr>
        </a:p>
        <a:p>
          <a:pPr marL="0" lvl="0" indent="0" algn="l" defTabSz="889000">
            <a:lnSpc>
              <a:spcPct val="90000"/>
            </a:lnSpc>
            <a:spcBef>
              <a:spcPct val="0"/>
            </a:spcBef>
            <a:spcAft>
              <a:spcPct val="35000"/>
            </a:spcAft>
            <a:buNone/>
          </a:pPr>
          <a:endParaRPr lang="en-GB" sz="2000" kern="1200" dirty="0">
            <a:solidFill>
              <a:schemeClr val="bg1">
                <a:lumMod val="75000"/>
              </a:schemeClr>
            </a:solidFill>
          </a:endParaRPr>
        </a:p>
        <a:p>
          <a:pPr marL="0" lvl="0" indent="0" algn="l" defTabSz="889000">
            <a:lnSpc>
              <a:spcPct val="90000"/>
            </a:lnSpc>
            <a:spcBef>
              <a:spcPct val="0"/>
            </a:spcBef>
            <a:spcAft>
              <a:spcPct val="35000"/>
            </a:spcAft>
            <a:buNone/>
          </a:pPr>
          <a:endParaRPr lang="en-GB" sz="2000" kern="1200" dirty="0">
            <a:solidFill>
              <a:schemeClr val="bg1">
                <a:lumMod val="75000"/>
              </a:schemeClr>
            </a:solidFill>
          </a:endParaRPr>
        </a:p>
        <a:p>
          <a:pPr marL="0" lvl="0" indent="0" algn="l" defTabSz="889000">
            <a:lnSpc>
              <a:spcPct val="90000"/>
            </a:lnSpc>
            <a:spcBef>
              <a:spcPct val="0"/>
            </a:spcBef>
            <a:spcAft>
              <a:spcPct val="35000"/>
            </a:spcAft>
            <a:buNone/>
          </a:pPr>
          <a:endParaRPr lang="en-GB" sz="2000" kern="1200" dirty="0">
            <a:solidFill>
              <a:schemeClr val="bg1">
                <a:lumMod val="75000"/>
              </a:schemeClr>
            </a:solidFill>
          </a:endParaRPr>
        </a:p>
      </dsp:txBody>
      <dsp:txXfrm>
        <a:off x="0" y="2006"/>
        <a:ext cx="5323196" cy="4106236"/>
      </dsp:txXfrm>
    </dsp:sp>
    <dsp:sp modelId="{66F33509-352A-44A7-8815-F4FFF9DADF49}">
      <dsp:nvSpPr>
        <dsp:cNvPr id="0" name=""/>
        <dsp:cNvSpPr/>
      </dsp:nvSpPr>
      <dsp:spPr>
        <a:xfrm>
          <a:off x="5425385" y="114888"/>
          <a:ext cx="5347926" cy="1146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ym typeface="Wingdings"/>
            </a:rPr>
            <a:t>Process Monitoring</a:t>
          </a:r>
        </a:p>
        <a:p>
          <a:pPr marL="0" lvl="0" indent="0" algn="l" defTabSz="889000">
            <a:lnSpc>
              <a:spcPct val="90000"/>
            </a:lnSpc>
            <a:spcBef>
              <a:spcPct val="0"/>
            </a:spcBef>
            <a:spcAft>
              <a:spcPct val="35000"/>
            </a:spcAft>
            <a:buNone/>
          </a:pPr>
          <a:r>
            <a:rPr lang="en-GB" sz="2000" kern="1200" dirty="0">
              <a:sym typeface="Wingdings"/>
            </a:rPr>
            <a:t>    - Temp, Press, pH</a:t>
          </a:r>
        </a:p>
        <a:p>
          <a:pPr marL="0" lvl="0" indent="0" algn="l" defTabSz="889000">
            <a:lnSpc>
              <a:spcPct val="90000"/>
            </a:lnSpc>
            <a:spcBef>
              <a:spcPct val="0"/>
            </a:spcBef>
            <a:spcAft>
              <a:spcPct val="35000"/>
            </a:spcAft>
            <a:buNone/>
          </a:pPr>
          <a:r>
            <a:rPr lang="en-GB" sz="2000" kern="1200" dirty="0">
              <a:sym typeface="Wingdings"/>
            </a:rPr>
            <a:t>    - O</a:t>
          </a:r>
          <a:r>
            <a:rPr lang="en-GB" sz="2000" kern="1200" baseline="-25000" dirty="0">
              <a:sym typeface="Wingdings"/>
            </a:rPr>
            <a:t>2</a:t>
          </a:r>
          <a:r>
            <a:rPr lang="en-GB" sz="2000" kern="1200" dirty="0">
              <a:sym typeface="Wingdings"/>
            </a:rPr>
            <a:t>, Organic acids</a:t>
          </a:r>
        </a:p>
      </dsp:txBody>
      <dsp:txXfrm>
        <a:off x="5425385" y="114888"/>
        <a:ext cx="5347926" cy="1146445"/>
      </dsp:txXfrm>
    </dsp:sp>
    <dsp:sp modelId="{BF2B521A-4538-4B79-9C43-B98D703C4C70}">
      <dsp:nvSpPr>
        <dsp:cNvPr id="0" name=""/>
        <dsp:cNvSpPr/>
      </dsp:nvSpPr>
      <dsp:spPr>
        <a:xfrm>
          <a:off x="5323196" y="1368629"/>
          <a:ext cx="5450115"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A3B89DB8-6097-4066-9820-506038469884}">
      <dsp:nvSpPr>
        <dsp:cNvPr id="0" name=""/>
        <dsp:cNvSpPr/>
      </dsp:nvSpPr>
      <dsp:spPr>
        <a:xfrm>
          <a:off x="5425385" y="1374215"/>
          <a:ext cx="5347926" cy="1219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kern="1200" dirty="0">
              <a:solidFill>
                <a:schemeClr val="tx1"/>
              </a:solidFill>
            </a:rPr>
            <a:t>Equipment Monitoring</a:t>
          </a:r>
          <a:endParaRPr lang="en-GB" sz="2000" b="1" kern="1200" dirty="0">
            <a:solidFill>
              <a:schemeClr val="tx1"/>
            </a:solidFill>
            <a:sym typeface="Wingdings"/>
          </a:endParaRPr>
        </a:p>
        <a:p>
          <a:pPr marL="0" lvl="0" indent="0" algn="l" defTabSz="889000">
            <a:lnSpc>
              <a:spcPct val="90000"/>
            </a:lnSpc>
            <a:spcBef>
              <a:spcPct val="0"/>
            </a:spcBef>
            <a:spcAft>
              <a:spcPct val="35000"/>
            </a:spcAft>
            <a:buNone/>
          </a:pPr>
          <a:r>
            <a:rPr lang="en-GB" sz="2000" kern="1200" dirty="0">
              <a:solidFill>
                <a:schemeClr val="tx1"/>
              </a:solidFill>
              <a:sym typeface="Wingdings"/>
            </a:rPr>
            <a:t>    - Installed Ultrasonic Sensors</a:t>
          </a:r>
        </a:p>
        <a:p>
          <a:pPr marL="0" lvl="0" indent="0" algn="l" defTabSz="889000">
            <a:lnSpc>
              <a:spcPct val="90000"/>
            </a:lnSpc>
            <a:spcBef>
              <a:spcPct val="0"/>
            </a:spcBef>
            <a:spcAft>
              <a:spcPct val="35000"/>
            </a:spcAft>
            <a:buNone/>
          </a:pPr>
          <a:r>
            <a:rPr lang="en-GB" sz="2000" b="0" i="0" kern="1200" dirty="0">
              <a:solidFill>
                <a:schemeClr val="tx1"/>
              </a:solidFill>
              <a:sym typeface="Wingdings"/>
            </a:rPr>
            <a:t>    - At Critical Points – Weld, T Joint</a:t>
          </a:r>
          <a:r>
            <a:rPr lang="en-GB" sz="2000" b="0" i="0" kern="1200" dirty="0"/>
            <a:t>   </a:t>
          </a:r>
          <a:endParaRPr lang="en-GB" sz="2000" kern="1200" dirty="0">
            <a:solidFill>
              <a:schemeClr val="tx1"/>
            </a:solidFill>
          </a:endParaRPr>
        </a:p>
      </dsp:txBody>
      <dsp:txXfrm>
        <a:off x="5425385" y="1374215"/>
        <a:ext cx="5347926" cy="1219886"/>
      </dsp:txXfrm>
    </dsp:sp>
    <dsp:sp modelId="{D8B2B2BD-5FBA-41AB-9748-28EF6A691540}">
      <dsp:nvSpPr>
        <dsp:cNvPr id="0" name=""/>
        <dsp:cNvSpPr/>
      </dsp:nvSpPr>
      <dsp:spPr>
        <a:xfrm>
          <a:off x="5323196" y="2685572"/>
          <a:ext cx="5450115"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5C36527-EED4-4B56-A651-8754404F646E}">
      <dsp:nvSpPr>
        <dsp:cNvPr id="0" name=""/>
        <dsp:cNvSpPr/>
      </dsp:nvSpPr>
      <dsp:spPr>
        <a:xfrm>
          <a:off x="5425385" y="2706983"/>
          <a:ext cx="5347926" cy="1286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kern="1200" dirty="0">
              <a:solidFill>
                <a:schemeClr val="bg1">
                  <a:lumMod val="75000"/>
                </a:schemeClr>
              </a:solidFill>
              <a:sym typeface="Wingdings"/>
            </a:rPr>
            <a:t>Inspection &amp; Maintenance</a:t>
          </a:r>
        </a:p>
        <a:p>
          <a:pPr marL="0" lvl="0" indent="0" algn="l" defTabSz="889000">
            <a:lnSpc>
              <a:spcPct val="90000"/>
            </a:lnSpc>
            <a:spcBef>
              <a:spcPct val="0"/>
            </a:spcBef>
            <a:spcAft>
              <a:spcPct val="35000"/>
            </a:spcAft>
            <a:buNone/>
          </a:pPr>
          <a:r>
            <a:rPr lang="en-GB" sz="2000" kern="1200" dirty="0">
              <a:solidFill>
                <a:schemeClr val="bg1">
                  <a:lumMod val="75000"/>
                </a:schemeClr>
              </a:solidFill>
              <a:sym typeface="Wingdings"/>
            </a:rPr>
            <a:t>    - Integrate with Plant RBI</a:t>
          </a:r>
        </a:p>
        <a:p>
          <a:pPr marL="0" lvl="0" indent="0" algn="l" defTabSz="889000">
            <a:lnSpc>
              <a:spcPct val="90000"/>
            </a:lnSpc>
            <a:spcBef>
              <a:spcPct val="0"/>
            </a:spcBef>
            <a:spcAft>
              <a:spcPct val="35000"/>
            </a:spcAft>
            <a:buNone/>
          </a:pPr>
          <a:r>
            <a:rPr lang="en-GB" sz="2000" kern="1200" dirty="0">
              <a:solidFill>
                <a:schemeClr val="bg1">
                  <a:lumMod val="75000"/>
                </a:schemeClr>
              </a:solidFill>
              <a:sym typeface="Wingdings"/>
            </a:rPr>
            <a:t>    - Corrosion Factor x Consequence Factor</a:t>
          </a:r>
        </a:p>
      </dsp:txBody>
      <dsp:txXfrm>
        <a:off x="5425385" y="2706983"/>
        <a:ext cx="5347926" cy="1286870"/>
      </dsp:txXfrm>
    </dsp:sp>
    <dsp:sp modelId="{E0077484-7E6E-4598-AEE2-AB1C8C287195}">
      <dsp:nvSpPr>
        <dsp:cNvPr id="0" name=""/>
        <dsp:cNvSpPr/>
      </dsp:nvSpPr>
      <dsp:spPr>
        <a:xfrm>
          <a:off x="5323196" y="3993854"/>
          <a:ext cx="5450115"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ABEA3-4CE1-4C93-B329-C1D669E5E25A}">
      <dsp:nvSpPr>
        <dsp:cNvPr id="0" name=""/>
        <dsp:cNvSpPr/>
      </dsp:nvSpPr>
      <dsp:spPr>
        <a:xfrm>
          <a:off x="0" y="2006"/>
          <a:ext cx="10782300"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68686D6-0D18-4F8E-AB28-B6FC9650F380}">
      <dsp:nvSpPr>
        <dsp:cNvPr id="0" name=""/>
        <dsp:cNvSpPr/>
      </dsp:nvSpPr>
      <dsp:spPr>
        <a:xfrm>
          <a:off x="0" y="2006"/>
          <a:ext cx="5323196" cy="4106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GB" sz="2000" kern="1200" dirty="0">
            <a:solidFill>
              <a:schemeClr val="bg1">
                <a:lumMod val="75000"/>
              </a:schemeClr>
            </a:solidFill>
          </a:endParaRPr>
        </a:p>
        <a:p>
          <a:pPr marL="0" lvl="0" indent="0" algn="l" defTabSz="889000">
            <a:lnSpc>
              <a:spcPct val="90000"/>
            </a:lnSpc>
            <a:spcBef>
              <a:spcPct val="0"/>
            </a:spcBef>
            <a:spcAft>
              <a:spcPct val="35000"/>
            </a:spcAft>
            <a:buNone/>
          </a:pPr>
          <a:endParaRPr lang="en-GB" sz="2000" kern="1200" dirty="0">
            <a:solidFill>
              <a:schemeClr val="bg1">
                <a:lumMod val="75000"/>
              </a:schemeClr>
            </a:solidFill>
          </a:endParaRPr>
        </a:p>
        <a:p>
          <a:pPr marL="0" lvl="0" indent="0" algn="l" defTabSz="889000">
            <a:lnSpc>
              <a:spcPct val="90000"/>
            </a:lnSpc>
            <a:spcBef>
              <a:spcPct val="0"/>
            </a:spcBef>
            <a:spcAft>
              <a:spcPct val="35000"/>
            </a:spcAft>
            <a:buNone/>
          </a:pPr>
          <a:endParaRPr lang="en-GB" sz="2000" kern="1200" dirty="0">
            <a:solidFill>
              <a:schemeClr val="bg1">
                <a:lumMod val="75000"/>
              </a:schemeClr>
            </a:solidFill>
          </a:endParaRPr>
        </a:p>
        <a:p>
          <a:pPr marL="0" lvl="0" indent="0" algn="l" defTabSz="889000">
            <a:lnSpc>
              <a:spcPct val="90000"/>
            </a:lnSpc>
            <a:spcBef>
              <a:spcPct val="0"/>
            </a:spcBef>
            <a:spcAft>
              <a:spcPct val="35000"/>
            </a:spcAft>
            <a:buNone/>
          </a:pPr>
          <a:endParaRPr lang="en-GB" sz="2000" kern="1200" dirty="0">
            <a:solidFill>
              <a:schemeClr val="bg1">
                <a:lumMod val="75000"/>
              </a:schemeClr>
            </a:solidFill>
          </a:endParaRPr>
        </a:p>
        <a:p>
          <a:pPr marL="0" lvl="0" indent="0" algn="l" defTabSz="889000">
            <a:lnSpc>
              <a:spcPct val="90000"/>
            </a:lnSpc>
            <a:spcBef>
              <a:spcPct val="0"/>
            </a:spcBef>
            <a:spcAft>
              <a:spcPct val="35000"/>
            </a:spcAft>
            <a:buNone/>
          </a:pPr>
          <a:endParaRPr lang="en-GB" sz="2000" kern="1200" dirty="0">
            <a:solidFill>
              <a:schemeClr val="bg1">
                <a:lumMod val="75000"/>
              </a:schemeClr>
            </a:solidFill>
          </a:endParaRPr>
        </a:p>
        <a:p>
          <a:pPr marL="0" lvl="0" indent="0" algn="l" defTabSz="889000">
            <a:lnSpc>
              <a:spcPct val="90000"/>
            </a:lnSpc>
            <a:spcBef>
              <a:spcPct val="0"/>
            </a:spcBef>
            <a:spcAft>
              <a:spcPct val="35000"/>
            </a:spcAft>
            <a:buNone/>
          </a:pPr>
          <a:endParaRPr lang="en-GB" sz="2000" kern="1200" dirty="0">
            <a:solidFill>
              <a:schemeClr val="bg1">
                <a:lumMod val="75000"/>
              </a:schemeClr>
            </a:solidFill>
          </a:endParaRPr>
        </a:p>
        <a:p>
          <a:pPr marL="0" lvl="0" indent="0" algn="l" defTabSz="889000">
            <a:lnSpc>
              <a:spcPct val="90000"/>
            </a:lnSpc>
            <a:spcBef>
              <a:spcPct val="0"/>
            </a:spcBef>
            <a:spcAft>
              <a:spcPct val="35000"/>
            </a:spcAft>
            <a:buNone/>
          </a:pPr>
          <a:endParaRPr lang="en-GB" sz="2000" kern="1200" dirty="0">
            <a:solidFill>
              <a:schemeClr val="bg1">
                <a:lumMod val="75000"/>
              </a:schemeClr>
            </a:solidFill>
          </a:endParaRPr>
        </a:p>
        <a:p>
          <a:pPr marL="0" lvl="0" indent="0" algn="l" defTabSz="889000">
            <a:lnSpc>
              <a:spcPct val="90000"/>
            </a:lnSpc>
            <a:spcBef>
              <a:spcPct val="0"/>
            </a:spcBef>
            <a:spcAft>
              <a:spcPct val="35000"/>
            </a:spcAft>
            <a:buNone/>
          </a:pPr>
          <a:endParaRPr lang="en-GB" sz="2000" kern="1200" dirty="0">
            <a:solidFill>
              <a:schemeClr val="bg1">
                <a:lumMod val="75000"/>
              </a:schemeClr>
            </a:solidFill>
          </a:endParaRPr>
        </a:p>
        <a:p>
          <a:pPr marL="0" lvl="0" indent="0" algn="l" defTabSz="889000">
            <a:lnSpc>
              <a:spcPct val="90000"/>
            </a:lnSpc>
            <a:spcBef>
              <a:spcPct val="0"/>
            </a:spcBef>
            <a:spcAft>
              <a:spcPct val="35000"/>
            </a:spcAft>
            <a:buNone/>
          </a:pPr>
          <a:endParaRPr lang="en-GB" sz="2000" kern="1200" dirty="0">
            <a:solidFill>
              <a:schemeClr val="bg1">
                <a:lumMod val="75000"/>
              </a:schemeClr>
            </a:solidFill>
          </a:endParaRPr>
        </a:p>
        <a:p>
          <a:pPr marL="0" lvl="0" indent="0" algn="l" defTabSz="889000">
            <a:lnSpc>
              <a:spcPct val="90000"/>
            </a:lnSpc>
            <a:spcBef>
              <a:spcPct val="0"/>
            </a:spcBef>
            <a:spcAft>
              <a:spcPct val="35000"/>
            </a:spcAft>
            <a:buNone/>
          </a:pPr>
          <a:endParaRPr lang="en-GB" sz="2000" kern="1200" dirty="0">
            <a:solidFill>
              <a:schemeClr val="bg1">
                <a:lumMod val="75000"/>
              </a:schemeClr>
            </a:solidFill>
          </a:endParaRPr>
        </a:p>
        <a:p>
          <a:pPr marL="0" lvl="0" indent="0" algn="l" defTabSz="889000">
            <a:lnSpc>
              <a:spcPct val="90000"/>
            </a:lnSpc>
            <a:spcBef>
              <a:spcPct val="0"/>
            </a:spcBef>
            <a:spcAft>
              <a:spcPct val="35000"/>
            </a:spcAft>
            <a:buNone/>
          </a:pPr>
          <a:endParaRPr lang="en-GB" sz="2000" kern="1200" dirty="0">
            <a:solidFill>
              <a:schemeClr val="bg1">
                <a:lumMod val="75000"/>
              </a:schemeClr>
            </a:solidFill>
          </a:endParaRPr>
        </a:p>
      </dsp:txBody>
      <dsp:txXfrm>
        <a:off x="0" y="2006"/>
        <a:ext cx="5323196" cy="4106236"/>
      </dsp:txXfrm>
    </dsp:sp>
    <dsp:sp modelId="{66F33509-352A-44A7-8815-F4FFF9DADF49}">
      <dsp:nvSpPr>
        <dsp:cNvPr id="0" name=""/>
        <dsp:cNvSpPr/>
      </dsp:nvSpPr>
      <dsp:spPr>
        <a:xfrm>
          <a:off x="5425385" y="114888"/>
          <a:ext cx="5347926" cy="1146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bg1">
                  <a:lumMod val="65000"/>
                </a:schemeClr>
              </a:solidFill>
              <a:sym typeface="Wingdings"/>
            </a:rPr>
            <a:t>Process Monitoring</a:t>
          </a:r>
        </a:p>
        <a:p>
          <a:pPr marL="0" lvl="0" indent="0" algn="l" defTabSz="889000">
            <a:lnSpc>
              <a:spcPct val="90000"/>
            </a:lnSpc>
            <a:spcBef>
              <a:spcPct val="0"/>
            </a:spcBef>
            <a:spcAft>
              <a:spcPct val="35000"/>
            </a:spcAft>
            <a:buNone/>
          </a:pPr>
          <a:r>
            <a:rPr lang="en-GB" sz="2000" kern="1200" dirty="0">
              <a:solidFill>
                <a:schemeClr val="bg1">
                  <a:lumMod val="65000"/>
                </a:schemeClr>
              </a:solidFill>
              <a:sym typeface="Wingdings"/>
            </a:rPr>
            <a:t>    - Temp, Press, pH</a:t>
          </a:r>
        </a:p>
        <a:p>
          <a:pPr marL="0" lvl="0" indent="0" algn="l" defTabSz="889000">
            <a:lnSpc>
              <a:spcPct val="90000"/>
            </a:lnSpc>
            <a:spcBef>
              <a:spcPct val="0"/>
            </a:spcBef>
            <a:spcAft>
              <a:spcPct val="35000"/>
            </a:spcAft>
            <a:buNone/>
          </a:pPr>
          <a:r>
            <a:rPr lang="en-GB" sz="2000" kern="1200" dirty="0">
              <a:solidFill>
                <a:schemeClr val="bg1">
                  <a:lumMod val="65000"/>
                </a:schemeClr>
              </a:solidFill>
              <a:sym typeface="Wingdings"/>
            </a:rPr>
            <a:t>    - O</a:t>
          </a:r>
          <a:r>
            <a:rPr lang="en-GB" sz="2000" kern="1200" baseline="-25000" dirty="0">
              <a:solidFill>
                <a:schemeClr val="bg1">
                  <a:lumMod val="65000"/>
                </a:schemeClr>
              </a:solidFill>
              <a:sym typeface="Wingdings"/>
            </a:rPr>
            <a:t>2</a:t>
          </a:r>
          <a:r>
            <a:rPr lang="en-GB" sz="2000" kern="1200" dirty="0">
              <a:solidFill>
                <a:schemeClr val="bg1">
                  <a:lumMod val="65000"/>
                </a:schemeClr>
              </a:solidFill>
              <a:sym typeface="Wingdings"/>
            </a:rPr>
            <a:t>, Organic acids</a:t>
          </a:r>
        </a:p>
      </dsp:txBody>
      <dsp:txXfrm>
        <a:off x="5425385" y="114888"/>
        <a:ext cx="5347926" cy="1146445"/>
      </dsp:txXfrm>
    </dsp:sp>
    <dsp:sp modelId="{BF2B521A-4538-4B79-9C43-B98D703C4C70}">
      <dsp:nvSpPr>
        <dsp:cNvPr id="0" name=""/>
        <dsp:cNvSpPr/>
      </dsp:nvSpPr>
      <dsp:spPr>
        <a:xfrm>
          <a:off x="5323196" y="1368629"/>
          <a:ext cx="5450115"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A3B89DB8-6097-4066-9820-506038469884}">
      <dsp:nvSpPr>
        <dsp:cNvPr id="0" name=""/>
        <dsp:cNvSpPr/>
      </dsp:nvSpPr>
      <dsp:spPr>
        <a:xfrm>
          <a:off x="5425385" y="1374215"/>
          <a:ext cx="5347926" cy="1219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kern="1200" dirty="0">
              <a:solidFill>
                <a:schemeClr val="bg1">
                  <a:lumMod val="65000"/>
                </a:schemeClr>
              </a:solidFill>
            </a:rPr>
            <a:t>Equipment Monitoring</a:t>
          </a:r>
          <a:endParaRPr lang="en-GB" sz="2000" b="1" kern="1200" dirty="0">
            <a:solidFill>
              <a:schemeClr val="bg1">
                <a:lumMod val="65000"/>
              </a:schemeClr>
            </a:solidFill>
            <a:sym typeface="Wingdings"/>
          </a:endParaRPr>
        </a:p>
        <a:p>
          <a:pPr marL="0" lvl="0" indent="0" algn="l" defTabSz="889000">
            <a:lnSpc>
              <a:spcPct val="90000"/>
            </a:lnSpc>
            <a:spcBef>
              <a:spcPct val="0"/>
            </a:spcBef>
            <a:spcAft>
              <a:spcPct val="35000"/>
            </a:spcAft>
            <a:buNone/>
          </a:pPr>
          <a:r>
            <a:rPr lang="en-GB" sz="2000" kern="1200" dirty="0">
              <a:solidFill>
                <a:schemeClr val="bg1">
                  <a:lumMod val="65000"/>
                </a:schemeClr>
              </a:solidFill>
              <a:sym typeface="Wingdings"/>
            </a:rPr>
            <a:t>    - Installed Ultrasonic Sensors</a:t>
          </a:r>
        </a:p>
        <a:p>
          <a:pPr marL="0" lvl="0" indent="0" algn="l" defTabSz="889000">
            <a:lnSpc>
              <a:spcPct val="90000"/>
            </a:lnSpc>
            <a:spcBef>
              <a:spcPct val="0"/>
            </a:spcBef>
            <a:spcAft>
              <a:spcPct val="35000"/>
            </a:spcAft>
            <a:buNone/>
          </a:pPr>
          <a:r>
            <a:rPr lang="en-GB" sz="2000" b="0" i="0" kern="1200" dirty="0">
              <a:solidFill>
                <a:schemeClr val="bg1">
                  <a:lumMod val="65000"/>
                </a:schemeClr>
              </a:solidFill>
              <a:sym typeface="Wingdings"/>
            </a:rPr>
            <a:t>    - At Critical Points – Weld, T Joint</a:t>
          </a:r>
          <a:r>
            <a:rPr lang="en-GB" sz="2000" b="0" i="0" kern="1200" dirty="0">
              <a:solidFill>
                <a:schemeClr val="bg1">
                  <a:lumMod val="65000"/>
                </a:schemeClr>
              </a:solidFill>
            </a:rPr>
            <a:t>   </a:t>
          </a:r>
          <a:endParaRPr lang="en-GB" sz="2000" kern="1200" dirty="0">
            <a:solidFill>
              <a:schemeClr val="bg1">
                <a:lumMod val="65000"/>
              </a:schemeClr>
            </a:solidFill>
          </a:endParaRPr>
        </a:p>
      </dsp:txBody>
      <dsp:txXfrm>
        <a:off x="5425385" y="1374215"/>
        <a:ext cx="5347926" cy="1219886"/>
      </dsp:txXfrm>
    </dsp:sp>
    <dsp:sp modelId="{D8B2B2BD-5FBA-41AB-9748-28EF6A691540}">
      <dsp:nvSpPr>
        <dsp:cNvPr id="0" name=""/>
        <dsp:cNvSpPr/>
      </dsp:nvSpPr>
      <dsp:spPr>
        <a:xfrm>
          <a:off x="5323196" y="2685572"/>
          <a:ext cx="5450115"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5C36527-EED4-4B56-A651-8754404F646E}">
      <dsp:nvSpPr>
        <dsp:cNvPr id="0" name=""/>
        <dsp:cNvSpPr/>
      </dsp:nvSpPr>
      <dsp:spPr>
        <a:xfrm>
          <a:off x="5425385" y="2706983"/>
          <a:ext cx="5347926" cy="1286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kern="1200" dirty="0">
              <a:solidFill>
                <a:schemeClr val="tx1"/>
              </a:solidFill>
              <a:sym typeface="Wingdings"/>
            </a:rPr>
            <a:t>Inspection &amp; Maintenance</a:t>
          </a:r>
        </a:p>
        <a:p>
          <a:pPr marL="0" lvl="0" indent="0" algn="l" defTabSz="889000">
            <a:lnSpc>
              <a:spcPct val="90000"/>
            </a:lnSpc>
            <a:spcBef>
              <a:spcPct val="0"/>
            </a:spcBef>
            <a:spcAft>
              <a:spcPct val="35000"/>
            </a:spcAft>
            <a:buNone/>
          </a:pPr>
          <a:r>
            <a:rPr lang="en-GB" sz="2000" kern="1200" dirty="0">
              <a:solidFill>
                <a:schemeClr val="tx1"/>
              </a:solidFill>
              <a:sym typeface="Wingdings"/>
            </a:rPr>
            <a:t>    - Integrate with Plant RBI</a:t>
          </a:r>
        </a:p>
        <a:p>
          <a:pPr marL="0" lvl="0" indent="0" algn="l" defTabSz="889000">
            <a:lnSpc>
              <a:spcPct val="90000"/>
            </a:lnSpc>
            <a:spcBef>
              <a:spcPct val="0"/>
            </a:spcBef>
            <a:spcAft>
              <a:spcPct val="35000"/>
            </a:spcAft>
            <a:buNone/>
          </a:pPr>
          <a:r>
            <a:rPr lang="en-GB" sz="2000" kern="1200" dirty="0">
              <a:solidFill>
                <a:schemeClr val="tx1"/>
              </a:solidFill>
              <a:sym typeface="Wingdings"/>
            </a:rPr>
            <a:t>    - Corrosion Factor x Consequence Factor</a:t>
          </a:r>
        </a:p>
      </dsp:txBody>
      <dsp:txXfrm>
        <a:off x="5425385" y="2706983"/>
        <a:ext cx="5347926" cy="1286870"/>
      </dsp:txXfrm>
    </dsp:sp>
    <dsp:sp modelId="{E0077484-7E6E-4598-AEE2-AB1C8C287195}">
      <dsp:nvSpPr>
        <dsp:cNvPr id="0" name=""/>
        <dsp:cNvSpPr/>
      </dsp:nvSpPr>
      <dsp:spPr>
        <a:xfrm>
          <a:off x="5323196" y="3993854"/>
          <a:ext cx="5450115"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13CB3A-33B4-49A9-A921-D5A7ABC230FE}" type="datetimeFigureOut">
              <a:rPr lang="en-GB" smtClean="0"/>
              <a:t>11/11/2020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17E833-457E-43A9-AEDE-4CFFBAD18E8F}" type="slidenum">
              <a:rPr lang="en-GB" smtClean="0"/>
              <a:t>‹#›</a:t>
            </a:fld>
            <a:endParaRPr lang="en-GB"/>
          </a:p>
        </p:txBody>
      </p:sp>
    </p:spTree>
    <p:extLst>
      <p:ext uri="{BB962C8B-B14F-4D97-AF65-F5344CB8AC3E}">
        <p14:creationId xmlns:p14="http://schemas.microsoft.com/office/powerpoint/2010/main" val="2433883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84D616-6FFE-48B6-8E52-0198FBDD743A}" type="slidenum">
              <a:rPr lang="en-GB" smtClean="0"/>
              <a:t>2</a:t>
            </a:fld>
            <a:endParaRPr lang="en-GB"/>
          </a:p>
        </p:txBody>
      </p:sp>
    </p:spTree>
    <p:extLst>
      <p:ext uri="{BB962C8B-B14F-4D97-AF65-F5344CB8AC3E}">
        <p14:creationId xmlns:p14="http://schemas.microsoft.com/office/powerpoint/2010/main" val="4186189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84D616-6FFE-48B6-8E52-0198FBDD743A}" type="slidenum">
              <a:rPr lang="en-GB" smtClean="0"/>
              <a:t>12</a:t>
            </a:fld>
            <a:endParaRPr lang="en-GB"/>
          </a:p>
        </p:txBody>
      </p:sp>
    </p:spTree>
    <p:extLst>
      <p:ext uri="{BB962C8B-B14F-4D97-AF65-F5344CB8AC3E}">
        <p14:creationId xmlns:p14="http://schemas.microsoft.com/office/powerpoint/2010/main" val="1882621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84D616-6FFE-48B6-8E52-0198FBDD743A}" type="slidenum">
              <a:rPr lang="en-GB" smtClean="0"/>
              <a:t>13</a:t>
            </a:fld>
            <a:endParaRPr lang="en-GB"/>
          </a:p>
        </p:txBody>
      </p:sp>
    </p:spTree>
    <p:extLst>
      <p:ext uri="{BB962C8B-B14F-4D97-AF65-F5344CB8AC3E}">
        <p14:creationId xmlns:p14="http://schemas.microsoft.com/office/powerpoint/2010/main" val="4148876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dirty="0">
              <a:sym typeface="Wingdings"/>
            </a:endParaRPr>
          </a:p>
        </p:txBody>
      </p:sp>
      <p:sp>
        <p:nvSpPr>
          <p:cNvPr id="4" name="Slide Number Placeholder 3"/>
          <p:cNvSpPr>
            <a:spLocks noGrp="1"/>
          </p:cNvSpPr>
          <p:nvPr>
            <p:ph type="sldNum" sz="quarter" idx="5"/>
          </p:nvPr>
        </p:nvSpPr>
        <p:spPr/>
        <p:txBody>
          <a:bodyPr/>
          <a:lstStyle/>
          <a:p>
            <a:fld id="{6984D616-6FFE-48B6-8E52-0198FBDD743A}" type="slidenum">
              <a:rPr lang="en-GB" smtClean="0"/>
              <a:pPr/>
              <a:t>14</a:t>
            </a:fld>
            <a:endParaRPr lang="en-GB"/>
          </a:p>
        </p:txBody>
      </p:sp>
    </p:spTree>
    <p:extLst>
      <p:ext uri="{BB962C8B-B14F-4D97-AF65-F5344CB8AC3E}">
        <p14:creationId xmlns:p14="http://schemas.microsoft.com/office/powerpoint/2010/main" val="1477796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84D616-6FFE-48B6-8E52-0198FBDD743A}" type="slidenum">
              <a:rPr lang="en-GB" smtClean="0"/>
              <a:pPr/>
              <a:t>15</a:t>
            </a:fld>
            <a:endParaRPr lang="en-GB"/>
          </a:p>
        </p:txBody>
      </p:sp>
    </p:spTree>
    <p:extLst>
      <p:ext uri="{BB962C8B-B14F-4D97-AF65-F5344CB8AC3E}">
        <p14:creationId xmlns:p14="http://schemas.microsoft.com/office/powerpoint/2010/main" val="355382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6984D616-6FFE-48B6-8E52-0198FBDD743A}" type="slidenum">
              <a:rPr lang="en-GB" smtClean="0"/>
              <a:pPr/>
              <a:t>16</a:t>
            </a:fld>
            <a:endParaRPr lang="en-GB"/>
          </a:p>
        </p:txBody>
      </p:sp>
    </p:spTree>
    <p:extLst>
      <p:ext uri="{BB962C8B-B14F-4D97-AF65-F5344CB8AC3E}">
        <p14:creationId xmlns:p14="http://schemas.microsoft.com/office/powerpoint/2010/main" val="3116964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17E833-457E-43A9-AEDE-4CFFBAD18E8F}" type="slidenum">
              <a:rPr lang="en-GB" smtClean="0"/>
              <a:t>17</a:t>
            </a:fld>
            <a:endParaRPr lang="en-GB"/>
          </a:p>
        </p:txBody>
      </p:sp>
    </p:spTree>
    <p:extLst>
      <p:ext uri="{BB962C8B-B14F-4D97-AF65-F5344CB8AC3E}">
        <p14:creationId xmlns:p14="http://schemas.microsoft.com/office/powerpoint/2010/main" val="3232599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84D616-6FFE-48B6-8E52-0198FBDD743A}" type="slidenum">
              <a:rPr lang="en-GB" smtClean="0"/>
              <a:t>19</a:t>
            </a:fld>
            <a:endParaRPr lang="en-GB"/>
          </a:p>
        </p:txBody>
      </p:sp>
    </p:spTree>
    <p:extLst>
      <p:ext uri="{BB962C8B-B14F-4D97-AF65-F5344CB8AC3E}">
        <p14:creationId xmlns:p14="http://schemas.microsoft.com/office/powerpoint/2010/main" val="1925615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6984D616-6FFE-48B6-8E52-0198FBDD743A}" type="slidenum">
              <a:rPr lang="en-GB" smtClean="0"/>
              <a:t>20</a:t>
            </a:fld>
            <a:endParaRPr lang="en-GB"/>
          </a:p>
        </p:txBody>
      </p:sp>
    </p:spTree>
    <p:extLst>
      <p:ext uri="{BB962C8B-B14F-4D97-AF65-F5344CB8AC3E}">
        <p14:creationId xmlns:p14="http://schemas.microsoft.com/office/powerpoint/2010/main" val="3604149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84D616-6FFE-48B6-8E52-0198FBDD743A}" type="slidenum">
              <a:rPr lang="en-GB" smtClean="0"/>
              <a:t>21</a:t>
            </a:fld>
            <a:endParaRPr lang="en-GB"/>
          </a:p>
        </p:txBody>
      </p:sp>
    </p:spTree>
    <p:extLst>
      <p:ext uri="{BB962C8B-B14F-4D97-AF65-F5344CB8AC3E}">
        <p14:creationId xmlns:p14="http://schemas.microsoft.com/office/powerpoint/2010/main" val="3814651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84D616-6FFE-48B6-8E52-0198FBDD743A}" type="slidenum">
              <a:rPr lang="en-GB" smtClean="0"/>
              <a:t>22</a:t>
            </a:fld>
            <a:endParaRPr lang="en-GB"/>
          </a:p>
        </p:txBody>
      </p:sp>
    </p:spTree>
    <p:extLst>
      <p:ext uri="{BB962C8B-B14F-4D97-AF65-F5344CB8AC3E}">
        <p14:creationId xmlns:p14="http://schemas.microsoft.com/office/powerpoint/2010/main" val="3762475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84D616-6FFE-48B6-8E52-0198FBDD743A}" type="slidenum">
              <a:rPr lang="en-GB" smtClean="0"/>
              <a:t>3</a:t>
            </a:fld>
            <a:endParaRPr lang="en-GB" dirty="0"/>
          </a:p>
        </p:txBody>
      </p:sp>
    </p:spTree>
    <p:extLst>
      <p:ext uri="{BB962C8B-B14F-4D97-AF65-F5344CB8AC3E}">
        <p14:creationId xmlns:p14="http://schemas.microsoft.com/office/powerpoint/2010/main" val="978086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84D616-6FFE-48B6-8E52-0198FBDD743A}" type="slidenum">
              <a:rPr lang="en-GB" smtClean="0"/>
              <a:t>23</a:t>
            </a:fld>
            <a:endParaRPr lang="en-GB"/>
          </a:p>
        </p:txBody>
      </p:sp>
    </p:spTree>
    <p:extLst>
      <p:ext uri="{BB962C8B-B14F-4D97-AF65-F5344CB8AC3E}">
        <p14:creationId xmlns:p14="http://schemas.microsoft.com/office/powerpoint/2010/main" val="179840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BD9B2A-B5B9-4D81-B7FC-D0D546273E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97504B-A22B-41AA-9994-22E7BAC1F576}"/>
              </a:ext>
            </a:extLst>
          </p:cNvPr>
          <p:cNvSpPr txBox="1">
            <a:spLocks noGrp="1"/>
          </p:cNvSpPr>
          <p:nvPr>
            <p:ph type="body" sz="quarter" idx="1"/>
          </p:nvPr>
        </p:nvSpPr>
        <p:spPr/>
        <p:txBody>
          <a:bodyPr/>
          <a:lstStyle/>
          <a:p>
            <a:pPr lvl="0"/>
            <a:endParaRPr lang="en-GB" dirty="0"/>
          </a:p>
        </p:txBody>
      </p:sp>
      <p:sp>
        <p:nvSpPr>
          <p:cNvPr id="4" name="Slide Number Placeholder 3">
            <a:extLst>
              <a:ext uri="{FF2B5EF4-FFF2-40B4-BE49-F238E27FC236}">
                <a16:creationId xmlns:a16="http://schemas.microsoft.com/office/drawing/2014/main" id="{0A80C995-F503-469C-BB48-0C06D78A91E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BFF283-99D0-4FD3-AD8E-1EAEB46564B8}" type="slidenum">
              <a:t>24</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0A7C05-89A4-4043-B59A-C9E3F61CE0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CC8F0D-4482-465E-A205-E2E02EEA7DD9}"/>
              </a:ext>
            </a:extLst>
          </p:cNvPr>
          <p:cNvSpPr txBox="1">
            <a:spLocks noGrp="1"/>
          </p:cNvSpPr>
          <p:nvPr>
            <p:ph type="body" sz="quarter" idx="1"/>
          </p:nvPr>
        </p:nvSpPr>
        <p:spPr/>
        <p:txBody>
          <a:bodyPr/>
          <a:lstStyle/>
          <a:p>
            <a:pPr lvl="0"/>
            <a:endParaRPr lang="en-GB" dirty="0"/>
          </a:p>
        </p:txBody>
      </p:sp>
      <p:sp>
        <p:nvSpPr>
          <p:cNvPr id="4" name="Slide Number Placeholder 3">
            <a:extLst>
              <a:ext uri="{FF2B5EF4-FFF2-40B4-BE49-F238E27FC236}">
                <a16:creationId xmlns:a16="http://schemas.microsoft.com/office/drawing/2014/main" id="{83A9461F-2A29-4DB0-85A5-898D4ACEB1CC}"/>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E78945A-F397-4732-A0EA-C8470FF361C5}" type="slidenum">
              <a:t>25</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84D616-6FFE-48B6-8E52-0198FBDD743A}" type="slidenum">
              <a:rPr lang="en-GB" smtClean="0"/>
              <a:t>26</a:t>
            </a:fld>
            <a:endParaRPr lang="en-GB"/>
          </a:p>
        </p:txBody>
      </p:sp>
    </p:spTree>
    <p:extLst>
      <p:ext uri="{BB962C8B-B14F-4D97-AF65-F5344CB8AC3E}">
        <p14:creationId xmlns:p14="http://schemas.microsoft.com/office/powerpoint/2010/main" val="2479592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84D616-6FFE-48B6-8E52-0198FBDD743A}" type="slidenum">
              <a:rPr lang="en-GB" smtClean="0"/>
              <a:t>27</a:t>
            </a:fld>
            <a:endParaRPr lang="en-GB"/>
          </a:p>
        </p:txBody>
      </p:sp>
    </p:spTree>
    <p:extLst>
      <p:ext uri="{BB962C8B-B14F-4D97-AF65-F5344CB8AC3E}">
        <p14:creationId xmlns:p14="http://schemas.microsoft.com/office/powerpoint/2010/main" val="1747810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84D616-6FFE-48B6-8E52-0198FBDD743A}" type="slidenum">
              <a:rPr lang="en-GB" smtClean="0"/>
              <a:t>28</a:t>
            </a:fld>
            <a:endParaRPr lang="en-GB"/>
          </a:p>
        </p:txBody>
      </p:sp>
    </p:spTree>
    <p:extLst>
      <p:ext uri="{BB962C8B-B14F-4D97-AF65-F5344CB8AC3E}">
        <p14:creationId xmlns:p14="http://schemas.microsoft.com/office/powerpoint/2010/main" val="808453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84D616-6FFE-48B6-8E52-0198FBDD743A}" type="slidenum">
              <a:rPr lang="en-GB" smtClean="0"/>
              <a:t>29</a:t>
            </a:fld>
            <a:endParaRPr lang="en-GB"/>
          </a:p>
        </p:txBody>
      </p:sp>
    </p:spTree>
    <p:extLst>
      <p:ext uri="{BB962C8B-B14F-4D97-AF65-F5344CB8AC3E}">
        <p14:creationId xmlns:p14="http://schemas.microsoft.com/office/powerpoint/2010/main" val="460226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84D616-6FFE-48B6-8E52-0198FBDD743A}" type="slidenum">
              <a:rPr lang="en-GB" smtClean="0"/>
              <a:t>30</a:t>
            </a:fld>
            <a:endParaRPr lang="en-GB"/>
          </a:p>
        </p:txBody>
      </p:sp>
    </p:spTree>
    <p:extLst>
      <p:ext uri="{BB962C8B-B14F-4D97-AF65-F5344CB8AC3E}">
        <p14:creationId xmlns:p14="http://schemas.microsoft.com/office/powerpoint/2010/main" val="1766990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84D616-6FFE-48B6-8E52-0198FBDD743A}" type="slidenum">
              <a:rPr lang="en-GB" smtClean="0"/>
              <a:t>4</a:t>
            </a:fld>
            <a:endParaRPr lang="en-GB" dirty="0"/>
          </a:p>
        </p:txBody>
      </p:sp>
    </p:spTree>
    <p:extLst>
      <p:ext uri="{BB962C8B-B14F-4D97-AF65-F5344CB8AC3E}">
        <p14:creationId xmlns:p14="http://schemas.microsoft.com/office/powerpoint/2010/main" val="4273402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p>
        </p:txBody>
      </p:sp>
      <p:sp>
        <p:nvSpPr>
          <p:cNvPr id="4" name="Slide Number Placeholder 3"/>
          <p:cNvSpPr>
            <a:spLocks noGrp="1"/>
          </p:cNvSpPr>
          <p:nvPr>
            <p:ph type="sldNum" sz="quarter" idx="5"/>
          </p:nvPr>
        </p:nvSpPr>
        <p:spPr/>
        <p:txBody>
          <a:bodyPr/>
          <a:lstStyle/>
          <a:p>
            <a:fld id="{6984D616-6FFE-48B6-8E52-0198FBDD743A}" type="slidenum">
              <a:rPr lang="en-GB" smtClean="0"/>
              <a:t>5</a:t>
            </a:fld>
            <a:endParaRPr lang="en-GB" dirty="0"/>
          </a:p>
        </p:txBody>
      </p:sp>
    </p:spTree>
    <p:extLst>
      <p:ext uri="{BB962C8B-B14F-4D97-AF65-F5344CB8AC3E}">
        <p14:creationId xmlns:p14="http://schemas.microsoft.com/office/powerpoint/2010/main" val="1783560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84D616-6FFE-48B6-8E52-0198FBDD743A}" type="slidenum">
              <a:rPr lang="en-GB" smtClean="0"/>
              <a:t>6</a:t>
            </a:fld>
            <a:endParaRPr lang="en-GB"/>
          </a:p>
        </p:txBody>
      </p:sp>
    </p:spTree>
    <p:extLst>
      <p:ext uri="{BB962C8B-B14F-4D97-AF65-F5344CB8AC3E}">
        <p14:creationId xmlns:p14="http://schemas.microsoft.com/office/powerpoint/2010/main" val="1032615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Flow</a:t>
            </a:r>
          </a:p>
          <a:p>
            <a:r>
              <a:rPr lang="en-US" sz="1400" b="1" dirty="0"/>
              <a:t>When an increased solids concentration is detected, the slurry that forms in the bottom of the Evaporator is treated and send to the evaporator. </a:t>
            </a:r>
            <a:r>
              <a:rPr lang="en-US" sz="1200" b="1" dirty="0"/>
              <a:t>When the densitometer detects an increase in  solids, this ones are sent to the centrifuge, if not they come back to the loop of evaporator-calandria etc.</a:t>
            </a:r>
          </a:p>
          <a:p>
            <a:endParaRPr lang="en-GB" dirty="0"/>
          </a:p>
        </p:txBody>
      </p:sp>
      <p:sp>
        <p:nvSpPr>
          <p:cNvPr id="4" name="Slide Number Placeholder 3"/>
          <p:cNvSpPr>
            <a:spLocks noGrp="1"/>
          </p:cNvSpPr>
          <p:nvPr>
            <p:ph type="sldNum" sz="quarter" idx="5"/>
          </p:nvPr>
        </p:nvSpPr>
        <p:spPr/>
        <p:txBody>
          <a:bodyPr/>
          <a:lstStyle/>
          <a:p>
            <a:fld id="{6984D616-6FFE-48B6-8E52-0198FBDD743A}" type="slidenum">
              <a:rPr lang="en-GB" smtClean="0"/>
              <a:t>7</a:t>
            </a:fld>
            <a:endParaRPr lang="en-GB"/>
          </a:p>
        </p:txBody>
      </p:sp>
    </p:spTree>
    <p:extLst>
      <p:ext uri="{BB962C8B-B14F-4D97-AF65-F5344CB8AC3E}">
        <p14:creationId xmlns:p14="http://schemas.microsoft.com/office/powerpoint/2010/main" val="1450734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84D616-6FFE-48B6-8E52-0198FBDD743A}" type="slidenum">
              <a:rPr lang="en-GB" smtClean="0"/>
              <a:t>8</a:t>
            </a:fld>
            <a:endParaRPr lang="en-GB"/>
          </a:p>
        </p:txBody>
      </p:sp>
    </p:spTree>
    <p:extLst>
      <p:ext uri="{BB962C8B-B14F-4D97-AF65-F5344CB8AC3E}">
        <p14:creationId xmlns:p14="http://schemas.microsoft.com/office/powerpoint/2010/main" val="266323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84D616-6FFE-48B6-8E52-0198FBDD743A}" type="slidenum">
              <a:rPr lang="en-GB" smtClean="0"/>
              <a:t>9</a:t>
            </a:fld>
            <a:endParaRPr lang="en-GB"/>
          </a:p>
        </p:txBody>
      </p:sp>
    </p:spTree>
    <p:extLst>
      <p:ext uri="{BB962C8B-B14F-4D97-AF65-F5344CB8AC3E}">
        <p14:creationId xmlns:p14="http://schemas.microsoft.com/office/powerpoint/2010/main" val="3397781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84D616-6FFE-48B6-8E52-0198FBDD743A}" type="slidenum">
              <a:rPr lang="en-GB" smtClean="0"/>
              <a:t>11</a:t>
            </a:fld>
            <a:endParaRPr lang="en-GB"/>
          </a:p>
        </p:txBody>
      </p:sp>
    </p:spTree>
    <p:extLst>
      <p:ext uri="{BB962C8B-B14F-4D97-AF65-F5344CB8AC3E}">
        <p14:creationId xmlns:p14="http://schemas.microsoft.com/office/powerpoint/2010/main" val="662396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BF133-9B16-468E-81AD-283EC1424A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C1F1AF9-D5CC-467A-904D-E6B9B74710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9295A6A-CB87-40E2-8B3E-C9826F5F3C63}"/>
              </a:ext>
            </a:extLst>
          </p:cNvPr>
          <p:cNvSpPr>
            <a:spLocks noGrp="1"/>
          </p:cNvSpPr>
          <p:nvPr>
            <p:ph type="dt" sz="half" idx="10"/>
          </p:nvPr>
        </p:nvSpPr>
        <p:spPr/>
        <p:txBody>
          <a:bodyPr/>
          <a:lstStyle/>
          <a:p>
            <a:fld id="{73EB5E57-8E83-4CFF-AA63-48EF4ACB0F04}" type="datetimeFigureOut">
              <a:rPr lang="en-GB" smtClean="0"/>
              <a:t>11/11/2020</a:t>
            </a:fld>
            <a:endParaRPr lang="en-GB"/>
          </a:p>
        </p:txBody>
      </p:sp>
      <p:sp>
        <p:nvSpPr>
          <p:cNvPr id="5" name="Footer Placeholder 4">
            <a:extLst>
              <a:ext uri="{FF2B5EF4-FFF2-40B4-BE49-F238E27FC236}">
                <a16:creationId xmlns:a16="http://schemas.microsoft.com/office/drawing/2014/main" id="{AFD55058-53CC-4A1A-A09F-DD1FF14DBA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90FB2A-B200-4726-AFBF-C7BD98BFB82F}"/>
              </a:ext>
            </a:extLst>
          </p:cNvPr>
          <p:cNvSpPr>
            <a:spLocks noGrp="1"/>
          </p:cNvSpPr>
          <p:nvPr>
            <p:ph type="sldNum" sz="quarter" idx="12"/>
          </p:nvPr>
        </p:nvSpPr>
        <p:spPr/>
        <p:txBody>
          <a:bodyPr/>
          <a:lstStyle/>
          <a:p>
            <a:fld id="{4752C31D-95BF-4F7E-BB54-974F25BA8C1C}" type="slidenum">
              <a:rPr lang="en-GB" smtClean="0"/>
              <a:t>‹#›</a:t>
            </a:fld>
            <a:endParaRPr lang="en-GB"/>
          </a:p>
        </p:txBody>
      </p:sp>
    </p:spTree>
    <p:extLst>
      <p:ext uri="{BB962C8B-B14F-4D97-AF65-F5344CB8AC3E}">
        <p14:creationId xmlns:p14="http://schemas.microsoft.com/office/powerpoint/2010/main" val="4064520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FA406-8412-4109-BF62-EC01686701D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15B14A1-CF7D-478C-B9D3-EE8CE53DBE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66D6F5-1860-42EE-A8CF-E0629AC0BFF6}"/>
              </a:ext>
            </a:extLst>
          </p:cNvPr>
          <p:cNvSpPr>
            <a:spLocks noGrp="1"/>
          </p:cNvSpPr>
          <p:nvPr>
            <p:ph type="dt" sz="half" idx="10"/>
          </p:nvPr>
        </p:nvSpPr>
        <p:spPr/>
        <p:txBody>
          <a:bodyPr/>
          <a:lstStyle/>
          <a:p>
            <a:fld id="{73EB5E57-8E83-4CFF-AA63-48EF4ACB0F04}" type="datetimeFigureOut">
              <a:rPr lang="en-GB" smtClean="0"/>
              <a:t>11/11/2020</a:t>
            </a:fld>
            <a:endParaRPr lang="en-GB"/>
          </a:p>
        </p:txBody>
      </p:sp>
      <p:sp>
        <p:nvSpPr>
          <p:cNvPr id="5" name="Footer Placeholder 4">
            <a:extLst>
              <a:ext uri="{FF2B5EF4-FFF2-40B4-BE49-F238E27FC236}">
                <a16:creationId xmlns:a16="http://schemas.microsoft.com/office/drawing/2014/main" id="{5B86C41C-D185-4C28-9995-67E5E5C6C8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8A83FD-246E-41BB-8129-E7A075714D98}"/>
              </a:ext>
            </a:extLst>
          </p:cNvPr>
          <p:cNvSpPr>
            <a:spLocks noGrp="1"/>
          </p:cNvSpPr>
          <p:nvPr>
            <p:ph type="sldNum" sz="quarter" idx="12"/>
          </p:nvPr>
        </p:nvSpPr>
        <p:spPr/>
        <p:txBody>
          <a:bodyPr/>
          <a:lstStyle/>
          <a:p>
            <a:fld id="{4752C31D-95BF-4F7E-BB54-974F25BA8C1C}" type="slidenum">
              <a:rPr lang="en-GB" smtClean="0"/>
              <a:t>‹#›</a:t>
            </a:fld>
            <a:endParaRPr lang="en-GB"/>
          </a:p>
        </p:txBody>
      </p:sp>
    </p:spTree>
    <p:extLst>
      <p:ext uri="{BB962C8B-B14F-4D97-AF65-F5344CB8AC3E}">
        <p14:creationId xmlns:p14="http://schemas.microsoft.com/office/powerpoint/2010/main" val="4150523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6CD2C5-9D0C-4BED-9F50-972A3BEAC2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8B5A17-A387-490F-9D36-A24E52DFBC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05C76A-E9CC-45CE-9CDD-5EC2E4FFAFA5}"/>
              </a:ext>
            </a:extLst>
          </p:cNvPr>
          <p:cNvSpPr>
            <a:spLocks noGrp="1"/>
          </p:cNvSpPr>
          <p:nvPr>
            <p:ph type="dt" sz="half" idx="10"/>
          </p:nvPr>
        </p:nvSpPr>
        <p:spPr/>
        <p:txBody>
          <a:bodyPr/>
          <a:lstStyle/>
          <a:p>
            <a:fld id="{73EB5E57-8E83-4CFF-AA63-48EF4ACB0F04}" type="datetimeFigureOut">
              <a:rPr lang="en-GB" smtClean="0"/>
              <a:t>11/11/2020</a:t>
            </a:fld>
            <a:endParaRPr lang="en-GB"/>
          </a:p>
        </p:txBody>
      </p:sp>
      <p:sp>
        <p:nvSpPr>
          <p:cNvPr id="5" name="Footer Placeholder 4">
            <a:extLst>
              <a:ext uri="{FF2B5EF4-FFF2-40B4-BE49-F238E27FC236}">
                <a16:creationId xmlns:a16="http://schemas.microsoft.com/office/drawing/2014/main" id="{DD79C630-CB81-412B-BC8D-B5E01CF3DD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2CE90C-02DC-442D-A2AC-34C142239E45}"/>
              </a:ext>
            </a:extLst>
          </p:cNvPr>
          <p:cNvSpPr>
            <a:spLocks noGrp="1"/>
          </p:cNvSpPr>
          <p:nvPr>
            <p:ph type="sldNum" sz="quarter" idx="12"/>
          </p:nvPr>
        </p:nvSpPr>
        <p:spPr/>
        <p:txBody>
          <a:bodyPr/>
          <a:lstStyle/>
          <a:p>
            <a:fld id="{4752C31D-95BF-4F7E-BB54-974F25BA8C1C}" type="slidenum">
              <a:rPr lang="en-GB" smtClean="0"/>
              <a:t>‹#›</a:t>
            </a:fld>
            <a:endParaRPr lang="en-GB"/>
          </a:p>
        </p:txBody>
      </p:sp>
    </p:spTree>
    <p:extLst>
      <p:ext uri="{BB962C8B-B14F-4D97-AF65-F5344CB8AC3E}">
        <p14:creationId xmlns:p14="http://schemas.microsoft.com/office/powerpoint/2010/main" val="1720527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44CF3-8127-4E21-9E6D-1E4CF515F8D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3EFFDCA-E267-4FF1-AFDD-9D8C68A7B5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2D330C-EE6A-478A-8660-C7D568A19E1B}"/>
              </a:ext>
            </a:extLst>
          </p:cNvPr>
          <p:cNvSpPr>
            <a:spLocks noGrp="1"/>
          </p:cNvSpPr>
          <p:nvPr>
            <p:ph type="dt" sz="half" idx="10"/>
          </p:nvPr>
        </p:nvSpPr>
        <p:spPr/>
        <p:txBody>
          <a:bodyPr/>
          <a:lstStyle/>
          <a:p>
            <a:fld id="{73EB5E57-8E83-4CFF-AA63-48EF4ACB0F04}" type="datetimeFigureOut">
              <a:rPr lang="en-GB" smtClean="0"/>
              <a:t>11/11/2020</a:t>
            </a:fld>
            <a:endParaRPr lang="en-GB"/>
          </a:p>
        </p:txBody>
      </p:sp>
      <p:sp>
        <p:nvSpPr>
          <p:cNvPr id="5" name="Footer Placeholder 4">
            <a:extLst>
              <a:ext uri="{FF2B5EF4-FFF2-40B4-BE49-F238E27FC236}">
                <a16:creationId xmlns:a16="http://schemas.microsoft.com/office/drawing/2014/main" id="{87031903-37FA-46CD-8CFA-73E87123AA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0B3714-8CD6-4331-AC97-71940E650936}"/>
              </a:ext>
            </a:extLst>
          </p:cNvPr>
          <p:cNvSpPr>
            <a:spLocks noGrp="1"/>
          </p:cNvSpPr>
          <p:nvPr>
            <p:ph type="sldNum" sz="quarter" idx="12"/>
          </p:nvPr>
        </p:nvSpPr>
        <p:spPr/>
        <p:txBody>
          <a:bodyPr/>
          <a:lstStyle/>
          <a:p>
            <a:fld id="{4752C31D-95BF-4F7E-BB54-974F25BA8C1C}" type="slidenum">
              <a:rPr lang="en-GB" smtClean="0"/>
              <a:t>‹#›</a:t>
            </a:fld>
            <a:endParaRPr lang="en-GB"/>
          </a:p>
        </p:txBody>
      </p:sp>
    </p:spTree>
    <p:extLst>
      <p:ext uri="{BB962C8B-B14F-4D97-AF65-F5344CB8AC3E}">
        <p14:creationId xmlns:p14="http://schemas.microsoft.com/office/powerpoint/2010/main" val="749148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5A72F-E269-4627-AF1D-E784F110FD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E28D236-FE93-4CCD-A913-90F6057F7F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BEE8EC-6D7C-48B6-824F-185DE617B1B3}"/>
              </a:ext>
            </a:extLst>
          </p:cNvPr>
          <p:cNvSpPr>
            <a:spLocks noGrp="1"/>
          </p:cNvSpPr>
          <p:nvPr>
            <p:ph type="dt" sz="half" idx="10"/>
          </p:nvPr>
        </p:nvSpPr>
        <p:spPr/>
        <p:txBody>
          <a:bodyPr/>
          <a:lstStyle/>
          <a:p>
            <a:fld id="{73EB5E57-8E83-4CFF-AA63-48EF4ACB0F04}" type="datetimeFigureOut">
              <a:rPr lang="en-GB" smtClean="0"/>
              <a:t>11/11/2020</a:t>
            </a:fld>
            <a:endParaRPr lang="en-GB"/>
          </a:p>
        </p:txBody>
      </p:sp>
      <p:sp>
        <p:nvSpPr>
          <p:cNvPr id="5" name="Footer Placeholder 4">
            <a:extLst>
              <a:ext uri="{FF2B5EF4-FFF2-40B4-BE49-F238E27FC236}">
                <a16:creationId xmlns:a16="http://schemas.microsoft.com/office/drawing/2014/main" id="{9D77770F-5958-4401-BE79-188C9C81B7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7D4D11-5B4E-4FF3-B954-A3930EE58CC2}"/>
              </a:ext>
            </a:extLst>
          </p:cNvPr>
          <p:cNvSpPr>
            <a:spLocks noGrp="1"/>
          </p:cNvSpPr>
          <p:nvPr>
            <p:ph type="sldNum" sz="quarter" idx="12"/>
          </p:nvPr>
        </p:nvSpPr>
        <p:spPr/>
        <p:txBody>
          <a:bodyPr/>
          <a:lstStyle/>
          <a:p>
            <a:fld id="{4752C31D-95BF-4F7E-BB54-974F25BA8C1C}" type="slidenum">
              <a:rPr lang="en-GB" smtClean="0"/>
              <a:t>‹#›</a:t>
            </a:fld>
            <a:endParaRPr lang="en-GB"/>
          </a:p>
        </p:txBody>
      </p:sp>
    </p:spTree>
    <p:extLst>
      <p:ext uri="{BB962C8B-B14F-4D97-AF65-F5344CB8AC3E}">
        <p14:creationId xmlns:p14="http://schemas.microsoft.com/office/powerpoint/2010/main" val="3406831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8FA44-0A41-4716-BF1E-FEB5DEC46D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2C186D-60B5-4991-B24F-EC610BBC2B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A3475A8-F02C-4E1B-ADB4-A292201258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AF1E160-9F5D-47F6-B5C4-A9E19622DDEB}"/>
              </a:ext>
            </a:extLst>
          </p:cNvPr>
          <p:cNvSpPr>
            <a:spLocks noGrp="1"/>
          </p:cNvSpPr>
          <p:nvPr>
            <p:ph type="dt" sz="half" idx="10"/>
          </p:nvPr>
        </p:nvSpPr>
        <p:spPr/>
        <p:txBody>
          <a:bodyPr/>
          <a:lstStyle/>
          <a:p>
            <a:fld id="{73EB5E57-8E83-4CFF-AA63-48EF4ACB0F04}" type="datetimeFigureOut">
              <a:rPr lang="en-GB" smtClean="0"/>
              <a:t>11/11/2020</a:t>
            </a:fld>
            <a:endParaRPr lang="en-GB"/>
          </a:p>
        </p:txBody>
      </p:sp>
      <p:sp>
        <p:nvSpPr>
          <p:cNvPr id="6" name="Footer Placeholder 5">
            <a:extLst>
              <a:ext uri="{FF2B5EF4-FFF2-40B4-BE49-F238E27FC236}">
                <a16:creationId xmlns:a16="http://schemas.microsoft.com/office/drawing/2014/main" id="{8776A588-E206-4543-A3E6-4D48D22399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DE1DAC-53C2-4925-AF92-B153C378247A}"/>
              </a:ext>
            </a:extLst>
          </p:cNvPr>
          <p:cNvSpPr>
            <a:spLocks noGrp="1"/>
          </p:cNvSpPr>
          <p:nvPr>
            <p:ph type="sldNum" sz="quarter" idx="12"/>
          </p:nvPr>
        </p:nvSpPr>
        <p:spPr/>
        <p:txBody>
          <a:bodyPr/>
          <a:lstStyle/>
          <a:p>
            <a:fld id="{4752C31D-95BF-4F7E-BB54-974F25BA8C1C}" type="slidenum">
              <a:rPr lang="en-GB" smtClean="0"/>
              <a:t>‹#›</a:t>
            </a:fld>
            <a:endParaRPr lang="en-GB"/>
          </a:p>
        </p:txBody>
      </p:sp>
    </p:spTree>
    <p:extLst>
      <p:ext uri="{BB962C8B-B14F-4D97-AF65-F5344CB8AC3E}">
        <p14:creationId xmlns:p14="http://schemas.microsoft.com/office/powerpoint/2010/main" val="2502508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FA48D-DAF0-4CE8-8679-F795F54AC2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8CEA98-65C0-4B31-B3CD-8BADF2F324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988552-DA3C-4194-BD52-19C5CF36F2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B24B6A-ABDB-4B55-B1DF-F7DD7F9EB2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274D5F-186F-4CE8-A5E8-CDA04833C0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F679B74-1EFF-4C55-877B-8DA7DEEB1391}"/>
              </a:ext>
            </a:extLst>
          </p:cNvPr>
          <p:cNvSpPr>
            <a:spLocks noGrp="1"/>
          </p:cNvSpPr>
          <p:nvPr>
            <p:ph type="dt" sz="half" idx="10"/>
          </p:nvPr>
        </p:nvSpPr>
        <p:spPr/>
        <p:txBody>
          <a:bodyPr/>
          <a:lstStyle/>
          <a:p>
            <a:fld id="{73EB5E57-8E83-4CFF-AA63-48EF4ACB0F04}" type="datetimeFigureOut">
              <a:rPr lang="en-GB" smtClean="0"/>
              <a:t>11/11/2020</a:t>
            </a:fld>
            <a:endParaRPr lang="en-GB"/>
          </a:p>
        </p:txBody>
      </p:sp>
      <p:sp>
        <p:nvSpPr>
          <p:cNvPr id="8" name="Footer Placeholder 7">
            <a:extLst>
              <a:ext uri="{FF2B5EF4-FFF2-40B4-BE49-F238E27FC236}">
                <a16:creationId xmlns:a16="http://schemas.microsoft.com/office/drawing/2014/main" id="{452536F7-1935-4DD6-9482-57DB9D6E117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F03805F-A476-4572-8BDE-BB9C97DFD191}"/>
              </a:ext>
            </a:extLst>
          </p:cNvPr>
          <p:cNvSpPr>
            <a:spLocks noGrp="1"/>
          </p:cNvSpPr>
          <p:nvPr>
            <p:ph type="sldNum" sz="quarter" idx="12"/>
          </p:nvPr>
        </p:nvSpPr>
        <p:spPr/>
        <p:txBody>
          <a:bodyPr/>
          <a:lstStyle/>
          <a:p>
            <a:fld id="{4752C31D-95BF-4F7E-BB54-974F25BA8C1C}" type="slidenum">
              <a:rPr lang="en-GB" smtClean="0"/>
              <a:t>‹#›</a:t>
            </a:fld>
            <a:endParaRPr lang="en-GB"/>
          </a:p>
        </p:txBody>
      </p:sp>
    </p:spTree>
    <p:extLst>
      <p:ext uri="{BB962C8B-B14F-4D97-AF65-F5344CB8AC3E}">
        <p14:creationId xmlns:p14="http://schemas.microsoft.com/office/powerpoint/2010/main" val="3765336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5CBBA-6EF7-4561-82B1-C7A047F17A7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6BE7AFE-8A12-4853-AF36-DE0D294DE8CA}"/>
              </a:ext>
            </a:extLst>
          </p:cNvPr>
          <p:cNvSpPr>
            <a:spLocks noGrp="1"/>
          </p:cNvSpPr>
          <p:nvPr>
            <p:ph type="dt" sz="half" idx="10"/>
          </p:nvPr>
        </p:nvSpPr>
        <p:spPr/>
        <p:txBody>
          <a:bodyPr/>
          <a:lstStyle/>
          <a:p>
            <a:fld id="{73EB5E57-8E83-4CFF-AA63-48EF4ACB0F04}" type="datetimeFigureOut">
              <a:rPr lang="en-GB" smtClean="0"/>
              <a:t>11/11/2020</a:t>
            </a:fld>
            <a:endParaRPr lang="en-GB"/>
          </a:p>
        </p:txBody>
      </p:sp>
      <p:sp>
        <p:nvSpPr>
          <p:cNvPr id="4" name="Footer Placeholder 3">
            <a:extLst>
              <a:ext uri="{FF2B5EF4-FFF2-40B4-BE49-F238E27FC236}">
                <a16:creationId xmlns:a16="http://schemas.microsoft.com/office/drawing/2014/main" id="{18E9989F-26D9-48C7-9DAF-4F0F9F10C93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0BE8658-3940-4DF4-A2D6-FD008552A472}"/>
              </a:ext>
            </a:extLst>
          </p:cNvPr>
          <p:cNvSpPr>
            <a:spLocks noGrp="1"/>
          </p:cNvSpPr>
          <p:nvPr>
            <p:ph type="sldNum" sz="quarter" idx="12"/>
          </p:nvPr>
        </p:nvSpPr>
        <p:spPr/>
        <p:txBody>
          <a:bodyPr/>
          <a:lstStyle/>
          <a:p>
            <a:fld id="{4752C31D-95BF-4F7E-BB54-974F25BA8C1C}" type="slidenum">
              <a:rPr lang="en-GB" smtClean="0"/>
              <a:t>‹#›</a:t>
            </a:fld>
            <a:endParaRPr lang="en-GB"/>
          </a:p>
        </p:txBody>
      </p:sp>
    </p:spTree>
    <p:extLst>
      <p:ext uri="{BB962C8B-B14F-4D97-AF65-F5344CB8AC3E}">
        <p14:creationId xmlns:p14="http://schemas.microsoft.com/office/powerpoint/2010/main" val="3654556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7DE7C8-ABD0-4C98-8D28-24ACFA17E0B4}"/>
              </a:ext>
            </a:extLst>
          </p:cNvPr>
          <p:cNvSpPr>
            <a:spLocks noGrp="1"/>
          </p:cNvSpPr>
          <p:nvPr>
            <p:ph type="dt" sz="half" idx="10"/>
          </p:nvPr>
        </p:nvSpPr>
        <p:spPr/>
        <p:txBody>
          <a:bodyPr/>
          <a:lstStyle/>
          <a:p>
            <a:fld id="{73EB5E57-8E83-4CFF-AA63-48EF4ACB0F04}" type="datetimeFigureOut">
              <a:rPr lang="en-GB" smtClean="0"/>
              <a:t>11/11/2020</a:t>
            </a:fld>
            <a:endParaRPr lang="en-GB"/>
          </a:p>
        </p:txBody>
      </p:sp>
      <p:sp>
        <p:nvSpPr>
          <p:cNvPr id="3" name="Footer Placeholder 2">
            <a:extLst>
              <a:ext uri="{FF2B5EF4-FFF2-40B4-BE49-F238E27FC236}">
                <a16:creationId xmlns:a16="http://schemas.microsoft.com/office/drawing/2014/main" id="{BE191977-B8C1-451A-A8EE-1FB00782F4A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E7FBF42-AA6A-40E9-B778-3051757A64C5}"/>
              </a:ext>
            </a:extLst>
          </p:cNvPr>
          <p:cNvSpPr>
            <a:spLocks noGrp="1"/>
          </p:cNvSpPr>
          <p:nvPr>
            <p:ph type="sldNum" sz="quarter" idx="12"/>
          </p:nvPr>
        </p:nvSpPr>
        <p:spPr/>
        <p:txBody>
          <a:bodyPr/>
          <a:lstStyle/>
          <a:p>
            <a:fld id="{4752C31D-95BF-4F7E-BB54-974F25BA8C1C}" type="slidenum">
              <a:rPr lang="en-GB" smtClean="0"/>
              <a:t>‹#›</a:t>
            </a:fld>
            <a:endParaRPr lang="en-GB"/>
          </a:p>
        </p:txBody>
      </p:sp>
    </p:spTree>
    <p:extLst>
      <p:ext uri="{BB962C8B-B14F-4D97-AF65-F5344CB8AC3E}">
        <p14:creationId xmlns:p14="http://schemas.microsoft.com/office/powerpoint/2010/main" val="682444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8525F-093B-4B11-9EAF-FAD1B10A2B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1CFC5B-3A60-49EE-A504-F97DC1A867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E452EAD-7FD8-4C1C-A992-50F6EFC48F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A0A8AD-ADD3-4D32-BE98-3E7A829EF033}"/>
              </a:ext>
            </a:extLst>
          </p:cNvPr>
          <p:cNvSpPr>
            <a:spLocks noGrp="1"/>
          </p:cNvSpPr>
          <p:nvPr>
            <p:ph type="dt" sz="half" idx="10"/>
          </p:nvPr>
        </p:nvSpPr>
        <p:spPr/>
        <p:txBody>
          <a:bodyPr/>
          <a:lstStyle/>
          <a:p>
            <a:fld id="{73EB5E57-8E83-4CFF-AA63-48EF4ACB0F04}" type="datetimeFigureOut">
              <a:rPr lang="en-GB" smtClean="0"/>
              <a:t>11/11/2020</a:t>
            </a:fld>
            <a:endParaRPr lang="en-GB"/>
          </a:p>
        </p:txBody>
      </p:sp>
      <p:sp>
        <p:nvSpPr>
          <p:cNvPr id="6" name="Footer Placeholder 5">
            <a:extLst>
              <a:ext uri="{FF2B5EF4-FFF2-40B4-BE49-F238E27FC236}">
                <a16:creationId xmlns:a16="http://schemas.microsoft.com/office/drawing/2014/main" id="{7F8A8F92-8C34-4010-87D9-1681B2F497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ABB5FC-5963-4AD1-AB5F-21E035458E41}"/>
              </a:ext>
            </a:extLst>
          </p:cNvPr>
          <p:cNvSpPr>
            <a:spLocks noGrp="1"/>
          </p:cNvSpPr>
          <p:nvPr>
            <p:ph type="sldNum" sz="quarter" idx="12"/>
          </p:nvPr>
        </p:nvSpPr>
        <p:spPr/>
        <p:txBody>
          <a:bodyPr/>
          <a:lstStyle/>
          <a:p>
            <a:fld id="{4752C31D-95BF-4F7E-BB54-974F25BA8C1C}" type="slidenum">
              <a:rPr lang="en-GB" smtClean="0"/>
              <a:t>‹#›</a:t>
            </a:fld>
            <a:endParaRPr lang="en-GB"/>
          </a:p>
        </p:txBody>
      </p:sp>
    </p:spTree>
    <p:extLst>
      <p:ext uri="{BB962C8B-B14F-4D97-AF65-F5344CB8AC3E}">
        <p14:creationId xmlns:p14="http://schemas.microsoft.com/office/powerpoint/2010/main" val="4199709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1A3EF-207E-4AD5-BDA5-B0861E2BA2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698D0C3-5BA9-48BE-93A5-2F0688AF73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9894C7F-74BD-4C49-A620-E99D70FEE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FB716-3E72-4AAB-A79A-AA521BA8FBCB}"/>
              </a:ext>
            </a:extLst>
          </p:cNvPr>
          <p:cNvSpPr>
            <a:spLocks noGrp="1"/>
          </p:cNvSpPr>
          <p:nvPr>
            <p:ph type="dt" sz="half" idx="10"/>
          </p:nvPr>
        </p:nvSpPr>
        <p:spPr/>
        <p:txBody>
          <a:bodyPr/>
          <a:lstStyle/>
          <a:p>
            <a:fld id="{73EB5E57-8E83-4CFF-AA63-48EF4ACB0F04}" type="datetimeFigureOut">
              <a:rPr lang="en-GB" smtClean="0"/>
              <a:t>11/11/2020</a:t>
            </a:fld>
            <a:endParaRPr lang="en-GB"/>
          </a:p>
        </p:txBody>
      </p:sp>
      <p:sp>
        <p:nvSpPr>
          <p:cNvPr id="6" name="Footer Placeholder 5">
            <a:extLst>
              <a:ext uri="{FF2B5EF4-FFF2-40B4-BE49-F238E27FC236}">
                <a16:creationId xmlns:a16="http://schemas.microsoft.com/office/drawing/2014/main" id="{259624C2-5811-4704-B967-909ABBB490E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060F7F-1B22-46F9-9EB4-C118479B9DE7}"/>
              </a:ext>
            </a:extLst>
          </p:cNvPr>
          <p:cNvSpPr>
            <a:spLocks noGrp="1"/>
          </p:cNvSpPr>
          <p:nvPr>
            <p:ph type="sldNum" sz="quarter" idx="12"/>
          </p:nvPr>
        </p:nvSpPr>
        <p:spPr/>
        <p:txBody>
          <a:bodyPr/>
          <a:lstStyle/>
          <a:p>
            <a:fld id="{4752C31D-95BF-4F7E-BB54-974F25BA8C1C}" type="slidenum">
              <a:rPr lang="en-GB" smtClean="0"/>
              <a:t>‹#›</a:t>
            </a:fld>
            <a:endParaRPr lang="en-GB"/>
          </a:p>
        </p:txBody>
      </p:sp>
    </p:spTree>
    <p:extLst>
      <p:ext uri="{BB962C8B-B14F-4D97-AF65-F5344CB8AC3E}">
        <p14:creationId xmlns:p14="http://schemas.microsoft.com/office/powerpoint/2010/main" val="359178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2B66F8-AB05-4175-A7A4-CA07C560EC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6F6217-37B8-4AEA-83A5-CAE9A1E5B9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C06540-80EB-42C0-BEE2-36FE0D6DB0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EB5E57-8E83-4CFF-AA63-48EF4ACB0F04}" type="datetimeFigureOut">
              <a:rPr lang="en-GB" smtClean="0"/>
              <a:t>11/11/2020</a:t>
            </a:fld>
            <a:endParaRPr lang="en-GB"/>
          </a:p>
        </p:txBody>
      </p:sp>
      <p:sp>
        <p:nvSpPr>
          <p:cNvPr id="5" name="Footer Placeholder 4">
            <a:extLst>
              <a:ext uri="{FF2B5EF4-FFF2-40B4-BE49-F238E27FC236}">
                <a16:creationId xmlns:a16="http://schemas.microsoft.com/office/drawing/2014/main" id="{E68B72AB-B3B0-469C-8768-AD7F2EE61C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F394845-4A2A-4C01-80E3-27ADCE7AF5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2C31D-95BF-4F7E-BB54-974F25BA8C1C}" type="slidenum">
              <a:rPr lang="en-GB" smtClean="0"/>
              <a:t>‹#›</a:t>
            </a:fld>
            <a:endParaRPr lang="en-GB"/>
          </a:p>
        </p:txBody>
      </p:sp>
    </p:spTree>
    <p:extLst>
      <p:ext uri="{BB962C8B-B14F-4D97-AF65-F5344CB8AC3E}">
        <p14:creationId xmlns:p14="http://schemas.microsoft.com/office/powerpoint/2010/main" val="34506095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jpe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3.jpeg"/><Relationship Id="rId7" Type="http://schemas.openxmlformats.org/officeDocument/2006/relationships/image" Target="../media/image24.png"/><Relationship Id="rId12"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diagramColors" Target="../diagrams/colors1.xml"/><Relationship Id="rId5" Type="http://schemas.openxmlformats.org/officeDocument/2006/relationships/image" Target="../media/image15.emf"/><Relationship Id="rId10" Type="http://schemas.openxmlformats.org/officeDocument/2006/relationships/diagramQuickStyle" Target="../diagrams/quickStyle1.xml"/><Relationship Id="rId4" Type="http://schemas.openxmlformats.org/officeDocument/2006/relationships/image" Target="../media/image13.emf"/><Relationship Id="rId9"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1.emf"/><Relationship Id="rId3" Type="http://schemas.openxmlformats.org/officeDocument/2006/relationships/image" Target="../media/image29.emf"/><Relationship Id="rId7" Type="http://schemas.openxmlformats.org/officeDocument/2006/relationships/image" Target="../media/image10.emf"/><Relationship Id="rId12" Type="http://schemas.microsoft.com/office/2007/relationships/diagramDrawing" Target="../diagrams/drawing2.xml"/><Relationship Id="rId2" Type="http://schemas.openxmlformats.org/officeDocument/2006/relationships/notesSlide" Target="../notesSlides/notesSlide11.xml"/><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diagramColors" Target="../diagrams/colors2.xml"/><Relationship Id="rId5" Type="http://schemas.openxmlformats.org/officeDocument/2006/relationships/image" Target="../media/image15.emf"/><Relationship Id="rId15" Type="http://schemas.openxmlformats.org/officeDocument/2006/relationships/image" Target="../media/image33.jpeg"/><Relationship Id="rId10" Type="http://schemas.openxmlformats.org/officeDocument/2006/relationships/diagramQuickStyle" Target="../diagrams/quickStyle2.xml"/><Relationship Id="rId4" Type="http://schemas.openxmlformats.org/officeDocument/2006/relationships/image" Target="../media/image3.jpeg"/><Relationship Id="rId9" Type="http://schemas.openxmlformats.org/officeDocument/2006/relationships/diagramLayout" Target="../diagrams/layout2.xml"/><Relationship Id="rId1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5.emf"/></Relationships>
</file>

<file path=ppt/slides/_rels/slide1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6.emf"/></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3.jpeg"/><Relationship Id="rId7" Type="http://schemas.openxmlformats.org/officeDocument/2006/relationships/diagramLayout" Target="../diagrams/layout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Data" Target="../diagrams/data5.xml"/><Relationship Id="rId5" Type="http://schemas.openxmlformats.org/officeDocument/2006/relationships/image" Target="../media/image38.png"/><Relationship Id="rId10" Type="http://schemas.microsoft.com/office/2007/relationships/diagramDrawing" Target="../diagrams/drawing5.xml"/><Relationship Id="rId4" Type="http://schemas.openxmlformats.org/officeDocument/2006/relationships/image" Target="../media/image37.png"/><Relationship Id="rId9" Type="http://schemas.openxmlformats.org/officeDocument/2006/relationships/diagramColors" Target="../diagrams/colors5.xml"/></Relationships>
</file>

<file path=ppt/slides/_rels/slide1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9.jpe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jpe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doi.org/10.1007/978-1-4757-1758-7_51" TargetMode="External"/><Relationship Id="rId4" Type="http://schemas.openxmlformats.org/officeDocument/2006/relationships/hyperlink" Target="https://www.corrosion-doctors.org/MatSelect/corrtitanium.htm"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7.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3.jpe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13.em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D76AEC67-86CA-487C-BC3A-6B368BF05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2692FAB-9B6B-44A2-8A22-8BB862D49D28}"/>
              </a:ext>
            </a:extLst>
          </p:cNvPr>
          <p:cNvPicPr>
            <a:picLocks/>
          </p:cNvPicPr>
          <p:nvPr/>
        </p:nvPicPr>
        <p:blipFill rotWithShape="1">
          <a:blip r:embed="rId3"/>
          <a:srcRect l="50425" t="14028" r="19375" b="65213"/>
          <a:stretch/>
        </p:blipFill>
        <p:spPr>
          <a:xfrm>
            <a:off x="7634700" y="0"/>
            <a:ext cx="4557300" cy="1762125"/>
          </a:xfrm>
          <a:prstGeom prst="rect">
            <a:avLst/>
          </a:prstGeom>
        </p:spPr>
      </p:pic>
      <p:sp>
        <p:nvSpPr>
          <p:cNvPr id="2" name="Title 1">
            <a:extLst>
              <a:ext uri="{FF2B5EF4-FFF2-40B4-BE49-F238E27FC236}">
                <a16:creationId xmlns:a16="http://schemas.microsoft.com/office/drawing/2014/main" id="{5EC38767-3806-4A7A-A855-D3E8C46EB34D}"/>
              </a:ext>
            </a:extLst>
          </p:cNvPr>
          <p:cNvSpPr>
            <a:spLocks noGrp="1"/>
          </p:cNvSpPr>
          <p:nvPr>
            <p:ph type="ctrTitle"/>
          </p:nvPr>
        </p:nvSpPr>
        <p:spPr/>
        <p:txBody>
          <a:bodyPr>
            <a:normAutofit/>
          </a:bodyPr>
          <a:lstStyle/>
          <a:p>
            <a:r>
              <a:rPr lang="en-GB" sz="4000" b="1" i="0" dirty="0">
                <a:solidFill>
                  <a:schemeClr val="accent5">
                    <a:lumMod val="50000"/>
                  </a:schemeClr>
                </a:solidFill>
                <a:effectLst/>
                <a:latin typeface="WordVisi_MSFontService"/>
              </a:rPr>
              <a:t>Onshore Titanium Pipe Corrosion Failure</a:t>
            </a:r>
            <a:endParaRPr lang="en-GB" sz="4000" dirty="0">
              <a:solidFill>
                <a:schemeClr val="accent5">
                  <a:lumMod val="50000"/>
                </a:schemeClr>
              </a:solidFill>
            </a:endParaRPr>
          </a:p>
        </p:txBody>
      </p:sp>
      <p:sp>
        <p:nvSpPr>
          <p:cNvPr id="3" name="Subtitle 2">
            <a:extLst>
              <a:ext uri="{FF2B5EF4-FFF2-40B4-BE49-F238E27FC236}">
                <a16:creationId xmlns:a16="http://schemas.microsoft.com/office/drawing/2014/main" id="{983EE514-EE13-47FF-9E67-F6DD1E8DA0FC}"/>
              </a:ext>
            </a:extLst>
          </p:cNvPr>
          <p:cNvSpPr>
            <a:spLocks noGrp="1"/>
          </p:cNvSpPr>
          <p:nvPr>
            <p:ph type="subTitle" idx="1"/>
          </p:nvPr>
        </p:nvSpPr>
        <p:spPr/>
        <p:txBody>
          <a:bodyPr>
            <a:normAutofit/>
          </a:bodyPr>
          <a:lstStyle/>
          <a:p>
            <a:r>
              <a:rPr lang="en-GB" sz="2800" dirty="0">
                <a:solidFill>
                  <a:schemeClr val="accent5">
                    <a:lumMod val="50000"/>
                  </a:schemeClr>
                </a:solidFill>
              </a:rPr>
              <a:t>2020 Case Study</a:t>
            </a:r>
          </a:p>
          <a:p>
            <a:endParaRPr lang="en-GB" sz="2800" dirty="0">
              <a:solidFill>
                <a:schemeClr val="accent5">
                  <a:lumMod val="50000"/>
                </a:schemeClr>
              </a:solidFill>
            </a:endParaRPr>
          </a:p>
          <a:p>
            <a:r>
              <a:rPr lang="en-GB" sz="2800" dirty="0">
                <a:solidFill>
                  <a:schemeClr val="accent5">
                    <a:lumMod val="50000"/>
                  </a:schemeClr>
                </a:solidFill>
              </a:rPr>
              <a:t>TEAM 1</a:t>
            </a:r>
          </a:p>
        </p:txBody>
      </p:sp>
      <p:sp>
        <p:nvSpPr>
          <p:cNvPr id="4" name="Slide Number Placeholder 3">
            <a:extLst>
              <a:ext uri="{FF2B5EF4-FFF2-40B4-BE49-F238E27FC236}">
                <a16:creationId xmlns:a16="http://schemas.microsoft.com/office/drawing/2014/main" id="{2F6D0870-2E0F-4C57-9D83-44738525A445}"/>
              </a:ext>
            </a:extLst>
          </p:cNvPr>
          <p:cNvSpPr>
            <a:spLocks noGrp="1"/>
          </p:cNvSpPr>
          <p:nvPr>
            <p:ph type="sldNum" sz="quarter" idx="12"/>
          </p:nvPr>
        </p:nvSpPr>
        <p:spPr/>
        <p:txBody>
          <a:bodyPr/>
          <a:lstStyle/>
          <a:p>
            <a:fld id="{2885D1F4-82CC-4222-A4E6-2EE80CB00C80}" type="slidenum">
              <a:rPr lang="en-GB" smtClean="0"/>
              <a:t>1</a:t>
            </a:fld>
            <a:endParaRPr lang="en-GB"/>
          </a:p>
        </p:txBody>
      </p:sp>
    </p:spTree>
    <p:extLst>
      <p:ext uri="{BB962C8B-B14F-4D97-AF65-F5344CB8AC3E}">
        <p14:creationId xmlns:p14="http://schemas.microsoft.com/office/powerpoint/2010/main" val="3809947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A5D584-6536-4244-ABFA-B9695E169042}"/>
              </a:ext>
            </a:extLst>
          </p:cNvPr>
          <p:cNvSpPr>
            <a:spLocks noGrp="1"/>
          </p:cNvSpPr>
          <p:nvPr>
            <p:ph type="sldNum" sz="quarter" idx="12"/>
          </p:nvPr>
        </p:nvSpPr>
        <p:spPr/>
        <p:txBody>
          <a:bodyPr/>
          <a:lstStyle/>
          <a:p>
            <a:fld id="{2885D1F4-82CC-4222-A4E6-2EE80CB00C80}" type="slidenum">
              <a:rPr lang="en-GB" smtClean="0"/>
              <a:t>10</a:t>
            </a:fld>
            <a:endParaRPr lang="en-GB"/>
          </a:p>
        </p:txBody>
      </p:sp>
      <p:cxnSp>
        <p:nvCxnSpPr>
          <p:cNvPr id="6" name="Straight Connector 5">
            <a:extLst>
              <a:ext uri="{FF2B5EF4-FFF2-40B4-BE49-F238E27FC236}">
                <a16:creationId xmlns:a16="http://schemas.microsoft.com/office/drawing/2014/main" id="{1A9E3CF1-A3C6-4BAC-B1AE-EB3FA1F90595}"/>
              </a:ext>
            </a:extLst>
          </p:cNvPr>
          <p:cNvCxnSpPr>
            <a:cxnSpLocks/>
          </p:cNvCxnSpPr>
          <p:nvPr/>
        </p:nvCxnSpPr>
        <p:spPr>
          <a:xfrm>
            <a:off x="571500" y="608109"/>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7" name="Group 6">
            <a:extLst>
              <a:ext uri="{FF2B5EF4-FFF2-40B4-BE49-F238E27FC236}">
                <a16:creationId xmlns:a16="http://schemas.microsoft.com/office/drawing/2014/main" id="{0DD15A69-3FE4-46AC-B7D3-9FB53F459409}"/>
              </a:ext>
            </a:extLst>
          </p:cNvPr>
          <p:cNvGrpSpPr/>
          <p:nvPr/>
        </p:nvGrpSpPr>
        <p:grpSpPr>
          <a:xfrm>
            <a:off x="9970871" y="203359"/>
            <a:ext cx="2076450" cy="791319"/>
            <a:chOff x="10007363" y="178177"/>
            <a:chExt cx="2076450" cy="791319"/>
          </a:xfrm>
        </p:grpSpPr>
        <p:pic>
          <p:nvPicPr>
            <p:cNvPr id="8" name="Picture 2" descr="Corrosion Certification - Corrosion Jobs UK | Institute of Corrosion">
              <a:extLst>
                <a:ext uri="{FF2B5EF4-FFF2-40B4-BE49-F238E27FC236}">
                  <a16:creationId xmlns:a16="http://schemas.microsoft.com/office/drawing/2014/main" id="{AA3CDC30-51E0-4F9E-80E8-D89D63627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AB94D48-AAEF-4804-9CA7-248B4EB16AA2}"/>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pic>
        <p:nvPicPr>
          <p:cNvPr id="11" name="Picture 10">
            <a:extLst>
              <a:ext uri="{FF2B5EF4-FFF2-40B4-BE49-F238E27FC236}">
                <a16:creationId xmlns:a16="http://schemas.microsoft.com/office/drawing/2014/main" id="{7B374A47-8E02-48B7-A7BA-4F5C48327387}"/>
              </a:ext>
            </a:extLst>
          </p:cNvPr>
          <p:cNvPicPr>
            <a:picLocks noChangeAspect="1"/>
          </p:cNvPicPr>
          <p:nvPr/>
        </p:nvPicPr>
        <p:blipFill>
          <a:blip r:embed="rId3"/>
          <a:stretch>
            <a:fillRect/>
          </a:stretch>
        </p:blipFill>
        <p:spPr>
          <a:xfrm>
            <a:off x="3737174" y="787178"/>
            <a:ext cx="3702170" cy="5972713"/>
          </a:xfrm>
          <a:prstGeom prst="rect">
            <a:avLst/>
          </a:prstGeom>
        </p:spPr>
      </p:pic>
      <p:sp>
        <p:nvSpPr>
          <p:cNvPr id="13" name="Rectangle 12">
            <a:extLst>
              <a:ext uri="{FF2B5EF4-FFF2-40B4-BE49-F238E27FC236}">
                <a16:creationId xmlns:a16="http://schemas.microsoft.com/office/drawing/2014/main" id="{20B3C4A5-D367-43AB-A74E-D9283BABF3FD}"/>
              </a:ext>
            </a:extLst>
          </p:cNvPr>
          <p:cNvSpPr/>
          <p:nvPr/>
        </p:nvSpPr>
        <p:spPr>
          <a:xfrm>
            <a:off x="3862107" y="1624926"/>
            <a:ext cx="925033" cy="1758856"/>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sp>
        <p:nvSpPr>
          <p:cNvPr id="15" name="Rectangle 14">
            <a:extLst>
              <a:ext uri="{FF2B5EF4-FFF2-40B4-BE49-F238E27FC236}">
                <a16:creationId xmlns:a16="http://schemas.microsoft.com/office/drawing/2014/main" id="{876DBA9E-9FEE-4D50-8C26-6EB284ED72C5}"/>
              </a:ext>
            </a:extLst>
          </p:cNvPr>
          <p:cNvSpPr/>
          <p:nvPr/>
        </p:nvSpPr>
        <p:spPr>
          <a:xfrm>
            <a:off x="4787140" y="2496796"/>
            <a:ext cx="2360428" cy="180752"/>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sp>
        <p:nvSpPr>
          <p:cNvPr id="17" name="TextBox 16">
            <a:extLst>
              <a:ext uri="{FF2B5EF4-FFF2-40B4-BE49-F238E27FC236}">
                <a16:creationId xmlns:a16="http://schemas.microsoft.com/office/drawing/2014/main" id="{B16847F2-CAE4-4411-AC8A-A3AE9761636F}"/>
              </a:ext>
            </a:extLst>
          </p:cNvPr>
          <p:cNvSpPr txBox="1"/>
          <p:nvPr/>
        </p:nvSpPr>
        <p:spPr>
          <a:xfrm>
            <a:off x="857128" y="2677548"/>
            <a:ext cx="2046995" cy="1323439"/>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1600" b="1" dirty="0">
                <a:latin typeface="Calibri" panose="020F0502020204030204" pitchFamily="34" charset="0"/>
              </a:rPr>
              <a:t>The more formic acid concentration and temperature, the bigger corrosion rate in titanium. </a:t>
            </a:r>
            <a:r>
              <a:rPr lang="en-US" sz="1600" dirty="0">
                <a:latin typeface="Calibri" panose="020F0502020204030204" pitchFamily="34" charset="0"/>
              </a:rPr>
              <a:t>[4]</a:t>
            </a:r>
            <a:endParaRPr lang="en-GB" sz="1600" dirty="0"/>
          </a:p>
        </p:txBody>
      </p:sp>
      <p:sp>
        <p:nvSpPr>
          <p:cNvPr id="19" name="TextBox 18">
            <a:extLst>
              <a:ext uri="{FF2B5EF4-FFF2-40B4-BE49-F238E27FC236}">
                <a16:creationId xmlns:a16="http://schemas.microsoft.com/office/drawing/2014/main" id="{62E10E39-B284-4D9F-932A-DB46A188A0C3}"/>
              </a:ext>
            </a:extLst>
          </p:cNvPr>
          <p:cNvSpPr txBox="1"/>
          <p:nvPr/>
        </p:nvSpPr>
        <p:spPr>
          <a:xfrm>
            <a:off x="8518203" y="2158466"/>
            <a:ext cx="2905336" cy="3046988"/>
          </a:xfrm>
          <a:prstGeom prst="rect">
            <a:avLst/>
          </a:prstGeom>
          <a:noFill/>
        </p:spPr>
        <p:txBody>
          <a:bodyPr wrap="square">
            <a:spAutoFit/>
          </a:bodyPr>
          <a:lstStyle/>
          <a:p>
            <a:r>
              <a:rPr lang="en-GB" sz="1600" b="1" dirty="0">
                <a:effectLst/>
                <a:ea typeface="Times New Roman" panose="02020603050405020304" pitchFamily="18" charset="0"/>
              </a:rPr>
              <a:t>“During the original materials selection Titanium Grade 1 and 2 were considered, but because of the acidic MEG, high salinity and high temperature (&gt;100°C) in the Evaporator unit, Titanium Grade 12 was selected based on its enhanced corrosion resistance”</a:t>
            </a:r>
          </a:p>
          <a:p>
            <a:endParaRPr lang="en-GB" sz="1600" b="1" dirty="0">
              <a:effectLst/>
              <a:ea typeface="Times New Roman" panose="02020603050405020304" pitchFamily="18" charset="0"/>
            </a:endParaRPr>
          </a:p>
          <a:p>
            <a:r>
              <a:rPr lang="en-GB" sz="1600" b="1" dirty="0">
                <a:solidFill>
                  <a:schemeClr val="accent1"/>
                </a:solidFill>
                <a:ea typeface="Times New Roman" panose="02020603050405020304" pitchFamily="18" charset="0"/>
              </a:rPr>
              <a:t>To choose the material, oxygen was not taken into account.</a:t>
            </a:r>
            <a:endParaRPr lang="en-GB" sz="1600" b="1" dirty="0">
              <a:solidFill>
                <a:schemeClr val="accent1"/>
              </a:solidFill>
              <a:effectLst/>
              <a:ea typeface="Times New Roman" panose="02020603050405020304" pitchFamily="18" charset="0"/>
            </a:endParaRPr>
          </a:p>
        </p:txBody>
      </p:sp>
      <p:sp>
        <p:nvSpPr>
          <p:cNvPr id="16" name="Title 1">
            <a:extLst>
              <a:ext uri="{FF2B5EF4-FFF2-40B4-BE49-F238E27FC236}">
                <a16:creationId xmlns:a16="http://schemas.microsoft.com/office/drawing/2014/main" id="{0744BE57-05D3-4772-B70D-2668A4B0EAFB}"/>
              </a:ext>
            </a:extLst>
          </p:cNvPr>
          <p:cNvSpPr txBox="1">
            <a:spLocks/>
          </p:cNvSpPr>
          <p:nvPr/>
        </p:nvSpPr>
        <p:spPr>
          <a:xfrm>
            <a:off x="440547" y="98109"/>
            <a:ext cx="10782300" cy="1026126"/>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chemeClr val="accent2">
                    <a:lumMod val="75000"/>
                  </a:schemeClr>
                </a:solidFill>
                <a:latin typeface="+mn-lt"/>
              </a:rPr>
              <a:t>Root cause</a:t>
            </a:r>
            <a:br>
              <a:rPr lang="en-GB">
                <a:solidFill>
                  <a:schemeClr val="accent2">
                    <a:lumMod val="75000"/>
                  </a:schemeClr>
                </a:solidFill>
                <a:latin typeface="+mn-lt"/>
              </a:rPr>
            </a:br>
            <a:r>
              <a:rPr lang="en-GB" sz="3100">
                <a:solidFill>
                  <a:schemeClr val="accent2">
                    <a:lumMod val="75000"/>
                  </a:schemeClr>
                </a:solidFill>
                <a:latin typeface="+mn-lt"/>
              </a:rPr>
              <a:t>Environment: O</a:t>
            </a:r>
            <a:r>
              <a:rPr lang="en-GB" sz="3100" baseline="-25000">
                <a:solidFill>
                  <a:schemeClr val="accent2">
                    <a:lumMod val="75000"/>
                  </a:schemeClr>
                </a:solidFill>
                <a:latin typeface="+mn-lt"/>
              </a:rPr>
              <a:t>2</a:t>
            </a:r>
            <a:endParaRPr lang="en-GB" baseline="-25000" dirty="0">
              <a:solidFill>
                <a:schemeClr val="accent2">
                  <a:lumMod val="75000"/>
                </a:schemeClr>
              </a:solidFill>
              <a:latin typeface="+mn-lt"/>
            </a:endParaRPr>
          </a:p>
        </p:txBody>
      </p:sp>
      <p:sp>
        <p:nvSpPr>
          <p:cNvPr id="3" name="TextBox 2">
            <a:extLst>
              <a:ext uri="{FF2B5EF4-FFF2-40B4-BE49-F238E27FC236}">
                <a16:creationId xmlns:a16="http://schemas.microsoft.com/office/drawing/2014/main" id="{3009AF6F-AA2A-4A54-9E37-E1A6F97A9B4F}"/>
              </a:ext>
            </a:extLst>
          </p:cNvPr>
          <p:cNvSpPr txBox="1"/>
          <p:nvPr/>
        </p:nvSpPr>
        <p:spPr>
          <a:xfrm>
            <a:off x="6191250" y="917734"/>
            <a:ext cx="476250" cy="261610"/>
          </a:xfrm>
          <a:prstGeom prst="rect">
            <a:avLst/>
          </a:prstGeom>
          <a:noFill/>
        </p:spPr>
        <p:txBody>
          <a:bodyPr wrap="square" rtlCol="0">
            <a:spAutoFit/>
          </a:bodyPr>
          <a:lstStyle/>
          <a:p>
            <a:r>
              <a:rPr lang="en-US" sz="1100" dirty="0"/>
              <a:t>[4]</a:t>
            </a:r>
            <a:endParaRPr lang="en-GB" sz="1100" dirty="0"/>
          </a:p>
        </p:txBody>
      </p:sp>
    </p:spTree>
    <p:extLst>
      <p:ext uri="{BB962C8B-B14F-4D97-AF65-F5344CB8AC3E}">
        <p14:creationId xmlns:p14="http://schemas.microsoft.com/office/powerpoint/2010/main" val="354855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6634F6-2F10-4EBE-9A4B-0DEC454B88E6}"/>
              </a:ext>
            </a:extLst>
          </p:cNvPr>
          <p:cNvSpPr>
            <a:spLocks noGrp="1"/>
          </p:cNvSpPr>
          <p:nvPr>
            <p:ph type="title"/>
          </p:nvPr>
        </p:nvSpPr>
        <p:spPr>
          <a:xfrm>
            <a:off x="440547" y="98109"/>
            <a:ext cx="10782300" cy="1026126"/>
          </a:xfrm>
        </p:spPr>
        <p:txBody>
          <a:bodyPr>
            <a:normAutofit fontScale="90000"/>
          </a:bodyPr>
          <a:lstStyle/>
          <a:p>
            <a:r>
              <a:rPr lang="en-GB" b="1" dirty="0">
                <a:solidFill>
                  <a:schemeClr val="accent2">
                    <a:lumMod val="75000"/>
                  </a:schemeClr>
                </a:solidFill>
                <a:latin typeface="+mn-lt"/>
              </a:rPr>
              <a:t>Root cause</a:t>
            </a:r>
            <a:br>
              <a:rPr lang="en-GB" dirty="0">
                <a:solidFill>
                  <a:schemeClr val="accent2">
                    <a:lumMod val="75000"/>
                  </a:schemeClr>
                </a:solidFill>
                <a:latin typeface="+mn-lt"/>
              </a:rPr>
            </a:br>
            <a:r>
              <a:rPr lang="en-GB" sz="3100" dirty="0">
                <a:solidFill>
                  <a:schemeClr val="accent2">
                    <a:lumMod val="75000"/>
                  </a:schemeClr>
                </a:solidFill>
                <a:latin typeface="+mn-lt"/>
              </a:rPr>
              <a:t>Environment: H</a:t>
            </a:r>
            <a:r>
              <a:rPr lang="en-GB" sz="3100" baseline="30000" dirty="0">
                <a:solidFill>
                  <a:schemeClr val="accent2">
                    <a:lumMod val="75000"/>
                  </a:schemeClr>
                </a:solidFill>
                <a:latin typeface="+mn-lt"/>
              </a:rPr>
              <a:t>+</a:t>
            </a:r>
            <a:endParaRPr lang="en-GB" baseline="30000" dirty="0">
              <a:solidFill>
                <a:schemeClr val="accent2">
                  <a:lumMod val="75000"/>
                </a:schemeClr>
              </a:solidFill>
              <a:latin typeface="+mn-lt"/>
            </a:endParaRPr>
          </a:p>
        </p:txBody>
      </p:sp>
      <p:cxnSp>
        <p:nvCxnSpPr>
          <p:cNvPr id="5" name="Straight Connector 4">
            <a:extLst>
              <a:ext uri="{FF2B5EF4-FFF2-40B4-BE49-F238E27FC236}">
                <a16:creationId xmlns:a16="http://schemas.microsoft.com/office/drawing/2014/main" id="{16E55F6E-8963-4021-9D42-5C36C26B14AA}"/>
              </a:ext>
            </a:extLst>
          </p:cNvPr>
          <p:cNvCxnSpPr>
            <a:cxnSpLocks/>
          </p:cNvCxnSpPr>
          <p:nvPr/>
        </p:nvCxnSpPr>
        <p:spPr>
          <a:xfrm>
            <a:off x="571500" y="608109"/>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6" name="Group 5">
            <a:extLst>
              <a:ext uri="{FF2B5EF4-FFF2-40B4-BE49-F238E27FC236}">
                <a16:creationId xmlns:a16="http://schemas.microsoft.com/office/drawing/2014/main" id="{B09E2A65-5001-4C3D-88AA-B30DC011EB83}"/>
              </a:ext>
            </a:extLst>
          </p:cNvPr>
          <p:cNvGrpSpPr/>
          <p:nvPr/>
        </p:nvGrpSpPr>
        <p:grpSpPr>
          <a:xfrm>
            <a:off x="9970871" y="203359"/>
            <a:ext cx="2076450" cy="791319"/>
            <a:chOff x="10007363" y="178177"/>
            <a:chExt cx="2076450" cy="791319"/>
          </a:xfrm>
        </p:grpSpPr>
        <p:pic>
          <p:nvPicPr>
            <p:cNvPr id="7" name="Picture 2" descr="Corrosion Certification - Corrosion Jobs UK | Institute of Corrosion">
              <a:extLst>
                <a:ext uri="{FF2B5EF4-FFF2-40B4-BE49-F238E27FC236}">
                  <a16:creationId xmlns:a16="http://schemas.microsoft.com/office/drawing/2014/main" id="{59F30F48-E15C-4B71-AC7B-B83101FB6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61613F8-0B82-4832-A78C-1648F57EC93F}"/>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sp>
        <p:nvSpPr>
          <p:cNvPr id="26" name="TextBox 25">
            <a:extLst>
              <a:ext uri="{FF2B5EF4-FFF2-40B4-BE49-F238E27FC236}">
                <a16:creationId xmlns:a16="http://schemas.microsoft.com/office/drawing/2014/main" id="{881900CA-390D-4419-BB70-A5AE3D0D1C13}"/>
              </a:ext>
            </a:extLst>
          </p:cNvPr>
          <p:cNvSpPr txBox="1"/>
          <p:nvPr/>
        </p:nvSpPr>
        <p:spPr>
          <a:xfrm>
            <a:off x="8481187" y="4006383"/>
            <a:ext cx="1410151" cy="276999"/>
          </a:xfrm>
          <a:prstGeom prst="rect">
            <a:avLst/>
          </a:prstGeom>
          <a:noFill/>
        </p:spPr>
        <p:txBody>
          <a:bodyPr wrap="square" rtlCol="0">
            <a:spAutoFit/>
          </a:bodyPr>
          <a:lstStyle/>
          <a:p>
            <a:r>
              <a:rPr lang="en-GB" sz="1200" b="1" dirty="0">
                <a:solidFill>
                  <a:schemeClr val="bg1"/>
                </a:solidFill>
              </a:rPr>
              <a:t>Cleavage cracking </a:t>
            </a:r>
          </a:p>
        </p:txBody>
      </p:sp>
      <p:pic>
        <p:nvPicPr>
          <p:cNvPr id="30" name="Picture 29">
            <a:extLst>
              <a:ext uri="{FF2B5EF4-FFF2-40B4-BE49-F238E27FC236}">
                <a16:creationId xmlns:a16="http://schemas.microsoft.com/office/drawing/2014/main" id="{F77B9BC6-2E6C-4931-B649-09AD90E1F380}"/>
              </a:ext>
            </a:extLst>
          </p:cNvPr>
          <p:cNvPicPr>
            <a:picLocks noChangeAspect="1"/>
          </p:cNvPicPr>
          <p:nvPr/>
        </p:nvPicPr>
        <p:blipFill>
          <a:blip r:embed="rId4"/>
          <a:stretch>
            <a:fillRect/>
          </a:stretch>
        </p:blipFill>
        <p:spPr>
          <a:xfrm>
            <a:off x="8446765" y="1084614"/>
            <a:ext cx="3027350" cy="1997167"/>
          </a:xfrm>
          <a:prstGeom prst="rect">
            <a:avLst/>
          </a:prstGeom>
        </p:spPr>
      </p:pic>
      <p:grpSp>
        <p:nvGrpSpPr>
          <p:cNvPr id="3" name="Group 2">
            <a:extLst>
              <a:ext uri="{FF2B5EF4-FFF2-40B4-BE49-F238E27FC236}">
                <a16:creationId xmlns:a16="http://schemas.microsoft.com/office/drawing/2014/main" id="{F8CC8014-18D1-498F-8E71-1E8219EAADE3}"/>
              </a:ext>
            </a:extLst>
          </p:cNvPr>
          <p:cNvGrpSpPr/>
          <p:nvPr/>
        </p:nvGrpSpPr>
        <p:grpSpPr>
          <a:xfrm>
            <a:off x="8974960" y="3298918"/>
            <a:ext cx="1959964" cy="1457219"/>
            <a:chOff x="6754207" y="2267997"/>
            <a:chExt cx="1665100" cy="1301298"/>
          </a:xfrm>
        </p:grpSpPr>
        <p:pic>
          <p:nvPicPr>
            <p:cNvPr id="24" name="Picture 23">
              <a:extLst>
                <a:ext uri="{FF2B5EF4-FFF2-40B4-BE49-F238E27FC236}">
                  <a16:creationId xmlns:a16="http://schemas.microsoft.com/office/drawing/2014/main" id="{F7E13F70-C5BB-4993-8265-5AED9CF8FC5A}"/>
                </a:ext>
              </a:extLst>
            </p:cNvPr>
            <p:cNvPicPr>
              <a:picLocks noChangeAspect="1"/>
            </p:cNvPicPr>
            <p:nvPr/>
          </p:nvPicPr>
          <p:blipFill>
            <a:blip r:embed="rId5"/>
            <a:stretch>
              <a:fillRect/>
            </a:stretch>
          </p:blipFill>
          <p:spPr>
            <a:xfrm>
              <a:off x="6763554" y="2313205"/>
              <a:ext cx="1655753" cy="1256090"/>
            </a:xfrm>
            <a:prstGeom prst="rect">
              <a:avLst/>
            </a:prstGeom>
          </p:spPr>
        </p:pic>
        <p:sp>
          <p:nvSpPr>
            <p:cNvPr id="56" name="TextBox 55">
              <a:extLst>
                <a:ext uri="{FF2B5EF4-FFF2-40B4-BE49-F238E27FC236}">
                  <a16:creationId xmlns:a16="http://schemas.microsoft.com/office/drawing/2014/main" id="{EA6BC52C-31FF-4E54-8975-53E055EEFB7B}"/>
                </a:ext>
              </a:extLst>
            </p:cNvPr>
            <p:cNvSpPr txBox="1"/>
            <p:nvPr/>
          </p:nvSpPr>
          <p:spPr>
            <a:xfrm>
              <a:off x="6754207" y="2267997"/>
              <a:ext cx="1557031" cy="329814"/>
            </a:xfrm>
            <a:prstGeom prst="rect">
              <a:avLst/>
            </a:prstGeom>
            <a:noFill/>
          </p:spPr>
          <p:txBody>
            <a:bodyPr wrap="square" rtlCol="0">
              <a:spAutoFit/>
            </a:bodyPr>
            <a:lstStyle/>
            <a:p>
              <a:r>
                <a:rPr lang="en-US" b="1" dirty="0">
                  <a:solidFill>
                    <a:schemeClr val="bg1"/>
                  </a:solidFill>
                </a:rPr>
                <a:t>Cleavage Crack</a:t>
              </a:r>
              <a:endParaRPr lang="en-GB" b="1" dirty="0">
                <a:solidFill>
                  <a:schemeClr val="bg1"/>
                </a:solidFill>
              </a:endParaRPr>
            </a:p>
          </p:txBody>
        </p:sp>
      </p:grpSp>
      <p:cxnSp>
        <p:nvCxnSpPr>
          <p:cNvPr id="65" name="Straight Arrow Connector 64">
            <a:extLst>
              <a:ext uri="{FF2B5EF4-FFF2-40B4-BE49-F238E27FC236}">
                <a16:creationId xmlns:a16="http://schemas.microsoft.com/office/drawing/2014/main" id="{5E066034-30BA-4DC6-9F5A-158F00C29C53}"/>
              </a:ext>
            </a:extLst>
          </p:cNvPr>
          <p:cNvCxnSpPr>
            <a:cxnSpLocks/>
          </p:cNvCxnSpPr>
          <p:nvPr/>
        </p:nvCxnSpPr>
        <p:spPr>
          <a:xfrm>
            <a:off x="9919913" y="2653157"/>
            <a:ext cx="0" cy="6550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0" name="TextBox 79">
            <a:extLst>
              <a:ext uri="{FF2B5EF4-FFF2-40B4-BE49-F238E27FC236}">
                <a16:creationId xmlns:a16="http://schemas.microsoft.com/office/drawing/2014/main" id="{8D4C9D46-3662-4C3A-9B1F-6AC1243BF347}"/>
              </a:ext>
            </a:extLst>
          </p:cNvPr>
          <p:cNvSpPr txBox="1"/>
          <p:nvPr/>
        </p:nvSpPr>
        <p:spPr>
          <a:xfrm>
            <a:off x="480671" y="1210412"/>
            <a:ext cx="7230750" cy="83099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defRPr/>
            </a:pPr>
            <a:r>
              <a:rPr kumimoji="0" lang="en-US" sz="2400" i="0" u="none" strike="noStrike" kern="1200" cap="none" spc="0" normalizeH="0" baseline="0" noProof="0" dirty="0">
                <a:ln>
                  <a:noFill/>
                </a:ln>
                <a:solidFill>
                  <a:schemeClr val="bg1"/>
                </a:solidFill>
                <a:effectLst/>
                <a:uLnTx/>
                <a:uFillTx/>
                <a:latin typeface="+mj-lt"/>
              </a:rPr>
              <a:t>Absorption of hydrogen with consequent </a:t>
            </a:r>
            <a:r>
              <a:rPr kumimoji="0" lang="en-US" sz="2400" b="1" i="0" u="none" strike="noStrike" kern="1200" cap="none" spc="0" normalizeH="0" baseline="0" noProof="0" dirty="0">
                <a:ln>
                  <a:noFill/>
                </a:ln>
                <a:solidFill>
                  <a:schemeClr val="bg1"/>
                </a:solidFill>
                <a:effectLst/>
                <a:uLnTx/>
                <a:uFillTx/>
                <a:latin typeface="+mj-lt"/>
              </a:rPr>
              <a:t>hydrogen embrittlement</a:t>
            </a:r>
            <a:r>
              <a:rPr kumimoji="0" lang="en-US" sz="2400" i="0" u="none" strike="noStrike" kern="1200" cap="none" spc="0" normalizeH="0" baseline="0" noProof="0" dirty="0">
                <a:ln>
                  <a:noFill/>
                </a:ln>
                <a:solidFill>
                  <a:schemeClr val="bg1"/>
                </a:solidFill>
                <a:effectLst/>
                <a:uLnTx/>
                <a:uFillTx/>
                <a:latin typeface="+mj-lt"/>
              </a:rPr>
              <a:t>, which promote the cleavage cracking. </a:t>
            </a:r>
          </a:p>
        </p:txBody>
      </p:sp>
      <p:grpSp>
        <p:nvGrpSpPr>
          <p:cNvPr id="18" name="Group 17">
            <a:extLst>
              <a:ext uri="{FF2B5EF4-FFF2-40B4-BE49-F238E27FC236}">
                <a16:creationId xmlns:a16="http://schemas.microsoft.com/office/drawing/2014/main" id="{FC9870AC-6D1A-47C4-A0AF-2BD1E452C2FF}"/>
              </a:ext>
            </a:extLst>
          </p:cNvPr>
          <p:cNvGrpSpPr/>
          <p:nvPr/>
        </p:nvGrpSpPr>
        <p:grpSpPr>
          <a:xfrm>
            <a:off x="8985959" y="4908433"/>
            <a:ext cx="1948961" cy="1630479"/>
            <a:chOff x="9192683" y="2857329"/>
            <a:chExt cx="1674408" cy="1271013"/>
          </a:xfrm>
        </p:grpSpPr>
        <p:pic>
          <p:nvPicPr>
            <p:cNvPr id="54" name="Picture 53">
              <a:extLst>
                <a:ext uri="{FF2B5EF4-FFF2-40B4-BE49-F238E27FC236}">
                  <a16:creationId xmlns:a16="http://schemas.microsoft.com/office/drawing/2014/main" id="{C321374E-A5F2-4800-A610-75B5D5D29983}"/>
                </a:ext>
              </a:extLst>
            </p:cNvPr>
            <p:cNvPicPr>
              <a:picLocks noChangeAspect="1"/>
            </p:cNvPicPr>
            <p:nvPr/>
          </p:nvPicPr>
          <p:blipFill>
            <a:blip r:embed="rId6"/>
            <a:stretch>
              <a:fillRect/>
            </a:stretch>
          </p:blipFill>
          <p:spPr>
            <a:xfrm>
              <a:off x="9192683" y="2857329"/>
              <a:ext cx="1674408" cy="1271013"/>
            </a:xfrm>
            <a:prstGeom prst="rect">
              <a:avLst/>
            </a:prstGeom>
          </p:spPr>
        </p:pic>
        <p:sp>
          <p:nvSpPr>
            <p:cNvPr id="23" name="TextBox 22">
              <a:extLst>
                <a:ext uri="{FF2B5EF4-FFF2-40B4-BE49-F238E27FC236}">
                  <a16:creationId xmlns:a16="http://schemas.microsoft.com/office/drawing/2014/main" id="{024A8F18-A1F3-4804-9433-0F7321C9A1CD}"/>
                </a:ext>
              </a:extLst>
            </p:cNvPr>
            <p:cNvSpPr txBox="1"/>
            <p:nvPr/>
          </p:nvSpPr>
          <p:spPr>
            <a:xfrm>
              <a:off x="9192683" y="2857329"/>
              <a:ext cx="1433462" cy="338554"/>
            </a:xfrm>
            <a:prstGeom prst="rect">
              <a:avLst/>
            </a:prstGeom>
            <a:noFill/>
          </p:spPr>
          <p:txBody>
            <a:bodyPr wrap="square">
              <a:spAutoFit/>
            </a:bodyPr>
            <a:lstStyle/>
            <a:p>
              <a:r>
                <a:rPr lang="en-US" sz="1600" b="1" dirty="0">
                  <a:solidFill>
                    <a:schemeClr val="bg1"/>
                  </a:solidFill>
                </a:rPr>
                <a:t>1.56 mm deep</a:t>
              </a:r>
              <a:endParaRPr lang="en-GB" sz="1600" b="1" dirty="0">
                <a:solidFill>
                  <a:schemeClr val="bg1"/>
                </a:solidFill>
              </a:endParaRPr>
            </a:p>
          </p:txBody>
        </p:sp>
      </p:grpSp>
      <p:sp>
        <p:nvSpPr>
          <p:cNvPr id="33" name="Slide Number Placeholder 8">
            <a:extLst>
              <a:ext uri="{FF2B5EF4-FFF2-40B4-BE49-F238E27FC236}">
                <a16:creationId xmlns:a16="http://schemas.microsoft.com/office/drawing/2014/main" id="{BAD874C7-7164-4D42-A276-A108409801BD}"/>
              </a:ext>
            </a:extLst>
          </p:cNvPr>
          <p:cNvSpPr>
            <a:spLocks noGrp="1"/>
          </p:cNvSpPr>
          <p:nvPr>
            <p:ph type="sldNum" sz="quarter" idx="12"/>
          </p:nvPr>
        </p:nvSpPr>
        <p:spPr>
          <a:xfrm>
            <a:off x="8610600" y="6356350"/>
            <a:ext cx="2743200" cy="365125"/>
          </a:xfrm>
        </p:spPr>
        <p:txBody>
          <a:bodyPr/>
          <a:lstStyle/>
          <a:p>
            <a:fld id="{2885D1F4-82CC-4222-A4E6-2EE80CB00C80}" type="slidenum">
              <a:rPr lang="en-GB" smtClean="0"/>
              <a:t>11</a:t>
            </a:fld>
            <a:endParaRPr lang="en-GB"/>
          </a:p>
        </p:txBody>
      </p:sp>
      <p:sp>
        <p:nvSpPr>
          <p:cNvPr id="39" name="TextBox 38">
            <a:extLst>
              <a:ext uri="{FF2B5EF4-FFF2-40B4-BE49-F238E27FC236}">
                <a16:creationId xmlns:a16="http://schemas.microsoft.com/office/drawing/2014/main" id="{846BF796-161F-40F4-9310-1A37025A7AC4}"/>
              </a:ext>
            </a:extLst>
          </p:cNvPr>
          <p:cNvSpPr txBox="1"/>
          <p:nvPr/>
        </p:nvSpPr>
        <p:spPr>
          <a:xfrm>
            <a:off x="1314160" y="2174595"/>
            <a:ext cx="5578404" cy="1015663"/>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pPr algn="ctr">
              <a:defRPr/>
            </a:pPr>
            <a:r>
              <a:rPr lang="en-US" sz="2000" b="0" i="0" u="none" strike="noStrike" baseline="0" dirty="0">
                <a:latin typeface="Calibri" panose="020F0502020204030204" pitchFamily="34" charset="0"/>
              </a:rPr>
              <a:t>“Hydrogen embrittlement is much more pronounced in alloys with high amounts of beta phase, such as </a:t>
            </a:r>
            <a:r>
              <a:rPr lang="en-US" sz="2000" b="1" i="0" u="none" strike="noStrike" baseline="0" dirty="0">
                <a:latin typeface="Calibri" panose="020F0502020204030204" pitchFamily="34" charset="0"/>
              </a:rPr>
              <a:t>grade 12</a:t>
            </a:r>
            <a:r>
              <a:rPr lang="en-US" sz="2000" b="1" dirty="0">
                <a:latin typeface="Calibri" panose="020F0502020204030204" pitchFamily="34" charset="0"/>
              </a:rPr>
              <a:t>” [4]</a:t>
            </a:r>
          </a:p>
        </p:txBody>
      </p:sp>
      <p:grpSp>
        <p:nvGrpSpPr>
          <p:cNvPr id="11" name="Group 10">
            <a:extLst>
              <a:ext uri="{FF2B5EF4-FFF2-40B4-BE49-F238E27FC236}">
                <a16:creationId xmlns:a16="http://schemas.microsoft.com/office/drawing/2014/main" id="{CD9A4F88-6D62-4271-BBC8-506FE1C06D04}"/>
              </a:ext>
            </a:extLst>
          </p:cNvPr>
          <p:cNvGrpSpPr/>
          <p:nvPr/>
        </p:nvGrpSpPr>
        <p:grpSpPr>
          <a:xfrm>
            <a:off x="480671" y="2980688"/>
            <a:ext cx="7390571" cy="3498772"/>
            <a:chOff x="983862" y="3047977"/>
            <a:chExt cx="6609521" cy="3498772"/>
          </a:xfrm>
        </p:grpSpPr>
        <p:sp>
          <p:nvSpPr>
            <p:cNvPr id="31" name="TextBox 30">
              <a:extLst>
                <a:ext uri="{FF2B5EF4-FFF2-40B4-BE49-F238E27FC236}">
                  <a16:creationId xmlns:a16="http://schemas.microsoft.com/office/drawing/2014/main" id="{4E1C0C2B-5DFF-4C11-9BF7-82D6E71D5F37}"/>
                </a:ext>
              </a:extLst>
            </p:cNvPr>
            <p:cNvSpPr txBox="1"/>
            <p:nvPr/>
          </p:nvSpPr>
          <p:spPr>
            <a:xfrm>
              <a:off x="983862" y="3047977"/>
              <a:ext cx="6609521" cy="3416320"/>
            </a:xfrm>
            <a:prstGeom prst="rect">
              <a:avLst/>
            </a:prstGeom>
            <a:noFill/>
          </p:spPr>
          <p:txBody>
            <a:bodyPr wrap="square">
              <a:spAutoFit/>
            </a:bodyPr>
            <a:lstStyle/>
            <a:p>
              <a:pPr algn="l"/>
              <a:r>
                <a:rPr lang="en-US" sz="1800" b="0" i="1" u="none" strike="noStrike" baseline="0" dirty="0">
                  <a:latin typeface="Calibri" panose="020F0502020204030204" pitchFamily="34" charset="0"/>
                </a:rPr>
                <a:t>Sources</a:t>
              </a:r>
              <a:r>
                <a:rPr lang="en-US" sz="1800" b="0" i="0" u="none" strike="noStrike" baseline="0" dirty="0">
                  <a:latin typeface="Calibri" panose="020F0502020204030204" pitchFamily="34" charset="0"/>
                </a:rPr>
                <a:t>:</a:t>
              </a:r>
            </a:p>
            <a:p>
              <a:pPr algn="l"/>
              <a:endParaRPr lang="en-US" sz="1800" b="0" i="0" u="none" strike="noStrike" baseline="0" dirty="0">
                <a:latin typeface="Calibri" panose="020F0502020204030204" pitchFamily="34" charset="0"/>
              </a:endParaRPr>
            </a:p>
            <a:p>
              <a:pPr marL="285750" indent="-285750" algn="l">
                <a:buFont typeface="Arial" panose="020B0604020202020204" pitchFamily="34" charset="0"/>
                <a:buChar char="•"/>
              </a:pPr>
              <a:r>
                <a:rPr lang="en-US" b="1" dirty="0">
                  <a:latin typeface="Calibri" panose="020F0502020204030204" pitchFamily="34" charset="0"/>
                </a:rPr>
                <a:t>Welding process</a:t>
              </a:r>
              <a:r>
                <a:rPr lang="en-US" dirty="0">
                  <a:latin typeface="Calibri" panose="020F0502020204030204" pitchFamily="34" charset="0"/>
                </a:rPr>
                <a:t>, absorption of gasses. </a:t>
              </a:r>
            </a:p>
            <a:p>
              <a:pPr algn="l"/>
              <a:endParaRPr lang="en-US" b="1" dirty="0">
                <a:latin typeface="Calibri" panose="020F0502020204030204" pitchFamily="34" charset="0"/>
              </a:endParaRPr>
            </a:p>
            <a:p>
              <a:pPr marL="285750" indent="-285750" algn="l">
                <a:buFont typeface="Arial" panose="020B0604020202020204" pitchFamily="34" charset="0"/>
                <a:buChar char="•"/>
              </a:pPr>
              <a:r>
                <a:rPr lang="en-US" b="1" dirty="0">
                  <a:latin typeface="Calibri" panose="020F0502020204030204" pitchFamily="34" charset="0"/>
                </a:rPr>
                <a:t>P</a:t>
              </a:r>
              <a:r>
                <a:rPr lang="en-US" sz="1800" b="1" i="0" u="none" strike="noStrike" baseline="0" dirty="0">
                  <a:latin typeface="Calibri" panose="020F0502020204030204" pitchFamily="34" charset="0"/>
                </a:rPr>
                <a:t>itting</a:t>
              </a:r>
              <a:r>
                <a:rPr lang="en-US" sz="1800" b="0" i="0" u="none" strike="noStrike" baseline="0" dirty="0">
                  <a:latin typeface="Calibri" panose="020F0502020204030204" pitchFamily="34" charset="0"/>
                </a:rPr>
                <a:t> corrosion, once initiated, is supported by reduction of protons </a:t>
              </a:r>
              <a:r>
                <a:rPr lang="en-GB" sz="1800" b="0" i="0" u="none" strike="noStrike" baseline="0" dirty="0">
                  <a:latin typeface="Calibri" panose="020F0502020204030204" pitchFamily="34" charset="0"/>
                </a:rPr>
                <a:t>inside the pit:</a:t>
              </a:r>
            </a:p>
            <a:p>
              <a:pPr marL="285750" indent="-285750" algn="l">
                <a:buFont typeface="Arial" panose="020B0604020202020204" pitchFamily="34" charset="0"/>
                <a:buChar char="•"/>
              </a:pPr>
              <a:endParaRPr lang="en-GB" dirty="0">
                <a:latin typeface="Calibri" panose="020F0502020204030204" pitchFamily="34" charset="0"/>
              </a:endParaRPr>
            </a:p>
            <a:p>
              <a:pPr algn="l"/>
              <a:endParaRPr lang="en-GB" dirty="0">
                <a:latin typeface="Calibri" panose="020F0502020204030204" pitchFamily="34" charset="0"/>
              </a:endParaRPr>
            </a:p>
            <a:p>
              <a:pPr marL="285750" indent="-285750" algn="l">
                <a:buFont typeface="Arial" panose="020B0604020202020204" pitchFamily="34" charset="0"/>
                <a:buChar char="•"/>
              </a:pPr>
              <a:r>
                <a:rPr lang="en-US" sz="1800" b="0" i="0" u="none" strike="noStrike" baseline="0" dirty="0">
                  <a:latin typeface="Calibri" panose="020F0502020204030204" pitchFamily="34" charset="0"/>
                </a:rPr>
                <a:t>For passive titanium, corrosion is promoted by reaction with </a:t>
              </a:r>
              <a:r>
                <a:rPr lang="en-US" sz="1800" b="1" i="0" u="none" strike="noStrike" baseline="0" dirty="0">
                  <a:latin typeface="Calibri" panose="020F0502020204030204" pitchFamily="34" charset="0"/>
                </a:rPr>
                <a:t>neutral water </a:t>
              </a:r>
              <a:r>
                <a:rPr lang="en-US" sz="1800" b="0" i="0" u="none" strike="noStrike" baseline="0" dirty="0">
                  <a:latin typeface="Calibri" panose="020F0502020204030204" pitchFamily="34" charset="0"/>
                </a:rPr>
                <a:t>and proceeds at an extremely slow rate, in the range of the passive current </a:t>
              </a:r>
              <a:r>
                <a:rPr lang="en-GB" sz="1800" b="0" i="0" u="none" strike="noStrike" baseline="0" dirty="0">
                  <a:latin typeface="Calibri" panose="020F0502020204030204" pitchFamily="34" charset="0"/>
                </a:rPr>
                <a:t>density</a:t>
              </a:r>
              <a:r>
                <a:rPr lang="en-GB" dirty="0">
                  <a:latin typeface="Calibri" panose="020F0502020204030204" pitchFamily="34" charset="0"/>
                </a:rPr>
                <a:t> </a:t>
              </a:r>
              <a:r>
                <a:rPr lang="en-GB" sz="1800" b="0" i="0" u="none" strike="noStrike" baseline="0" dirty="0">
                  <a:latin typeface="Calibri" panose="020F0502020204030204" pitchFamily="34" charset="0"/>
                </a:rPr>
                <a:t>(</a:t>
              </a:r>
              <a:r>
                <a:rPr lang="en-US" dirty="0">
                  <a:latin typeface="Calibri" panose="020F0502020204030204" pitchFamily="34" charset="0"/>
                </a:rPr>
                <a:t>v</a:t>
              </a:r>
              <a:r>
                <a:rPr lang="en-US" sz="1800" b="0" i="0" u="none" strike="noStrike" baseline="0" dirty="0">
                  <a:latin typeface="Calibri" panose="020F0502020204030204" pitchFamily="34" charset="0"/>
                </a:rPr>
                <a:t>acuum unable </a:t>
              </a:r>
              <a:r>
                <a:rPr lang="en-US" sz="1800" b="0" i="0" u="none" strike="noStrike" baseline="0" dirty="0">
                  <a:latin typeface="Calibri" panose="020F0502020204030204" pitchFamily="34" charset="0"/>
                  <a:sym typeface="Wingdings" panose="05000000000000000000" pitchFamily="2" charset="2"/>
                </a:rPr>
                <a:t> water</a:t>
              </a:r>
              <a:r>
                <a:rPr lang="en-GB" sz="1800" b="0" i="0" u="none" strike="noStrike" baseline="0" dirty="0">
                  <a:latin typeface="Calibri" panose="020F0502020204030204" pitchFamily="34" charset="0"/>
                </a:rPr>
                <a:t>).</a:t>
              </a:r>
              <a:endParaRPr lang="en-GB" dirty="0">
                <a:latin typeface="Calibri" panose="020F0502020204030204" pitchFamily="34" charset="0"/>
              </a:endParaRPr>
            </a:p>
            <a:p>
              <a:pPr marL="285750" indent="-285750" algn="l">
                <a:buFont typeface="Arial" panose="020B0604020202020204" pitchFamily="34" charset="0"/>
                <a:buChar char="•"/>
              </a:pPr>
              <a:endParaRPr lang="en-GB" sz="1800" b="0" i="0" u="none" strike="noStrike" baseline="0"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3CB615A3-9DFD-44E3-AD02-4BF149BA0056}"/>
                    </a:ext>
                  </a:extLst>
                </p:cNvPr>
                <p:cNvSpPr txBox="1"/>
                <p:nvPr/>
              </p:nvSpPr>
              <p:spPr>
                <a:xfrm>
                  <a:off x="2850623" y="4835665"/>
                  <a:ext cx="220028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𝑇𝑖</m:t>
                        </m:r>
                        <m:r>
                          <a:rPr lang="en-US" sz="1600" b="0" i="1" smtClean="0">
                            <a:latin typeface="Cambria Math" panose="02040503050406030204" pitchFamily="18" charset="0"/>
                          </a:rPr>
                          <m:t>+4</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𝐻</m:t>
                            </m:r>
                          </m:e>
                          <m:sup>
                            <m:r>
                              <a:rPr lang="en-US" sz="1600" b="0" i="1" smtClean="0">
                                <a:latin typeface="Cambria Math" panose="02040503050406030204" pitchFamily="18" charset="0"/>
                              </a:rPr>
                              <m:t>+</m:t>
                            </m:r>
                          </m:sup>
                        </m:sSup>
                        <m:r>
                          <a:rPr lang="en-US" sz="1600" b="0" i="1" smtClean="0">
                            <a:latin typeface="Cambria Math" panose="02040503050406030204" pitchFamily="18" charset="0"/>
                          </a:rPr>
                          <m:t>→</m:t>
                        </m:r>
                        <m:r>
                          <a:rPr lang="en-US" sz="1600" b="0" i="1" smtClean="0">
                            <a:latin typeface="Cambria Math" panose="02040503050406030204" pitchFamily="18" charset="0"/>
                          </a:rPr>
                          <m:t>𝑇</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𝑖</m:t>
                            </m:r>
                          </m:e>
                          <m:sup>
                            <m:r>
                              <a:rPr lang="en-US" sz="1600" b="0" i="1" smtClean="0">
                                <a:latin typeface="Cambria Math" panose="02040503050406030204" pitchFamily="18" charset="0"/>
                              </a:rPr>
                              <m:t>4+</m:t>
                            </m:r>
                          </m:sup>
                        </m:sSup>
                        <m:r>
                          <a:rPr lang="en-US" sz="1600" b="0" i="1" smtClean="0">
                            <a:latin typeface="Cambria Math" panose="02040503050406030204" pitchFamily="18" charset="0"/>
                          </a:rPr>
                          <m:t>+2 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𝐻</m:t>
                            </m:r>
                          </m:e>
                          <m:sub>
                            <m:r>
                              <a:rPr lang="en-US" sz="1600" b="0" i="1" smtClean="0">
                                <a:latin typeface="Cambria Math" panose="02040503050406030204" pitchFamily="18" charset="0"/>
                              </a:rPr>
                              <m:t>2</m:t>
                            </m:r>
                          </m:sub>
                        </m:sSub>
                      </m:oMath>
                    </m:oMathPara>
                  </a14:m>
                  <a:endParaRPr lang="en-GB" sz="1600" dirty="0"/>
                </a:p>
              </p:txBody>
            </p:sp>
          </mc:Choice>
          <mc:Fallback xmlns="">
            <p:sp>
              <p:nvSpPr>
                <p:cNvPr id="78" name="TextBox 77">
                  <a:extLst>
                    <a:ext uri="{FF2B5EF4-FFF2-40B4-BE49-F238E27FC236}">
                      <a16:creationId xmlns:a16="http://schemas.microsoft.com/office/drawing/2014/main" id="{3CB615A3-9DFD-44E3-AD02-4BF149BA0056}"/>
                    </a:ext>
                  </a:extLst>
                </p:cNvPr>
                <p:cNvSpPr txBox="1">
                  <a:spLocks noRot="1" noChangeAspect="1" noMove="1" noResize="1" noEditPoints="1" noAdjustHandles="1" noChangeArrowheads="1" noChangeShapeType="1" noTextEdit="1"/>
                </p:cNvSpPr>
                <p:nvPr/>
              </p:nvSpPr>
              <p:spPr>
                <a:xfrm>
                  <a:off x="2850623" y="4835665"/>
                  <a:ext cx="2200282" cy="246221"/>
                </a:xfrm>
                <a:prstGeom prst="rect">
                  <a:avLst/>
                </a:prstGeom>
                <a:blipFill>
                  <a:blip r:embed="rId7"/>
                  <a:stretch>
                    <a:fillRect b="-1219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3CBE732-BBEA-4A9D-95FE-DBCE9CEF9C39}"/>
                    </a:ext>
                  </a:extLst>
                </p:cNvPr>
                <p:cNvSpPr txBox="1"/>
                <p:nvPr/>
              </p:nvSpPr>
              <p:spPr>
                <a:xfrm>
                  <a:off x="2792178" y="6300528"/>
                  <a:ext cx="2317173"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𝑇𝑖</m:t>
                        </m:r>
                        <m:r>
                          <a:rPr lang="en-US" sz="1600" b="0" i="1" smtClean="0">
                            <a:latin typeface="Cambria Math" panose="02040503050406030204" pitchFamily="18" charset="0"/>
                          </a:rPr>
                          <m:t>+4</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𝐻</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𝑂</m:t>
                        </m:r>
                        <m:r>
                          <a:rPr lang="en-US" sz="1600" b="0" i="1" smtClean="0">
                            <a:latin typeface="Cambria Math" panose="02040503050406030204" pitchFamily="18" charset="0"/>
                          </a:rPr>
                          <m:t>→</m:t>
                        </m:r>
                        <m:r>
                          <a:rPr lang="en-US" sz="1600" b="0" i="1" smtClean="0">
                            <a:latin typeface="Cambria Math" panose="02040503050406030204" pitchFamily="18" charset="0"/>
                          </a:rPr>
                          <m:t>𝑇𝑖</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𝑂</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+2 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𝐻</m:t>
                            </m:r>
                          </m:e>
                          <m:sub>
                            <m:r>
                              <a:rPr lang="en-US" sz="1600" b="0" i="1" smtClean="0">
                                <a:latin typeface="Cambria Math" panose="02040503050406030204" pitchFamily="18" charset="0"/>
                              </a:rPr>
                              <m:t>2</m:t>
                            </m:r>
                          </m:sub>
                        </m:sSub>
                      </m:oMath>
                    </m:oMathPara>
                  </a14:m>
                  <a:endParaRPr lang="en-GB" sz="1600" dirty="0"/>
                </a:p>
              </p:txBody>
            </p:sp>
          </mc:Choice>
          <mc:Fallback xmlns="">
            <p:sp>
              <p:nvSpPr>
                <p:cNvPr id="9" name="TextBox 8">
                  <a:extLst>
                    <a:ext uri="{FF2B5EF4-FFF2-40B4-BE49-F238E27FC236}">
                      <a16:creationId xmlns:a16="http://schemas.microsoft.com/office/drawing/2014/main" id="{83CBE732-BBEA-4A9D-95FE-DBCE9CEF9C39}"/>
                    </a:ext>
                  </a:extLst>
                </p:cNvPr>
                <p:cNvSpPr txBox="1">
                  <a:spLocks noRot="1" noChangeAspect="1" noMove="1" noResize="1" noEditPoints="1" noAdjustHandles="1" noChangeArrowheads="1" noChangeShapeType="1" noTextEdit="1"/>
                </p:cNvSpPr>
                <p:nvPr/>
              </p:nvSpPr>
              <p:spPr>
                <a:xfrm>
                  <a:off x="2792178" y="6300528"/>
                  <a:ext cx="2317173" cy="246221"/>
                </a:xfrm>
                <a:prstGeom prst="rect">
                  <a:avLst/>
                </a:prstGeom>
                <a:blipFill>
                  <a:blip r:embed="rId8"/>
                  <a:stretch>
                    <a:fillRect b="-15000"/>
                  </a:stretch>
                </a:blipFill>
              </p:spPr>
              <p:txBody>
                <a:bodyPr/>
                <a:lstStyle/>
                <a:p>
                  <a:r>
                    <a:rPr lang="en-GB">
                      <a:noFill/>
                    </a:rPr>
                    <a:t> </a:t>
                  </a:r>
                </a:p>
              </p:txBody>
            </p:sp>
          </mc:Fallback>
        </mc:AlternateContent>
      </p:grpSp>
      <p:cxnSp>
        <p:nvCxnSpPr>
          <p:cNvPr id="38" name="Straight Arrow Connector 37">
            <a:extLst>
              <a:ext uri="{FF2B5EF4-FFF2-40B4-BE49-F238E27FC236}">
                <a16:creationId xmlns:a16="http://schemas.microsoft.com/office/drawing/2014/main" id="{4C819E46-D581-4A59-848F-8735BED9D145}"/>
              </a:ext>
            </a:extLst>
          </p:cNvPr>
          <p:cNvCxnSpPr>
            <a:cxnSpLocks/>
          </p:cNvCxnSpPr>
          <p:nvPr/>
        </p:nvCxnSpPr>
        <p:spPr>
          <a:xfrm>
            <a:off x="9820212" y="4215732"/>
            <a:ext cx="0" cy="6550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5D8CC72E-C616-433D-96F7-CC6B8D261185}"/>
              </a:ext>
            </a:extLst>
          </p:cNvPr>
          <p:cNvSpPr txBox="1"/>
          <p:nvPr/>
        </p:nvSpPr>
        <p:spPr>
          <a:xfrm>
            <a:off x="10900909" y="3846400"/>
            <a:ext cx="782663" cy="369332"/>
          </a:xfrm>
          <a:prstGeom prst="rect">
            <a:avLst/>
          </a:prstGeom>
          <a:noFill/>
        </p:spPr>
        <p:txBody>
          <a:bodyPr wrap="square">
            <a:spAutoFit/>
          </a:bodyPr>
          <a:lstStyle/>
          <a:p>
            <a:r>
              <a:rPr lang="en-US" sz="1800" b="1" i="0" u="none" strike="noStrike" baseline="0" dirty="0">
                <a:latin typeface="Calibri" panose="020F0502020204030204" pitchFamily="34" charset="0"/>
              </a:rPr>
              <a:t>HIC</a:t>
            </a:r>
            <a:endParaRPr lang="en-GB" b="1" dirty="0"/>
          </a:p>
        </p:txBody>
      </p:sp>
    </p:spTree>
    <p:extLst>
      <p:ext uri="{BB962C8B-B14F-4D97-AF65-F5344CB8AC3E}">
        <p14:creationId xmlns:p14="http://schemas.microsoft.com/office/powerpoint/2010/main" val="3738330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DB4A-039D-4DCD-B269-2F18D662D641}"/>
              </a:ext>
            </a:extLst>
          </p:cNvPr>
          <p:cNvSpPr txBox="1">
            <a:spLocks/>
          </p:cNvSpPr>
          <p:nvPr/>
        </p:nvSpPr>
        <p:spPr>
          <a:xfrm>
            <a:off x="440547" y="98109"/>
            <a:ext cx="10782300" cy="1026126"/>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2">
                    <a:lumMod val="75000"/>
                  </a:schemeClr>
                </a:solidFill>
                <a:latin typeface="+mn-lt"/>
              </a:rPr>
              <a:t>Potential failure </a:t>
            </a:r>
            <a:r>
              <a:rPr lang="en-GB" dirty="0">
                <a:solidFill>
                  <a:schemeClr val="accent2">
                    <a:lumMod val="75000"/>
                  </a:schemeClr>
                </a:solidFill>
                <a:latin typeface="+mn-lt"/>
              </a:rPr>
              <a:t>scenario</a:t>
            </a:r>
          </a:p>
          <a:p>
            <a:r>
              <a:rPr lang="en-GB" sz="3600" dirty="0">
                <a:solidFill>
                  <a:schemeClr val="accent2">
                    <a:lumMod val="75000"/>
                  </a:schemeClr>
                </a:solidFill>
                <a:latin typeface="+mn-lt"/>
              </a:rPr>
              <a:t>Failure conditions summary</a:t>
            </a:r>
          </a:p>
        </p:txBody>
      </p:sp>
      <p:cxnSp>
        <p:nvCxnSpPr>
          <p:cNvPr id="3" name="Straight Connector 2">
            <a:extLst>
              <a:ext uri="{FF2B5EF4-FFF2-40B4-BE49-F238E27FC236}">
                <a16:creationId xmlns:a16="http://schemas.microsoft.com/office/drawing/2014/main" id="{628277A6-6E95-4602-BA78-3230C70895DE}"/>
              </a:ext>
            </a:extLst>
          </p:cNvPr>
          <p:cNvCxnSpPr>
            <a:cxnSpLocks/>
          </p:cNvCxnSpPr>
          <p:nvPr/>
        </p:nvCxnSpPr>
        <p:spPr>
          <a:xfrm>
            <a:off x="571500" y="608109"/>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4" name="Group 3">
            <a:extLst>
              <a:ext uri="{FF2B5EF4-FFF2-40B4-BE49-F238E27FC236}">
                <a16:creationId xmlns:a16="http://schemas.microsoft.com/office/drawing/2014/main" id="{B6D18287-8E2A-4269-A701-2BAF31B12F8F}"/>
              </a:ext>
            </a:extLst>
          </p:cNvPr>
          <p:cNvGrpSpPr/>
          <p:nvPr/>
        </p:nvGrpSpPr>
        <p:grpSpPr>
          <a:xfrm>
            <a:off x="9970871" y="203359"/>
            <a:ext cx="2076450" cy="791319"/>
            <a:chOff x="10007363" y="178177"/>
            <a:chExt cx="2076450" cy="791319"/>
          </a:xfrm>
        </p:grpSpPr>
        <p:pic>
          <p:nvPicPr>
            <p:cNvPr id="5" name="Picture 2" descr="Corrosion Certification - Corrosion Jobs UK | Institute of Corrosion">
              <a:extLst>
                <a:ext uri="{FF2B5EF4-FFF2-40B4-BE49-F238E27FC236}">
                  <a16:creationId xmlns:a16="http://schemas.microsoft.com/office/drawing/2014/main" id="{C7818627-6E67-490E-8677-D70A4FAF3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8D31F02-2534-4798-9181-C9C9027A59A3}"/>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pic>
        <p:nvPicPr>
          <p:cNvPr id="14" name="Picture 13">
            <a:extLst>
              <a:ext uri="{FF2B5EF4-FFF2-40B4-BE49-F238E27FC236}">
                <a16:creationId xmlns:a16="http://schemas.microsoft.com/office/drawing/2014/main" id="{0EA25757-D24A-4BF8-8858-D44E737EA62C}"/>
              </a:ext>
            </a:extLst>
          </p:cNvPr>
          <p:cNvPicPr>
            <a:picLocks noChangeAspect="1"/>
          </p:cNvPicPr>
          <p:nvPr/>
        </p:nvPicPr>
        <p:blipFill>
          <a:blip r:embed="rId4"/>
          <a:stretch>
            <a:fillRect/>
          </a:stretch>
        </p:blipFill>
        <p:spPr>
          <a:xfrm>
            <a:off x="7058367" y="1585607"/>
            <a:ext cx="2714283" cy="1685303"/>
          </a:xfrm>
          <a:prstGeom prst="rect">
            <a:avLst/>
          </a:prstGeom>
        </p:spPr>
      </p:pic>
      <p:pic>
        <p:nvPicPr>
          <p:cNvPr id="16" name="Picture 15">
            <a:extLst>
              <a:ext uri="{FF2B5EF4-FFF2-40B4-BE49-F238E27FC236}">
                <a16:creationId xmlns:a16="http://schemas.microsoft.com/office/drawing/2014/main" id="{C65BD4AD-FE50-4752-AD93-3736442A6A99}"/>
              </a:ext>
            </a:extLst>
          </p:cNvPr>
          <p:cNvPicPr>
            <a:picLocks noChangeAspect="1"/>
          </p:cNvPicPr>
          <p:nvPr/>
        </p:nvPicPr>
        <p:blipFill>
          <a:blip r:embed="rId5"/>
          <a:stretch>
            <a:fillRect/>
          </a:stretch>
        </p:blipFill>
        <p:spPr>
          <a:xfrm>
            <a:off x="9245121" y="3893813"/>
            <a:ext cx="2714283" cy="1729799"/>
          </a:xfrm>
          <a:prstGeom prst="rect">
            <a:avLst/>
          </a:prstGeom>
        </p:spPr>
      </p:pic>
      <p:pic>
        <p:nvPicPr>
          <p:cNvPr id="26" name="Picture 25">
            <a:extLst>
              <a:ext uri="{FF2B5EF4-FFF2-40B4-BE49-F238E27FC236}">
                <a16:creationId xmlns:a16="http://schemas.microsoft.com/office/drawing/2014/main" id="{2CBF292B-F3D7-403F-99BE-90338F1E1C2E}"/>
              </a:ext>
            </a:extLst>
          </p:cNvPr>
          <p:cNvPicPr>
            <a:picLocks noChangeAspect="1"/>
          </p:cNvPicPr>
          <p:nvPr/>
        </p:nvPicPr>
        <p:blipFill>
          <a:blip r:embed="rId6"/>
          <a:stretch>
            <a:fillRect/>
          </a:stretch>
        </p:blipFill>
        <p:spPr>
          <a:xfrm>
            <a:off x="9970871" y="1585607"/>
            <a:ext cx="2050578" cy="1523772"/>
          </a:xfrm>
          <a:prstGeom prst="rect">
            <a:avLst/>
          </a:prstGeom>
        </p:spPr>
      </p:pic>
      <p:pic>
        <p:nvPicPr>
          <p:cNvPr id="28" name="Picture 27">
            <a:extLst>
              <a:ext uri="{FF2B5EF4-FFF2-40B4-BE49-F238E27FC236}">
                <a16:creationId xmlns:a16="http://schemas.microsoft.com/office/drawing/2014/main" id="{8ED2D313-C4D8-441A-8C0E-B81A75763972}"/>
              </a:ext>
            </a:extLst>
          </p:cNvPr>
          <p:cNvPicPr>
            <a:picLocks noChangeAspect="1"/>
          </p:cNvPicPr>
          <p:nvPr/>
        </p:nvPicPr>
        <p:blipFill>
          <a:blip r:embed="rId7"/>
          <a:stretch>
            <a:fillRect/>
          </a:stretch>
        </p:blipFill>
        <p:spPr>
          <a:xfrm>
            <a:off x="7058367" y="3893813"/>
            <a:ext cx="1936861" cy="1469248"/>
          </a:xfrm>
          <a:prstGeom prst="rect">
            <a:avLst/>
          </a:prstGeom>
        </p:spPr>
      </p:pic>
      <p:sp>
        <p:nvSpPr>
          <p:cNvPr id="9" name="Slide Number Placeholder 8">
            <a:extLst>
              <a:ext uri="{FF2B5EF4-FFF2-40B4-BE49-F238E27FC236}">
                <a16:creationId xmlns:a16="http://schemas.microsoft.com/office/drawing/2014/main" id="{3668EC08-2A4B-49DD-B81A-0159CE389FF5}"/>
              </a:ext>
            </a:extLst>
          </p:cNvPr>
          <p:cNvSpPr>
            <a:spLocks noGrp="1"/>
          </p:cNvSpPr>
          <p:nvPr>
            <p:ph type="sldNum" sz="quarter" idx="12"/>
          </p:nvPr>
        </p:nvSpPr>
        <p:spPr/>
        <p:txBody>
          <a:bodyPr/>
          <a:lstStyle/>
          <a:p>
            <a:fld id="{2885D1F4-82CC-4222-A4E6-2EE80CB00C80}" type="slidenum">
              <a:rPr lang="en-GB" smtClean="0"/>
              <a:t>12</a:t>
            </a:fld>
            <a:endParaRPr lang="en-GB"/>
          </a:p>
        </p:txBody>
      </p:sp>
      <p:graphicFrame>
        <p:nvGraphicFramePr>
          <p:cNvPr id="11" name="Diagram 10">
            <a:extLst>
              <a:ext uri="{FF2B5EF4-FFF2-40B4-BE49-F238E27FC236}">
                <a16:creationId xmlns:a16="http://schemas.microsoft.com/office/drawing/2014/main" id="{7DDAE874-D64B-4A6B-B4B4-7E22893DB492}"/>
              </a:ext>
            </a:extLst>
          </p:cNvPr>
          <p:cNvGraphicFramePr/>
          <p:nvPr>
            <p:extLst>
              <p:ext uri="{D42A27DB-BD31-4B8C-83A1-F6EECF244321}">
                <p14:modId xmlns:p14="http://schemas.microsoft.com/office/powerpoint/2010/main" val="2229786829"/>
              </p:ext>
            </p:extLst>
          </p:nvPr>
        </p:nvGraphicFramePr>
        <p:xfrm>
          <a:off x="-209550" y="1418309"/>
          <a:ext cx="7267917" cy="45700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649729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8275010-788A-4F96-A554-9F6FADA5327E}"/>
              </a:ext>
            </a:extLst>
          </p:cNvPr>
          <p:cNvPicPr>
            <a:picLocks noChangeAspect="1"/>
          </p:cNvPicPr>
          <p:nvPr/>
        </p:nvPicPr>
        <p:blipFill rotWithShape="1">
          <a:blip r:embed="rId3"/>
          <a:srcRect t="9499"/>
          <a:stretch/>
        </p:blipFill>
        <p:spPr>
          <a:xfrm>
            <a:off x="7400759" y="3623422"/>
            <a:ext cx="2110711" cy="1982568"/>
          </a:xfrm>
          <a:prstGeom prst="rect">
            <a:avLst/>
          </a:prstGeom>
        </p:spPr>
      </p:pic>
      <p:sp>
        <p:nvSpPr>
          <p:cNvPr id="14" name="Title 1">
            <a:extLst>
              <a:ext uri="{FF2B5EF4-FFF2-40B4-BE49-F238E27FC236}">
                <a16:creationId xmlns:a16="http://schemas.microsoft.com/office/drawing/2014/main" id="{D0F17C05-B07A-4C4F-B302-052149C18B61}"/>
              </a:ext>
            </a:extLst>
          </p:cNvPr>
          <p:cNvSpPr txBox="1">
            <a:spLocks/>
          </p:cNvSpPr>
          <p:nvPr/>
        </p:nvSpPr>
        <p:spPr>
          <a:xfrm>
            <a:off x="440547" y="98109"/>
            <a:ext cx="10782300" cy="1026126"/>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2">
                    <a:lumMod val="75000"/>
                  </a:schemeClr>
                </a:solidFill>
                <a:latin typeface="+mn-lt"/>
              </a:rPr>
              <a:t>Potential failure </a:t>
            </a:r>
            <a:r>
              <a:rPr lang="en-GB" dirty="0">
                <a:solidFill>
                  <a:schemeClr val="accent2">
                    <a:lumMod val="75000"/>
                  </a:schemeClr>
                </a:solidFill>
                <a:latin typeface="+mn-lt"/>
              </a:rPr>
              <a:t>scenario</a:t>
            </a:r>
            <a:br>
              <a:rPr lang="en-GB" dirty="0">
                <a:solidFill>
                  <a:schemeClr val="accent2">
                    <a:lumMod val="75000"/>
                  </a:schemeClr>
                </a:solidFill>
                <a:latin typeface="+mn-lt"/>
              </a:rPr>
            </a:br>
            <a:r>
              <a:rPr lang="en-GB" sz="3100" dirty="0">
                <a:solidFill>
                  <a:schemeClr val="accent2">
                    <a:lumMod val="75000"/>
                  </a:schemeClr>
                </a:solidFill>
                <a:latin typeface="+mn-lt"/>
              </a:rPr>
              <a:t>Main corrosion process</a:t>
            </a:r>
            <a:endParaRPr lang="en-GB" dirty="0">
              <a:solidFill>
                <a:schemeClr val="accent2">
                  <a:lumMod val="75000"/>
                </a:schemeClr>
              </a:solidFill>
              <a:latin typeface="+mn-lt"/>
            </a:endParaRPr>
          </a:p>
        </p:txBody>
      </p:sp>
      <p:cxnSp>
        <p:nvCxnSpPr>
          <p:cNvPr id="15" name="Straight Connector 14">
            <a:extLst>
              <a:ext uri="{FF2B5EF4-FFF2-40B4-BE49-F238E27FC236}">
                <a16:creationId xmlns:a16="http://schemas.microsoft.com/office/drawing/2014/main" id="{8D77DC39-E891-4A8A-B8FD-FBDD9D6FA9E4}"/>
              </a:ext>
            </a:extLst>
          </p:cNvPr>
          <p:cNvCxnSpPr>
            <a:cxnSpLocks/>
          </p:cNvCxnSpPr>
          <p:nvPr/>
        </p:nvCxnSpPr>
        <p:spPr>
          <a:xfrm>
            <a:off x="508937" y="634264"/>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16" name="Group 15">
            <a:extLst>
              <a:ext uri="{FF2B5EF4-FFF2-40B4-BE49-F238E27FC236}">
                <a16:creationId xmlns:a16="http://schemas.microsoft.com/office/drawing/2014/main" id="{0CEAD266-3A1D-43B0-918A-5EBE8BEA2C31}"/>
              </a:ext>
            </a:extLst>
          </p:cNvPr>
          <p:cNvGrpSpPr/>
          <p:nvPr/>
        </p:nvGrpSpPr>
        <p:grpSpPr>
          <a:xfrm>
            <a:off x="9970871" y="203359"/>
            <a:ext cx="2076450" cy="791319"/>
            <a:chOff x="10007363" y="178177"/>
            <a:chExt cx="2076450" cy="791319"/>
          </a:xfrm>
        </p:grpSpPr>
        <p:pic>
          <p:nvPicPr>
            <p:cNvPr id="17" name="Picture 2" descr="Corrosion Certification - Corrosion Jobs UK | Institute of Corrosion">
              <a:extLst>
                <a:ext uri="{FF2B5EF4-FFF2-40B4-BE49-F238E27FC236}">
                  <a16:creationId xmlns:a16="http://schemas.microsoft.com/office/drawing/2014/main" id="{68361791-C623-4EE7-91A5-D537A7D53D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A6E92F5-4828-4F88-83A1-CC8109E3E458}"/>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pic>
        <p:nvPicPr>
          <p:cNvPr id="38" name="Picture 37">
            <a:extLst>
              <a:ext uri="{FF2B5EF4-FFF2-40B4-BE49-F238E27FC236}">
                <a16:creationId xmlns:a16="http://schemas.microsoft.com/office/drawing/2014/main" id="{2C025DB3-0219-4EAD-A3C9-2CE50EC3EE9E}"/>
              </a:ext>
            </a:extLst>
          </p:cNvPr>
          <p:cNvPicPr>
            <a:picLocks noChangeAspect="1"/>
          </p:cNvPicPr>
          <p:nvPr/>
        </p:nvPicPr>
        <p:blipFill>
          <a:blip r:embed="rId5"/>
          <a:stretch>
            <a:fillRect/>
          </a:stretch>
        </p:blipFill>
        <p:spPr>
          <a:xfrm>
            <a:off x="9825644" y="3426746"/>
            <a:ext cx="2150525" cy="1370518"/>
          </a:xfrm>
          <a:prstGeom prst="rect">
            <a:avLst/>
          </a:prstGeom>
        </p:spPr>
      </p:pic>
      <p:pic>
        <p:nvPicPr>
          <p:cNvPr id="31" name="Picture 30">
            <a:extLst>
              <a:ext uri="{FF2B5EF4-FFF2-40B4-BE49-F238E27FC236}">
                <a16:creationId xmlns:a16="http://schemas.microsoft.com/office/drawing/2014/main" id="{0548088F-04FD-4FBB-9985-B90C381A5A32}"/>
              </a:ext>
            </a:extLst>
          </p:cNvPr>
          <p:cNvPicPr>
            <a:picLocks noChangeAspect="1"/>
          </p:cNvPicPr>
          <p:nvPr/>
        </p:nvPicPr>
        <p:blipFill>
          <a:blip r:embed="rId6"/>
          <a:stretch>
            <a:fillRect/>
          </a:stretch>
        </p:blipFill>
        <p:spPr>
          <a:xfrm>
            <a:off x="9859916" y="5054219"/>
            <a:ext cx="2081979" cy="1303757"/>
          </a:xfrm>
          <a:prstGeom prst="rect">
            <a:avLst/>
          </a:prstGeom>
        </p:spPr>
      </p:pic>
      <p:sp>
        <p:nvSpPr>
          <p:cNvPr id="2" name="Slide Number Placeholder 1">
            <a:extLst>
              <a:ext uri="{FF2B5EF4-FFF2-40B4-BE49-F238E27FC236}">
                <a16:creationId xmlns:a16="http://schemas.microsoft.com/office/drawing/2014/main" id="{86BA891E-ABC5-4183-912E-019900675759}"/>
              </a:ext>
            </a:extLst>
          </p:cNvPr>
          <p:cNvSpPr>
            <a:spLocks noGrp="1"/>
          </p:cNvSpPr>
          <p:nvPr>
            <p:ph type="sldNum" sz="quarter" idx="12"/>
          </p:nvPr>
        </p:nvSpPr>
        <p:spPr/>
        <p:txBody>
          <a:bodyPr/>
          <a:lstStyle/>
          <a:p>
            <a:fld id="{2885D1F4-82CC-4222-A4E6-2EE80CB00C80}" type="slidenum">
              <a:rPr lang="en-GB" smtClean="0"/>
              <a:t>13</a:t>
            </a:fld>
            <a:endParaRPr lang="en-GB" dirty="0"/>
          </a:p>
        </p:txBody>
      </p:sp>
      <p:pic>
        <p:nvPicPr>
          <p:cNvPr id="50" name="Picture 49">
            <a:extLst>
              <a:ext uri="{FF2B5EF4-FFF2-40B4-BE49-F238E27FC236}">
                <a16:creationId xmlns:a16="http://schemas.microsoft.com/office/drawing/2014/main" id="{797E005F-2CD3-4DAC-9DC1-9B2D60327FAD}"/>
              </a:ext>
            </a:extLst>
          </p:cNvPr>
          <p:cNvPicPr>
            <a:picLocks noChangeAspect="1"/>
          </p:cNvPicPr>
          <p:nvPr/>
        </p:nvPicPr>
        <p:blipFill rotWithShape="1">
          <a:blip r:embed="rId7"/>
          <a:srcRect l="15126" t="6914" r="15457" b="13473"/>
          <a:stretch/>
        </p:blipFill>
        <p:spPr>
          <a:xfrm>
            <a:off x="9856006" y="1068674"/>
            <a:ext cx="2113120" cy="2085790"/>
          </a:xfrm>
          <a:prstGeom prst="rect">
            <a:avLst/>
          </a:prstGeom>
        </p:spPr>
      </p:pic>
      <p:sp>
        <p:nvSpPr>
          <p:cNvPr id="64" name="TextBox 63">
            <a:extLst>
              <a:ext uri="{FF2B5EF4-FFF2-40B4-BE49-F238E27FC236}">
                <a16:creationId xmlns:a16="http://schemas.microsoft.com/office/drawing/2014/main" id="{F6438F7F-4B86-4CD9-961A-EAA304CA3666}"/>
              </a:ext>
            </a:extLst>
          </p:cNvPr>
          <p:cNvSpPr txBox="1"/>
          <p:nvPr/>
        </p:nvSpPr>
        <p:spPr>
          <a:xfrm>
            <a:off x="2617977" y="4075751"/>
            <a:ext cx="1828660" cy="461665"/>
          </a:xfrm>
          <a:prstGeom prst="rect">
            <a:avLst/>
          </a:prstGeom>
          <a:noFill/>
        </p:spPr>
        <p:txBody>
          <a:bodyPr wrap="square">
            <a:spAutoFit/>
          </a:bodyPr>
          <a:lstStyle/>
          <a:p>
            <a:pPr lvl="0"/>
            <a:r>
              <a:rPr lang="en-US" sz="1200" dirty="0">
                <a:ln/>
                <a:latin typeface="Calibri" panose="020F0502020204030204"/>
              </a:rPr>
              <a:t>Damage of protective layer of </a:t>
            </a:r>
            <a:r>
              <a:rPr lang="en-US" sz="1200" dirty="0" err="1">
                <a:ln/>
                <a:latin typeface="Calibri" panose="020F0502020204030204"/>
              </a:rPr>
              <a:t>Ti</a:t>
            </a:r>
            <a:r>
              <a:rPr lang="en-US" sz="1200" dirty="0">
                <a:ln/>
                <a:latin typeface="Calibri" panose="020F0502020204030204"/>
              </a:rPr>
              <a:t>.</a:t>
            </a:r>
          </a:p>
        </p:txBody>
      </p:sp>
      <p:grpSp>
        <p:nvGrpSpPr>
          <p:cNvPr id="11" name="Group 10">
            <a:extLst>
              <a:ext uri="{FF2B5EF4-FFF2-40B4-BE49-F238E27FC236}">
                <a16:creationId xmlns:a16="http://schemas.microsoft.com/office/drawing/2014/main" id="{7446B9A6-0A1D-43A3-B382-F6E5FA9500A4}"/>
              </a:ext>
            </a:extLst>
          </p:cNvPr>
          <p:cNvGrpSpPr/>
          <p:nvPr/>
        </p:nvGrpSpPr>
        <p:grpSpPr>
          <a:xfrm>
            <a:off x="-631237" y="825401"/>
            <a:ext cx="11067127" cy="5264768"/>
            <a:chOff x="-631237" y="774891"/>
            <a:chExt cx="11067127" cy="5264768"/>
          </a:xfrm>
        </p:grpSpPr>
        <p:grpSp>
          <p:nvGrpSpPr>
            <p:cNvPr id="10" name="Group 9">
              <a:extLst>
                <a:ext uri="{FF2B5EF4-FFF2-40B4-BE49-F238E27FC236}">
                  <a16:creationId xmlns:a16="http://schemas.microsoft.com/office/drawing/2014/main" id="{8A0DA4D4-211D-42E8-ADB4-35D18FA69CE9}"/>
                </a:ext>
              </a:extLst>
            </p:cNvPr>
            <p:cNvGrpSpPr/>
            <p:nvPr/>
          </p:nvGrpSpPr>
          <p:grpSpPr>
            <a:xfrm>
              <a:off x="-631237" y="774891"/>
              <a:ext cx="11067127" cy="4260353"/>
              <a:chOff x="-787400" y="1381190"/>
              <a:chExt cx="11067127" cy="4260353"/>
            </a:xfrm>
          </p:grpSpPr>
          <p:grpSp>
            <p:nvGrpSpPr>
              <p:cNvPr id="48" name="Group 47">
                <a:extLst>
                  <a:ext uri="{FF2B5EF4-FFF2-40B4-BE49-F238E27FC236}">
                    <a16:creationId xmlns:a16="http://schemas.microsoft.com/office/drawing/2014/main" id="{4443E408-85F1-4402-9A66-C4DF7CE85706}"/>
                  </a:ext>
                </a:extLst>
              </p:cNvPr>
              <p:cNvGrpSpPr/>
              <p:nvPr/>
            </p:nvGrpSpPr>
            <p:grpSpPr>
              <a:xfrm>
                <a:off x="-787400" y="1381190"/>
                <a:ext cx="11067127" cy="4260353"/>
                <a:chOff x="-626695" y="1693838"/>
                <a:chExt cx="12125298" cy="4222250"/>
              </a:xfrm>
            </p:grpSpPr>
            <p:graphicFrame>
              <p:nvGraphicFramePr>
                <p:cNvPr id="8" name="Diagram 7">
                  <a:extLst>
                    <a:ext uri="{FF2B5EF4-FFF2-40B4-BE49-F238E27FC236}">
                      <a16:creationId xmlns:a16="http://schemas.microsoft.com/office/drawing/2014/main" id="{D4CD6871-5A8A-404F-BD55-BC8262FE977E}"/>
                    </a:ext>
                  </a:extLst>
                </p:cNvPr>
                <p:cNvGraphicFramePr/>
                <p:nvPr>
                  <p:extLst>
                    <p:ext uri="{D42A27DB-BD31-4B8C-83A1-F6EECF244321}">
                      <p14:modId xmlns:p14="http://schemas.microsoft.com/office/powerpoint/2010/main" val="3520650437"/>
                    </p:ext>
                  </p:extLst>
                </p:nvPr>
              </p:nvGraphicFramePr>
              <p:xfrm>
                <a:off x="-626695" y="1693838"/>
                <a:ext cx="12125298" cy="42222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5" name="TextBox 44">
                  <a:extLst>
                    <a:ext uri="{FF2B5EF4-FFF2-40B4-BE49-F238E27FC236}">
                      <a16:creationId xmlns:a16="http://schemas.microsoft.com/office/drawing/2014/main" id="{89E8B8CB-D193-405B-A147-4D3AAE31D03E}"/>
                    </a:ext>
                  </a:extLst>
                </p:cNvPr>
                <p:cNvSpPr txBox="1"/>
                <p:nvPr/>
              </p:nvSpPr>
              <p:spPr>
                <a:xfrm>
                  <a:off x="7487586" y="3727975"/>
                  <a:ext cx="2629752" cy="823565"/>
                </a:xfrm>
                <a:prstGeom prst="rect">
                  <a:avLst/>
                </a:prstGeom>
                <a:noFill/>
              </p:spPr>
              <p:txBody>
                <a:bodyPr wrap="square">
                  <a:spAutoFit/>
                </a:bodyPr>
                <a:lstStyle/>
                <a:p>
                  <a:pPr lvl="0"/>
                  <a:r>
                    <a:rPr lang="en-GB" sz="1200" dirty="0"/>
                    <a:t>Formation of an electrolytic cell between HAZ area of active metal (anode) and passive surface of </a:t>
                  </a:r>
                  <a:r>
                    <a:rPr lang="en-GB" sz="1200" dirty="0" err="1"/>
                    <a:t>TiO</a:t>
                  </a:r>
                  <a:r>
                    <a:rPr lang="en-GB" sz="1200" dirty="0"/>
                    <a:t>₂ film (cathode).</a:t>
                  </a:r>
                  <a:endParaRPr kumimoji="0" lang="en-US" sz="1200" b="0" i="0" u="none" strike="noStrike" cap="none" spc="0" normalizeH="0" baseline="0" noProof="0" dirty="0">
                    <a:ln/>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F891A979-0E2F-4892-93F0-7A2C5E33895B}"/>
                    </a:ext>
                  </a:extLst>
                </p:cNvPr>
                <p:cNvSpPr txBox="1"/>
                <p:nvPr/>
              </p:nvSpPr>
              <p:spPr>
                <a:xfrm>
                  <a:off x="5031883" y="3941810"/>
                  <a:ext cx="1776295" cy="640550"/>
                </a:xfrm>
                <a:prstGeom prst="rect">
                  <a:avLst/>
                </a:prstGeom>
                <a:noFill/>
              </p:spPr>
              <p:txBody>
                <a:bodyPr wrap="square">
                  <a:spAutoFit/>
                </a:bodyPr>
                <a:lstStyle/>
                <a:p>
                  <a:pPr lvl="0"/>
                  <a:r>
                    <a:rPr lang="en-US" sz="1200" dirty="0">
                      <a:ln/>
                      <a:latin typeface="Calibri" panose="020F0502020204030204"/>
                      <a:sym typeface="Wingdings" panose="05000000000000000000" pitchFamily="2" charset="2"/>
                    </a:rPr>
                    <a:t>The environment helped the progression of the pits.</a:t>
                  </a:r>
                </a:p>
              </p:txBody>
            </p:sp>
          </p:grpSp>
          <p:grpSp>
            <p:nvGrpSpPr>
              <p:cNvPr id="3" name="Group 2">
                <a:extLst>
                  <a:ext uri="{FF2B5EF4-FFF2-40B4-BE49-F238E27FC236}">
                    <a16:creationId xmlns:a16="http://schemas.microsoft.com/office/drawing/2014/main" id="{EB3AD1C0-865E-4882-BFDE-FF52046BA621}"/>
                  </a:ext>
                </a:extLst>
              </p:cNvPr>
              <p:cNvGrpSpPr/>
              <p:nvPr/>
            </p:nvGrpSpPr>
            <p:grpSpPr>
              <a:xfrm>
                <a:off x="-171213" y="2558551"/>
                <a:ext cx="4304992" cy="2299535"/>
                <a:chOff x="-375881" y="4201065"/>
                <a:chExt cx="1884314" cy="2093797"/>
              </a:xfrm>
            </p:grpSpPr>
            <p:sp>
              <p:nvSpPr>
                <p:cNvPr id="66" name="TextBox 65">
                  <a:extLst>
                    <a:ext uri="{FF2B5EF4-FFF2-40B4-BE49-F238E27FC236}">
                      <a16:creationId xmlns:a16="http://schemas.microsoft.com/office/drawing/2014/main" id="{0E93FF20-2932-426E-9E6D-3260188926E2}"/>
                    </a:ext>
                  </a:extLst>
                </p:cNvPr>
                <p:cNvSpPr txBox="1"/>
                <p:nvPr/>
              </p:nvSpPr>
              <p:spPr>
                <a:xfrm>
                  <a:off x="518772" y="4201065"/>
                  <a:ext cx="797438" cy="364312"/>
                </a:xfrm>
                <a:prstGeom prst="rect">
                  <a:avLst/>
                </a:prstGeom>
                <a:noFill/>
              </p:spPr>
              <p:txBody>
                <a:bodyPr wrap="square">
                  <a:spAutoFit/>
                </a:bodyPr>
                <a:lstStyle/>
                <a:p>
                  <a:pPr algn="ctr"/>
                  <a:r>
                    <a:rPr lang="en-GB" sz="2000" b="1" dirty="0">
                      <a:solidFill>
                        <a:schemeClr val="accent3"/>
                      </a:solidFill>
                    </a:rPr>
                    <a:t>Formic acid</a:t>
                  </a:r>
                </a:p>
              </p:txBody>
            </p:sp>
            <p:sp>
              <p:nvSpPr>
                <p:cNvPr id="68" name="TextBox 67">
                  <a:extLst>
                    <a:ext uri="{FF2B5EF4-FFF2-40B4-BE49-F238E27FC236}">
                      <a16:creationId xmlns:a16="http://schemas.microsoft.com/office/drawing/2014/main" id="{11D77836-4CC1-49C2-8D23-E9CCF28D436B}"/>
                    </a:ext>
                  </a:extLst>
                </p:cNvPr>
                <p:cNvSpPr txBox="1"/>
                <p:nvPr/>
              </p:nvSpPr>
              <p:spPr>
                <a:xfrm>
                  <a:off x="-26164" y="5244167"/>
                  <a:ext cx="1534597" cy="336288"/>
                </a:xfrm>
                <a:prstGeom prst="rect">
                  <a:avLst/>
                </a:prstGeom>
                <a:noFill/>
              </p:spPr>
              <p:txBody>
                <a:bodyPr wrap="square">
                  <a:spAutoFit/>
                </a:bodyPr>
                <a:lstStyle/>
                <a:p>
                  <a:r>
                    <a:rPr lang="en-GB" b="1" dirty="0">
                      <a:solidFill>
                        <a:schemeClr val="accent3"/>
                      </a:solidFill>
                    </a:rPr>
                    <a:t>NaCl</a:t>
                  </a:r>
                </a:p>
              </p:txBody>
            </p:sp>
            <p:sp>
              <p:nvSpPr>
                <p:cNvPr id="70" name="TextBox 69">
                  <a:extLst>
                    <a:ext uri="{FF2B5EF4-FFF2-40B4-BE49-F238E27FC236}">
                      <a16:creationId xmlns:a16="http://schemas.microsoft.com/office/drawing/2014/main" id="{4E294659-C51F-49EE-BDC4-6AD6519E4485}"/>
                    </a:ext>
                  </a:extLst>
                </p:cNvPr>
                <p:cNvSpPr txBox="1"/>
                <p:nvPr/>
              </p:nvSpPr>
              <p:spPr>
                <a:xfrm>
                  <a:off x="-375881" y="5987085"/>
                  <a:ext cx="1117016" cy="307777"/>
                </a:xfrm>
                <a:prstGeom prst="rect">
                  <a:avLst/>
                </a:prstGeom>
                <a:noFill/>
              </p:spPr>
              <p:txBody>
                <a:bodyPr wrap="square">
                  <a:spAutoFit/>
                </a:bodyPr>
                <a:lstStyle/>
                <a:p>
                  <a:r>
                    <a:rPr lang="en-US" sz="1600" b="1" dirty="0">
                      <a:solidFill>
                        <a:schemeClr val="accent3"/>
                      </a:solidFill>
                    </a:rPr>
                    <a:t>High T</a:t>
                  </a:r>
                  <a:endParaRPr lang="en-GB" sz="1600" b="1" dirty="0">
                    <a:solidFill>
                      <a:schemeClr val="accent3"/>
                    </a:solidFill>
                  </a:endParaRPr>
                </a:p>
              </p:txBody>
            </p:sp>
            <p:sp>
              <p:nvSpPr>
                <p:cNvPr id="72" name="TextBox 71">
                  <a:extLst>
                    <a:ext uri="{FF2B5EF4-FFF2-40B4-BE49-F238E27FC236}">
                      <a16:creationId xmlns:a16="http://schemas.microsoft.com/office/drawing/2014/main" id="{2B446F08-1454-4519-8317-34E978482187}"/>
                    </a:ext>
                  </a:extLst>
                </p:cNvPr>
                <p:cNvSpPr txBox="1"/>
                <p:nvPr/>
              </p:nvSpPr>
              <p:spPr>
                <a:xfrm>
                  <a:off x="391417" y="4704268"/>
                  <a:ext cx="1117016" cy="307777"/>
                </a:xfrm>
                <a:prstGeom prst="rect">
                  <a:avLst/>
                </a:prstGeom>
                <a:noFill/>
              </p:spPr>
              <p:txBody>
                <a:bodyPr wrap="square">
                  <a:spAutoFit/>
                </a:bodyPr>
                <a:lstStyle/>
                <a:p>
                  <a:r>
                    <a:rPr lang="en-US" sz="1600" b="1" dirty="0">
                      <a:solidFill>
                        <a:schemeClr val="accent3"/>
                      </a:solidFill>
                    </a:rPr>
                    <a:t>O</a:t>
                  </a:r>
                  <a:r>
                    <a:rPr lang="en-US" sz="1600" b="1" baseline="-25000" dirty="0">
                      <a:solidFill>
                        <a:schemeClr val="accent3"/>
                      </a:solidFill>
                    </a:rPr>
                    <a:t>2</a:t>
                  </a:r>
                  <a:endParaRPr lang="en-GB" sz="1600" b="1" baseline="-25000" dirty="0">
                    <a:solidFill>
                      <a:schemeClr val="accent3"/>
                    </a:solidFill>
                  </a:endParaRPr>
                </a:p>
              </p:txBody>
            </p:sp>
          </p:grpSp>
        </p:grpSp>
        <p:grpSp>
          <p:nvGrpSpPr>
            <p:cNvPr id="19" name="Group 18">
              <a:extLst>
                <a:ext uri="{FF2B5EF4-FFF2-40B4-BE49-F238E27FC236}">
                  <a16:creationId xmlns:a16="http://schemas.microsoft.com/office/drawing/2014/main" id="{33C23859-A2CE-4A41-946E-E5ABFF5619BC}"/>
                </a:ext>
              </a:extLst>
            </p:cNvPr>
            <p:cNvGrpSpPr/>
            <p:nvPr/>
          </p:nvGrpSpPr>
          <p:grpSpPr>
            <a:xfrm>
              <a:off x="4097071" y="3975136"/>
              <a:ext cx="3344690" cy="2006953"/>
              <a:chOff x="6937142" y="866121"/>
              <a:chExt cx="4599487" cy="2349538"/>
            </a:xfrm>
          </p:grpSpPr>
          <p:grpSp>
            <p:nvGrpSpPr>
              <p:cNvPr id="20" name="Group 19">
                <a:extLst>
                  <a:ext uri="{FF2B5EF4-FFF2-40B4-BE49-F238E27FC236}">
                    <a16:creationId xmlns:a16="http://schemas.microsoft.com/office/drawing/2014/main" id="{0F5579C2-C648-4944-A4FF-E38DD826A37D}"/>
                  </a:ext>
                </a:extLst>
              </p:cNvPr>
              <p:cNvGrpSpPr/>
              <p:nvPr/>
            </p:nvGrpSpPr>
            <p:grpSpPr>
              <a:xfrm>
                <a:off x="6937142" y="866121"/>
                <a:ext cx="4249984" cy="2349538"/>
                <a:chOff x="6937142" y="866121"/>
                <a:chExt cx="4249984" cy="2349538"/>
              </a:xfrm>
            </p:grpSpPr>
            <p:pic>
              <p:nvPicPr>
                <p:cNvPr id="25" name="Picture 24">
                  <a:extLst>
                    <a:ext uri="{FF2B5EF4-FFF2-40B4-BE49-F238E27FC236}">
                      <a16:creationId xmlns:a16="http://schemas.microsoft.com/office/drawing/2014/main" id="{5FF78887-38B3-4E83-9651-DF753FAA901A}"/>
                    </a:ext>
                  </a:extLst>
                </p:cNvPr>
                <p:cNvPicPr>
                  <a:picLocks noChangeAspect="1"/>
                </p:cNvPicPr>
                <p:nvPr/>
              </p:nvPicPr>
              <p:blipFill>
                <a:blip r:embed="rId13"/>
                <a:stretch>
                  <a:fillRect/>
                </a:stretch>
              </p:blipFill>
              <p:spPr>
                <a:xfrm>
                  <a:off x="6937142" y="866121"/>
                  <a:ext cx="4249984" cy="2349538"/>
                </a:xfrm>
                <a:prstGeom prst="rect">
                  <a:avLst/>
                </a:prstGeom>
              </p:spPr>
            </p:pic>
            <p:sp>
              <p:nvSpPr>
                <p:cNvPr id="26" name="Rectangle 25">
                  <a:extLst>
                    <a:ext uri="{FF2B5EF4-FFF2-40B4-BE49-F238E27FC236}">
                      <a16:creationId xmlns:a16="http://schemas.microsoft.com/office/drawing/2014/main" id="{2215CC02-E9D6-493B-A2A5-AB4C1C025C3E}"/>
                    </a:ext>
                  </a:extLst>
                </p:cNvPr>
                <p:cNvSpPr/>
                <p:nvPr/>
              </p:nvSpPr>
              <p:spPr>
                <a:xfrm>
                  <a:off x="10108002" y="1407290"/>
                  <a:ext cx="1054251" cy="685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2256F363-5BED-4F6B-B28D-910EA7F52C06}"/>
                  </a:ext>
                </a:extLst>
              </p:cNvPr>
              <p:cNvGrpSpPr/>
              <p:nvPr/>
            </p:nvGrpSpPr>
            <p:grpSpPr>
              <a:xfrm>
                <a:off x="10241280" y="1904104"/>
                <a:ext cx="903642" cy="394921"/>
                <a:chOff x="10241280" y="1904104"/>
                <a:chExt cx="903642" cy="394921"/>
              </a:xfrm>
            </p:grpSpPr>
            <p:cxnSp>
              <p:nvCxnSpPr>
                <p:cNvPr id="23" name="Straight Arrow Connector 22">
                  <a:extLst>
                    <a:ext uri="{FF2B5EF4-FFF2-40B4-BE49-F238E27FC236}">
                      <a16:creationId xmlns:a16="http://schemas.microsoft.com/office/drawing/2014/main" id="{9FEFCA51-6ED9-401A-A85F-66A835F00129}"/>
                    </a:ext>
                  </a:extLst>
                </p:cNvPr>
                <p:cNvCxnSpPr/>
                <p:nvPr/>
              </p:nvCxnSpPr>
              <p:spPr>
                <a:xfrm flipH="1">
                  <a:off x="10241280" y="1904104"/>
                  <a:ext cx="268941" cy="39492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105174-22E3-460E-BC55-E53BAB3B5DD4}"/>
                    </a:ext>
                  </a:extLst>
                </p:cNvPr>
                <p:cNvCxnSpPr>
                  <a:cxnSpLocks/>
                </p:cNvCxnSpPr>
                <p:nvPr/>
              </p:nvCxnSpPr>
              <p:spPr>
                <a:xfrm>
                  <a:off x="10510222" y="1904104"/>
                  <a:ext cx="6347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7D5EA938-86F2-479C-9DB2-F0C8ED2AD83B}"/>
                  </a:ext>
                </a:extLst>
              </p:cNvPr>
              <p:cNvSpPr txBox="1"/>
              <p:nvPr/>
            </p:nvSpPr>
            <p:spPr>
              <a:xfrm>
                <a:off x="10529350" y="1437371"/>
                <a:ext cx="1007279" cy="401679"/>
              </a:xfrm>
              <a:prstGeom prst="rect">
                <a:avLst/>
              </a:prstGeom>
              <a:noFill/>
            </p:spPr>
            <p:txBody>
              <a:bodyPr wrap="square" rtlCol="0">
                <a:spAutoFit/>
              </a:bodyPr>
              <a:lstStyle/>
              <a:p>
                <a:r>
                  <a:rPr lang="en-GB" sz="1400" dirty="0" err="1"/>
                  <a:t>TiO</a:t>
                </a:r>
                <a:r>
                  <a:rPr lang="en-GB" sz="1400" dirty="0"/>
                  <a:t>₂</a:t>
                </a:r>
              </a:p>
            </p:txBody>
          </p:sp>
        </p:grpSp>
        <p:grpSp>
          <p:nvGrpSpPr>
            <p:cNvPr id="37" name="Group 36">
              <a:extLst>
                <a:ext uri="{FF2B5EF4-FFF2-40B4-BE49-F238E27FC236}">
                  <a16:creationId xmlns:a16="http://schemas.microsoft.com/office/drawing/2014/main" id="{95D6B823-D9B5-40B7-9B82-29896231E44B}"/>
                </a:ext>
              </a:extLst>
            </p:cNvPr>
            <p:cNvGrpSpPr/>
            <p:nvPr/>
          </p:nvGrpSpPr>
          <p:grpSpPr>
            <a:xfrm>
              <a:off x="4578834" y="3697691"/>
              <a:ext cx="2007059" cy="694114"/>
              <a:chOff x="8872669" y="1038578"/>
              <a:chExt cx="2969836" cy="1442494"/>
            </a:xfrm>
          </p:grpSpPr>
          <p:pic>
            <p:nvPicPr>
              <p:cNvPr id="5" name="Picture 4">
                <a:extLst>
                  <a:ext uri="{FF2B5EF4-FFF2-40B4-BE49-F238E27FC236}">
                    <a16:creationId xmlns:a16="http://schemas.microsoft.com/office/drawing/2014/main" id="{84D99569-178C-4BC9-9416-111E60FB51E5}"/>
                  </a:ext>
                </a:extLst>
              </p:cNvPr>
              <p:cNvPicPr>
                <a:picLocks noChangeAspect="1"/>
              </p:cNvPicPr>
              <p:nvPr/>
            </p:nvPicPr>
            <p:blipFill>
              <a:blip r:embed="rId14"/>
              <a:stretch>
                <a:fillRect/>
              </a:stretch>
            </p:blipFill>
            <p:spPr>
              <a:xfrm>
                <a:off x="8983345" y="1038578"/>
                <a:ext cx="1957694" cy="1417032"/>
              </a:xfrm>
              <a:prstGeom prst="rect">
                <a:avLst/>
              </a:prstGeom>
            </p:spPr>
          </p:pic>
          <p:sp>
            <p:nvSpPr>
              <p:cNvPr id="7" name="TextBox 6">
                <a:extLst>
                  <a:ext uri="{FF2B5EF4-FFF2-40B4-BE49-F238E27FC236}">
                    <a16:creationId xmlns:a16="http://schemas.microsoft.com/office/drawing/2014/main" id="{A0F74370-17C8-4C66-975D-0FD9C2D90A7F}"/>
                  </a:ext>
                </a:extLst>
              </p:cNvPr>
              <p:cNvSpPr txBox="1"/>
              <p:nvPr/>
            </p:nvSpPr>
            <p:spPr>
              <a:xfrm>
                <a:off x="8872669" y="1905418"/>
                <a:ext cx="2969836" cy="575654"/>
              </a:xfrm>
              <a:prstGeom prst="rect">
                <a:avLst/>
              </a:prstGeom>
              <a:noFill/>
            </p:spPr>
            <p:txBody>
              <a:bodyPr wrap="square" rtlCol="0">
                <a:spAutoFit/>
              </a:bodyPr>
              <a:lstStyle/>
              <a:p>
                <a:r>
                  <a:rPr lang="en-GB" sz="1200" b="1" dirty="0">
                    <a:solidFill>
                      <a:schemeClr val="bg1"/>
                    </a:solidFill>
                  </a:rPr>
                  <a:t>Pit on pipe surface</a:t>
                </a:r>
              </a:p>
            </p:txBody>
          </p:sp>
        </p:grpSp>
        <p:pic>
          <p:nvPicPr>
            <p:cNvPr id="24578" name="Picture 2" descr="Standard elbow erosion in physical air-sand mixture showing (a) side... |  Download Scientific Diagram">
              <a:extLst>
                <a:ext uri="{FF2B5EF4-FFF2-40B4-BE49-F238E27FC236}">
                  <a16:creationId xmlns:a16="http://schemas.microsoft.com/office/drawing/2014/main" id="{80745285-552A-4885-8223-71F5C402FB8C}"/>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860" r="51630"/>
            <a:stretch/>
          </p:blipFill>
          <p:spPr bwMode="auto">
            <a:xfrm>
              <a:off x="2735728" y="4687054"/>
              <a:ext cx="1243592" cy="13526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BBF5CBD3-181E-4B83-A4BA-75A317943612}"/>
              </a:ext>
            </a:extLst>
          </p:cNvPr>
          <p:cNvGrpSpPr/>
          <p:nvPr/>
        </p:nvGrpSpPr>
        <p:grpSpPr>
          <a:xfrm>
            <a:off x="4745656" y="1839199"/>
            <a:ext cx="1241529" cy="379018"/>
            <a:chOff x="4721272" y="1834594"/>
            <a:chExt cx="1021244" cy="379018"/>
          </a:xfrm>
        </p:grpSpPr>
        <p:sp>
          <p:nvSpPr>
            <p:cNvPr id="12" name="TextBox 11">
              <a:extLst>
                <a:ext uri="{FF2B5EF4-FFF2-40B4-BE49-F238E27FC236}">
                  <a16:creationId xmlns:a16="http://schemas.microsoft.com/office/drawing/2014/main" id="{CE57A1B8-0BEA-4D00-BA10-7A1A59F418A8}"/>
                </a:ext>
              </a:extLst>
            </p:cNvPr>
            <p:cNvSpPr txBox="1"/>
            <p:nvPr/>
          </p:nvSpPr>
          <p:spPr>
            <a:xfrm>
              <a:off x="4721272" y="1905835"/>
              <a:ext cx="688928" cy="307777"/>
            </a:xfrm>
            <a:prstGeom prst="rect">
              <a:avLst/>
            </a:prstGeom>
            <a:noFill/>
          </p:spPr>
          <p:txBody>
            <a:bodyPr wrap="square">
              <a:spAutoFit/>
            </a:bodyPr>
            <a:lstStyle/>
            <a:p>
              <a:pPr algn="ctr"/>
              <a:r>
                <a:rPr lang="en-GB" sz="1400" b="1" dirty="0">
                  <a:solidFill>
                    <a:schemeClr val="bg2">
                      <a:lumMod val="25000"/>
                    </a:schemeClr>
                  </a:solidFill>
                </a:rPr>
                <a:t>HIC </a:t>
              </a:r>
            </a:p>
          </p:txBody>
        </p:sp>
        <p:sp>
          <p:nvSpPr>
            <p:cNvPr id="13" name="TextBox 12">
              <a:extLst>
                <a:ext uri="{FF2B5EF4-FFF2-40B4-BE49-F238E27FC236}">
                  <a16:creationId xmlns:a16="http://schemas.microsoft.com/office/drawing/2014/main" id="{F5BBBE85-2887-4FB4-8567-80B87C11E283}"/>
                </a:ext>
              </a:extLst>
            </p:cNvPr>
            <p:cNvSpPr txBox="1"/>
            <p:nvPr/>
          </p:nvSpPr>
          <p:spPr>
            <a:xfrm>
              <a:off x="4940923" y="1834594"/>
              <a:ext cx="801593" cy="307777"/>
            </a:xfrm>
            <a:prstGeom prst="rect">
              <a:avLst/>
            </a:prstGeom>
            <a:noFill/>
          </p:spPr>
          <p:txBody>
            <a:bodyPr wrap="square">
              <a:spAutoFit/>
            </a:bodyPr>
            <a:lstStyle/>
            <a:p>
              <a:pPr algn="ctr"/>
              <a:r>
                <a:rPr lang="en-GB" sz="1400" b="1" dirty="0">
                  <a:solidFill>
                    <a:schemeClr val="bg2">
                      <a:lumMod val="25000"/>
                    </a:schemeClr>
                  </a:solidFill>
                </a:rPr>
                <a:t>SCC </a:t>
              </a:r>
            </a:p>
          </p:txBody>
        </p:sp>
      </p:grpSp>
      <p:pic>
        <p:nvPicPr>
          <p:cNvPr id="28" name="Picture 27">
            <a:extLst>
              <a:ext uri="{FF2B5EF4-FFF2-40B4-BE49-F238E27FC236}">
                <a16:creationId xmlns:a16="http://schemas.microsoft.com/office/drawing/2014/main" id="{89DD85E0-A9F9-4E69-B4E1-D773F30E87C9}"/>
              </a:ext>
            </a:extLst>
          </p:cNvPr>
          <p:cNvPicPr>
            <a:picLocks noChangeAspect="1"/>
          </p:cNvPicPr>
          <p:nvPr/>
        </p:nvPicPr>
        <p:blipFill>
          <a:blip r:embed="rId16"/>
          <a:stretch>
            <a:fillRect/>
          </a:stretch>
        </p:blipFill>
        <p:spPr>
          <a:xfrm>
            <a:off x="1569328" y="5669972"/>
            <a:ext cx="1671089" cy="986597"/>
          </a:xfrm>
          <a:prstGeom prst="rect">
            <a:avLst/>
          </a:prstGeom>
        </p:spPr>
      </p:pic>
    </p:spTree>
    <p:extLst>
      <p:ext uri="{BB962C8B-B14F-4D97-AF65-F5344CB8AC3E}">
        <p14:creationId xmlns:p14="http://schemas.microsoft.com/office/powerpoint/2010/main" val="554538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AD66-2071-4D81-BB86-F40ECD494D71}"/>
              </a:ext>
            </a:extLst>
          </p:cNvPr>
          <p:cNvSpPr>
            <a:spLocks noGrp="1"/>
          </p:cNvSpPr>
          <p:nvPr>
            <p:ph type="title"/>
          </p:nvPr>
        </p:nvSpPr>
        <p:spPr>
          <a:xfrm>
            <a:off x="571500" y="203359"/>
            <a:ext cx="10782300" cy="659116"/>
          </a:xfrm>
        </p:spPr>
        <p:txBody>
          <a:bodyPr>
            <a:normAutofit fontScale="90000"/>
          </a:bodyPr>
          <a:lstStyle/>
          <a:p>
            <a:br>
              <a:rPr lang="en-GB" dirty="0">
                <a:solidFill>
                  <a:schemeClr val="accent2">
                    <a:lumMod val="75000"/>
                  </a:schemeClr>
                </a:solidFill>
                <a:latin typeface="+mn-lt"/>
              </a:rPr>
            </a:br>
            <a:r>
              <a:rPr lang="en-GB" b="1" dirty="0">
                <a:solidFill>
                  <a:schemeClr val="accent2">
                    <a:lumMod val="75000"/>
                  </a:schemeClr>
                </a:solidFill>
                <a:latin typeface="+mn-lt"/>
              </a:rPr>
              <a:t>Risk assessment</a:t>
            </a:r>
            <a:br>
              <a:rPr lang="en-GB" dirty="0">
                <a:solidFill>
                  <a:schemeClr val="accent2">
                    <a:lumMod val="75000"/>
                  </a:schemeClr>
                </a:solidFill>
                <a:latin typeface="+mn-lt"/>
              </a:rPr>
            </a:br>
            <a:r>
              <a:rPr lang="en-GB" sz="4000" dirty="0">
                <a:solidFill>
                  <a:schemeClr val="accent2">
                    <a:lumMod val="75000"/>
                  </a:schemeClr>
                </a:solidFill>
                <a:latin typeface="+mn-lt"/>
              </a:rPr>
              <a:t>Safe to Operate?</a:t>
            </a:r>
            <a:endParaRPr lang="en-GB" dirty="0">
              <a:solidFill>
                <a:schemeClr val="accent2">
                  <a:lumMod val="75000"/>
                </a:schemeClr>
              </a:solidFill>
              <a:latin typeface="+mn-lt"/>
            </a:endParaRPr>
          </a:p>
        </p:txBody>
      </p:sp>
      <p:graphicFrame>
        <p:nvGraphicFramePr>
          <p:cNvPr id="10" name="Content Placeholder 7">
            <a:extLst>
              <a:ext uri="{FF2B5EF4-FFF2-40B4-BE49-F238E27FC236}">
                <a16:creationId xmlns:a16="http://schemas.microsoft.com/office/drawing/2014/main" id="{43A358F6-A728-40AB-BD7B-0ACD72DFB3F8}"/>
              </a:ext>
            </a:extLst>
          </p:cNvPr>
          <p:cNvGraphicFramePr>
            <a:graphicFrameLocks noGrp="1"/>
          </p:cNvGraphicFramePr>
          <p:nvPr>
            <p:ph idx="1"/>
            <p:extLst>
              <p:ext uri="{D42A27DB-BD31-4B8C-83A1-F6EECF244321}">
                <p14:modId xmlns:p14="http://schemas.microsoft.com/office/powerpoint/2010/main" val="288339130"/>
              </p:ext>
            </p:extLst>
          </p:nvPr>
        </p:nvGraphicFramePr>
        <p:xfrm>
          <a:off x="571500" y="1508125"/>
          <a:ext cx="10782300" cy="4082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CA6895D6-6DEA-4BEC-8B68-440FBBE4B79E}"/>
              </a:ext>
            </a:extLst>
          </p:cNvPr>
          <p:cNvSpPr>
            <a:spLocks noGrp="1"/>
          </p:cNvSpPr>
          <p:nvPr>
            <p:ph type="sldNum" sz="quarter" idx="12"/>
          </p:nvPr>
        </p:nvSpPr>
        <p:spPr/>
        <p:txBody>
          <a:bodyPr/>
          <a:lstStyle/>
          <a:p>
            <a:fld id="{2885D1F4-82CC-4222-A4E6-2EE80CB00C80}" type="slidenum">
              <a:rPr lang="en-GB" smtClean="0"/>
              <a:t>14</a:t>
            </a:fld>
            <a:endParaRPr lang="en-GB"/>
          </a:p>
        </p:txBody>
      </p:sp>
      <p:cxnSp>
        <p:nvCxnSpPr>
          <p:cNvPr id="4" name="Straight Connector 3">
            <a:extLst>
              <a:ext uri="{FF2B5EF4-FFF2-40B4-BE49-F238E27FC236}">
                <a16:creationId xmlns:a16="http://schemas.microsoft.com/office/drawing/2014/main" id="{18D1EE59-A902-4916-A64E-EBA34CE0253A}"/>
              </a:ext>
            </a:extLst>
          </p:cNvPr>
          <p:cNvCxnSpPr>
            <a:cxnSpLocks/>
          </p:cNvCxnSpPr>
          <p:nvPr/>
        </p:nvCxnSpPr>
        <p:spPr>
          <a:xfrm>
            <a:off x="571500" y="850731"/>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5" name="Group 4">
            <a:extLst>
              <a:ext uri="{FF2B5EF4-FFF2-40B4-BE49-F238E27FC236}">
                <a16:creationId xmlns:a16="http://schemas.microsoft.com/office/drawing/2014/main" id="{8B01C1A8-835E-4440-949A-864262EFC9F7}"/>
              </a:ext>
            </a:extLst>
          </p:cNvPr>
          <p:cNvGrpSpPr/>
          <p:nvPr/>
        </p:nvGrpSpPr>
        <p:grpSpPr>
          <a:xfrm>
            <a:off x="9673988" y="515769"/>
            <a:ext cx="2076450" cy="791319"/>
            <a:chOff x="10007363" y="178177"/>
            <a:chExt cx="2076450" cy="791319"/>
          </a:xfrm>
        </p:grpSpPr>
        <p:pic>
          <p:nvPicPr>
            <p:cNvPr id="6" name="Picture 2" descr="Corrosion Certification - Corrosion Jobs UK | Institute of Corrosion">
              <a:extLst>
                <a:ext uri="{FF2B5EF4-FFF2-40B4-BE49-F238E27FC236}">
                  <a16:creationId xmlns:a16="http://schemas.microsoft.com/office/drawing/2014/main" id="{4CDC15B7-6A47-405F-8923-28EE72202C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96D724-2AD1-44F8-A3A5-AD346563C153}"/>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pic>
        <p:nvPicPr>
          <p:cNvPr id="23" name="Picture 22">
            <a:extLst>
              <a:ext uri="{FF2B5EF4-FFF2-40B4-BE49-F238E27FC236}">
                <a16:creationId xmlns:a16="http://schemas.microsoft.com/office/drawing/2014/main" id="{1D161282-0385-4EF2-BAD3-6523C211D57E}"/>
              </a:ext>
            </a:extLst>
          </p:cNvPr>
          <p:cNvPicPr>
            <a:picLocks noChangeAspect="1"/>
          </p:cNvPicPr>
          <p:nvPr/>
        </p:nvPicPr>
        <p:blipFill>
          <a:blip r:embed="rId9"/>
          <a:stretch>
            <a:fillRect/>
          </a:stretch>
        </p:blipFill>
        <p:spPr>
          <a:xfrm>
            <a:off x="868363" y="1400804"/>
            <a:ext cx="4664529" cy="4606465"/>
          </a:xfrm>
          <a:prstGeom prst="rect">
            <a:avLst/>
          </a:prstGeom>
        </p:spPr>
      </p:pic>
    </p:spTree>
    <p:extLst>
      <p:ext uri="{BB962C8B-B14F-4D97-AF65-F5344CB8AC3E}">
        <p14:creationId xmlns:p14="http://schemas.microsoft.com/office/powerpoint/2010/main" val="453144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AD66-2071-4D81-BB86-F40ECD494D71}"/>
              </a:ext>
            </a:extLst>
          </p:cNvPr>
          <p:cNvSpPr>
            <a:spLocks noGrp="1"/>
          </p:cNvSpPr>
          <p:nvPr>
            <p:ph type="title"/>
          </p:nvPr>
        </p:nvSpPr>
        <p:spPr>
          <a:xfrm>
            <a:off x="571500" y="35062"/>
            <a:ext cx="10782300" cy="1700745"/>
          </a:xfrm>
        </p:spPr>
        <p:txBody>
          <a:bodyPr>
            <a:normAutofit/>
          </a:bodyPr>
          <a:lstStyle/>
          <a:p>
            <a:r>
              <a:rPr lang="en-GB" sz="4000" b="1" dirty="0">
                <a:solidFill>
                  <a:schemeClr val="accent2">
                    <a:lumMod val="75000"/>
                  </a:schemeClr>
                </a:solidFill>
                <a:latin typeface="+mn-lt"/>
              </a:rPr>
              <a:t>Risk assessment</a:t>
            </a:r>
            <a:br>
              <a:rPr lang="en-GB" b="1" dirty="0">
                <a:solidFill>
                  <a:schemeClr val="accent2">
                    <a:lumMod val="75000"/>
                  </a:schemeClr>
                </a:solidFill>
                <a:latin typeface="+mn-lt"/>
              </a:rPr>
            </a:br>
            <a:r>
              <a:rPr lang="en-GB" sz="3600" dirty="0">
                <a:solidFill>
                  <a:schemeClr val="accent2">
                    <a:lumMod val="75000"/>
                  </a:schemeClr>
                </a:solidFill>
                <a:latin typeface="+mn-lt"/>
              </a:rPr>
              <a:t>Ongoing Integrity Surveillance Plan</a:t>
            </a:r>
            <a:endParaRPr lang="en-GB" sz="4000" dirty="0">
              <a:solidFill>
                <a:schemeClr val="accent2">
                  <a:lumMod val="75000"/>
                </a:schemeClr>
              </a:solidFill>
              <a:latin typeface="+mn-lt"/>
            </a:endParaRPr>
          </a:p>
        </p:txBody>
      </p:sp>
      <p:graphicFrame>
        <p:nvGraphicFramePr>
          <p:cNvPr id="8" name="Content Placeholder 7">
            <a:extLst>
              <a:ext uri="{FF2B5EF4-FFF2-40B4-BE49-F238E27FC236}">
                <a16:creationId xmlns:a16="http://schemas.microsoft.com/office/drawing/2014/main" id="{B734BE80-6AF9-4DFF-86CD-7C0A2A9BE6EA}"/>
              </a:ext>
            </a:extLst>
          </p:cNvPr>
          <p:cNvGraphicFramePr>
            <a:graphicFrameLocks noGrp="1"/>
          </p:cNvGraphicFramePr>
          <p:nvPr>
            <p:ph idx="1"/>
          </p:nvPr>
        </p:nvGraphicFramePr>
        <p:xfrm>
          <a:off x="571500" y="1579088"/>
          <a:ext cx="10782300" cy="4110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BAC3DD85-5299-43BA-9498-83EC78C80E38}"/>
              </a:ext>
            </a:extLst>
          </p:cNvPr>
          <p:cNvSpPr>
            <a:spLocks noGrp="1"/>
          </p:cNvSpPr>
          <p:nvPr>
            <p:ph type="sldNum" sz="quarter" idx="12"/>
          </p:nvPr>
        </p:nvSpPr>
        <p:spPr/>
        <p:txBody>
          <a:bodyPr/>
          <a:lstStyle/>
          <a:p>
            <a:fld id="{2885D1F4-82CC-4222-A4E6-2EE80CB00C80}" type="slidenum">
              <a:rPr lang="en-GB" smtClean="0"/>
              <a:t>15</a:t>
            </a:fld>
            <a:endParaRPr lang="en-GB"/>
          </a:p>
        </p:txBody>
      </p:sp>
      <p:cxnSp>
        <p:nvCxnSpPr>
          <p:cNvPr id="4" name="Straight Connector 3">
            <a:extLst>
              <a:ext uri="{FF2B5EF4-FFF2-40B4-BE49-F238E27FC236}">
                <a16:creationId xmlns:a16="http://schemas.microsoft.com/office/drawing/2014/main" id="{18D1EE59-A902-4916-A64E-EBA34CE0253A}"/>
              </a:ext>
            </a:extLst>
          </p:cNvPr>
          <p:cNvCxnSpPr>
            <a:cxnSpLocks/>
          </p:cNvCxnSpPr>
          <p:nvPr/>
        </p:nvCxnSpPr>
        <p:spPr>
          <a:xfrm>
            <a:off x="571500" y="850731"/>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5" name="Group 4">
            <a:extLst>
              <a:ext uri="{FF2B5EF4-FFF2-40B4-BE49-F238E27FC236}">
                <a16:creationId xmlns:a16="http://schemas.microsoft.com/office/drawing/2014/main" id="{8B01C1A8-835E-4440-949A-864262EFC9F7}"/>
              </a:ext>
            </a:extLst>
          </p:cNvPr>
          <p:cNvGrpSpPr/>
          <p:nvPr/>
        </p:nvGrpSpPr>
        <p:grpSpPr>
          <a:xfrm>
            <a:off x="9673988" y="515769"/>
            <a:ext cx="2076450" cy="791319"/>
            <a:chOff x="10007363" y="178177"/>
            <a:chExt cx="2076450" cy="791319"/>
          </a:xfrm>
        </p:grpSpPr>
        <p:pic>
          <p:nvPicPr>
            <p:cNvPr id="6" name="Picture 2" descr="Corrosion Certification - Corrosion Jobs UK | Institute of Corrosion">
              <a:extLst>
                <a:ext uri="{FF2B5EF4-FFF2-40B4-BE49-F238E27FC236}">
                  <a16:creationId xmlns:a16="http://schemas.microsoft.com/office/drawing/2014/main" id="{4CDC15B7-6A47-405F-8923-28EE72202C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96D724-2AD1-44F8-A3A5-AD346563C153}"/>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grpSp>
        <p:nvGrpSpPr>
          <p:cNvPr id="14" name="Group 13">
            <a:extLst>
              <a:ext uri="{FF2B5EF4-FFF2-40B4-BE49-F238E27FC236}">
                <a16:creationId xmlns:a16="http://schemas.microsoft.com/office/drawing/2014/main" id="{C00B47F1-7EA1-49F1-806B-F33F822AB9B7}"/>
              </a:ext>
            </a:extLst>
          </p:cNvPr>
          <p:cNvGrpSpPr/>
          <p:nvPr/>
        </p:nvGrpSpPr>
        <p:grpSpPr>
          <a:xfrm>
            <a:off x="361848" y="1936844"/>
            <a:ext cx="5563673" cy="3342068"/>
            <a:chOff x="532327" y="1676481"/>
            <a:chExt cx="5563673" cy="3342068"/>
          </a:xfrm>
        </p:grpSpPr>
        <p:pic>
          <p:nvPicPr>
            <p:cNvPr id="12" name="Picture 11">
              <a:extLst>
                <a:ext uri="{FF2B5EF4-FFF2-40B4-BE49-F238E27FC236}">
                  <a16:creationId xmlns:a16="http://schemas.microsoft.com/office/drawing/2014/main" id="{B0DA5D03-76F2-4AFD-A340-5D94D5CF955F}"/>
                </a:ext>
              </a:extLst>
            </p:cNvPr>
            <p:cNvPicPr>
              <a:picLocks noChangeAspect="1"/>
            </p:cNvPicPr>
            <p:nvPr/>
          </p:nvPicPr>
          <p:blipFill>
            <a:blip r:embed="rId9"/>
            <a:stretch>
              <a:fillRect/>
            </a:stretch>
          </p:blipFill>
          <p:spPr>
            <a:xfrm>
              <a:off x="532327" y="1676481"/>
              <a:ext cx="5563673" cy="3342068"/>
            </a:xfrm>
            <a:prstGeom prst="rect">
              <a:avLst/>
            </a:prstGeom>
          </p:spPr>
        </p:pic>
        <p:sp>
          <p:nvSpPr>
            <p:cNvPr id="13" name="Rectangle 12">
              <a:extLst>
                <a:ext uri="{FF2B5EF4-FFF2-40B4-BE49-F238E27FC236}">
                  <a16:creationId xmlns:a16="http://schemas.microsoft.com/office/drawing/2014/main" id="{ED00F330-3653-46EB-8EB8-E28FF9D9D9DF}"/>
                </a:ext>
              </a:extLst>
            </p:cNvPr>
            <p:cNvSpPr/>
            <p:nvPr/>
          </p:nvSpPr>
          <p:spPr>
            <a:xfrm>
              <a:off x="3840480" y="4572000"/>
              <a:ext cx="2113280" cy="29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721F28D9-F27C-4009-A577-898FC5D8A28B}"/>
              </a:ext>
            </a:extLst>
          </p:cNvPr>
          <p:cNvSpPr txBox="1"/>
          <p:nvPr/>
        </p:nvSpPr>
        <p:spPr>
          <a:xfrm>
            <a:off x="666712" y="6261913"/>
            <a:ext cx="2277508" cy="276999"/>
          </a:xfrm>
          <a:prstGeom prst="rect">
            <a:avLst/>
          </a:prstGeom>
          <a:noFill/>
        </p:spPr>
        <p:txBody>
          <a:bodyPr wrap="square">
            <a:spAutoFit/>
          </a:bodyPr>
          <a:lstStyle/>
          <a:p>
            <a:r>
              <a:rPr lang="en-GB" sz="1200" b="0" i="0" dirty="0">
                <a:effectLst/>
              </a:rPr>
              <a:t>Source - </a:t>
            </a:r>
            <a:r>
              <a:rPr lang="en-GB" sz="1200" dirty="0" err="1"/>
              <a:t>Ultracorr</a:t>
            </a:r>
            <a:r>
              <a:rPr lang="en-GB" sz="1200" dirty="0"/>
              <a:t>®</a:t>
            </a:r>
          </a:p>
        </p:txBody>
      </p:sp>
    </p:spTree>
    <p:extLst>
      <p:ext uri="{BB962C8B-B14F-4D97-AF65-F5344CB8AC3E}">
        <p14:creationId xmlns:p14="http://schemas.microsoft.com/office/powerpoint/2010/main" val="3500522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8D1EE59-A902-4916-A64E-EBA34CE0253A}"/>
              </a:ext>
            </a:extLst>
          </p:cNvPr>
          <p:cNvCxnSpPr>
            <a:cxnSpLocks/>
          </p:cNvCxnSpPr>
          <p:nvPr/>
        </p:nvCxnSpPr>
        <p:spPr>
          <a:xfrm>
            <a:off x="571500" y="850731"/>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5" name="Group 4">
            <a:extLst>
              <a:ext uri="{FF2B5EF4-FFF2-40B4-BE49-F238E27FC236}">
                <a16:creationId xmlns:a16="http://schemas.microsoft.com/office/drawing/2014/main" id="{8B01C1A8-835E-4440-949A-864262EFC9F7}"/>
              </a:ext>
            </a:extLst>
          </p:cNvPr>
          <p:cNvGrpSpPr/>
          <p:nvPr/>
        </p:nvGrpSpPr>
        <p:grpSpPr>
          <a:xfrm>
            <a:off x="9673988" y="515769"/>
            <a:ext cx="2076450" cy="791319"/>
            <a:chOff x="10007363" y="178177"/>
            <a:chExt cx="2076450" cy="791319"/>
          </a:xfrm>
        </p:grpSpPr>
        <p:pic>
          <p:nvPicPr>
            <p:cNvPr id="6" name="Picture 2" descr="Corrosion Certification - Corrosion Jobs UK | Institute of Corrosion">
              <a:extLst>
                <a:ext uri="{FF2B5EF4-FFF2-40B4-BE49-F238E27FC236}">
                  <a16:creationId xmlns:a16="http://schemas.microsoft.com/office/drawing/2014/main" id="{4CDC15B7-6A47-405F-8923-28EE72202C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96D724-2AD1-44F8-A3A5-AD346563C153}"/>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pic>
        <p:nvPicPr>
          <p:cNvPr id="5122" name="Picture 2">
            <a:extLst>
              <a:ext uri="{FF2B5EF4-FFF2-40B4-BE49-F238E27FC236}">
                <a16:creationId xmlns:a16="http://schemas.microsoft.com/office/drawing/2014/main" id="{2B963549-50A4-4409-BBE8-A6CA509633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 y="1508125"/>
            <a:ext cx="3052176" cy="459101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etting Risk Thresholds for Effective Risk Based Inspection">
            <a:extLst>
              <a:ext uri="{FF2B5EF4-FFF2-40B4-BE49-F238E27FC236}">
                <a16:creationId xmlns:a16="http://schemas.microsoft.com/office/drawing/2014/main" id="{1E8083AD-5D69-4F93-A0CA-BB4D668DA82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98" t="3882" r="34901" b="5518"/>
          <a:stretch/>
        </p:blipFill>
        <p:spPr bwMode="auto">
          <a:xfrm>
            <a:off x="3403075" y="4828257"/>
            <a:ext cx="1168926" cy="1043235"/>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E80FBADD-E4E3-4C5D-9F77-6050FA9E7B89}"/>
              </a:ext>
            </a:extLst>
          </p:cNvPr>
          <p:cNvSpPr>
            <a:spLocks noGrp="1"/>
          </p:cNvSpPr>
          <p:nvPr>
            <p:ph type="title"/>
          </p:nvPr>
        </p:nvSpPr>
        <p:spPr>
          <a:xfrm>
            <a:off x="571500" y="35062"/>
            <a:ext cx="10782300" cy="1700745"/>
          </a:xfrm>
        </p:spPr>
        <p:txBody>
          <a:bodyPr>
            <a:normAutofit/>
          </a:bodyPr>
          <a:lstStyle/>
          <a:p>
            <a:r>
              <a:rPr lang="en-GB" sz="4000" b="1" dirty="0">
                <a:solidFill>
                  <a:schemeClr val="accent2">
                    <a:lumMod val="75000"/>
                  </a:schemeClr>
                </a:solidFill>
                <a:latin typeface="+mn-lt"/>
              </a:rPr>
              <a:t>Risk assessment</a:t>
            </a:r>
            <a:br>
              <a:rPr lang="en-GB" sz="4000" b="1" dirty="0">
                <a:solidFill>
                  <a:schemeClr val="accent2">
                    <a:lumMod val="75000"/>
                  </a:schemeClr>
                </a:solidFill>
                <a:latin typeface="+mn-lt"/>
              </a:rPr>
            </a:br>
            <a:r>
              <a:rPr lang="en-GB" sz="3600" dirty="0">
                <a:solidFill>
                  <a:schemeClr val="accent2">
                    <a:lumMod val="75000"/>
                  </a:schemeClr>
                </a:solidFill>
                <a:latin typeface="+mn-lt"/>
              </a:rPr>
              <a:t>Ongoing Integrity Surveillance Plan</a:t>
            </a:r>
            <a:endParaRPr lang="en-GB" sz="4000" dirty="0">
              <a:solidFill>
                <a:schemeClr val="accent2">
                  <a:lumMod val="75000"/>
                </a:schemeClr>
              </a:solidFill>
              <a:latin typeface="+mn-lt"/>
            </a:endParaRPr>
          </a:p>
        </p:txBody>
      </p:sp>
      <p:sp>
        <p:nvSpPr>
          <p:cNvPr id="2" name="Slide Number Placeholder 1">
            <a:extLst>
              <a:ext uri="{FF2B5EF4-FFF2-40B4-BE49-F238E27FC236}">
                <a16:creationId xmlns:a16="http://schemas.microsoft.com/office/drawing/2014/main" id="{4CDAE050-D973-4797-86CB-3D75E50DF8A7}"/>
              </a:ext>
            </a:extLst>
          </p:cNvPr>
          <p:cNvSpPr>
            <a:spLocks noGrp="1"/>
          </p:cNvSpPr>
          <p:nvPr>
            <p:ph type="sldNum" sz="quarter" idx="12"/>
          </p:nvPr>
        </p:nvSpPr>
        <p:spPr/>
        <p:txBody>
          <a:bodyPr/>
          <a:lstStyle/>
          <a:p>
            <a:fld id="{2885D1F4-82CC-4222-A4E6-2EE80CB00C80}" type="slidenum">
              <a:rPr lang="en-GB" smtClean="0"/>
              <a:t>16</a:t>
            </a:fld>
            <a:endParaRPr lang="en-GB"/>
          </a:p>
        </p:txBody>
      </p:sp>
      <p:graphicFrame>
        <p:nvGraphicFramePr>
          <p:cNvPr id="16" name="Content Placeholder 7">
            <a:extLst>
              <a:ext uri="{FF2B5EF4-FFF2-40B4-BE49-F238E27FC236}">
                <a16:creationId xmlns:a16="http://schemas.microsoft.com/office/drawing/2014/main" id="{900292B0-4315-4AA0-A18C-C1AFCE7D4F59}"/>
              </a:ext>
            </a:extLst>
          </p:cNvPr>
          <p:cNvGraphicFramePr>
            <a:graphicFrameLocks/>
          </p:cNvGraphicFramePr>
          <p:nvPr/>
        </p:nvGraphicFramePr>
        <p:xfrm>
          <a:off x="571500" y="1579088"/>
          <a:ext cx="10782300" cy="41102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TextBox 11">
            <a:extLst>
              <a:ext uri="{FF2B5EF4-FFF2-40B4-BE49-F238E27FC236}">
                <a16:creationId xmlns:a16="http://schemas.microsoft.com/office/drawing/2014/main" id="{004B431E-ACB5-4747-B8E3-7D5F65C145F3}"/>
              </a:ext>
            </a:extLst>
          </p:cNvPr>
          <p:cNvSpPr txBox="1"/>
          <p:nvPr/>
        </p:nvSpPr>
        <p:spPr>
          <a:xfrm>
            <a:off x="666712" y="6261913"/>
            <a:ext cx="2277508" cy="276999"/>
          </a:xfrm>
          <a:prstGeom prst="rect">
            <a:avLst/>
          </a:prstGeom>
          <a:noFill/>
        </p:spPr>
        <p:txBody>
          <a:bodyPr wrap="square">
            <a:spAutoFit/>
          </a:bodyPr>
          <a:lstStyle/>
          <a:p>
            <a:r>
              <a:rPr lang="en-GB" sz="1200" b="0" i="0" dirty="0">
                <a:effectLst/>
              </a:rPr>
              <a:t>Source – </a:t>
            </a:r>
            <a:r>
              <a:rPr lang="en-GB" sz="1200" b="0" i="0" dirty="0" err="1">
                <a:effectLst/>
              </a:rPr>
              <a:t>gate.energy</a:t>
            </a:r>
            <a:endParaRPr lang="en-GB" sz="1200" dirty="0"/>
          </a:p>
        </p:txBody>
      </p:sp>
    </p:spTree>
    <p:extLst>
      <p:ext uri="{BB962C8B-B14F-4D97-AF65-F5344CB8AC3E}">
        <p14:creationId xmlns:p14="http://schemas.microsoft.com/office/powerpoint/2010/main" val="1584942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vaporation Diagram 1">
            <a:extLst>
              <a:ext uri="{FF2B5EF4-FFF2-40B4-BE49-F238E27FC236}">
                <a16:creationId xmlns:a16="http://schemas.microsoft.com/office/drawing/2014/main" id="{930FF002-F02B-491D-B4AE-CD6B5FA0C4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10" t="5493" r="3217" b="9511"/>
          <a:stretch/>
        </p:blipFill>
        <p:spPr bwMode="auto">
          <a:xfrm>
            <a:off x="8484091" y="1926573"/>
            <a:ext cx="3069394" cy="192081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A9A3D7C-6F37-46A9-9B5A-A82B21FEB337}"/>
              </a:ext>
            </a:extLst>
          </p:cNvPr>
          <p:cNvSpPr txBox="1">
            <a:spLocks/>
          </p:cNvSpPr>
          <p:nvPr/>
        </p:nvSpPr>
        <p:spPr>
          <a:xfrm>
            <a:off x="571500" y="203359"/>
            <a:ext cx="10782300" cy="138225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2">
                    <a:lumMod val="75000"/>
                  </a:schemeClr>
                </a:solidFill>
                <a:latin typeface="+mn-lt"/>
              </a:rPr>
              <a:t>Possible mitigation options</a:t>
            </a:r>
          </a:p>
          <a:p>
            <a:r>
              <a:rPr lang="en-GB" sz="3300" dirty="0">
                <a:solidFill>
                  <a:schemeClr val="accent2">
                    <a:lumMod val="75000"/>
                  </a:schemeClr>
                </a:solidFill>
                <a:latin typeface="+mn-lt"/>
              </a:rPr>
              <a:t>Operation conditions</a:t>
            </a:r>
          </a:p>
        </p:txBody>
      </p:sp>
      <p:cxnSp>
        <p:nvCxnSpPr>
          <p:cNvPr id="5" name="Straight Connector 4">
            <a:extLst>
              <a:ext uri="{FF2B5EF4-FFF2-40B4-BE49-F238E27FC236}">
                <a16:creationId xmlns:a16="http://schemas.microsoft.com/office/drawing/2014/main" id="{5B89E86C-1A42-4F51-858E-59AFC8BBC44F}"/>
              </a:ext>
            </a:extLst>
          </p:cNvPr>
          <p:cNvCxnSpPr>
            <a:cxnSpLocks/>
          </p:cNvCxnSpPr>
          <p:nvPr/>
        </p:nvCxnSpPr>
        <p:spPr>
          <a:xfrm>
            <a:off x="571500" y="850731"/>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6" name="Group 5">
            <a:extLst>
              <a:ext uri="{FF2B5EF4-FFF2-40B4-BE49-F238E27FC236}">
                <a16:creationId xmlns:a16="http://schemas.microsoft.com/office/drawing/2014/main" id="{00001185-E926-4723-AB21-4B8A31F735F2}"/>
              </a:ext>
            </a:extLst>
          </p:cNvPr>
          <p:cNvGrpSpPr/>
          <p:nvPr/>
        </p:nvGrpSpPr>
        <p:grpSpPr>
          <a:xfrm>
            <a:off x="9673988" y="515769"/>
            <a:ext cx="2076450" cy="791319"/>
            <a:chOff x="10007363" y="178177"/>
            <a:chExt cx="2076450" cy="791319"/>
          </a:xfrm>
        </p:grpSpPr>
        <p:pic>
          <p:nvPicPr>
            <p:cNvPr id="7" name="Picture 2" descr="Corrosion Certification - Corrosion Jobs UK | Institute of Corrosion">
              <a:extLst>
                <a:ext uri="{FF2B5EF4-FFF2-40B4-BE49-F238E27FC236}">
                  <a16:creationId xmlns:a16="http://schemas.microsoft.com/office/drawing/2014/main" id="{C71BCFBC-81E2-4CAF-A0E5-96B4077432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8780072-F2BB-42BF-9417-28B12FF1F6A6}"/>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sp>
        <p:nvSpPr>
          <p:cNvPr id="11" name="TextBox 10">
            <a:extLst>
              <a:ext uri="{FF2B5EF4-FFF2-40B4-BE49-F238E27FC236}">
                <a16:creationId xmlns:a16="http://schemas.microsoft.com/office/drawing/2014/main" id="{891575FC-2D7D-4A0A-9D54-AF3ED42F4AE8}"/>
              </a:ext>
            </a:extLst>
          </p:cNvPr>
          <p:cNvSpPr txBox="1"/>
          <p:nvPr/>
        </p:nvSpPr>
        <p:spPr>
          <a:xfrm>
            <a:off x="638515" y="2234506"/>
            <a:ext cx="6800832" cy="1938992"/>
          </a:xfrm>
          <a:prstGeom prst="rect">
            <a:avLst/>
          </a:prstGeom>
          <a:noFill/>
        </p:spPr>
        <p:txBody>
          <a:bodyPr wrap="square">
            <a:spAutoFit/>
          </a:bodyPr>
          <a:lstStyle/>
          <a:p>
            <a:pPr marL="342900" indent="-342900">
              <a:buFont typeface="Arial" panose="020B0604020202020204" pitchFamily="34" charset="0"/>
              <a:buChar char="•"/>
            </a:pPr>
            <a:r>
              <a:rPr lang="en-US" sz="2000" dirty="0"/>
              <a:t>Fix the vacuum in the evaporator.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Reduce the treated content in solids </a:t>
            </a:r>
            <a:r>
              <a:rPr lang="en-US" sz="2000" dirty="0">
                <a:sym typeface="Wingdings" panose="05000000000000000000" pitchFamily="2" charset="2"/>
              </a:rPr>
              <a:t> </a:t>
            </a:r>
            <a:r>
              <a:rPr lang="en-US" sz="2000" dirty="0"/>
              <a:t>When an increase in solids is detected, send outside for treatment. 70 trucks/ week available.</a:t>
            </a:r>
          </a:p>
          <a:p>
            <a:pPr marL="342900" indent="-342900">
              <a:buFont typeface="Arial" panose="020B0604020202020204" pitchFamily="34" charset="0"/>
              <a:buChar char="•"/>
            </a:pPr>
            <a:endParaRPr lang="en-US" sz="2000" dirty="0"/>
          </a:p>
        </p:txBody>
      </p:sp>
      <p:sp>
        <p:nvSpPr>
          <p:cNvPr id="12" name="Content Placeholder 2">
            <a:extLst>
              <a:ext uri="{FF2B5EF4-FFF2-40B4-BE49-F238E27FC236}">
                <a16:creationId xmlns:a16="http://schemas.microsoft.com/office/drawing/2014/main" id="{40180DD8-13AD-406B-BDCF-C0D6BB4DE917}"/>
              </a:ext>
            </a:extLst>
          </p:cNvPr>
          <p:cNvSpPr txBox="1">
            <a:spLocks/>
          </p:cNvSpPr>
          <p:nvPr/>
        </p:nvSpPr>
        <p:spPr>
          <a:xfrm>
            <a:off x="394932" y="1351776"/>
            <a:ext cx="10782300" cy="51717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dirty="0"/>
              <a:t>Adjust some op. conditions</a:t>
            </a:r>
          </a:p>
        </p:txBody>
      </p:sp>
      <p:sp>
        <p:nvSpPr>
          <p:cNvPr id="16" name="TextBox 15">
            <a:extLst>
              <a:ext uri="{FF2B5EF4-FFF2-40B4-BE49-F238E27FC236}">
                <a16:creationId xmlns:a16="http://schemas.microsoft.com/office/drawing/2014/main" id="{96A4F464-8F2C-44F5-BF80-70C834681B8B}"/>
              </a:ext>
            </a:extLst>
          </p:cNvPr>
          <p:cNvSpPr txBox="1"/>
          <p:nvPr/>
        </p:nvSpPr>
        <p:spPr>
          <a:xfrm>
            <a:off x="1190136" y="4091184"/>
            <a:ext cx="5743862" cy="1569660"/>
          </a:xfrm>
          <a:prstGeom prst="rect">
            <a:avLst/>
          </a:prstGeom>
          <a:noFill/>
        </p:spPr>
        <p:txBody>
          <a:bodyPr wrap="square">
            <a:spAutoFit/>
          </a:bodyPr>
          <a:lstStyle/>
          <a:p>
            <a:r>
              <a:rPr lang="en-GB" sz="1600" dirty="0"/>
              <a:t>“When the desalination plant is offline, or the salt concentrations are very high in the glycol stream (&gt;10%wt), the product is sent offsite for desalination”</a:t>
            </a:r>
          </a:p>
          <a:p>
            <a:endParaRPr lang="en-GB" sz="1600" dirty="0"/>
          </a:p>
          <a:p>
            <a:r>
              <a:rPr lang="en-GB" sz="1600" dirty="0"/>
              <a:t>“Up to 70 trucks of glycol per week can be sent offsite from the plant when required”</a:t>
            </a:r>
          </a:p>
        </p:txBody>
      </p:sp>
      <p:pic>
        <p:nvPicPr>
          <p:cNvPr id="18" name="Graphic 17" descr="Truck">
            <a:extLst>
              <a:ext uri="{FF2B5EF4-FFF2-40B4-BE49-F238E27FC236}">
                <a16:creationId xmlns:a16="http://schemas.microsoft.com/office/drawing/2014/main" id="{1B1A2EA9-E1ED-4893-9EAA-8B181A3588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27558" y="5272351"/>
            <a:ext cx="914400" cy="914400"/>
          </a:xfrm>
          <a:prstGeom prst="rect">
            <a:avLst/>
          </a:prstGeom>
        </p:spPr>
      </p:pic>
      <p:pic>
        <p:nvPicPr>
          <p:cNvPr id="20" name="Graphic 19" descr="Truck">
            <a:extLst>
              <a:ext uri="{FF2B5EF4-FFF2-40B4-BE49-F238E27FC236}">
                <a16:creationId xmlns:a16="http://schemas.microsoft.com/office/drawing/2014/main" id="{50590CF5-C21E-42EC-87D1-55DD25007E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16464" y="5239877"/>
            <a:ext cx="914400" cy="914400"/>
          </a:xfrm>
          <a:prstGeom prst="rect">
            <a:avLst/>
          </a:prstGeom>
        </p:spPr>
      </p:pic>
      <p:pic>
        <p:nvPicPr>
          <p:cNvPr id="22" name="Graphic 21" descr="Truck">
            <a:extLst>
              <a:ext uri="{FF2B5EF4-FFF2-40B4-BE49-F238E27FC236}">
                <a16:creationId xmlns:a16="http://schemas.microsoft.com/office/drawing/2014/main" id="{6DA39CB1-D119-4348-BC7E-52A3F6A0C0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5000" y="4312331"/>
            <a:ext cx="914400" cy="914400"/>
          </a:xfrm>
          <a:prstGeom prst="rect">
            <a:avLst/>
          </a:prstGeom>
        </p:spPr>
      </p:pic>
      <p:pic>
        <p:nvPicPr>
          <p:cNvPr id="24" name="Graphic 23" descr="Truck">
            <a:extLst>
              <a:ext uri="{FF2B5EF4-FFF2-40B4-BE49-F238E27FC236}">
                <a16:creationId xmlns:a16="http://schemas.microsoft.com/office/drawing/2014/main" id="{27318066-218E-4BFB-93C6-70C2FA93F72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758831" y="4297885"/>
            <a:ext cx="914400" cy="914400"/>
          </a:xfrm>
          <a:prstGeom prst="rect">
            <a:avLst/>
          </a:prstGeom>
        </p:spPr>
      </p:pic>
      <p:sp>
        <p:nvSpPr>
          <p:cNvPr id="15" name="Slide Number Placeholder 1">
            <a:extLst>
              <a:ext uri="{FF2B5EF4-FFF2-40B4-BE49-F238E27FC236}">
                <a16:creationId xmlns:a16="http://schemas.microsoft.com/office/drawing/2014/main" id="{4A253B52-6C7A-47DE-9178-ADEFDC9F499E}"/>
              </a:ext>
            </a:extLst>
          </p:cNvPr>
          <p:cNvSpPr>
            <a:spLocks noGrp="1"/>
          </p:cNvSpPr>
          <p:nvPr>
            <p:ph type="sldNum" sz="quarter" idx="12"/>
          </p:nvPr>
        </p:nvSpPr>
        <p:spPr>
          <a:xfrm>
            <a:off x="8610600" y="6356350"/>
            <a:ext cx="2743200" cy="365125"/>
          </a:xfrm>
        </p:spPr>
        <p:txBody>
          <a:bodyPr/>
          <a:lstStyle/>
          <a:p>
            <a:fld id="{2885D1F4-82CC-4222-A4E6-2EE80CB00C80}" type="slidenum">
              <a:rPr lang="en-GB" smtClean="0"/>
              <a:t>17</a:t>
            </a:fld>
            <a:endParaRPr lang="en-GB"/>
          </a:p>
        </p:txBody>
      </p:sp>
    </p:spTree>
    <p:extLst>
      <p:ext uri="{BB962C8B-B14F-4D97-AF65-F5344CB8AC3E}">
        <p14:creationId xmlns:p14="http://schemas.microsoft.com/office/powerpoint/2010/main" val="4057805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3D7C-6F37-46A9-9B5A-A82B21FEB337}"/>
              </a:ext>
            </a:extLst>
          </p:cNvPr>
          <p:cNvSpPr txBox="1">
            <a:spLocks/>
          </p:cNvSpPr>
          <p:nvPr/>
        </p:nvSpPr>
        <p:spPr>
          <a:xfrm>
            <a:off x="571500" y="203359"/>
            <a:ext cx="10782300" cy="138225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2">
                    <a:lumMod val="75000"/>
                  </a:schemeClr>
                </a:solidFill>
                <a:latin typeface="+mn-lt"/>
              </a:rPr>
              <a:t>Possible mitigation options</a:t>
            </a:r>
          </a:p>
          <a:p>
            <a:r>
              <a:rPr lang="en-GB" sz="3700" dirty="0">
                <a:solidFill>
                  <a:schemeClr val="accent2">
                    <a:lumMod val="75000"/>
                  </a:schemeClr>
                </a:solidFill>
                <a:latin typeface="+mn-lt"/>
              </a:rPr>
              <a:t>Pipe</a:t>
            </a:r>
          </a:p>
        </p:txBody>
      </p:sp>
      <p:cxnSp>
        <p:nvCxnSpPr>
          <p:cNvPr id="5" name="Straight Connector 4">
            <a:extLst>
              <a:ext uri="{FF2B5EF4-FFF2-40B4-BE49-F238E27FC236}">
                <a16:creationId xmlns:a16="http://schemas.microsoft.com/office/drawing/2014/main" id="{5B89E86C-1A42-4F51-858E-59AFC8BBC44F}"/>
              </a:ext>
            </a:extLst>
          </p:cNvPr>
          <p:cNvCxnSpPr>
            <a:cxnSpLocks/>
          </p:cNvCxnSpPr>
          <p:nvPr/>
        </p:nvCxnSpPr>
        <p:spPr>
          <a:xfrm>
            <a:off x="571500" y="850731"/>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6" name="Group 5">
            <a:extLst>
              <a:ext uri="{FF2B5EF4-FFF2-40B4-BE49-F238E27FC236}">
                <a16:creationId xmlns:a16="http://schemas.microsoft.com/office/drawing/2014/main" id="{00001185-E926-4723-AB21-4B8A31F735F2}"/>
              </a:ext>
            </a:extLst>
          </p:cNvPr>
          <p:cNvGrpSpPr/>
          <p:nvPr/>
        </p:nvGrpSpPr>
        <p:grpSpPr>
          <a:xfrm>
            <a:off x="9673988" y="515769"/>
            <a:ext cx="2076450" cy="791319"/>
            <a:chOff x="10007363" y="178177"/>
            <a:chExt cx="2076450" cy="791319"/>
          </a:xfrm>
        </p:grpSpPr>
        <p:pic>
          <p:nvPicPr>
            <p:cNvPr id="7" name="Picture 2" descr="Corrosion Certification - Corrosion Jobs UK | Institute of Corrosion">
              <a:extLst>
                <a:ext uri="{FF2B5EF4-FFF2-40B4-BE49-F238E27FC236}">
                  <a16:creationId xmlns:a16="http://schemas.microsoft.com/office/drawing/2014/main" id="{C71BCFBC-81E2-4CAF-A0E5-96B407743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8780072-F2BB-42BF-9417-28B12FF1F6A6}"/>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sp>
        <p:nvSpPr>
          <p:cNvPr id="11" name="TextBox 10">
            <a:extLst>
              <a:ext uri="{FF2B5EF4-FFF2-40B4-BE49-F238E27FC236}">
                <a16:creationId xmlns:a16="http://schemas.microsoft.com/office/drawing/2014/main" id="{891575FC-2D7D-4A0A-9D54-AF3ED42F4AE8}"/>
              </a:ext>
            </a:extLst>
          </p:cNvPr>
          <p:cNvSpPr txBox="1"/>
          <p:nvPr/>
        </p:nvSpPr>
        <p:spPr>
          <a:xfrm>
            <a:off x="571500" y="5319712"/>
            <a:ext cx="11315699" cy="400110"/>
          </a:xfrm>
          <a:prstGeom prst="rect">
            <a:avLst/>
          </a:prstGeom>
          <a:noFill/>
        </p:spPr>
        <p:txBody>
          <a:bodyPr wrap="square">
            <a:spAutoFit/>
          </a:bodyPr>
          <a:lstStyle/>
          <a:p>
            <a:r>
              <a:rPr lang="en-US" sz="2000" dirty="0"/>
              <a:t>Replace the pipe with </a:t>
            </a:r>
            <a:r>
              <a:rPr lang="en-US" sz="2000" b="1" dirty="0"/>
              <a:t>a seamless pipe </a:t>
            </a:r>
            <a:r>
              <a:rPr lang="en-US" sz="2000" dirty="0"/>
              <a:t>or weld in an inert environment and apply heat treatment to it.</a:t>
            </a:r>
          </a:p>
        </p:txBody>
      </p:sp>
      <p:sp>
        <p:nvSpPr>
          <p:cNvPr id="12" name="Content Placeholder 2">
            <a:extLst>
              <a:ext uri="{FF2B5EF4-FFF2-40B4-BE49-F238E27FC236}">
                <a16:creationId xmlns:a16="http://schemas.microsoft.com/office/drawing/2014/main" id="{40180DD8-13AD-406B-BDCF-C0D6BB4DE917}"/>
              </a:ext>
            </a:extLst>
          </p:cNvPr>
          <p:cNvSpPr txBox="1">
            <a:spLocks/>
          </p:cNvSpPr>
          <p:nvPr/>
        </p:nvSpPr>
        <p:spPr>
          <a:xfrm>
            <a:off x="571500" y="1174885"/>
            <a:ext cx="10782300" cy="51717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a:t>Seamless pipes</a:t>
            </a:r>
            <a:endParaRPr lang="en-GB" sz="3200" dirty="0"/>
          </a:p>
        </p:txBody>
      </p:sp>
      <p:pic>
        <p:nvPicPr>
          <p:cNvPr id="13" name="Picture 12">
            <a:extLst>
              <a:ext uri="{FF2B5EF4-FFF2-40B4-BE49-F238E27FC236}">
                <a16:creationId xmlns:a16="http://schemas.microsoft.com/office/drawing/2014/main" id="{516E939D-5B23-4874-9783-749B270119BC}"/>
              </a:ext>
            </a:extLst>
          </p:cNvPr>
          <p:cNvPicPr>
            <a:picLocks noChangeAspect="1"/>
          </p:cNvPicPr>
          <p:nvPr/>
        </p:nvPicPr>
        <p:blipFill>
          <a:blip r:embed="rId3"/>
          <a:stretch>
            <a:fillRect/>
          </a:stretch>
        </p:blipFill>
        <p:spPr>
          <a:xfrm>
            <a:off x="7349653" y="1779376"/>
            <a:ext cx="3547926" cy="2849147"/>
          </a:xfrm>
          <a:prstGeom prst="rect">
            <a:avLst/>
          </a:prstGeom>
        </p:spPr>
      </p:pic>
      <p:sp>
        <p:nvSpPr>
          <p:cNvPr id="14" name="TextBox 13">
            <a:extLst>
              <a:ext uri="{FF2B5EF4-FFF2-40B4-BE49-F238E27FC236}">
                <a16:creationId xmlns:a16="http://schemas.microsoft.com/office/drawing/2014/main" id="{56C32119-718F-4742-9C45-28FCFB662AE8}"/>
              </a:ext>
            </a:extLst>
          </p:cNvPr>
          <p:cNvSpPr txBox="1"/>
          <p:nvPr/>
        </p:nvSpPr>
        <p:spPr>
          <a:xfrm>
            <a:off x="7349653" y="4624996"/>
            <a:ext cx="3450715" cy="419755"/>
          </a:xfrm>
          <a:prstGeom prst="rect">
            <a:avLst/>
          </a:prstGeom>
          <a:noFill/>
        </p:spPr>
        <p:txBody>
          <a:bodyPr wrap="square" rtlCol="0">
            <a:spAutoFit/>
          </a:bodyPr>
          <a:lstStyle/>
          <a:p>
            <a:pPr algn="ctr"/>
            <a:r>
              <a:rPr lang="en-GB" sz="1200" dirty="0"/>
              <a:t>Corrosion most severe in the outer parts of the HAZ of Weld joining tubes</a:t>
            </a:r>
          </a:p>
        </p:txBody>
      </p:sp>
      <p:pic>
        <p:nvPicPr>
          <p:cNvPr id="15" name="Picture 14">
            <a:extLst>
              <a:ext uri="{FF2B5EF4-FFF2-40B4-BE49-F238E27FC236}">
                <a16:creationId xmlns:a16="http://schemas.microsoft.com/office/drawing/2014/main" id="{128A1DF2-465B-4CB4-8082-EDB3F7F3214F}"/>
              </a:ext>
            </a:extLst>
          </p:cNvPr>
          <p:cNvPicPr>
            <a:picLocks noChangeAspect="1"/>
          </p:cNvPicPr>
          <p:nvPr/>
        </p:nvPicPr>
        <p:blipFill>
          <a:blip r:embed="rId4"/>
          <a:stretch>
            <a:fillRect/>
          </a:stretch>
        </p:blipFill>
        <p:spPr>
          <a:xfrm>
            <a:off x="980813" y="2171548"/>
            <a:ext cx="3743325" cy="2562225"/>
          </a:xfrm>
          <a:prstGeom prst="rect">
            <a:avLst/>
          </a:prstGeom>
        </p:spPr>
      </p:pic>
      <p:sp>
        <p:nvSpPr>
          <p:cNvPr id="2" name="Slide Number Placeholder 1">
            <a:extLst>
              <a:ext uri="{FF2B5EF4-FFF2-40B4-BE49-F238E27FC236}">
                <a16:creationId xmlns:a16="http://schemas.microsoft.com/office/drawing/2014/main" id="{982B712F-BA6A-4078-A472-C65F74D281F1}"/>
              </a:ext>
            </a:extLst>
          </p:cNvPr>
          <p:cNvSpPr>
            <a:spLocks noGrp="1"/>
          </p:cNvSpPr>
          <p:nvPr>
            <p:ph type="sldNum" sz="quarter" idx="12"/>
          </p:nvPr>
        </p:nvSpPr>
        <p:spPr/>
        <p:txBody>
          <a:bodyPr/>
          <a:lstStyle/>
          <a:p>
            <a:fld id="{2885D1F4-82CC-4222-A4E6-2EE80CB00C80}" type="slidenum">
              <a:rPr lang="en-GB" smtClean="0"/>
              <a:t>18</a:t>
            </a:fld>
            <a:endParaRPr lang="en-GB"/>
          </a:p>
        </p:txBody>
      </p:sp>
    </p:spTree>
    <p:extLst>
      <p:ext uri="{BB962C8B-B14F-4D97-AF65-F5344CB8AC3E}">
        <p14:creationId xmlns:p14="http://schemas.microsoft.com/office/powerpoint/2010/main" val="3952529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3DA44C-5EA2-4525-9D58-C9CC6F43FC4A}"/>
              </a:ext>
            </a:extLst>
          </p:cNvPr>
          <p:cNvSpPr txBox="1"/>
          <p:nvPr/>
        </p:nvSpPr>
        <p:spPr>
          <a:xfrm>
            <a:off x="1037725" y="2980538"/>
            <a:ext cx="7240002" cy="2677656"/>
          </a:xfrm>
          <a:prstGeom prst="rect">
            <a:avLst/>
          </a:prstGeom>
          <a:noFill/>
        </p:spPr>
        <p:txBody>
          <a:bodyPr wrap="square" rtlCol="0">
            <a:spAutoFit/>
          </a:bodyPr>
          <a:lstStyle/>
          <a:p>
            <a:pPr marL="285750" indent="-285750" algn="l">
              <a:buFont typeface="Arial" panose="020B0604020202020204" pitchFamily="34" charset="0"/>
              <a:buChar char="•"/>
            </a:pPr>
            <a:r>
              <a:rPr lang="en-US" sz="2400" dirty="0"/>
              <a:t>Surface coatings and </a:t>
            </a:r>
            <a:r>
              <a:rPr lang="en-US" sz="2400" b="1" dirty="0"/>
              <a:t>heat treatments </a:t>
            </a:r>
            <a:r>
              <a:rPr lang="en-US" sz="2400" dirty="0"/>
              <a:t>have been observed to be common practices to improve both surface hardening and strength.</a:t>
            </a:r>
          </a:p>
          <a:p>
            <a:pPr marL="285750" indent="-285750" algn="l">
              <a:buFont typeface="Arial" panose="020B0604020202020204" pitchFamily="34" charset="0"/>
              <a:buChar char="•"/>
            </a:pPr>
            <a:endParaRPr lang="en-US" sz="2400" dirty="0"/>
          </a:p>
          <a:p>
            <a:pPr algn="l"/>
            <a:endParaRPr lang="en-US" sz="2400" dirty="0"/>
          </a:p>
          <a:p>
            <a:endParaRPr lang="en-GB" sz="2400" dirty="0">
              <a:ea typeface="Calibri" panose="020F0502020204030204" pitchFamily="34" charset="0"/>
              <a:cs typeface="Times New Roman" panose="02020603050405020304" pitchFamily="18" charset="0"/>
            </a:endParaRPr>
          </a:p>
          <a:p>
            <a:endParaRPr lang="en-GB" sz="2400" dirty="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8A9A3D7C-6F37-46A9-9B5A-A82B21FEB337}"/>
              </a:ext>
            </a:extLst>
          </p:cNvPr>
          <p:cNvSpPr txBox="1">
            <a:spLocks/>
          </p:cNvSpPr>
          <p:nvPr/>
        </p:nvSpPr>
        <p:spPr>
          <a:xfrm>
            <a:off x="571500" y="203359"/>
            <a:ext cx="10782300" cy="138225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2">
                    <a:lumMod val="75000"/>
                  </a:schemeClr>
                </a:solidFill>
                <a:latin typeface="+mn-lt"/>
              </a:rPr>
              <a:t>Possible mitigation options</a:t>
            </a:r>
          </a:p>
          <a:p>
            <a:r>
              <a:rPr lang="en-GB" sz="3700" dirty="0">
                <a:solidFill>
                  <a:schemeClr val="accent2">
                    <a:lumMod val="75000"/>
                  </a:schemeClr>
                </a:solidFill>
                <a:latin typeface="+mn-lt"/>
              </a:rPr>
              <a:t>Slurry erosion</a:t>
            </a:r>
          </a:p>
        </p:txBody>
      </p:sp>
      <p:cxnSp>
        <p:nvCxnSpPr>
          <p:cNvPr id="5" name="Straight Connector 4">
            <a:extLst>
              <a:ext uri="{FF2B5EF4-FFF2-40B4-BE49-F238E27FC236}">
                <a16:creationId xmlns:a16="http://schemas.microsoft.com/office/drawing/2014/main" id="{5B89E86C-1A42-4F51-858E-59AFC8BBC44F}"/>
              </a:ext>
            </a:extLst>
          </p:cNvPr>
          <p:cNvCxnSpPr>
            <a:cxnSpLocks/>
          </p:cNvCxnSpPr>
          <p:nvPr/>
        </p:nvCxnSpPr>
        <p:spPr>
          <a:xfrm>
            <a:off x="571500" y="850731"/>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6" name="Group 5">
            <a:extLst>
              <a:ext uri="{FF2B5EF4-FFF2-40B4-BE49-F238E27FC236}">
                <a16:creationId xmlns:a16="http://schemas.microsoft.com/office/drawing/2014/main" id="{00001185-E926-4723-AB21-4B8A31F735F2}"/>
              </a:ext>
            </a:extLst>
          </p:cNvPr>
          <p:cNvGrpSpPr/>
          <p:nvPr/>
        </p:nvGrpSpPr>
        <p:grpSpPr>
          <a:xfrm>
            <a:off x="9673988" y="515769"/>
            <a:ext cx="2076450" cy="791319"/>
            <a:chOff x="10007363" y="178177"/>
            <a:chExt cx="2076450" cy="791319"/>
          </a:xfrm>
        </p:grpSpPr>
        <p:pic>
          <p:nvPicPr>
            <p:cNvPr id="7" name="Picture 2" descr="Corrosion Certification - Corrosion Jobs UK | Institute of Corrosion">
              <a:extLst>
                <a:ext uri="{FF2B5EF4-FFF2-40B4-BE49-F238E27FC236}">
                  <a16:creationId xmlns:a16="http://schemas.microsoft.com/office/drawing/2014/main" id="{C71BCFBC-81E2-4CAF-A0E5-96B407743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8780072-F2BB-42BF-9417-28B12FF1F6A6}"/>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pic>
        <p:nvPicPr>
          <p:cNvPr id="2" name="Picture 1">
            <a:extLst>
              <a:ext uri="{FF2B5EF4-FFF2-40B4-BE49-F238E27FC236}">
                <a16:creationId xmlns:a16="http://schemas.microsoft.com/office/drawing/2014/main" id="{AB77CBB8-F677-457C-88E7-B898A3366DEF}"/>
              </a:ext>
            </a:extLst>
          </p:cNvPr>
          <p:cNvPicPr>
            <a:picLocks noChangeAspect="1"/>
          </p:cNvPicPr>
          <p:nvPr/>
        </p:nvPicPr>
        <p:blipFill>
          <a:blip r:embed="rId4"/>
          <a:stretch>
            <a:fillRect/>
          </a:stretch>
        </p:blipFill>
        <p:spPr>
          <a:xfrm>
            <a:off x="9046744" y="3457089"/>
            <a:ext cx="2703694" cy="1863356"/>
          </a:xfrm>
          <a:prstGeom prst="rect">
            <a:avLst/>
          </a:prstGeom>
        </p:spPr>
      </p:pic>
      <p:sp>
        <p:nvSpPr>
          <p:cNvPr id="12" name="TextBox 11">
            <a:extLst>
              <a:ext uri="{FF2B5EF4-FFF2-40B4-BE49-F238E27FC236}">
                <a16:creationId xmlns:a16="http://schemas.microsoft.com/office/drawing/2014/main" id="{D405B5B1-A1A3-4E36-A3C6-8DCF816AF172}"/>
              </a:ext>
            </a:extLst>
          </p:cNvPr>
          <p:cNvSpPr txBox="1"/>
          <p:nvPr/>
        </p:nvSpPr>
        <p:spPr>
          <a:xfrm>
            <a:off x="571500" y="1682909"/>
            <a:ext cx="10313774" cy="1200329"/>
          </a:xfrm>
          <a:prstGeom prst="rect">
            <a:avLst/>
          </a:prstGeom>
          <a:noFill/>
        </p:spPr>
        <p:txBody>
          <a:bodyPr wrap="square">
            <a:spAutoFit/>
          </a:bodyPr>
          <a:lstStyle/>
          <a:p>
            <a:pPr algn="l"/>
            <a:r>
              <a:rPr lang="en-US" sz="2400" b="1" dirty="0"/>
              <a:t>Hardness and yield strength of the material should be enhanced </a:t>
            </a:r>
            <a:r>
              <a:rPr lang="en-US" sz="2400" dirty="0"/>
              <a:t>to increase the erosion resistance on </a:t>
            </a:r>
            <a:r>
              <a:rPr lang="en-US" sz="2400" dirty="0" err="1"/>
              <a:t>Ti</a:t>
            </a:r>
            <a:r>
              <a:rPr lang="en-US" sz="2400" dirty="0"/>
              <a:t> components [5]:</a:t>
            </a:r>
          </a:p>
          <a:p>
            <a:pPr algn="l"/>
            <a:endParaRPr lang="en-US" sz="2400" dirty="0"/>
          </a:p>
        </p:txBody>
      </p:sp>
      <p:sp>
        <p:nvSpPr>
          <p:cNvPr id="15" name="TextBox 14">
            <a:extLst>
              <a:ext uri="{FF2B5EF4-FFF2-40B4-BE49-F238E27FC236}">
                <a16:creationId xmlns:a16="http://schemas.microsoft.com/office/drawing/2014/main" id="{9F7C0A6C-F71F-4E2F-BF78-57DA6751A488}"/>
              </a:ext>
            </a:extLst>
          </p:cNvPr>
          <p:cNvSpPr txBox="1"/>
          <p:nvPr/>
        </p:nvSpPr>
        <p:spPr>
          <a:xfrm>
            <a:off x="1955401" y="4388767"/>
            <a:ext cx="5765231" cy="1477328"/>
          </a:xfrm>
          <a:prstGeom prst="rect">
            <a:avLst/>
          </a:prstGeom>
          <a:noFill/>
        </p:spPr>
        <p:txBody>
          <a:bodyPr wrap="square">
            <a:spAutoFit/>
          </a:bodyPr>
          <a:lstStyle/>
          <a:p>
            <a:pPr marL="285750" indent="-285750">
              <a:buFont typeface="Wingdings" panose="05000000000000000000" pitchFamily="2" charset="2"/>
              <a:buChar char="Ø"/>
            </a:pPr>
            <a:r>
              <a:rPr lang="en-US" sz="1800" b="1" dirty="0"/>
              <a:t>Treat Titanium via Selective laser melting (SLM) </a:t>
            </a:r>
            <a:r>
              <a:rPr lang="en-US" sz="1800" dirty="0"/>
              <a:t>is one of the metal powder bed fusion AM (additive manufacturing) processes. In SLM, objects are manufactured directly from specific metal powders in a layer-by-layer manner. [5]</a:t>
            </a:r>
            <a:endParaRPr lang="en-GB" dirty="0"/>
          </a:p>
        </p:txBody>
      </p:sp>
      <p:sp>
        <p:nvSpPr>
          <p:cNvPr id="9" name="Slide Number Placeholder 8">
            <a:extLst>
              <a:ext uri="{FF2B5EF4-FFF2-40B4-BE49-F238E27FC236}">
                <a16:creationId xmlns:a16="http://schemas.microsoft.com/office/drawing/2014/main" id="{2654B87D-0414-42CC-B2EF-E77F31119EBB}"/>
              </a:ext>
            </a:extLst>
          </p:cNvPr>
          <p:cNvSpPr>
            <a:spLocks noGrp="1"/>
          </p:cNvSpPr>
          <p:nvPr>
            <p:ph type="sldNum" sz="quarter" idx="12"/>
          </p:nvPr>
        </p:nvSpPr>
        <p:spPr/>
        <p:txBody>
          <a:bodyPr/>
          <a:lstStyle/>
          <a:p>
            <a:fld id="{2885D1F4-82CC-4222-A4E6-2EE80CB00C80}" type="slidenum">
              <a:rPr lang="en-GB" smtClean="0"/>
              <a:t>19</a:t>
            </a:fld>
            <a:endParaRPr lang="en-GB"/>
          </a:p>
        </p:txBody>
      </p:sp>
    </p:spTree>
    <p:extLst>
      <p:ext uri="{BB962C8B-B14F-4D97-AF65-F5344CB8AC3E}">
        <p14:creationId xmlns:p14="http://schemas.microsoft.com/office/powerpoint/2010/main" val="3526386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AD66-2071-4D81-BB86-F40ECD494D71}"/>
              </a:ext>
            </a:extLst>
          </p:cNvPr>
          <p:cNvSpPr>
            <a:spLocks noGrp="1"/>
          </p:cNvSpPr>
          <p:nvPr>
            <p:ph type="title"/>
          </p:nvPr>
        </p:nvSpPr>
        <p:spPr>
          <a:xfrm>
            <a:off x="571500" y="203359"/>
            <a:ext cx="10782300" cy="659116"/>
          </a:xfrm>
        </p:spPr>
        <p:txBody>
          <a:bodyPr>
            <a:normAutofit/>
          </a:bodyPr>
          <a:lstStyle/>
          <a:p>
            <a:r>
              <a:rPr lang="en-GB" sz="4000" b="1" dirty="0">
                <a:solidFill>
                  <a:schemeClr val="accent2">
                    <a:lumMod val="75000"/>
                  </a:schemeClr>
                </a:solidFill>
                <a:latin typeface="+mn-lt"/>
              </a:rPr>
              <a:t>Index</a:t>
            </a:r>
          </a:p>
        </p:txBody>
      </p:sp>
      <p:sp>
        <p:nvSpPr>
          <p:cNvPr id="3" name="Slide Number Placeholder 2">
            <a:extLst>
              <a:ext uri="{FF2B5EF4-FFF2-40B4-BE49-F238E27FC236}">
                <a16:creationId xmlns:a16="http://schemas.microsoft.com/office/drawing/2014/main" id="{F7B5CB17-7C42-4114-8FF6-BB9ACFE8A0F9}"/>
              </a:ext>
            </a:extLst>
          </p:cNvPr>
          <p:cNvSpPr>
            <a:spLocks noGrp="1"/>
          </p:cNvSpPr>
          <p:nvPr>
            <p:ph type="sldNum" sz="quarter" idx="12"/>
          </p:nvPr>
        </p:nvSpPr>
        <p:spPr/>
        <p:txBody>
          <a:bodyPr/>
          <a:lstStyle/>
          <a:p>
            <a:fld id="{2885D1F4-82CC-4222-A4E6-2EE80CB00C80}" type="slidenum">
              <a:rPr lang="en-GB" smtClean="0"/>
              <a:t>2</a:t>
            </a:fld>
            <a:endParaRPr lang="en-GB"/>
          </a:p>
        </p:txBody>
      </p:sp>
      <p:cxnSp>
        <p:nvCxnSpPr>
          <p:cNvPr id="4" name="Straight Connector 3">
            <a:extLst>
              <a:ext uri="{FF2B5EF4-FFF2-40B4-BE49-F238E27FC236}">
                <a16:creationId xmlns:a16="http://schemas.microsoft.com/office/drawing/2014/main" id="{18D1EE59-A902-4916-A64E-EBA34CE0253A}"/>
              </a:ext>
            </a:extLst>
          </p:cNvPr>
          <p:cNvCxnSpPr>
            <a:cxnSpLocks/>
          </p:cNvCxnSpPr>
          <p:nvPr/>
        </p:nvCxnSpPr>
        <p:spPr>
          <a:xfrm>
            <a:off x="571500" y="850731"/>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5" name="Group 4">
            <a:extLst>
              <a:ext uri="{FF2B5EF4-FFF2-40B4-BE49-F238E27FC236}">
                <a16:creationId xmlns:a16="http://schemas.microsoft.com/office/drawing/2014/main" id="{8B01C1A8-835E-4440-949A-864262EFC9F7}"/>
              </a:ext>
            </a:extLst>
          </p:cNvPr>
          <p:cNvGrpSpPr/>
          <p:nvPr/>
        </p:nvGrpSpPr>
        <p:grpSpPr>
          <a:xfrm>
            <a:off x="9673988" y="515769"/>
            <a:ext cx="2076450" cy="791319"/>
            <a:chOff x="10007363" y="178177"/>
            <a:chExt cx="2076450" cy="791319"/>
          </a:xfrm>
        </p:grpSpPr>
        <p:pic>
          <p:nvPicPr>
            <p:cNvPr id="6" name="Picture 2" descr="Corrosion Certification - Corrosion Jobs UK | Institute of Corrosion">
              <a:extLst>
                <a:ext uri="{FF2B5EF4-FFF2-40B4-BE49-F238E27FC236}">
                  <a16:creationId xmlns:a16="http://schemas.microsoft.com/office/drawing/2014/main" id="{4CDC15B7-6A47-405F-8923-28EE72202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96D724-2AD1-44F8-A3A5-AD346563C153}"/>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sp>
        <p:nvSpPr>
          <p:cNvPr id="8" name="TextBox 7">
            <a:extLst>
              <a:ext uri="{FF2B5EF4-FFF2-40B4-BE49-F238E27FC236}">
                <a16:creationId xmlns:a16="http://schemas.microsoft.com/office/drawing/2014/main" id="{4119D1BC-B446-4286-9842-C7C5F3EF155B}"/>
              </a:ext>
            </a:extLst>
          </p:cNvPr>
          <p:cNvSpPr txBox="1"/>
          <p:nvPr/>
        </p:nvSpPr>
        <p:spPr>
          <a:xfrm>
            <a:off x="526858" y="1067822"/>
            <a:ext cx="11138284" cy="5450851"/>
          </a:xfrm>
          <a:prstGeom prst="rect">
            <a:avLst/>
          </a:prstGeom>
          <a:noFill/>
        </p:spPr>
        <p:txBody>
          <a:bodyPr wrap="square" rtlCol="0">
            <a:spAutoFit/>
          </a:bodyPr>
          <a:lstStyle/>
          <a:p>
            <a:pPr marL="342900" indent="-342900">
              <a:lnSpc>
                <a:spcPct val="150000"/>
              </a:lnSpc>
              <a:buFont typeface="+mj-lt"/>
              <a:buAutoNum type="arabicPeriod"/>
            </a:pPr>
            <a:r>
              <a:rPr lang="en-US" b="1" dirty="0">
                <a:solidFill>
                  <a:schemeClr val="bg2">
                    <a:lumMod val="25000"/>
                  </a:schemeClr>
                </a:solidFill>
              </a:rPr>
              <a:t>Aim</a:t>
            </a:r>
          </a:p>
          <a:p>
            <a:pPr marL="342900" indent="-342900">
              <a:lnSpc>
                <a:spcPct val="150000"/>
              </a:lnSpc>
              <a:buFont typeface="+mj-lt"/>
              <a:buAutoNum type="arabicPeriod"/>
            </a:pPr>
            <a:r>
              <a:rPr lang="en-US" b="1" dirty="0">
                <a:solidFill>
                  <a:schemeClr val="bg2">
                    <a:lumMod val="25000"/>
                  </a:schemeClr>
                </a:solidFill>
              </a:rPr>
              <a:t>Information obtained</a:t>
            </a:r>
          </a:p>
          <a:p>
            <a:pPr marL="342900" indent="-342900">
              <a:lnSpc>
                <a:spcPct val="150000"/>
              </a:lnSpc>
              <a:buFont typeface="+mj-lt"/>
              <a:buAutoNum type="arabicPeriod"/>
            </a:pPr>
            <a:r>
              <a:rPr lang="en-US" b="1" dirty="0">
                <a:solidFill>
                  <a:schemeClr val="bg2">
                    <a:lumMod val="25000"/>
                  </a:schemeClr>
                </a:solidFill>
              </a:rPr>
              <a:t>Process description</a:t>
            </a:r>
          </a:p>
          <a:p>
            <a:pPr marL="342900" indent="-342900">
              <a:lnSpc>
                <a:spcPct val="150000"/>
              </a:lnSpc>
              <a:buFont typeface="+mj-lt"/>
              <a:buAutoNum type="arabicPeriod"/>
            </a:pPr>
            <a:r>
              <a:rPr lang="en-US" b="1" dirty="0">
                <a:solidFill>
                  <a:schemeClr val="bg2">
                    <a:lumMod val="25000"/>
                  </a:schemeClr>
                </a:solidFill>
              </a:rPr>
              <a:t>Root cause: location, two streams, HAZ area, environment.</a:t>
            </a:r>
          </a:p>
          <a:p>
            <a:pPr marL="342900" indent="-342900">
              <a:lnSpc>
                <a:spcPct val="150000"/>
              </a:lnSpc>
              <a:buFont typeface="+mj-lt"/>
              <a:buAutoNum type="arabicPeriod"/>
            </a:pPr>
            <a:r>
              <a:rPr lang="en-US" b="1" dirty="0">
                <a:solidFill>
                  <a:schemeClr val="bg2">
                    <a:lumMod val="25000"/>
                  </a:schemeClr>
                </a:solidFill>
              </a:rPr>
              <a:t>Potential failure scenario: failure conditions and main corrosion process.</a:t>
            </a:r>
          </a:p>
          <a:p>
            <a:pPr marL="342900" indent="-342900">
              <a:lnSpc>
                <a:spcPct val="150000"/>
              </a:lnSpc>
              <a:buFont typeface="+mj-lt"/>
              <a:buAutoNum type="arabicPeriod"/>
            </a:pPr>
            <a:r>
              <a:rPr lang="en-US" b="1" dirty="0">
                <a:solidFill>
                  <a:schemeClr val="bg2">
                    <a:lumMod val="25000"/>
                  </a:schemeClr>
                </a:solidFill>
              </a:rPr>
              <a:t>Risk assessment: safe to operate? </a:t>
            </a:r>
          </a:p>
          <a:p>
            <a:pPr marL="342900" indent="-342900">
              <a:lnSpc>
                <a:spcPct val="150000"/>
              </a:lnSpc>
              <a:buFont typeface="+mj-lt"/>
              <a:buAutoNum type="arabicPeriod"/>
            </a:pPr>
            <a:r>
              <a:rPr lang="en-US" b="1" dirty="0">
                <a:solidFill>
                  <a:schemeClr val="bg2">
                    <a:lumMod val="25000"/>
                  </a:schemeClr>
                </a:solidFill>
              </a:rPr>
              <a:t>Risk assessment: ongoing integrity surveillance plan.</a:t>
            </a:r>
          </a:p>
          <a:p>
            <a:pPr marL="342900" indent="-342900">
              <a:lnSpc>
                <a:spcPct val="150000"/>
              </a:lnSpc>
              <a:buFont typeface="+mj-lt"/>
              <a:buAutoNum type="arabicPeriod"/>
            </a:pPr>
            <a:r>
              <a:rPr lang="en-US" b="1" dirty="0">
                <a:solidFill>
                  <a:schemeClr val="bg2">
                    <a:lumMod val="25000"/>
                  </a:schemeClr>
                </a:solidFill>
              </a:rPr>
              <a:t>Possible mitigation options: operation conditions, pipe, slurry erosion, organic acids, oxygen, others.</a:t>
            </a:r>
          </a:p>
          <a:p>
            <a:pPr marL="342900" indent="-342900">
              <a:lnSpc>
                <a:spcPct val="150000"/>
              </a:lnSpc>
              <a:buFont typeface="+mj-lt"/>
              <a:buAutoNum type="arabicPeriod"/>
            </a:pPr>
            <a:r>
              <a:rPr lang="en-US" b="1" dirty="0">
                <a:solidFill>
                  <a:schemeClr val="bg2">
                    <a:lumMod val="25000"/>
                  </a:schemeClr>
                </a:solidFill>
              </a:rPr>
              <a:t>Alternative materials</a:t>
            </a:r>
          </a:p>
          <a:p>
            <a:pPr marL="342900" indent="-342900">
              <a:lnSpc>
                <a:spcPct val="150000"/>
              </a:lnSpc>
              <a:buFont typeface="+mj-lt"/>
              <a:buAutoNum type="arabicPeriod"/>
            </a:pPr>
            <a:r>
              <a:rPr lang="en-US" b="1" dirty="0">
                <a:solidFill>
                  <a:schemeClr val="bg2">
                    <a:lumMod val="25000"/>
                  </a:schemeClr>
                </a:solidFill>
              </a:rPr>
              <a:t>Longer term solutions</a:t>
            </a:r>
          </a:p>
          <a:p>
            <a:pPr marL="342900" indent="-342900">
              <a:lnSpc>
                <a:spcPct val="150000"/>
              </a:lnSpc>
              <a:buFont typeface="+mj-lt"/>
              <a:buAutoNum type="arabicPeriod"/>
            </a:pPr>
            <a:r>
              <a:rPr lang="en-US" b="1" dirty="0">
                <a:solidFill>
                  <a:schemeClr val="bg2">
                    <a:lumMod val="25000"/>
                  </a:schemeClr>
                </a:solidFill>
              </a:rPr>
              <a:t>Other Considerations</a:t>
            </a:r>
          </a:p>
          <a:p>
            <a:pPr marL="342900" indent="-342900">
              <a:lnSpc>
                <a:spcPct val="150000"/>
              </a:lnSpc>
              <a:buFont typeface="+mj-lt"/>
              <a:buAutoNum type="arabicPeriod"/>
            </a:pPr>
            <a:r>
              <a:rPr lang="en-US" b="1" dirty="0">
                <a:solidFill>
                  <a:schemeClr val="bg2">
                    <a:lumMod val="25000"/>
                  </a:schemeClr>
                </a:solidFill>
              </a:rPr>
              <a:t>Summary</a:t>
            </a:r>
          </a:p>
          <a:p>
            <a:pPr marL="342900" indent="-342900">
              <a:lnSpc>
                <a:spcPct val="150000"/>
              </a:lnSpc>
              <a:buFont typeface="+mj-lt"/>
              <a:buAutoNum type="arabicPeriod"/>
            </a:pPr>
            <a:r>
              <a:rPr lang="en-GB" b="1" dirty="0">
                <a:solidFill>
                  <a:schemeClr val="bg2">
                    <a:lumMod val="25000"/>
                  </a:schemeClr>
                </a:solidFill>
              </a:rPr>
              <a:t>References</a:t>
            </a:r>
          </a:p>
        </p:txBody>
      </p:sp>
    </p:spTree>
    <p:extLst>
      <p:ext uri="{BB962C8B-B14F-4D97-AF65-F5344CB8AC3E}">
        <p14:creationId xmlns:p14="http://schemas.microsoft.com/office/powerpoint/2010/main" val="2205208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3D7C-6F37-46A9-9B5A-A82B21FEB337}"/>
              </a:ext>
            </a:extLst>
          </p:cNvPr>
          <p:cNvSpPr txBox="1">
            <a:spLocks/>
          </p:cNvSpPr>
          <p:nvPr/>
        </p:nvSpPr>
        <p:spPr>
          <a:xfrm>
            <a:off x="571500" y="203359"/>
            <a:ext cx="10782300" cy="138225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2">
                    <a:lumMod val="75000"/>
                  </a:schemeClr>
                </a:solidFill>
                <a:latin typeface="+mn-lt"/>
              </a:rPr>
              <a:t>Possible mitigation options</a:t>
            </a:r>
          </a:p>
          <a:p>
            <a:r>
              <a:rPr lang="en-GB" sz="3700" dirty="0">
                <a:solidFill>
                  <a:schemeClr val="accent2">
                    <a:lumMod val="75000"/>
                  </a:schemeClr>
                </a:solidFill>
                <a:latin typeface="+mn-lt"/>
              </a:rPr>
              <a:t>Organic acids</a:t>
            </a:r>
          </a:p>
        </p:txBody>
      </p:sp>
      <p:cxnSp>
        <p:nvCxnSpPr>
          <p:cNvPr id="5" name="Straight Connector 4">
            <a:extLst>
              <a:ext uri="{FF2B5EF4-FFF2-40B4-BE49-F238E27FC236}">
                <a16:creationId xmlns:a16="http://schemas.microsoft.com/office/drawing/2014/main" id="{5B89E86C-1A42-4F51-858E-59AFC8BBC44F}"/>
              </a:ext>
            </a:extLst>
          </p:cNvPr>
          <p:cNvCxnSpPr>
            <a:cxnSpLocks/>
          </p:cNvCxnSpPr>
          <p:nvPr/>
        </p:nvCxnSpPr>
        <p:spPr>
          <a:xfrm>
            <a:off x="571500" y="850731"/>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6" name="Group 5">
            <a:extLst>
              <a:ext uri="{FF2B5EF4-FFF2-40B4-BE49-F238E27FC236}">
                <a16:creationId xmlns:a16="http://schemas.microsoft.com/office/drawing/2014/main" id="{00001185-E926-4723-AB21-4B8A31F735F2}"/>
              </a:ext>
            </a:extLst>
          </p:cNvPr>
          <p:cNvGrpSpPr/>
          <p:nvPr/>
        </p:nvGrpSpPr>
        <p:grpSpPr>
          <a:xfrm>
            <a:off x="9673988" y="515769"/>
            <a:ext cx="2076450" cy="791319"/>
            <a:chOff x="10007363" y="178177"/>
            <a:chExt cx="2076450" cy="791319"/>
          </a:xfrm>
        </p:grpSpPr>
        <p:pic>
          <p:nvPicPr>
            <p:cNvPr id="7" name="Picture 2" descr="Corrosion Certification - Corrosion Jobs UK | Institute of Corrosion">
              <a:extLst>
                <a:ext uri="{FF2B5EF4-FFF2-40B4-BE49-F238E27FC236}">
                  <a16:creationId xmlns:a16="http://schemas.microsoft.com/office/drawing/2014/main" id="{C71BCFBC-81E2-4CAF-A0E5-96B407743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8780072-F2BB-42BF-9417-28B12FF1F6A6}"/>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sp>
        <p:nvSpPr>
          <p:cNvPr id="12" name="TextBox 11">
            <a:extLst>
              <a:ext uri="{FF2B5EF4-FFF2-40B4-BE49-F238E27FC236}">
                <a16:creationId xmlns:a16="http://schemas.microsoft.com/office/drawing/2014/main" id="{C6080CF0-0C1E-44A1-A48D-282A888DE042}"/>
              </a:ext>
            </a:extLst>
          </p:cNvPr>
          <p:cNvSpPr txBox="1"/>
          <p:nvPr/>
        </p:nvSpPr>
        <p:spPr>
          <a:xfrm>
            <a:off x="571500" y="1620250"/>
            <a:ext cx="10864008" cy="3970318"/>
          </a:xfrm>
          <a:prstGeom prst="rect">
            <a:avLst/>
          </a:prstGeom>
          <a:noFill/>
        </p:spPr>
        <p:txBody>
          <a:bodyPr wrap="square">
            <a:spAutoFit/>
          </a:bodyPr>
          <a:lstStyle/>
          <a:p>
            <a:r>
              <a:rPr lang="en-US" sz="1800" dirty="0"/>
              <a:t>To avoid accumulation of organic acids in MEG regeneration plants it is typical, to choose between one of these options [7],[9]:</a:t>
            </a:r>
          </a:p>
          <a:p>
            <a:endParaRPr lang="en-US" sz="1800" b="1" dirty="0"/>
          </a:p>
          <a:p>
            <a:pPr marL="285750" indent="-285750">
              <a:buFontTx/>
              <a:buChar char="-"/>
            </a:pPr>
            <a:r>
              <a:rPr lang="en-US" sz="1800" b="1" dirty="0"/>
              <a:t>pH stabilization</a:t>
            </a:r>
            <a:r>
              <a:rPr lang="en-US" sz="1800" dirty="0"/>
              <a:t>:</a:t>
            </a:r>
            <a:endParaRPr lang="en-US" dirty="0"/>
          </a:p>
          <a:p>
            <a:endParaRPr lang="en-US" dirty="0"/>
          </a:p>
          <a:p>
            <a:endParaRPr lang="en-US" dirty="0"/>
          </a:p>
          <a:p>
            <a:pPr marL="285750" indent="-285750">
              <a:buFontTx/>
              <a:buChar char="-"/>
            </a:pPr>
            <a:endParaRPr lang="en-US" sz="1800" dirty="0"/>
          </a:p>
          <a:p>
            <a:pPr marL="285750" indent="-285750">
              <a:buFontTx/>
              <a:buChar char="-"/>
            </a:pPr>
            <a:endParaRPr lang="en-US" sz="1800" dirty="0"/>
          </a:p>
          <a:p>
            <a:pPr marL="285750" indent="-285750">
              <a:buFontTx/>
              <a:buChar char="-"/>
            </a:pPr>
            <a:endParaRPr lang="en-US" sz="1800" dirty="0"/>
          </a:p>
          <a:p>
            <a:pPr marL="285750" indent="-285750">
              <a:buFontTx/>
              <a:buChar char="-"/>
            </a:pPr>
            <a:r>
              <a:rPr lang="en-US" sz="1800" b="1" dirty="0"/>
              <a:t>Injection of film forming corrosion inhibitors (FFCI)</a:t>
            </a:r>
            <a:r>
              <a:rPr lang="en-US" sz="1800" dirty="0"/>
              <a:t> in the evaporator. To avoid scaling, this option is the best. </a:t>
            </a:r>
          </a:p>
          <a:p>
            <a:endParaRPr lang="en-US" dirty="0"/>
          </a:p>
          <a:p>
            <a:pPr marL="285750" indent="-285750">
              <a:buFontTx/>
              <a:buChar char="-"/>
            </a:pPr>
            <a:endParaRPr lang="en-US" sz="1800" dirty="0"/>
          </a:p>
          <a:p>
            <a:endParaRPr lang="en-US" dirty="0"/>
          </a:p>
          <a:p>
            <a:endParaRPr lang="en-US" sz="1800" dirty="0"/>
          </a:p>
        </p:txBody>
      </p:sp>
      <p:pic>
        <p:nvPicPr>
          <p:cNvPr id="2050" name="Picture 2" descr="Corrosion Inhibitors – BYK">
            <a:extLst>
              <a:ext uri="{FF2B5EF4-FFF2-40B4-BE49-F238E27FC236}">
                <a16:creationId xmlns:a16="http://schemas.microsoft.com/office/drawing/2014/main" id="{E6CE2D1B-3899-4668-9183-5EA9234C5A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994" b="17443"/>
          <a:stretch/>
        </p:blipFill>
        <p:spPr bwMode="auto">
          <a:xfrm>
            <a:off x="2785431" y="4956465"/>
            <a:ext cx="5552501" cy="12682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aginal pH balance: Normal levels and natural remedies">
            <a:extLst>
              <a:ext uri="{FF2B5EF4-FFF2-40B4-BE49-F238E27FC236}">
                <a16:creationId xmlns:a16="http://schemas.microsoft.com/office/drawing/2014/main" id="{052DF608-9CD4-4D99-8681-8C50B2FA22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0553" y="2526522"/>
            <a:ext cx="2399641" cy="136997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F4495A9-9BB1-45C9-B13A-457C0B2ADB60}"/>
              </a:ext>
            </a:extLst>
          </p:cNvPr>
          <p:cNvSpPr txBox="1"/>
          <p:nvPr/>
        </p:nvSpPr>
        <p:spPr>
          <a:xfrm>
            <a:off x="2512764" y="2459629"/>
            <a:ext cx="6097836" cy="923330"/>
          </a:xfrm>
          <a:prstGeom prst="rect">
            <a:avLst/>
          </a:prstGeom>
          <a:noFill/>
        </p:spPr>
        <p:txBody>
          <a:bodyPr wrap="square">
            <a:spAutoFit/>
          </a:bodyPr>
          <a:lstStyle/>
          <a:p>
            <a:r>
              <a:rPr lang="en-US" sz="1800" dirty="0"/>
              <a:t>The pH within pipelines is typically increased through addition of hydroxides, carbonates, or amine-based compounds including </a:t>
            </a:r>
            <a:r>
              <a:rPr lang="en-US" sz="1800" dirty="0" err="1"/>
              <a:t>methyldiethanolamine</a:t>
            </a:r>
            <a:r>
              <a:rPr lang="en-US" sz="1800" dirty="0"/>
              <a:t> (MDEA). </a:t>
            </a:r>
          </a:p>
        </p:txBody>
      </p:sp>
      <p:sp>
        <p:nvSpPr>
          <p:cNvPr id="2" name="Slide Number Placeholder 1">
            <a:extLst>
              <a:ext uri="{FF2B5EF4-FFF2-40B4-BE49-F238E27FC236}">
                <a16:creationId xmlns:a16="http://schemas.microsoft.com/office/drawing/2014/main" id="{AA3F73DB-9139-4832-B76F-66F718B8C990}"/>
              </a:ext>
            </a:extLst>
          </p:cNvPr>
          <p:cNvSpPr>
            <a:spLocks noGrp="1"/>
          </p:cNvSpPr>
          <p:nvPr>
            <p:ph type="sldNum" sz="quarter" idx="12"/>
          </p:nvPr>
        </p:nvSpPr>
        <p:spPr/>
        <p:txBody>
          <a:bodyPr/>
          <a:lstStyle/>
          <a:p>
            <a:fld id="{2885D1F4-82CC-4222-A4E6-2EE80CB00C80}" type="slidenum">
              <a:rPr lang="en-GB" smtClean="0"/>
              <a:t>20</a:t>
            </a:fld>
            <a:endParaRPr lang="en-GB"/>
          </a:p>
        </p:txBody>
      </p:sp>
    </p:spTree>
    <p:extLst>
      <p:ext uri="{BB962C8B-B14F-4D97-AF65-F5344CB8AC3E}">
        <p14:creationId xmlns:p14="http://schemas.microsoft.com/office/powerpoint/2010/main" val="682081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3D7C-6F37-46A9-9B5A-A82B21FEB337}"/>
              </a:ext>
            </a:extLst>
          </p:cNvPr>
          <p:cNvSpPr txBox="1">
            <a:spLocks/>
          </p:cNvSpPr>
          <p:nvPr/>
        </p:nvSpPr>
        <p:spPr>
          <a:xfrm>
            <a:off x="571500" y="203359"/>
            <a:ext cx="10782300" cy="138225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2">
                    <a:lumMod val="75000"/>
                  </a:schemeClr>
                </a:solidFill>
                <a:latin typeface="+mn-lt"/>
              </a:rPr>
              <a:t>Possible mitigation options</a:t>
            </a:r>
          </a:p>
          <a:p>
            <a:r>
              <a:rPr lang="en-GB" sz="3700" dirty="0">
                <a:solidFill>
                  <a:schemeClr val="accent2">
                    <a:lumMod val="75000"/>
                  </a:schemeClr>
                </a:solidFill>
                <a:latin typeface="+mn-lt"/>
              </a:rPr>
              <a:t>Oxygen</a:t>
            </a:r>
          </a:p>
        </p:txBody>
      </p:sp>
      <p:cxnSp>
        <p:nvCxnSpPr>
          <p:cNvPr id="5" name="Straight Connector 4">
            <a:extLst>
              <a:ext uri="{FF2B5EF4-FFF2-40B4-BE49-F238E27FC236}">
                <a16:creationId xmlns:a16="http://schemas.microsoft.com/office/drawing/2014/main" id="{5B89E86C-1A42-4F51-858E-59AFC8BBC44F}"/>
              </a:ext>
            </a:extLst>
          </p:cNvPr>
          <p:cNvCxnSpPr>
            <a:cxnSpLocks/>
          </p:cNvCxnSpPr>
          <p:nvPr/>
        </p:nvCxnSpPr>
        <p:spPr>
          <a:xfrm>
            <a:off x="571500" y="850731"/>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6" name="Group 5">
            <a:extLst>
              <a:ext uri="{FF2B5EF4-FFF2-40B4-BE49-F238E27FC236}">
                <a16:creationId xmlns:a16="http://schemas.microsoft.com/office/drawing/2014/main" id="{00001185-E926-4723-AB21-4B8A31F735F2}"/>
              </a:ext>
            </a:extLst>
          </p:cNvPr>
          <p:cNvGrpSpPr/>
          <p:nvPr/>
        </p:nvGrpSpPr>
        <p:grpSpPr>
          <a:xfrm>
            <a:off x="9673988" y="515769"/>
            <a:ext cx="2076450" cy="791319"/>
            <a:chOff x="10007363" y="178177"/>
            <a:chExt cx="2076450" cy="791319"/>
          </a:xfrm>
        </p:grpSpPr>
        <p:pic>
          <p:nvPicPr>
            <p:cNvPr id="7" name="Picture 2" descr="Corrosion Certification - Corrosion Jobs UK | Institute of Corrosion">
              <a:extLst>
                <a:ext uri="{FF2B5EF4-FFF2-40B4-BE49-F238E27FC236}">
                  <a16:creationId xmlns:a16="http://schemas.microsoft.com/office/drawing/2014/main" id="{C71BCFBC-81E2-4CAF-A0E5-96B407743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8780072-F2BB-42BF-9417-28B12FF1F6A6}"/>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sp>
        <p:nvSpPr>
          <p:cNvPr id="12" name="TextBox 11">
            <a:extLst>
              <a:ext uri="{FF2B5EF4-FFF2-40B4-BE49-F238E27FC236}">
                <a16:creationId xmlns:a16="http://schemas.microsoft.com/office/drawing/2014/main" id="{C6080CF0-0C1E-44A1-A48D-282A888DE042}"/>
              </a:ext>
            </a:extLst>
          </p:cNvPr>
          <p:cNvSpPr txBox="1"/>
          <p:nvPr/>
        </p:nvSpPr>
        <p:spPr>
          <a:xfrm>
            <a:off x="896729" y="1877516"/>
            <a:ext cx="8927626" cy="2492990"/>
          </a:xfrm>
          <a:prstGeom prst="rect">
            <a:avLst/>
          </a:prstGeom>
          <a:noFill/>
        </p:spPr>
        <p:txBody>
          <a:bodyPr wrap="square">
            <a:spAutoFit/>
          </a:bodyPr>
          <a:lstStyle/>
          <a:p>
            <a:r>
              <a:rPr lang="en-US" sz="2800" dirty="0">
                <a:latin typeface="Calibri body"/>
              </a:rPr>
              <a:t>Oxygen removal. Inject an </a:t>
            </a:r>
            <a:r>
              <a:rPr lang="en-US" sz="2800" dirty="0"/>
              <a:t>oxygen scavenger, for example:</a:t>
            </a:r>
          </a:p>
          <a:p>
            <a:r>
              <a:rPr lang="en-US" sz="2800" dirty="0"/>
              <a:t> </a:t>
            </a:r>
          </a:p>
          <a:p>
            <a:endParaRPr lang="en-US" sz="2800" dirty="0"/>
          </a:p>
          <a:p>
            <a:pPr marL="285750" indent="-285750">
              <a:buFont typeface="Arial" panose="020B0604020202020204" pitchFamily="34" charset="0"/>
              <a:buChar char="•"/>
            </a:pPr>
            <a:r>
              <a:rPr lang="en-US" sz="2400" b="1" dirty="0">
                <a:latin typeface="Calibri body"/>
              </a:rPr>
              <a:t>S</a:t>
            </a:r>
            <a:r>
              <a:rPr lang="en-US" sz="2400" b="1" i="0" u="none" strike="noStrike" baseline="0" dirty="0">
                <a:latin typeface="Calibri body"/>
              </a:rPr>
              <a:t>odium </a:t>
            </a:r>
            <a:r>
              <a:rPr lang="en-US" sz="2400" b="1" i="0" u="none" strike="noStrike" baseline="0" dirty="0" err="1">
                <a:latin typeface="Calibri body"/>
              </a:rPr>
              <a:t>bisulphite</a:t>
            </a:r>
            <a:r>
              <a:rPr lang="en-US" sz="2400" b="1" i="0" u="none" strike="noStrike" baseline="0" dirty="0">
                <a:latin typeface="Calibri body"/>
              </a:rPr>
              <a:t> (NaHSO</a:t>
            </a:r>
            <a:r>
              <a:rPr lang="en-US" sz="2400" b="1" i="0" u="none" strike="noStrike" baseline="-25000" dirty="0">
                <a:latin typeface="Calibri body"/>
              </a:rPr>
              <a:t>3</a:t>
            </a:r>
            <a:r>
              <a:rPr lang="en-US" sz="2400" b="1" i="0" u="none" strike="noStrike" baseline="0" dirty="0">
                <a:latin typeface="Calibri body"/>
              </a:rPr>
              <a:t>)</a:t>
            </a:r>
          </a:p>
          <a:p>
            <a:pPr marL="285750" indent="-285750">
              <a:buFont typeface="Arial" panose="020B0604020202020204" pitchFamily="34" charset="0"/>
              <a:buChar char="•"/>
            </a:pPr>
            <a:endParaRPr lang="en-US" sz="2400" b="1" i="0" u="none" strike="noStrike" baseline="0" dirty="0">
              <a:latin typeface="Calibri body"/>
            </a:endParaRPr>
          </a:p>
          <a:p>
            <a:pPr marL="285750" indent="-285750">
              <a:buFont typeface="Arial" panose="020B0604020202020204" pitchFamily="34" charset="0"/>
              <a:buChar char="•"/>
            </a:pPr>
            <a:r>
              <a:rPr lang="en-US" sz="2400" b="1" dirty="0">
                <a:latin typeface="Calibri body"/>
              </a:rPr>
              <a:t>A</a:t>
            </a:r>
            <a:r>
              <a:rPr lang="en-US" sz="2400" b="1" i="0" u="none" strike="noStrike" baseline="0" dirty="0">
                <a:latin typeface="Calibri body"/>
              </a:rPr>
              <a:t>mmonium </a:t>
            </a:r>
            <a:r>
              <a:rPr lang="en-US" sz="2400" b="1" i="0" u="none" strike="noStrike" baseline="0" dirty="0" err="1">
                <a:latin typeface="Calibri body"/>
              </a:rPr>
              <a:t>bisulphite</a:t>
            </a:r>
            <a:r>
              <a:rPr lang="en-US" sz="2400" b="1" i="0" u="none" strike="noStrike" baseline="0" dirty="0">
                <a:latin typeface="Calibri body"/>
              </a:rPr>
              <a:t> (</a:t>
            </a:r>
            <a:r>
              <a:rPr lang="en-GB" sz="2400" b="1" i="0" dirty="0">
                <a:solidFill>
                  <a:srgbClr val="202124"/>
                </a:solidFill>
                <a:effectLst/>
                <a:latin typeface="+mj-lt"/>
              </a:rPr>
              <a:t>NH</a:t>
            </a:r>
            <a:r>
              <a:rPr lang="en-GB" sz="2400" b="1" i="0" baseline="-25000" dirty="0">
                <a:solidFill>
                  <a:srgbClr val="202124"/>
                </a:solidFill>
                <a:effectLst/>
                <a:latin typeface="+mj-lt"/>
              </a:rPr>
              <a:t>4</a:t>
            </a:r>
            <a:r>
              <a:rPr lang="en-GB" sz="2400" b="1" i="0" dirty="0">
                <a:solidFill>
                  <a:srgbClr val="202124"/>
                </a:solidFill>
                <a:effectLst/>
                <a:latin typeface="+mj-lt"/>
              </a:rPr>
              <a:t>HSO</a:t>
            </a:r>
            <a:r>
              <a:rPr lang="en-GB" sz="2400" b="1" i="0" baseline="-25000" dirty="0">
                <a:solidFill>
                  <a:srgbClr val="202124"/>
                </a:solidFill>
                <a:effectLst/>
                <a:latin typeface="+mj-lt"/>
              </a:rPr>
              <a:t>3</a:t>
            </a:r>
            <a:r>
              <a:rPr lang="en-US" sz="2400" b="1" i="0" u="none" strike="noStrike" baseline="0" dirty="0">
                <a:latin typeface="+mj-lt"/>
              </a:rPr>
              <a:t>)</a:t>
            </a:r>
          </a:p>
        </p:txBody>
      </p:sp>
      <p:pic>
        <p:nvPicPr>
          <p:cNvPr id="3074" name="Picture 2" descr="Oxygen Scavenger">
            <a:extLst>
              <a:ext uri="{FF2B5EF4-FFF2-40B4-BE49-F238E27FC236}">
                <a16:creationId xmlns:a16="http://schemas.microsoft.com/office/drawing/2014/main" id="{F711488B-682C-4DCE-80D0-BE88E6AE8D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956" y="2646531"/>
            <a:ext cx="2500474" cy="333396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4352ED5-D187-465C-8145-1E73C15654A6}"/>
              </a:ext>
            </a:extLst>
          </p:cNvPr>
          <p:cNvSpPr>
            <a:spLocks noGrp="1"/>
          </p:cNvSpPr>
          <p:nvPr>
            <p:ph type="sldNum" sz="quarter" idx="12"/>
          </p:nvPr>
        </p:nvSpPr>
        <p:spPr/>
        <p:txBody>
          <a:bodyPr/>
          <a:lstStyle/>
          <a:p>
            <a:fld id="{2885D1F4-82CC-4222-A4E6-2EE80CB00C80}" type="slidenum">
              <a:rPr lang="en-GB" smtClean="0"/>
              <a:t>21</a:t>
            </a:fld>
            <a:endParaRPr lang="en-GB"/>
          </a:p>
        </p:txBody>
      </p:sp>
    </p:spTree>
    <p:extLst>
      <p:ext uri="{BB962C8B-B14F-4D97-AF65-F5344CB8AC3E}">
        <p14:creationId xmlns:p14="http://schemas.microsoft.com/office/powerpoint/2010/main" val="309622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3DA44C-5EA2-4525-9D58-C9CC6F43FC4A}"/>
              </a:ext>
            </a:extLst>
          </p:cNvPr>
          <p:cNvSpPr txBox="1"/>
          <p:nvPr/>
        </p:nvSpPr>
        <p:spPr>
          <a:xfrm>
            <a:off x="577614" y="1689418"/>
            <a:ext cx="10134599" cy="2308324"/>
          </a:xfrm>
          <a:prstGeom prst="rect">
            <a:avLst/>
          </a:prstGeom>
          <a:noFill/>
        </p:spPr>
        <p:txBody>
          <a:bodyPr wrap="square" rtlCol="0">
            <a:spAutoFit/>
          </a:bodyPr>
          <a:lstStyle/>
          <a:p>
            <a:pPr algn="l"/>
            <a:endParaRPr lang="en-US" sz="2400" dirty="0"/>
          </a:p>
          <a:p>
            <a:pPr marL="285750" indent="-285750" algn="l">
              <a:buFont typeface="Arial" panose="020B0604020202020204" pitchFamily="34" charset="0"/>
              <a:buChar char="•"/>
            </a:pPr>
            <a:r>
              <a:rPr lang="en-US" sz="2400" b="1" dirty="0"/>
              <a:t>Increase TiO</a:t>
            </a:r>
            <a:r>
              <a:rPr lang="en-US" sz="2400" b="1" baseline="-25000" dirty="0"/>
              <a:t>2</a:t>
            </a:r>
            <a:r>
              <a:rPr lang="en-US" sz="2400" b="1" dirty="0"/>
              <a:t> thickness: </a:t>
            </a:r>
            <a:r>
              <a:rPr lang="en-US" sz="2400" dirty="0"/>
              <a:t>Another possible way is to increase the natural thickness of TiO</a:t>
            </a:r>
            <a:r>
              <a:rPr lang="en-US" sz="2400" baseline="-25000" dirty="0"/>
              <a:t>2</a:t>
            </a:r>
            <a:r>
              <a:rPr lang="en-US" sz="2400" dirty="0"/>
              <a:t> by surface treatments. [6]</a:t>
            </a:r>
          </a:p>
          <a:p>
            <a:pPr algn="l"/>
            <a:endParaRPr lang="en-US" sz="2400" dirty="0"/>
          </a:p>
          <a:p>
            <a:endParaRPr lang="en-GB" sz="2400" dirty="0">
              <a:ea typeface="Calibri" panose="020F0502020204030204" pitchFamily="34" charset="0"/>
              <a:cs typeface="Times New Roman" panose="02020603050405020304" pitchFamily="18" charset="0"/>
            </a:endParaRPr>
          </a:p>
          <a:p>
            <a:endParaRPr lang="en-GB" sz="2400" dirty="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8A9A3D7C-6F37-46A9-9B5A-A82B21FEB337}"/>
              </a:ext>
            </a:extLst>
          </p:cNvPr>
          <p:cNvSpPr txBox="1">
            <a:spLocks/>
          </p:cNvSpPr>
          <p:nvPr/>
        </p:nvSpPr>
        <p:spPr>
          <a:xfrm>
            <a:off x="571500" y="203359"/>
            <a:ext cx="10782300" cy="138225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2">
                    <a:lumMod val="75000"/>
                  </a:schemeClr>
                </a:solidFill>
                <a:latin typeface="+mn-lt"/>
              </a:rPr>
              <a:t>Possible mitigation options</a:t>
            </a:r>
          </a:p>
          <a:p>
            <a:r>
              <a:rPr lang="en-GB" sz="3700" dirty="0">
                <a:solidFill>
                  <a:schemeClr val="accent2">
                    <a:lumMod val="75000"/>
                  </a:schemeClr>
                </a:solidFill>
                <a:latin typeface="+mn-lt"/>
              </a:rPr>
              <a:t>Other options</a:t>
            </a:r>
          </a:p>
        </p:txBody>
      </p:sp>
      <p:cxnSp>
        <p:nvCxnSpPr>
          <p:cNvPr id="5" name="Straight Connector 4">
            <a:extLst>
              <a:ext uri="{FF2B5EF4-FFF2-40B4-BE49-F238E27FC236}">
                <a16:creationId xmlns:a16="http://schemas.microsoft.com/office/drawing/2014/main" id="{5B89E86C-1A42-4F51-858E-59AFC8BBC44F}"/>
              </a:ext>
            </a:extLst>
          </p:cNvPr>
          <p:cNvCxnSpPr>
            <a:cxnSpLocks/>
          </p:cNvCxnSpPr>
          <p:nvPr/>
        </p:nvCxnSpPr>
        <p:spPr>
          <a:xfrm>
            <a:off x="571500" y="850731"/>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6" name="Group 5">
            <a:extLst>
              <a:ext uri="{FF2B5EF4-FFF2-40B4-BE49-F238E27FC236}">
                <a16:creationId xmlns:a16="http://schemas.microsoft.com/office/drawing/2014/main" id="{00001185-E926-4723-AB21-4B8A31F735F2}"/>
              </a:ext>
            </a:extLst>
          </p:cNvPr>
          <p:cNvGrpSpPr/>
          <p:nvPr/>
        </p:nvGrpSpPr>
        <p:grpSpPr>
          <a:xfrm>
            <a:off x="9673988" y="515769"/>
            <a:ext cx="2076450" cy="791319"/>
            <a:chOff x="10007363" y="178177"/>
            <a:chExt cx="2076450" cy="791319"/>
          </a:xfrm>
        </p:grpSpPr>
        <p:pic>
          <p:nvPicPr>
            <p:cNvPr id="7" name="Picture 2" descr="Corrosion Certification - Corrosion Jobs UK | Institute of Corrosion">
              <a:extLst>
                <a:ext uri="{FF2B5EF4-FFF2-40B4-BE49-F238E27FC236}">
                  <a16:creationId xmlns:a16="http://schemas.microsoft.com/office/drawing/2014/main" id="{C71BCFBC-81E2-4CAF-A0E5-96B407743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8780072-F2BB-42BF-9417-28B12FF1F6A6}"/>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sp>
        <p:nvSpPr>
          <p:cNvPr id="14" name="TextBox 13">
            <a:extLst>
              <a:ext uri="{FF2B5EF4-FFF2-40B4-BE49-F238E27FC236}">
                <a16:creationId xmlns:a16="http://schemas.microsoft.com/office/drawing/2014/main" id="{E1BA3794-E766-4663-B94B-D25DB7687D6C}"/>
              </a:ext>
            </a:extLst>
          </p:cNvPr>
          <p:cNvSpPr txBox="1"/>
          <p:nvPr/>
        </p:nvSpPr>
        <p:spPr>
          <a:xfrm>
            <a:off x="1780584" y="3321094"/>
            <a:ext cx="7144921" cy="1323439"/>
          </a:xfrm>
          <a:prstGeom prst="rect">
            <a:avLst/>
          </a:prstGeom>
          <a:noFill/>
        </p:spPr>
        <p:txBody>
          <a:bodyPr wrap="square">
            <a:spAutoFit/>
          </a:bodyPr>
          <a:lstStyle/>
          <a:p>
            <a:pPr marL="285750" indent="-285750" algn="l">
              <a:buFont typeface="Wingdings" panose="05000000000000000000" pitchFamily="2" charset="2"/>
              <a:buChar char="Ø"/>
            </a:pPr>
            <a:r>
              <a:rPr lang="en-US" sz="2000" b="1" dirty="0"/>
              <a:t>Anodization</a:t>
            </a:r>
            <a:endParaRPr lang="en-US" sz="2000" dirty="0"/>
          </a:p>
          <a:p>
            <a:pPr marL="285750" indent="-285750" algn="l">
              <a:buFont typeface="Wingdings" panose="05000000000000000000" pitchFamily="2" charset="2"/>
              <a:buChar char="Ø"/>
            </a:pPr>
            <a:r>
              <a:rPr lang="en-US" sz="2000" dirty="0"/>
              <a:t>Thermal oxidation</a:t>
            </a:r>
          </a:p>
          <a:p>
            <a:pPr marL="285750" indent="-285750" algn="l">
              <a:buFont typeface="Wingdings" panose="05000000000000000000" pitchFamily="2" charset="2"/>
              <a:buChar char="Ø"/>
            </a:pPr>
            <a:r>
              <a:rPr lang="en-US" sz="2000" dirty="0"/>
              <a:t>Chemical oxidation and </a:t>
            </a:r>
          </a:p>
          <a:p>
            <a:pPr marL="285750" indent="-285750" algn="l">
              <a:buFont typeface="Wingdings" panose="05000000000000000000" pitchFamily="2" charset="2"/>
              <a:buChar char="Ø"/>
            </a:pPr>
            <a:r>
              <a:rPr lang="en-US" sz="2000" dirty="0"/>
              <a:t>Ion implantation are other possible techniques</a:t>
            </a:r>
          </a:p>
        </p:txBody>
      </p:sp>
      <p:pic>
        <p:nvPicPr>
          <p:cNvPr id="1026" name="Picture 2" descr="Coatings | Free Full-Text | On the Mechanism of Formation of Conversion  Titanium-Containing Coatings | HTML">
            <a:extLst>
              <a:ext uri="{FF2B5EF4-FFF2-40B4-BE49-F238E27FC236}">
                <a16:creationId xmlns:a16="http://schemas.microsoft.com/office/drawing/2014/main" id="{D2F58789-26DC-4BC0-A5F0-96B97A4A64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955" r="3254" b="7718"/>
          <a:stretch/>
        </p:blipFill>
        <p:spPr bwMode="auto">
          <a:xfrm>
            <a:off x="8286022" y="2932716"/>
            <a:ext cx="3084724" cy="213005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EF7C9F2-4FD9-4424-905A-F0A6F1EF5171}"/>
              </a:ext>
            </a:extLst>
          </p:cNvPr>
          <p:cNvSpPr>
            <a:spLocks noGrp="1"/>
          </p:cNvSpPr>
          <p:nvPr>
            <p:ph type="sldNum" sz="quarter" idx="12"/>
          </p:nvPr>
        </p:nvSpPr>
        <p:spPr/>
        <p:txBody>
          <a:bodyPr/>
          <a:lstStyle/>
          <a:p>
            <a:fld id="{2885D1F4-82CC-4222-A4E6-2EE80CB00C80}" type="slidenum">
              <a:rPr lang="en-GB" smtClean="0"/>
              <a:t>22</a:t>
            </a:fld>
            <a:endParaRPr lang="en-GB"/>
          </a:p>
        </p:txBody>
      </p:sp>
    </p:spTree>
    <p:extLst>
      <p:ext uri="{BB962C8B-B14F-4D97-AF65-F5344CB8AC3E}">
        <p14:creationId xmlns:p14="http://schemas.microsoft.com/office/powerpoint/2010/main" val="3381753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AD66-2071-4D81-BB86-F40ECD494D71}"/>
              </a:ext>
            </a:extLst>
          </p:cNvPr>
          <p:cNvSpPr>
            <a:spLocks noGrp="1"/>
          </p:cNvSpPr>
          <p:nvPr>
            <p:ph type="title"/>
          </p:nvPr>
        </p:nvSpPr>
        <p:spPr>
          <a:xfrm>
            <a:off x="571500" y="525799"/>
            <a:ext cx="10782300" cy="659116"/>
          </a:xfrm>
        </p:spPr>
        <p:txBody>
          <a:bodyPr>
            <a:normAutofit fontScale="90000"/>
          </a:bodyPr>
          <a:lstStyle/>
          <a:p>
            <a:r>
              <a:rPr lang="en-GB" b="1" dirty="0">
                <a:solidFill>
                  <a:schemeClr val="accent2">
                    <a:lumMod val="75000"/>
                  </a:schemeClr>
                </a:solidFill>
                <a:latin typeface="+mn-lt"/>
              </a:rPr>
              <a:t>Alternative Materials</a:t>
            </a:r>
            <a:br>
              <a:rPr lang="en-GB" b="1" dirty="0">
                <a:solidFill>
                  <a:schemeClr val="accent2">
                    <a:lumMod val="75000"/>
                  </a:schemeClr>
                </a:solidFill>
                <a:latin typeface="+mn-lt"/>
              </a:rPr>
            </a:br>
            <a:r>
              <a:rPr lang="en-GB" sz="3600" dirty="0">
                <a:solidFill>
                  <a:schemeClr val="accent2">
                    <a:lumMod val="75000"/>
                  </a:schemeClr>
                </a:solidFill>
                <a:latin typeface="+mn-lt"/>
              </a:rPr>
              <a:t>Weld</a:t>
            </a:r>
            <a:endParaRPr lang="en-GB" dirty="0">
              <a:solidFill>
                <a:schemeClr val="accent2">
                  <a:lumMod val="75000"/>
                </a:schemeClr>
              </a:solidFill>
              <a:latin typeface="+mn-lt"/>
            </a:endParaRPr>
          </a:p>
        </p:txBody>
      </p:sp>
      <p:sp>
        <p:nvSpPr>
          <p:cNvPr id="8" name="Slide Number Placeholder 7">
            <a:extLst>
              <a:ext uri="{FF2B5EF4-FFF2-40B4-BE49-F238E27FC236}">
                <a16:creationId xmlns:a16="http://schemas.microsoft.com/office/drawing/2014/main" id="{5CDBF023-0167-4D62-8516-2E64434FD742}"/>
              </a:ext>
            </a:extLst>
          </p:cNvPr>
          <p:cNvSpPr>
            <a:spLocks noGrp="1"/>
          </p:cNvSpPr>
          <p:nvPr>
            <p:ph type="sldNum" sz="quarter" idx="12"/>
          </p:nvPr>
        </p:nvSpPr>
        <p:spPr/>
        <p:txBody>
          <a:bodyPr/>
          <a:lstStyle/>
          <a:p>
            <a:fld id="{2885D1F4-82CC-4222-A4E6-2EE80CB00C80}" type="slidenum">
              <a:rPr lang="en-GB" smtClean="0"/>
              <a:t>23</a:t>
            </a:fld>
            <a:endParaRPr lang="en-GB"/>
          </a:p>
        </p:txBody>
      </p:sp>
      <p:cxnSp>
        <p:nvCxnSpPr>
          <p:cNvPr id="4" name="Straight Connector 3">
            <a:extLst>
              <a:ext uri="{FF2B5EF4-FFF2-40B4-BE49-F238E27FC236}">
                <a16:creationId xmlns:a16="http://schemas.microsoft.com/office/drawing/2014/main" id="{18D1EE59-A902-4916-A64E-EBA34CE0253A}"/>
              </a:ext>
            </a:extLst>
          </p:cNvPr>
          <p:cNvCxnSpPr>
            <a:cxnSpLocks/>
          </p:cNvCxnSpPr>
          <p:nvPr/>
        </p:nvCxnSpPr>
        <p:spPr>
          <a:xfrm>
            <a:off x="571500" y="850731"/>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5" name="Group 4">
            <a:extLst>
              <a:ext uri="{FF2B5EF4-FFF2-40B4-BE49-F238E27FC236}">
                <a16:creationId xmlns:a16="http://schemas.microsoft.com/office/drawing/2014/main" id="{8B01C1A8-835E-4440-949A-864262EFC9F7}"/>
              </a:ext>
            </a:extLst>
          </p:cNvPr>
          <p:cNvGrpSpPr/>
          <p:nvPr/>
        </p:nvGrpSpPr>
        <p:grpSpPr>
          <a:xfrm>
            <a:off x="9673988" y="515769"/>
            <a:ext cx="2076450" cy="791319"/>
            <a:chOff x="10007363" y="178177"/>
            <a:chExt cx="2076450" cy="791319"/>
          </a:xfrm>
        </p:grpSpPr>
        <p:pic>
          <p:nvPicPr>
            <p:cNvPr id="6" name="Picture 2" descr="Corrosion Certification - Corrosion Jobs UK | Institute of Corrosion">
              <a:extLst>
                <a:ext uri="{FF2B5EF4-FFF2-40B4-BE49-F238E27FC236}">
                  <a16:creationId xmlns:a16="http://schemas.microsoft.com/office/drawing/2014/main" id="{4CDC15B7-6A47-405F-8923-28EE72202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96D724-2AD1-44F8-A3A5-AD346563C153}"/>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grpSp>
        <p:nvGrpSpPr>
          <p:cNvPr id="9" name="Group 8">
            <a:extLst>
              <a:ext uri="{FF2B5EF4-FFF2-40B4-BE49-F238E27FC236}">
                <a16:creationId xmlns:a16="http://schemas.microsoft.com/office/drawing/2014/main" id="{6E6B5A9C-6B79-4359-9CD2-98CF8DA36993}"/>
              </a:ext>
            </a:extLst>
          </p:cNvPr>
          <p:cNvGrpSpPr/>
          <p:nvPr/>
        </p:nvGrpSpPr>
        <p:grpSpPr>
          <a:xfrm>
            <a:off x="947439" y="1969187"/>
            <a:ext cx="3318287" cy="4442439"/>
            <a:chOff x="94484" y="1830761"/>
            <a:chExt cx="3404053" cy="4885988"/>
          </a:xfrm>
        </p:grpSpPr>
        <p:pic>
          <p:nvPicPr>
            <p:cNvPr id="11" name="Picture 10">
              <a:extLst>
                <a:ext uri="{FF2B5EF4-FFF2-40B4-BE49-F238E27FC236}">
                  <a16:creationId xmlns:a16="http://schemas.microsoft.com/office/drawing/2014/main" id="{3B4DCC27-99C1-4B24-926C-AE0C322EF9B8}"/>
                </a:ext>
              </a:extLst>
            </p:cNvPr>
            <p:cNvPicPr>
              <a:picLocks noChangeAspect="1"/>
            </p:cNvPicPr>
            <p:nvPr/>
          </p:nvPicPr>
          <p:blipFill>
            <a:blip r:embed="rId4"/>
            <a:stretch>
              <a:fillRect/>
            </a:stretch>
          </p:blipFill>
          <p:spPr>
            <a:xfrm>
              <a:off x="242149" y="1830761"/>
              <a:ext cx="2806564" cy="2088000"/>
            </a:xfrm>
            <a:prstGeom prst="rect">
              <a:avLst/>
            </a:prstGeom>
          </p:spPr>
        </p:pic>
        <p:pic>
          <p:nvPicPr>
            <p:cNvPr id="12" name="Picture 11">
              <a:extLst>
                <a:ext uri="{FF2B5EF4-FFF2-40B4-BE49-F238E27FC236}">
                  <a16:creationId xmlns:a16="http://schemas.microsoft.com/office/drawing/2014/main" id="{34A93872-90B8-4FE5-8864-F926CDCAD66B}"/>
                </a:ext>
              </a:extLst>
            </p:cNvPr>
            <p:cNvPicPr>
              <a:picLocks noChangeAspect="1"/>
            </p:cNvPicPr>
            <p:nvPr/>
          </p:nvPicPr>
          <p:blipFill>
            <a:blip r:embed="rId5"/>
            <a:stretch>
              <a:fillRect/>
            </a:stretch>
          </p:blipFill>
          <p:spPr>
            <a:xfrm>
              <a:off x="242149" y="4488731"/>
              <a:ext cx="2847549" cy="1908000"/>
            </a:xfrm>
            <a:prstGeom prst="rect">
              <a:avLst/>
            </a:prstGeom>
          </p:spPr>
        </p:pic>
        <p:sp>
          <p:nvSpPr>
            <p:cNvPr id="13" name="TextBox 12">
              <a:extLst>
                <a:ext uri="{FF2B5EF4-FFF2-40B4-BE49-F238E27FC236}">
                  <a16:creationId xmlns:a16="http://schemas.microsoft.com/office/drawing/2014/main" id="{9E5DA6D9-D2C4-402D-AAC7-8CBA89F53A9B}"/>
                </a:ext>
              </a:extLst>
            </p:cNvPr>
            <p:cNvSpPr txBox="1"/>
            <p:nvPr/>
          </p:nvSpPr>
          <p:spPr>
            <a:xfrm>
              <a:off x="94484" y="3952726"/>
              <a:ext cx="3404053" cy="461665"/>
            </a:xfrm>
            <a:prstGeom prst="rect">
              <a:avLst/>
            </a:prstGeom>
            <a:noFill/>
          </p:spPr>
          <p:txBody>
            <a:bodyPr wrap="square" rtlCol="0">
              <a:spAutoFit/>
            </a:bodyPr>
            <a:lstStyle/>
            <a:p>
              <a:r>
                <a:rPr lang="en-GB" sz="1200" dirty="0"/>
                <a:t>Crack at the interface between HAZ and parent metal</a:t>
              </a:r>
            </a:p>
          </p:txBody>
        </p:sp>
        <p:sp>
          <p:nvSpPr>
            <p:cNvPr id="14" name="TextBox 13">
              <a:extLst>
                <a:ext uri="{FF2B5EF4-FFF2-40B4-BE49-F238E27FC236}">
                  <a16:creationId xmlns:a16="http://schemas.microsoft.com/office/drawing/2014/main" id="{6FEE9900-14C4-4410-A14D-BE660495A7B5}"/>
                </a:ext>
              </a:extLst>
            </p:cNvPr>
            <p:cNvSpPr txBox="1"/>
            <p:nvPr/>
          </p:nvSpPr>
          <p:spPr>
            <a:xfrm>
              <a:off x="427244" y="6439750"/>
              <a:ext cx="2436373" cy="276999"/>
            </a:xfrm>
            <a:prstGeom prst="rect">
              <a:avLst/>
            </a:prstGeom>
            <a:noFill/>
          </p:spPr>
          <p:txBody>
            <a:bodyPr wrap="none" rtlCol="0">
              <a:spAutoFit/>
            </a:bodyPr>
            <a:lstStyle/>
            <a:p>
              <a:r>
                <a:rPr lang="en-GB" sz="1200" dirty="0"/>
                <a:t>Crack in the weld in section Met JB1</a:t>
              </a:r>
            </a:p>
          </p:txBody>
        </p:sp>
      </p:grpSp>
      <p:sp>
        <p:nvSpPr>
          <p:cNvPr id="22" name="TextBox 21">
            <a:extLst>
              <a:ext uri="{FF2B5EF4-FFF2-40B4-BE49-F238E27FC236}">
                <a16:creationId xmlns:a16="http://schemas.microsoft.com/office/drawing/2014/main" id="{66189F8E-9F73-472F-B75E-43E8EA3710AD}"/>
              </a:ext>
            </a:extLst>
          </p:cNvPr>
          <p:cNvSpPr txBox="1"/>
          <p:nvPr/>
        </p:nvSpPr>
        <p:spPr>
          <a:xfrm>
            <a:off x="1286293" y="1284663"/>
            <a:ext cx="8695907" cy="584775"/>
          </a:xfrm>
          <a:prstGeom prst="rect">
            <a:avLst/>
          </a:prstGeom>
          <a:noFill/>
        </p:spPr>
        <p:txBody>
          <a:bodyPr wrap="none" rtlCol="0">
            <a:spAutoFit/>
          </a:bodyPr>
          <a:lstStyle/>
          <a:p>
            <a:r>
              <a:rPr lang="en-GB" sz="3200" dirty="0">
                <a:latin typeface="Calibri" panose="020F0502020204030204" pitchFamily="34" charset="0"/>
                <a:ea typeface="Calibri" panose="020F0502020204030204" pitchFamily="34" charset="0"/>
                <a:cs typeface="Times New Roman" panose="02020603050405020304" pitchFamily="18" charset="0"/>
              </a:rPr>
              <a:t>Improvement of corrosion resistance of weld metal</a:t>
            </a:r>
            <a:endParaRPr lang="en-GB" sz="3200" dirty="0"/>
          </a:p>
        </p:txBody>
      </p:sp>
      <p:sp>
        <p:nvSpPr>
          <p:cNvPr id="24" name="TextBox 23">
            <a:extLst>
              <a:ext uri="{FF2B5EF4-FFF2-40B4-BE49-F238E27FC236}">
                <a16:creationId xmlns:a16="http://schemas.microsoft.com/office/drawing/2014/main" id="{0511E533-C1A6-4C1E-AD04-8AA9CD10684E}"/>
              </a:ext>
            </a:extLst>
          </p:cNvPr>
          <p:cNvSpPr txBox="1"/>
          <p:nvPr/>
        </p:nvSpPr>
        <p:spPr>
          <a:xfrm>
            <a:off x="5060871" y="2651138"/>
            <a:ext cx="4921329" cy="1477328"/>
          </a:xfrm>
          <a:prstGeom prst="rect">
            <a:avLst/>
          </a:prstGeom>
          <a:noFill/>
        </p:spPr>
        <p:txBody>
          <a:bodyPr wrap="square" rtlCol="0">
            <a:spAutoFit/>
          </a:bodyPr>
          <a:lstStyle/>
          <a:p>
            <a:pPr marL="342900" indent="-342900">
              <a:buFont typeface="Wingdings" panose="05000000000000000000" pitchFamily="2" charset="2"/>
              <a:buChar char="Ø"/>
            </a:pPr>
            <a:r>
              <a:rPr lang="en-GB" sz="2400" dirty="0"/>
              <a:t>Guarantee that requirements from recognised standards are correctly applied.</a:t>
            </a:r>
          </a:p>
          <a:p>
            <a:pPr marL="285750" indent="-285750">
              <a:buFont typeface="Wingdings" panose="05000000000000000000" pitchFamily="2" charset="2"/>
              <a:buChar char="Ø"/>
            </a:pPr>
            <a:endParaRPr lang="en-GB" dirty="0"/>
          </a:p>
        </p:txBody>
      </p:sp>
      <p:sp>
        <p:nvSpPr>
          <p:cNvPr id="3" name="TextBox 2">
            <a:extLst>
              <a:ext uri="{FF2B5EF4-FFF2-40B4-BE49-F238E27FC236}">
                <a16:creationId xmlns:a16="http://schemas.microsoft.com/office/drawing/2014/main" id="{1C8BB53E-C869-4CD2-86AD-10D4590122C4}"/>
              </a:ext>
            </a:extLst>
          </p:cNvPr>
          <p:cNvSpPr txBox="1"/>
          <p:nvPr/>
        </p:nvSpPr>
        <p:spPr>
          <a:xfrm>
            <a:off x="4734611" y="4922390"/>
            <a:ext cx="6724398" cy="1323439"/>
          </a:xfrm>
          <a:prstGeom prst="rect">
            <a:avLst/>
          </a:prstGeom>
          <a:noFill/>
        </p:spPr>
        <p:txBody>
          <a:bodyPr wrap="square">
            <a:spAutoFit/>
          </a:bodyPr>
          <a:lstStyle/>
          <a:p>
            <a:r>
              <a:rPr lang="en-US" sz="2000" dirty="0"/>
              <a:t>NOTE: Several researches have indicated that the microstructure of welded titanium alloys could be adjusted by post weld </a:t>
            </a:r>
            <a:r>
              <a:rPr lang="en-US" sz="2000" b="1" dirty="0"/>
              <a:t>heat treatment</a:t>
            </a:r>
            <a:r>
              <a:rPr lang="en-US" sz="2000" dirty="0"/>
              <a:t>, such as bulk heat treatment in furnace [1].</a:t>
            </a:r>
          </a:p>
        </p:txBody>
      </p:sp>
    </p:spTree>
    <p:extLst>
      <p:ext uri="{BB962C8B-B14F-4D97-AF65-F5344CB8AC3E}">
        <p14:creationId xmlns:p14="http://schemas.microsoft.com/office/powerpoint/2010/main" val="3623599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88B08-9AD6-4939-8850-004C16852289}"/>
              </a:ext>
            </a:extLst>
          </p:cNvPr>
          <p:cNvSpPr txBox="1">
            <a:spLocks noGrp="1"/>
          </p:cNvSpPr>
          <p:nvPr>
            <p:ph type="title"/>
          </p:nvPr>
        </p:nvSpPr>
        <p:spPr>
          <a:xfrm>
            <a:off x="571500" y="203362"/>
            <a:ext cx="10782303" cy="659117"/>
          </a:xfrm>
        </p:spPr>
        <p:txBody>
          <a:bodyPr vert="horz" lIns="91440" tIns="45720" rIns="91440" bIns="45720" rtlCol="0" anchor="ctr">
            <a:normAutofit fontScale="90000"/>
          </a:bodyPr>
          <a:lstStyle/>
          <a:p>
            <a:r>
              <a:rPr lang="en-GB" b="1" dirty="0">
                <a:solidFill>
                  <a:schemeClr val="accent2">
                    <a:lumMod val="75000"/>
                  </a:schemeClr>
                </a:solidFill>
                <a:latin typeface="+mn-lt"/>
              </a:rPr>
              <a:t>Alternative Materials</a:t>
            </a:r>
          </a:p>
        </p:txBody>
      </p:sp>
      <p:sp>
        <p:nvSpPr>
          <p:cNvPr id="3" name="Content Placeholder 2">
            <a:extLst>
              <a:ext uri="{FF2B5EF4-FFF2-40B4-BE49-F238E27FC236}">
                <a16:creationId xmlns:a16="http://schemas.microsoft.com/office/drawing/2014/main" id="{E37CF547-C343-44AF-AD56-16E918924152}"/>
              </a:ext>
            </a:extLst>
          </p:cNvPr>
          <p:cNvSpPr txBox="1">
            <a:spLocks noGrp="1"/>
          </p:cNvSpPr>
          <p:nvPr>
            <p:ph idx="1"/>
          </p:nvPr>
        </p:nvSpPr>
        <p:spPr>
          <a:xfrm>
            <a:off x="571500" y="1174885"/>
            <a:ext cx="10782303" cy="5171773"/>
          </a:xfrm>
        </p:spPr>
        <p:txBody>
          <a:bodyPr anchorCtr="1"/>
          <a:lstStyle/>
          <a:p>
            <a:pPr marL="0" lvl="0" indent="0" algn="ctr">
              <a:buNone/>
            </a:pPr>
            <a:r>
              <a:rPr lang="en-GB" sz="3200">
                <a:latin typeface="Calibri" pitchFamily="34"/>
                <a:cs typeface="Times New Roman" pitchFamily="18"/>
              </a:rPr>
              <a:t>Ti-Pd/Ti-Ru Alloys Grades </a:t>
            </a:r>
            <a:endParaRPr lang="en-GB" sz="3200"/>
          </a:p>
        </p:txBody>
      </p:sp>
      <p:cxnSp>
        <p:nvCxnSpPr>
          <p:cNvPr id="4" name="Straight Connector 3">
            <a:extLst>
              <a:ext uri="{FF2B5EF4-FFF2-40B4-BE49-F238E27FC236}">
                <a16:creationId xmlns:a16="http://schemas.microsoft.com/office/drawing/2014/main" id="{DB7B7576-35C5-429C-B800-E1793C8D75C8}"/>
              </a:ext>
            </a:extLst>
          </p:cNvPr>
          <p:cNvCxnSpPr/>
          <p:nvPr/>
        </p:nvCxnSpPr>
        <p:spPr>
          <a:xfrm>
            <a:off x="571500" y="850730"/>
            <a:ext cx="9044339" cy="10086"/>
          </a:xfrm>
          <a:prstGeom prst="straightConnector1">
            <a:avLst/>
          </a:prstGeom>
          <a:noFill/>
          <a:ln w="12701" cap="flat">
            <a:solidFill>
              <a:srgbClr val="5B9BD5"/>
            </a:solidFill>
            <a:prstDash val="solid"/>
            <a:miter/>
          </a:ln>
        </p:spPr>
      </p:cxnSp>
      <p:grpSp>
        <p:nvGrpSpPr>
          <p:cNvPr id="5" name="Group 4">
            <a:extLst>
              <a:ext uri="{FF2B5EF4-FFF2-40B4-BE49-F238E27FC236}">
                <a16:creationId xmlns:a16="http://schemas.microsoft.com/office/drawing/2014/main" id="{8C3244B8-77DB-4DA4-B08A-6A7BE10AC197}"/>
              </a:ext>
            </a:extLst>
          </p:cNvPr>
          <p:cNvGrpSpPr/>
          <p:nvPr/>
        </p:nvGrpSpPr>
        <p:grpSpPr>
          <a:xfrm>
            <a:off x="9673986" y="515767"/>
            <a:ext cx="2076446" cy="791321"/>
            <a:chOff x="9673986" y="515767"/>
            <a:chExt cx="2076446" cy="791321"/>
          </a:xfrm>
        </p:grpSpPr>
        <p:pic>
          <p:nvPicPr>
            <p:cNvPr id="6" name="Picture 2" descr="Corrosion Certification - Corrosion Jobs UK | Institute of Corrosion">
              <a:extLst>
                <a:ext uri="{FF2B5EF4-FFF2-40B4-BE49-F238E27FC236}">
                  <a16:creationId xmlns:a16="http://schemas.microsoft.com/office/drawing/2014/main" id="{A4076B89-B588-4825-A3F4-938712141849}"/>
                </a:ext>
              </a:extLst>
            </p:cNvPr>
            <p:cNvPicPr>
              <a:picLocks noChangeAspect="1"/>
            </p:cNvPicPr>
            <p:nvPr/>
          </p:nvPicPr>
          <p:blipFill>
            <a:blip r:embed="rId3"/>
            <a:srcRect/>
            <a:stretch>
              <a:fillRect/>
            </a:stretch>
          </p:blipFill>
          <p:spPr>
            <a:xfrm>
              <a:off x="9673986" y="515767"/>
              <a:ext cx="2076446" cy="714375"/>
            </a:xfrm>
            <a:prstGeom prst="rect">
              <a:avLst/>
            </a:prstGeom>
            <a:noFill/>
            <a:ln cap="flat">
              <a:noFill/>
            </a:ln>
          </p:spPr>
        </p:pic>
        <p:sp>
          <p:nvSpPr>
            <p:cNvPr id="7" name="TextBox 6">
              <a:extLst>
                <a:ext uri="{FF2B5EF4-FFF2-40B4-BE49-F238E27FC236}">
                  <a16:creationId xmlns:a16="http://schemas.microsoft.com/office/drawing/2014/main" id="{0426C826-236E-4697-9227-3B1E704B88F9}"/>
                </a:ext>
              </a:extLst>
            </p:cNvPr>
            <p:cNvSpPr txBox="1"/>
            <p:nvPr/>
          </p:nvSpPr>
          <p:spPr>
            <a:xfrm>
              <a:off x="10604022" y="968532"/>
              <a:ext cx="1146410"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Calibri body"/>
                </a:rPr>
                <a:t>TEAM 1 </a:t>
              </a:r>
              <a:endParaRPr lang="en-GB" sz="1600" b="1" i="0" u="none" strike="noStrike" kern="1200" cap="none" spc="0" baseline="0">
                <a:solidFill>
                  <a:srgbClr val="000000"/>
                </a:solidFill>
                <a:uFillTx/>
                <a:latin typeface="Calibri body"/>
              </a:endParaRPr>
            </a:p>
          </p:txBody>
        </p:sp>
      </p:grpSp>
      <p:pic>
        <p:nvPicPr>
          <p:cNvPr id="8" name="Picture 8">
            <a:extLst>
              <a:ext uri="{FF2B5EF4-FFF2-40B4-BE49-F238E27FC236}">
                <a16:creationId xmlns:a16="http://schemas.microsoft.com/office/drawing/2014/main" id="{2942B06D-69F8-430E-B124-A9B2C79826B5}"/>
              </a:ext>
            </a:extLst>
          </p:cNvPr>
          <p:cNvPicPr>
            <a:picLocks noChangeAspect="1"/>
          </p:cNvPicPr>
          <p:nvPr/>
        </p:nvPicPr>
        <p:blipFill>
          <a:blip r:embed="rId4"/>
          <a:srcRect l="6156" r="7566" b="4540"/>
          <a:stretch>
            <a:fillRect/>
          </a:stretch>
        </p:blipFill>
        <p:spPr>
          <a:xfrm>
            <a:off x="283518" y="1918703"/>
            <a:ext cx="4810155" cy="3240459"/>
          </a:xfrm>
          <a:prstGeom prst="rect">
            <a:avLst/>
          </a:prstGeom>
          <a:noFill/>
          <a:ln cap="flat">
            <a:noFill/>
          </a:ln>
        </p:spPr>
      </p:pic>
      <p:sp>
        <p:nvSpPr>
          <p:cNvPr id="9" name="TextBox 9">
            <a:extLst>
              <a:ext uri="{FF2B5EF4-FFF2-40B4-BE49-F238E27FC236}">
                <a16:creationId xmlns:a16="http://schemas.microsoft.com/office/drawing/2014/main" id="{C7575B8D-FF8A-49EB-B724-3F463AFD83F5}"/>
              </a:ext>
            </a:extLst>
          </p:cNvPr>
          <p:cNvSpPr txBox="1"/>
          <p:nvPr/>
        </p:nvSpPr>
        <p:spPr>
          <a:xfrm>
            <a:off x="834508" y="5263359"/>
            <a:ext cx="4259165" cy="41975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000000"/>
                </a:solidFill>
                <a:uFillTx/>
                <a:latin typeface="Calibri"/>
              </a:rPr>
              <a:t>(Critical Crevice Temperature for Ti Grades 2, 12 &amp; for Pd- and Ru-containing Alloys in Acidic Chloride Environments)</a:t>
            </a:r>
          </a:p>
        </p:txBody>
      </p:sp>
      <p:sp>
        <p:nvSpPr>
          <p:cNvPr id="10" name="TextBox 7">
            <a:extLst>
              <a:ext uri="{FF2B5EF4-FFF2-40B4-BE49-F238E27FC236}">
                <a16:creationId xmlns:a16="http://schemas.microsoft.com/office/drawing/2014/main" id="{98FDFB67-5FAD-465C-9799-B2793554BC00}"/>
              </a:ext>
            </a:extLst>
          </p:cNvPr>
          <p:cNvSpPr txBox="1"/>
          <p:nvPr/>
        </p:nvSpPr>
        <p:spPr>
          <a:xfrm>
            <a:off x="5657260" y="1877510"/>
            <a:ext cx="6393759" cy="4563048"/>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600"/>
              </a:spcAft>
              <a:buSzPct val="100000"/>
              <a:buFont typeface="Wingdings" pitchFamily="2"/>
              <a:buChar char="q"/>
              <a:tabLst/>
              <a:defRPr sz="1800" b="0" i="0" u="none" strike="noStrike" kern="0" cap="none" spc="0" baseline="0">
                <a:solidFill>
                  <a:srgbClr val="000000"/>
                </a:solidFill>
                <a:uFillTx/>
              </a:defRPr>
            </a:pPr>
            <a:r>
              <a:rPr lang="en-GB" sz="1600" b="1" i="0" u="none" strike="noStrike" kern="1200" cap="none" spc="0" baseline="0">
                <a:solidFill>
                  <a:srgbClr val="000000"/>
                </a:solidFill>
                <a:uFillTx/>
                <a:latin typeface="Calibri"/>
              </a:rPr>
              <a:t>Ti Grade 7 (Ti – 0.15Pd)</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Calibri"/>
              </a:rPr>
              <a:t>Improved corrosion resistance mildly reducing solutions and high-temperature chloride solutions (addition of Pd)</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Calibri"/>
              </a:rPr>
              <a:t>Excellent weldability and fabricability</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Calibri"/>
              </a:rPr>
              <a:t>The most corrosion resistance of all Ti alloys.</a:t>
            </a:r>
          </a:p>
          <a:p>
            <a:pPr marL="285750" marR="0" lvl="0" indent="-285750" algn="l" defTabSz="914400" rtl="0" fontAlgn="auto" hangingPunct="1">
              <a:lnSpc>
                <a:spcPct val="100000"/>
              </a:lnSpc>
              <a:spcBef>
                <a:spcPts val="0"/>
              </a:spcBef>
              <a:spcAft>
                <a:spcPts val="0"/>
              </a:spcAft>
              <a:buSzPct val="100000"/>
              <a:buFont typeface="Wingdings" pitchFamily="2"/>
              <a:buChar char="q"/>
              <a:tabLst/>
              <a:defRPr sz="1800" b="0" i="0" u="none" strike="noStrike" kern="0" cap="none" spc="0" baseline="0">
                <a:solidFill>
                  <a:srgbClr val="000000"/>
                </a:solidFill>
                <a:uFillTx/>
              </a:defRPr>
            </a:pPr>
            <a:r>
              <a:rPr lang="en-GB" sz="1600" b="1" i="0" u="none" strike="noStrike" kern="1200" cap="none" spc="0" baseline="0">
                <a:solidFill>
                  <a:srgbClr val="000000"/>
                </a:solidFill>
                <a:uFillTx/>
                <a:latin typeface="Calibri"/>
              </a:rPr>
              <a:t>Ti Gr. 16 (Ti-0.05Pd)</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Calibri"/>
              </a:rPr>
              <a:t>Cheapest leaner palladium version of Gr. 7</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Calibri"/>
              </a:rPr>
              <a:t>Mechanical/phisycal properties similar to Gr.7</a:t>
            </a:r>
          </a:p>
          <a:p>
            <a:pPr marL="285750" marR="0" lvl="0" indent="-285750" algn="l" defTabSz="914400" rtl="0" fontAlgn="auto" hangingPunct="1">
              <a:lnSpc>
                <a:spcPct val="100000"/>
              </a:lnSpc>
              <a:spcBef>
                <a:spcPts val="0"/>
              </a:spcBef>
              <a:spcAft>
                <a:spcPts val="0"/>
              </a:spcAft>
              <a:buSzPct val="100000"/>
              <a:buFont typeface="Wingdings" pitchFamily="2"/>
              <a:buChar char="q"/>
              <a:tabLst/>
              <a:defRPr sz="1800" b="0" i="0" u="none" strike="noStrike" kern="0" cap="none" spc="0" baseline="0">
                <a:solidFill>
                  <a:srgbClr val="000000"/>
                </a:solidFill>
                <a:uFillTx/>
              </a:defRPr>
            </a:pPr>
            <a:r>
              <a:rPr lang="en-GB" sz="1600" b="1" i="0" u="none" strike="noStrike" kern="1200" cap="none" spc="0" baseline="0">
                <a:solidFill>
                  <a:srgbClr val="000000"/>
                </a:solidFill>
                <a:uFillTx/>
                <a:latin typeface="Calibri"/>
              </a:rPr>
              <a:t>Ti Gr. 26 (Ti-0.1Ru)</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Calibri"/>
              </a:rPr>
              <a:t>Outstanding resistance to general and localised crevice corrosion</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Calibri"/>
              </a:rPr>
              <a:t>Mechanical properties similar to Grade 2, but with improved corrosion resistance</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Calibri"/>
              </a:rPr>
              <a:t>Competitive alternative to Gr. 7</a:t>
            </a:r>
          </a:p>
        </p:txBody>
      </p:sp>
      <p:sp>
        <p:nvSpPr>
          <p:cNvPr id="11" name="Slide Number Placeholder 7">
            <a:extLst>
              <a:ext uri="{FF2B5EF4-FFF2-40B4-BE49-F238E27FC236}">
                <a16:creationId xmlns:a16="http://schemas.microsoft.com/office/drawing/2014/main" id="{B4C0FF8F-AA89-423A-A2EE-4538A07142E2}"/>
              </a:ext>
            </a:extLst>
          </p:cNvPr>
          <p:cNvSpPr>
            <a:spLocks noGrp="1"/>
          </p:cNvSpPr>
          <p:nvPr>
            <p:ph type="sldNum" sz="quarter" idx="12"/>
          </p:nvPr>
        </p:nvSpPr>
        <p:spPr>
          <a:xfrm>
            <a:off x="8610600" y="6356350"/>
            <a:ext cx="2743200" cy="365125"/>
          </a:xfrm>
        </p:spPr>
        <p:txBody>
          <a:bodyPr/>
          <a:lstStyle/>
          <a:p>
            <a:fld id="{2885D1F4-82CC-4222-A4E6-2EE80CB00C80}" type="slidenum">
              <a:rPr lang="en-GB" smtClean="0"/>
              <a:t>24</a:t>
            </a:fld>
            <a:endParaRPr lang="en-GB"/>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EFB5596F-167C-48E8-944F-1899DC066D11}"/>
              </a:ext>
            </a:extLst>
          </p:cNvPr>
          <p:cNvPicPr>
            <a:picLocks noChangeAspect="1"/>
          </p:cNvPicPr>
          <p:nvPr/>
        </p:nvPicPr>
        <p:blipFill>
          <a:blip r:embed="rId3"/>
          <a:stretch>
            <a:fillRect/>
          </a:stretch>
        </p:blipFill>
        <p:spPr>
          <a:xfrm>
            <a:off x="6019705" y="2389071"/>
            <a:ext cx="5730736" cy="3389671"/>
          </a:xfrm>
          <a:prstGeom prst="rect">
            <a:avLst/>
          </a:prstGeom>
          <a:noFill/>
          <a:ln cap="flat">
            <a:noFill/>
          </a:ln>
        </p:spPr>
      </p:pic>
      <p:sp>
        <p:nvSpPr>
          <p:cNvPr id="3" name="Title 1">
            <a:extLst>
              <a:ext uri="{FF2B5EF4-FFF2-40B4-BE49-F238E27FC236}">
                <a16:creationId xmlns:a16="http://schemas.microsoft.com/office/drawing/2014/main" id="{2310B6F7-07FB-42DD-ADCB-C271A97059C9}"/>
              </a:ext>
            </a:extLst>
          </p:cNvPr>
          <p:cNvSpPr txBox="1">
            <a:spLocks noGrp="1"/>
          </p:cNvSpPr>
          <p:nvPr>
            <p:ph type="title"/>
          </p:nvPr>
        </p:nvSpPr>
        <p:spPr>
          <a:xfrm>
            <a:off x="571500" y="203362"/>
            <a:ext cx="10782303" cy="659117"/>
          </a:xfrm>
        </p:spPr>
        <p:txBody>
          <a:bodyPr vert="horz" lIns="91440" tIns="45720" rIns="91440" bIns="45720" rtlCol="0" anchor="ctr">
            <a:normAutofit fontScale="90000"/>
          </a:bodyPr>
          <a:lstStyle/>
          <a:p>
            <a:r>
              <a:rPr lang="en-GB" b="1">
                <a:solidFill>
                  <a:schemeClr val="accent2">
                    <a:lumMod val="75000"/>
                  </a:schemeClr>
                </a:solidFill>
                <a:latin typeface="+mn-lt"/>
              </a:rPr>
              <a:t>Alternative Materials</a:t>
            </a:r>
          </a:p>
        </p:txBody>
      </p:sp>
      <p:sp>
        <p:nvSpPr>
          <p:cNvPr id="4" name="Content Placeholder 2">
            <a:extLst>
              <a:ext uri="{FF2B5EF4-FFF2-40B4-BE49-F238E27FC236}">
                <a16:creationId xmlns:a16="http://schemas.microsoft.com/office/drawing/2014/main" id="{37D97194-FC91-4D15-9709-BBE6B53E0AE4}"/>
              </a:ext>
            </a:extLst>
          </p:cNvPr>
          <p:cNvSpPr txBox="1">
            <a:spLocks noGrp="1"/>
          </p:cNvSpPr>
          <p:nvPr>
            <p:ph idx="1"/>
          </p:nvPr>
        </p:nvSpPr>
        <p:spPr>
          <a:xfrm>
            <a:off x="571500" y="1174885"/>
            <a:ext cx="10782303" cy="5171773"/>
          </a:xfrm>
        </p:spPr>
        <p:txBody>
          <a:bodyPr anchorCtr="1"/>
          <a:lstStyle/>
          <a:p>
            <a:pPr marL="0" lvl="0" indent="0" algn="ctr">
              <a:buNone/>
            </a:pPr>
            <a:r>
              <a:rPr lang="en-GB" sz="3200" dirty="0" err="1">
                <a:latin typeface="Calibri" pitchFamily="34"/>
                <a:cs typeface="Times New Roman" pitchFamily="18"/>
              </a:rPr>
              <a:t>Ti</a:t>
            </a:r>
            <a:r>
              <a:rPr lang="en-GB" sz="3200" dirty="0">
                <a:latin typeface="Calibri" pitchFamily="34"/>
                <a:cs typeface="Times New Roman" pitchFamily="18"/>
              </a:rPr>
              <a:t>-Pd/</a:t>
            </a:r>
            <a:r>
              <a:rPr lang="en-GB" sz="3200" dirty="0" err="1">
                <a:latin typeface="Calibri" pitchFamily="34"/>
                <a:cs typeface="Times New Roman" pitchFamily="18"/>
              </a:rPr>
              <a:t>Ti</a:t>
            </a:r>
            <a:r>
              <a:rPr lang="en-GB" sz="3200" dirty="0">
                <a:latin typeface="Calibri" pitchFamily="34"/>
                <a:cs typeface="Times New Roman" pitchFamily="18"/>
              </a:rPr>
              <a:t>-Ru Alloys Grades </a:t>
            </a:r>
            <a:endParaRPr lang="en-GB" sz="3200" dirty="0"/>
          </a:p>
        </p:txBody>
      </p:sp>
      <p:cxnSp>
        <p:nvCxnSpPr>
          <p:cNvPr id="5" name="Straight Connector 3">
            <a:extLst>
              <a:ext uri="{FF2B5EF4-FFF2-40B4-BE49-F238E27FC236}">
                <a16:creationId xmlns:a16="http://schemas.microsoft.com/office/drawing/2014/main" id="{F5DBED45-552D-4436-A61A-244D3AB80674}"/>
              </a:ext>
            </a:extLst>
          </p:cNvPr>
          <p:cNvCxnSpPr/>
          <p:nvPr/>
        </p:nvCxnSpPr>
        <p:spPr>
          <a:xfrm>
            <a:off x="571500" y="850730"/>
            <a:ext cx="9044339" cy="10086"/>
          </a:xfrm>
          <a:prstGeom prst="straightConnector1">
            <a:avLst/>
          </a:prstGeom>
          <a:noFill/>
          <a:ln w="12701" cap="flat">
            <a:solidFill>
              <a:srgbClr val="5B9BD5"/>
            </a:solidFill>
            <a:prstDash val="solid"/>
            <a:miter/>
          </a:ln>
        </p:spPr>
      </p:cxnSp>
      <p:grpSp>
        <p:nvGrpSpPr>
          <p:cNvPr id="6" name="Group 4">
            <a:extLst>
              <a:ext uri="{FF2B5EF4-FFF2-40B4-BE49-F238E27FC236}">
                <a16:creationId xmlns:a16="http://schemas.microsoft.com/office/drawing/2014/main" id="{30072CB4-3C84-48DA-97D9-26B5396856FD}"/>
              </a:ext>
            </a:extLst>
          </p:cNvPr>
          <p:cNvGrpSpPr/>
          <p:nvPr/>
        </p:nvGrpSpPr>
        <p:grpSpPr>
          <a:xfrm>
            <a:off x="9673986" y="515767"/>
            <a:ext cx="2076446" cy="791321"/>
            <a:chOff x="9673986" y="515767"/>
            <a:chExt cx="2076446" cy="791321"/>
          </a:xfrm>
        </p:grpSpPr>
        <p:pic>
          <p:nvPicPr>
            <p:cNvPr id="7" name="Picture 2" descr="Corrosion Certification - Corrosion Jobs UK | Institute of Corrosion">
              <a:extLst>
                <a:ext uri="{FF2B5EF4-FFF2-40B4-BE49-F238E27FC236}">
                  <a16:creationId xmlns:a16="http://schemas.microsoft.com/office/drawing/2014/main" id="{0CB923B7-CF0E-4B96-A8B6-68562977E690}"/>
                </a:ext>
              </a:extLst>
            </p:cNvPr>
            <p:cNvPicPr>
              <a:picLocks noChangeAspect="1"/>
            </p:cNvPicPr>
            <p:nvPr/>
          </p:nvPicPr>
          <p:blipFill>
            <a:blip r:embed="rId4"/>
            <a:srcRect/>
            <a:stretch>
              <a:fillRect/>
            </a:stretch>
          </p:blipFill>
          <p:spPr>
            <a:xfrm>
              <a:off x="9673986" y="515767"/>
              <a:ext cx="2076446" cy="714375"/>
            </a:xfrm>
            <a:prstGeom prst="rect">
              <a:avLst/>
            </a:prstGeom>
            <a:noFill/>
            <a:ln cap="flat">
              <a:noFill/>
            </a:ln>
          </p:spPr>
        </p:pic>
        <p:sp>
          <p:nvSpPr>
            <p:cNvPr id="8" name="TextBox 6">
              <a:extLst>
                <a:ext uri="{FF2B5EF4-FFF2-40B4-BE49-F238E27FC236}">
                  <a16:creationId xmlns:a16="http://schemas.microsoft.com/office/drawing/2014/main" id="{CB398FE0-266E-45F3-BE34-B78414C45DC8}"/>
                </a:ext>
              </a:extLst>
            </p:cNvPr>
            <p:cNvSpPr txBox="1"/>
            <p:nvPr/>
          </p:nvSpPr>
          <p:spPr>
            <a:xfrm>
              <a:off x="10604022" y="968532"/>
              <a:ext cx="1146410"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Calibri body"/>
                </a:rPr>
                <a:t>TEAM 1 </a:t>
              </a:r>
              <a:endParaRPr lang="en-GB" sz="1600" b="1" i="0" u="none" strike="noStrike" kern="1200" cap="none" spc="0" baseline="0">
                <a:solidFill>
                  <a:srgbClr val="000000"/>
                </a:solidFill>
                <a:uFillTx/>
                <a:latin typeface="Calibri body"/>
              </a:endParaRPr>
            </a:p>
          </p:txBody>
        </p:sp>
      </p:grpSp>
      <p:sp>
        <p:nvSpPr>
          <p:cNvPr id="10" name="Rectangle: Rounded Corners 12">
            <a:extLst>
              <a:ext uri="{FF2B5EF4-FFF2-40B4-BE49-F238E27FC236}">
                <a16:creationId xmlns:a16="http://schemas.microsoft.com/office/drawing/2014/main" id="{06477E71-A323-48EB-8DD5-ED4A6580EFD1}"/>
              </a:ext>
            </a:extLst>
          </p:cNvPr>
          <p:cNvSpPr/>
          <p:nvPr/>
        </p:nvSpPr>
        <p:spPr>
          <a:xfrm>
            <a:off x="6034217" y="2990334"/>
            <a:ext cx="5549210" cy="71437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38103"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12" name="Slide Number Placeholder 7">
            <a:extLst>
              <a:ext uri="{FF2B5EF4-FFF2-40B4-BE49-F238E27FC236}">
                <a16:creationId xmlns:a16="http://schemas.microsoft.com/office/drawing/2014/main" id="{E5D15028-D02D-44C8-931A-9A391F049D5F}"/>
              </a:ext>
            </a:extLst>
          </p:cNvPr>
          <p:cNvSpPr>
            <a:spLocks noGrp="1"/>
          </p:cNvSpPr>
          <p:nvPr>
            <p:ph type="sldNum" sz="quarter" idx="12"/>
          </p:nvPr>
        </p:nvSpPr>
        <p:spPr>
          <a:xfrm>
            <a:off x="8610600" y="6356350"/>
            <a:ext cx="2743200" cy="365125"/>
          </a:xfrm>
        </p:spPr>
        <p:txBody>
          <a:bodyPr/>
          <a:lstStyle/>
          <a:p>
            <a:fld id="{2885D1F4-82CC-4222-A4E6-2EE80CB00C80}" type="slidenum">
              <a:rPr lang="en-GB" smtClean="0"/>
              <a:t>25</a:t>
            </a:fld>
            <a:endParaRPr lang="en-GB"/>
          </a:p>
        </p:txBody>
      </p:sp>
      <p:grpSp>
        <p:nvGrpSpPr>
          <p:cNvPr id="17" name="Group 16">
            <a:extLst>
              <a:ext uri="{FF2B5EF4-FFF2-40B4-BE49-F238E27FC236}">
                <a16:creationId xmlns:a16="http://schemas.microsoft.com/office/drawing/2014/main" id="{309649CA-2DB9-415A-ABDA-106E42E967D4}"/>
              </a:ext>
            </a:extLst>
          </p:cNvPr>
          <p:cNvGrpSpPr/>
          <p:nvPr/>
        </p:nvGrpSpPr>
        <p:grpSpPr>
          <a:xfrm>
            <a:off x="174862" y="2265581"/>
            <a:ext cx="5730736" cy="4090769"/>
            <a:chOff x="192692" y="2244903"/>
            <a:chExt cx="5730736" cy="4090769"/>
          </a:xfrm>
        </p:grpSpPr>
        <p:pic>
          <p:nvPicPr>
            <p:cNvPr id="9" name="Picture 10">
              <a:extLst>
                <a:ext uri="{FF2B5EF4-FFF2-40B4-BE49-F238E27FC236}">
                  <a16:creationId xmlns:a16="http://schemas.microsoft.com/office/drawing/2014/main" id="{BEC1918C-7747-42B2-98A2-771573D0C222}"/>
                </a:ext>
              </a:extLst>
            </p:cNvPr>
            <p:cNvPicPr>
              <a:picLocks noChangeAspect="1"/>
            </p:cNvPicPr>
            <p:nvPr/>
          </p:nvPicPr>
          <p:blipFill>
            <a:blip r:embed="rId5"/>
            <a:stretch>
              <a:fillRect/>
            </a:stretch>
          </p:blipFill>
          <p:spPr>
            <a:xfrm>
              <a:off x="192692" y="2244903"/>
              <a:ext cx="5730736" cy="4090769"/>
            </a:xfrm>
            <a:prstGeom prst="rect">
              <a:avLst/>
            </a:prstGeom>
            <a:noFill/>
            <a:ln cap="flat">
              <a:noFill/>
            </a:ln>
          </p:spPr>
        </p:pic>
        <p:sp>
          <p:nvSpPr>
            <p:cNvPr id="11" name="Rectangle: Rounded Corners 14">
              <a:extLst>
                <a:ext uri="{FF2B5EF4-FFF2-40B4-BE49-F238E27FC236}">
                  <a16:creationId xmlns:a16="http://schemas.microsoft.com/office/drawing/2014/main" id="{393F0F65-A772-400A-8DBF-4AD5C6AFA37F}"/>
                </a:ext>
              </a:extLst>
            </p:cNvPr>
            <p:cNvSpPr/>
            <p:nvPr/>
          </p:nvSpPr>
          <p:spPr>
            <a:xfrm>
              <a:off x="373700" y="3642503"/>
              <a:ext cx="5295701" cy="348304"/>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57150"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14" name="TextBox 13">
              <a:extLst>
                <a:ext uri="{FF2B5EF4-FFF2-40B4-BE49-F238E27FC236}">
                  <a16:creationId xmlns:a16="http://schemas.microsoft.com/office/drawing/2014/main" id="{E063C094-1D47-44D6-921A-C27FD03E47F2}"/>
                </a:ext>
              </a:extLst>
            </p:cNvPr>
            <p:cNvSpPr txBox="1"/>
            <p:nvPr/>
          </p:nvSpPr>
          <p:spPr>
            <a:xfrm>
              <a:off x="2247715" y="2326371"/>
              <a:ext cx="1547669" cy="307777"/>
            </a:xfrm>
            <a:prstGeom prst="rect">
              <a:avLst/>
            </a:prstGeom>
            <a:solidFill>
              <a:schemeClr val="bg1"/>
            </a:solidFill>
          </p:spPr>
          <p:txBody>
            <a:bodyPr wrap="square" rtlCol="0">
              <a:spAutoFit/>
            </a:bodyPr>
            <a:lstStyle/>
            <a:p>
              <a:pPr algn="ctr"/>
              <a:r>
                <a:rPr lang="en-US" sz="1400" b="1" dirty="0"/>
                <a:t>Table I</a:t>
              </a:r>
              <a:endParaRPr lang="en-GB" sz="1400" b="1" dirty="0"/>
            </a:p>
          </p:txBody>
        </p:sp>
      </p:grpSp>
      <p:sp>
        <p:nvSpPr>
          <p:cNvPr id="16" name="TextBox 15">
            <a:extLst>
              <a:ext uri="{FF2B5EF4-FFF2-40B4-BE49-F238E27FC236}">
                <a16:creationId xmlns:a16="http://schemas.microsoft.com/office/drawing/2014/main" id="{B6BF6EEE-F80F-4C82-A63E-6B63BAA752BB}"/>
              </a:ext>
            </a:extLst>
          </p:cNvPr>
          <p:cNvSpPr txBox="1"/>
          <p:nvPr/>
        </p:nvSpPr>
        <p:spPr>
          <a:xfrm>
            <a:off x="8105995" y="2172483"/>
            <a:ext cx="1558156" cy="307777"/>
          </a:xfrm>
          <a:prstGeom prst="rect">
            <a:avLst/>
          </a:prstGeom>
          <a:solidFill>
            <a:schemeClr val="bg1"/>
          </a:solidFill>
        </p:spPr>
        <p:txBody>
          <a:bodyPr wrap="square" rtlCol="0">
            <a:spAutoFit/>
          </a:bodyPr>
          <a:lstStyle/>
          <a:p>
            <a:pPr algn="ctr"/>
            <a:r>
              <a:rPr lang="en-US" sz="1400" b="1" dirty="0"/>
              <a:t>Table II</a:t>
            </a:r>
            <a:endParaRPr lang="en-GB" sz="14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AD66-2071-4D81-BB86-F40ECD494D71}"/>
              </a:ext>
            </a:extLst>
          </p:cNvPr>
          <p:cNvSpPr>
            <a:spLocks noGrp="1"/>
          </p:cNvSpPr>
          <p:nvPr>
            <p:ph type="title"/>
          </p:nvPr>
        </p:nvSpPr>
        <p:spPr>
          <a:xfrm>
            <a:off x="571500" y="203359"/>
            <a:ext cx="10782300" cy="659116"/>
          </a:xfrm>
        </p:spPr>
        <p:txBody>
          <a:bodyPr>
            <a:normAutofit fontScale="90000"/>
          </a:bodyPr>
          <a:lstStyle/>
          <a:p>
            <a:r>
              <a:rPr lang="en-GB" b="1" dirty="0">
                <a:solidFill>
                  <a:schemeClr val="accent2">
                    <a:lumMod val="75000"/>
                  </a:schemeClr>
                </a:solidFill>
                <a:latin typeface="+mn-lt"/>
              </a:rPr>
              <a:t>Longer Term Solutions</a:t>
            </a:r>
          </a:p>
        </p:txBody>
      </p:sp>
      <p:sp>
        <p:nvSpPr>
          <p:cNvPr id="3" name="Content Placeholder 2">
            <a:extLst>
              <a:ext uri="{FF2B5EF4-FFF2-40B4-BE49-F238E27FC236}">
                <a16:creationId xmlns:a16="http://schemas.microsoft.com/office/drawing/2014/main" id="{5221C34A-250B-4FC1-8FE6-02C0A31E705E}"/>
              </a:ext>
            </a:extLst>
          </p:cNvPr>
          <p:cNvSpPr>
            <a:spLocks noGrp="1"/>
          </p:cNvSpPr>
          <p:nvPr>
            <p:ph idx="1"/>
          </p:nvPr>
        </p:nvSpPr>
        <p:spPr>
          <a:xfrm>
            <a:off x="571500" y="1508183"/>
            <a:ext cx="10782300" cy="4838473"/>
          </a:xfrm>
        </p:spPr>
        <p:txBody>
          <a:bodyPr/>
          <a:lstStyle/>
          <a:p>
            <a:r>
              <a:rPr lang="en-GB" dirty="0"/>
              <a:t>Increase in maintenance schedule</a:t>
            </a:r>
          </a:p>
          <a:p>
            <a:r>
              <a:rPr lang="en-GB" sz="1200" dirty="0"/>
              <a:t>More through maintenance on all areas of plant</a:t>
            </a:r>
          </a:p>
          <a:p>
            <a:r>
              <a:rPr lang="en-GB" sz="1200" dirty="0"/>
              <a:t>Increased monitoring of area of high turbulence and aggressive environments</a:t>
            </a:r>
          </a:p>
          <a:p>
            <a:r>
              <a:rPr lang="en-GB" sz="1200" dirty="0"/>
              <a:t>Improvements made to the fault reporting process.</a:t>
            </a:r>
          </a:p>
          <a:p>
            <a:r>
              <a:rPr lang="en-GB" sz="1200" dirty="0"/>
              <a:t>Accountability for maintenance, reporting and repair of plant</a:t>
            </a:r>
          </a:p>
          <a:p>
            <a:endParaRPr lang="en-GB" dirty="0"/>
          </a:p>
          <a:p>
            <a:r>
              <a:rPr lang="en-GB" dirty="0"/>
              <a:t>Corrosion monitoring equipment </a:t>
            </a:r>
          </a:p>
          <a:p>
            <a:r>
              <a:rPr lang="en-GB" sz="1200" dirty="0"/>
              <a:t>Coupons and permanent UT equipment in Known vulnerable areas.</a:t>
            </a:r>
          </a:p>
          <a:p>
            <a:r>
              <a:rPr lang="en-GB" sz="1200" dirty="0"/>
              <a:t>Better training for Technicians in use of corrosion monitoring equipment</a:t>
            </a:r>
          </a:p>
          <a:p>
            <a:pPr marL="0" indent="0">
              <a:buNone/>
            </a:pPr>
            <a:endParaRPr lang="en-GB" dirty="0"/>
          </a:p>
          <a:p>
            <a:pPr marL="0" indent="0">
              <a:buNone/>
            </a:pPr>
            <a:endParaRPr lang="en-GB" sz="1200" dirty="0"/>
          </a:p>
          <a:p>
            <a:pPr marL="0" indent="0">
              <a:buNone/>
            </a:pPr>
            <a:endParaRPr lang="en-GB" sz="1200" dirty="0"/>
          </a:p>
          <a:p>
            <a:pPr marL="0" indent="0">
              <a:buNone/>
            </a:pPr>
            <a:r>
              <a:rPr lang="en-GB" sz="1200" dirty="0"/>
              <a:t>Source – Icorr.org</a:t>
            </a:r>
          </a:p>
        </p:txBody>
      </p:sp>
      <p:sp>
        <p:nvSpPr>
          <p:cNvPr id="9" name="Slide Number Placeholder 8">
            <a:extLst>
              <a:ext uri="{FF2B5EF4-FFF2-40B4-BE49-F238E27FC236}">
                <a16:creationId xmlns:a16="http://schemas.microsoft.com/office/drawing/2014/main" id="{7D3F6726-6315-4A70-BB63-585F763FB0A9}"/>
              </a:ext>
            </a:extLst>
          </p:cNvPr>
          <p:cNvSpPr>
            <a:spLocks noGrp="1"/>
          </p:cNvSpPr>
          <p:nvPr>
            <p:ph type="sldNum" sz="quarter" idx="12"/>
          </p:nvPr>
        </p:nvSpPr>
        <p:spPr/>
        <p:txBody>
          <a:bodyPr/>
          <a:lstStyle/>
          <a:p>
            <a:fld id="{2885D1F4-82CC-4222-A4E6-2EE80CB00C80}" type="slidenum">
              <a:rPr lang="en-GB" smtClean="0"/>
              <a:t>26</a:t>
            </a:fld>
            <a:endParaRPr lang="en-GB"/>
          </a:p>
        </p:txBody>
      </p:sp>
      <p:cxnSp>
        <p:nvCxnSpPr>
          <p:cNvPr id="4" name="Straight Connector 3">
            <a:extLst>
              <a:ext uri="{FF2B5EF4-FFF2-40B4-BE49-F238E27FC236}">
                <a16:creationId xmlns:a16="http://schemas.microsoft.com/office/drawing/2014/main" id="{18D1EE59-A902-4916-A64E-EBA34CE0253A}"/>
              </a:ext>
            </a:extLst>
          </p:cNvPr>
          <p:cNvCxnSpPr>
            <a:cxnSpLocks/>
          </p:cNvCxnSpPr>
          <p:nvPr/>
        </p:nvCxnSpPr>
        <p:spPr>
          <a:xfrm>
            <a:off x="571500" y="850731"/>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5" name="Group 4">
            <a:extLst>
              <a:ext uri="{FF2B5EF4-FFF2-40B4-BE49-F238E27FC236}">
                <a16:creationId xmlns:a16="http://schemas.microsoft.com/office/drawing/2014/main" id="{8B01C1A8-835E-4440-949A-864262EFC9F7}"/>
              </a:ext>
            </a:extLst>
          </p:cNvPr>
          <p:cNvGrpSpPr/>
          <p:nvPr/>
        </p:nvGrpSpPr>
        <p:grpSpPr>
          <a:xfrm>
            <a:off x="9673988" y="515769"/>
            <a:ext cx="2076450" cy="791319"/>
            <a:chOff x="10007363" y="178177"/>
            <a:chExt cx="2076450" cy="791319"/>
          </a:xfrm>
        </p:grpSpPr>
        <p:pic>
          <p:nvPicPr>
            <p:cNvPr id="6" name="Picture 2" descr="Corrosion Certification - Corrosion Jobs UK | Institute of Corrosion">
              <a:extLst>
                <a:ext uri="{FF2B5EF4-FFF2-40B4-BE49-F238E27FC236}">
                  <a16:creationId xmlns:a16="http://schemas.microsoft.com/office/drawing/2014/main" id="{4CDC15B7-6A47-405F-8923-28EE72202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96D724-2AD1-44F8-A3A5-AD346563C153}"/>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pic>
        <p:nvPicPr>
          <p:cNvPr id="8" name="Picture 2" descr="How to report a maintenance problem - AXO Student Living | Modern Student  Accommodation in London, Coventry, Sunderland and Suffolk">
            <a:extLst>
              <a:ext uri="{FF2B5EF4-FFF2-40B4-BE49-F238E27FC236}">
                <a16:creationId xmlns:a16="http://schemas.microsoft.com/office/drawing/2014/main" id="{1C975E56-4C04-4B8F-BB14-7DA7B5FC4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1452" y="1506520"/>
            <a:ext cx="3227674" cy="18118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mote Corrosion and Erosion Monitoring to Enhance Profitability">
            <a:extLst>
              <a:ext uri="{FF2B5EF4-FFF2-40B4-BE49-F238E27FC236}">
                <a16:creationId xmlns:a16="http://schemas.microsoft.com/office/drawing/2014/main" id="{73E588A2-A613-4CA7-847B-35466CC148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1452" y="4160764"/>
            <a:ext cx="3305450" cy="2098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871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AD66-2071-4D81-BB86-F40ECD494D71}"/>
              </a:ext>
            </a:extLst>
          </p:cNvPr>
          <p:cNvSpPr>
            <a:spLocks noGrp="1"/>
          </p:cNvSpPr>
          <p:nvPr>
            <p:ph type="title"/>
          </p:nvPr>
        </p:nvSpPr>
        <p:spPr>
          <a:xfrm>
            <a:off x="571500" y="203359"/>
            <a:ext cx="10782300" cy="659116"/>
          </a:xfrm>
        </p:spPr>
        <p:txBody>
          <a:bodyPr>
            <a:normAutofit fontScale="90000"/>
          </a:bodyPr>
          <a:lstStyle/>
          <a:p>
            <a:r>
              <a:rPr lang="en-GB" b="1" dirty="0">
                <a:solidFill>
                  <a:schemeClr val="accent2">
                    <a:lumMod val="75000"/>
                  </a:schemeClr>
                </a:solidFill>
                <a:latin typeface="+mn-lt"/>
              </a:rPr>
              <a:t>Longer Term Solutions</a:t>
            </a:r>
          </a:p>
        </p:txBody>
      </p:sp>
      <p:sp>
        <p:nvSpPr>
          <p:cNvPr id="3" name="Content Placeholder 2">
            <a:extLst>
              <a:ext uri="{FF2B5EF4-FFF2-40B4-BE49-F238E27FC236}">
                <a16:creationId xmlns:a16="http://schemas.microsoft.com/office/drawing/2014/main" id="{5221C34A-250B-4FC1-8FE6-02C0A31E705E}"/>
              </a:ext>
            </a:extLst>
          </p:cNvPr>
          <p:cNvSpPr>
            <a:spLocks noGrp="1"/>
          </p:cNvSpPr>
          <p:nvPr>
            <p:ph idx="1"/>
          </p:nvPr>
        </p:nvSpPr>
        <p:spPr>
          <a:xfrm>
            <a:off x="485002" y="1875475"/>
            <a:ext cx="10782300" cy="3892379"/>
          </a:xfrm>
        </p:spPr>
        <p:txBody>
          <a:bodyPr/>
          <a:lstStyle/>
          <a:p>
            <a:r>
              <a:rPr lang="en-GB" dirty="0"/>
              <a:t>Fouling control</a:t>
            </a:r>
          </a:p>
          <a:p>
            <a:r>
              <a:rPr lang="en-GB" sz="1200" dirty="0"/>
              <a:t>Dispersants injected at critical points</a:t>
            </a:r>
          </a:p>
          <a:p>
            <a:r>
              <a:rPr lang="en-GB" sz="1200" dirty="0"/>
              <a:t>Maintain high flow Rate +2m/s to stop fouling</a:t>
            </a:r>
          </a:p>
          <a:p>
            <a:r>
              <a:rPr lang="en-GB" sz="1200" dirty="0"/>
              <a:t>Deposit analysis. </a:t>
            </a:r>
          </a:p>
          <a:p>
            <a:endParaRPr lang="en-GB" dirty="0"/>
          </a:p>
          <a:p>
            <a:r>
              <a:rPr lang="en-GB" dirty="0"/>
              <a:t>Two stream system</a:t>
            </a:r>
          </a:p>
          <a:p>
            <a:r>
              <a:rPr lang="en-GB" sz="1200" dirty="0"/>
              <a:t>Allows complete strip down without loss of production</a:t>
            </a:r>
          </a:p>
          <a:p>
            <a:r>
              <a:rPr lang="en-GB" sz="1200" dirty="0"/>
              <a:t>Fail safe in place in case of major failure</a:t>
            </a:r>
          </a:p>
          <a:p>
            <a:pPr marL="0" indent="0">
              <a:buNone/>
            </a:pPr>
            <a:endParaRPr lang="en-GB" sz="1200" dirty="0"/>
          </a:p>
          <a:p>
            <a:endParaRPr lang="en-GB" dirty="0"/>
          </a:p>
          <a:p>
            <a:endParaRPr lang="en-GB" dirty="0"/>
          </a:p>
          <a:p>
            <a:endParaRPr lang="en-GB" dirty="0"/>
          </a:p>
        </p:txBody>
      </p:sp>
      <p:sp>
        <p:nvSpPr>
          <p:cNvPr id="10" name="Slide Number Placeholder 9">
            <a:extLst>
              <a:ext uri="{FF2B5EF4-FFF2-40B4-BE49-F238E27FC236}">
                <a16:creationId xmlns:a16="http://schemas.microsoft.com/office/drawing/2014/main" id="{F01EC684-9E17-418F-85CB-CC0131835B22}"/>
              </a:ext>
            </a:extLst>
          </p:cNvPr>
          <p:cNvSpPr>
            <a:spLocks noGrp="1"/>
          </p:cNvSpPr>
          <p:nvPr>
            <p:ph type="sldNum" sz="quarter" idx="12"/>
          </p:nvPr>
        </p:nvSpPr>
        <p:spPr/>
        <p:txBody>
          <a:bodyPr/>
          <a:lstStyle/>
          <a:p>
            <a:fld id="{2885D1F4-82CC-4222-A4E6-2EE80CB00C80}" type="slidenum">
              <a:rPr lang="en-GB" smtClean="0"/>
              <a:t>27</a:t>
            </a:fld>
            <a:endParaRPr lang="en-GB"/>
          </a:p>
        </p:txBody>
      </p:sp>
      <p:cxnSp>
        <p:nvCxnSpPr>
          <p:cNvPr id="4" name="Straight Connector 3">
            <a:extLst>
              <a:ext uri="{FF2B5EF4-FFF2-40B4-BE49-F238E27FC236}">
                <a16:creationId xmlns:a16="http://schemas.microsoft.com/office/drawing/2014/main" id="{18D1EE59-A902-4916-A64E-EBA34CE0253A}"/>
              </a:ext>
            </a:extLst>
          </p:cNvPr>
          <p:cNvCxnSpPr>
            <a:cxnSpLocks/>
          </p:cNvCxnSpPr>
          <p:nvPr/>
        </p:nvCxnSpPr>
        <p:spPr>
          <a:xfrm>
            <a:off x="571500" y="850731"/>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5" name="Group 4">
            <a:extLst>
              <a:ext uri="{FF2B5EF4-FFF2-40B4-BE49-F238E27FC236}">
                <a16:creationId xmlns:a16="http://schemas.microsoft.com/office/drawing/2014/main" id="{8B01C1A8-835E-4440-949A-864262EFC9F7}"/>
              </a:ext>
            </a:extLst>
          </p:cNvPr>
          <p:cNvGrpSpPr/>
          <p:nvPr/>
        </p:nvGrpSpPr>
        <p:grpSpPr>
          <a:xfrm>
            <a:off x="9673988" y="515769"/>
            <a:ext cx="2076450" cy="791319"/>
            <a:chOff x="10007363" y="178177"/>
            <a:chExt cx="2076450" cy="791319"/>
          </a:xfrm>
        </p:grpSpPr>
        <p:pic>
          <p:nvPicPr>
            <p:cNvPr id="6" name="Picture 2" descr="Corrosion Certification - Corrosion Jobs UK | Institute of Corrosion">
              <a:extLst>
                <a:ext uri="{FF2B5EF4-FFF2-40B4-BE49-F238E27FC236}">
                  <a16:creationId xmlns:a16="http://schemas.microsoft.com/office/drawing/2014/main" id="{4CDC15B7-6A47-405F-8923-28EE72202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96D724-2AD1-44F8-A3A5-AD346563C153}"/>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pic>
        <p:nvPicPr>
          <p:cNvPr id="8" name="Picture 2" descr="Illustrative picture of the pipe with fouling. | Download Scientific Diagram">
            <a:extLst>
              <a:ext uri="{FF2B5EF4-FFF2-40B4-BE49-F238E27FC236}">
                <a16:creationId xmlns:a16="http://schemas.microsoft.com/office/drawing/2014/main" id="{B083F54F-B017-4C86-819F-4C73567CB8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0834" y="1061907"/>
            <a:ext cx="3121641" cy="23443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ea has delivered two centrifuges for monoethylene glycol (MEG) purification at BP’s West Nile Delta offshore natural gas field in Egypt.">
            <a:extLst>
              <a:ext uri="{FF2B5EF4-FFF2-40B4-BE49-F238E27FC236}">
                <a16:creationId xmlns:a16="http://schemas.microsoft.com/office/drawing/2014/main" id="{ECF0507B-9CD0-4A65-94B2-FDE402E7C1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2537" y="3605679"/>
            <a:ext cx="3078233" cy="3078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362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AD66-2071-4D81-BB86-F40ECD494D71}"/>
              </a:ext>
            </a:extLst>
          </p:cNvPr>
          <p:cNvSpPr>
            <a:spLocks noGrp="1"/>
          </p:cNvSpPr>
          <p:nvPr>
            <p:ph type="title"/>
          </p:nvPr>
        </p:nvSpPr>
        <p:spPr>
          <a:xfrm>
            <a:off x="571500" y="203359"/>
            <a:ext cx="10782300" cy="659116"/>
          </a:xfrm>
        </p:spPr>
        <p:txBody>
          <a:bodyPr>
            <a:normAutofit fontScale="90000"/>
          </a:bodyPr>
          <a:lstStyle/>
          <a:p>
            <a:r>
              <a:rPr lang="en-GB" b="1" dirty="0">
                <a:solidFill>
                  <a:schemeClr val="accent2">
                    <a:lumMod val="75000"/>
                  </a:schemeClr>
                </a:solidFill>
                <a:latin typeface="+mn-lt"/>
              </a:rPr>
              <a:t>Other Considerations</a:t>
            </a:r>
          </a:p>
        </p:txBody>
      </p:sp>
      <p:sp>
        <p:nvSpPr>
          <p:cNvPr id="3" name="Content Placeholder 2">
            <a:extLst>
              <a:ext uri="{FF2B5EF4-FFF2-40B4-BE49-F238E27FC236}">
                <a16:creationId xmlns:a16="http://schemas.microsoft.com/office/drawing/2014/main" id="{5221C34A-250B-4FC1-8FE6-02C0A31E705E}"/>
              </a:ext>
            </a:extLst>
          </p:cNvPr>
          <p:cNvSpPr>
            <a:spLocks noGrp="1"/>
          </p:cNvSpPr>
          <p:nvPr>
            <p:ph idx="1"/>
          </p:nvPr>
        </p:nvSpPr>
        <p:spPr>
          <a:xfrm>
            <a:off x="897426" y="1508185"/>
            <a:ext cx="5756872" cy="4077368"/>
          </a:xfrm>
        </p:spPr>
        <p:txBody>
          <a:bodyPr>
            <a:normAutofit/>
          </a:bodyPr>
          <a:lstStyle/>
          <a:p>
            <a:r>
              <a:rPr lang="en-GB" sz="2000" dirty="0"/>
              <a:t>Why weren’t they able to maintain vacuum.</a:t>
            </a:r>
          </a:p>
          <a:p>
            <a:r>
              <a:rPr lang="en-GB" sz="2000" dirty="0"/>
              <a:t>Weld process and treatment.</a:t>
            </a:r>
          </a:p>
          <a:p>
            <a:r>
              <a:rPr lang="en-GB" sz="2000" dirty="0"/>
              <a:t>Why are the 2 HAZ in contact, longitudinal seam weld in the main pipe and branch weld. Is that standard practice</a:t>
            </a:r>
          </a:p>
          <a:p>
            <a:r>
              <a:rPr lang="en-GB" sz="2000" dirty="0"/>
              <a:t>Calcium carbonate dosage calculated based on assumption?</a:t>
            </a:r>
          </a:p>
        </p:txBody>
      </p:sp>
      <p:sp>
        <p:nvSpPr>
          <p:cNvPr id="8" name="Slide Number Placeholder 7">
            <a:extLst>
              <a:ext uri="{FF2B5EF4-FFF2-40B4-BE49-F238E27FC236}">
                <a16:creationId xmlns:a16="http://schemas.microsoft.com/office/drawing/2014/main" id="{5963D2FF-094A-4687-879D-E7EE74DD5953}"/>
              </a:ext>
            </a:extLst>
          </p:cNvPr>
          <p:cNvSpPr>
            <a:spLocks noGrp="1"/>
          </p:cNvSpPr>
          <p:nvPr>
            <p:ph type="sldNum" sz="quarter" idx="12"/>
          </p:nvPr>
        </p:nvSpPr>
        <p:spPr/>
        <p:txBody>
          <a:bodyPr/>
          <a:lstStyle/>
          <a:p>
            <a:fld id="{2885D1F4-82CC-4222-A4E6-2EE80CB00C80}" type="slidenum">
              <a:rPr lang="en-GB" smtClean="0"/>
              <a:t>28</a:t>
            </a:fld>
            <a:endParaRPr lang="en-GB"/>
          </a:p>
        </p:txBody>
      </p:sp>
      <p:cxnSp>
        <p:nvCxnSpPr>
          <p:cNvPr id="4" name="Straight Connector 3">
            <a:extLst>
              <a:ext uri="{FF2B5EF4-FFF2-40B4-BE49-F238E27FC236}">
                <a16:creationId xmlns:a16="http://schemas.microsoft.com/office/drawing/2014/main" id="{18D1EE59-A902-4916-A64E-EBA34CE0253A}"/>
              </a:ext>
            </a:extLst>
          </p:cNvPr>
          <p:cNvCxnSpPr>
            <a:cxnSpLocks/>
          </p:cNvCxnSpPr>
          <p:nvPr/>
        </p:nvCxnSpPr>
        <p:spPr>
          <a:xfrm>
            <a:off x="571500" y="850731"/>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5" name="Group 4">
            <a:extLst>
              <a:ext uri="{FF2B5EF4-FFF2-40B4-BE49-F238E27FC236}">
                <a16:creationId xmlns:a16="http://schemas.microsoft.com/office/drawing/2014/main" id="{8B01C1A8-835E-4440-949A-864262EFC9F7}"/>
              </a:ext>
            </a:extLst>
          </p:cNvPr>
          <p:cNvGrpSpPr/>
          <p:nvPr/>
        </p:nvGrpSpPr>
        <p:grpSpPr>
          <a:xfrm>
            <a:off x="9673988" y="515769"/>
            <a:ext cx="2076450" cy="791319"/>
            <a:chOff x="10007363" y="178177"/>
            <a:chExt cx="2076450" cy="791319"/>
          </a:xfrm>
        </p:grpSpPr>
        <p:pic>
          <p:nvPicPr>
            <p:cNvPr id="6" name="Picture 2" descr="Corrosion Certification - Corrosion Jobs UK | Institute of Corrosion">
              <a:extLst>
                <a:ext uri="{FF2B5EF4-FFF2-40B4-BE49-F238E27FC236}">
                  <a16:creationId xmlns:a16="http://schemas.microsoft.com/office/drawing/2014/main" id="{4CDC15B7-6A47-405F-8923-28EE72202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96D724-2AD1-44F8-A3A5-AD346563C153}"/>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pic>
        <p:nvPicPr>
          <p:cNvPr id="12" name="Picture 11">
            <a:extLst>
              <a:ext uri="{FF2B5EF4-FFF2-40B4-BE49-F238E27FC236}">
                <a16:creationId xmlns:a16="http://schemas.microsoft.com/office/drawing/2014/main" id="{01776230-7D3B-49B3-BFA7-4D27468CB31E}"/>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700"/>
                    </a14:imgEffect>
                  </a14:imgLayer>
                </a14:imgProps>
              </a:ext>
            </a:extLst>
          </a:blip>
          <a:srcRect r="43438"/>
          <a:stretch/>
        </p:blipFill>
        <p:spPr>
          <a:xfrm>
            <a:off x="7503619" y="1357267"/>
            <a:ext cx="3601261" cy="3820160"/>
          </a:xfrm>
          <a:prstGeom prst="rect">
            <a:avLst/>
          </a:prstGeom>
        </p:spPr>
      </p:pic>
      <p:sp>
        <p:nvSpPr>
          <p:cNvPr id="15" name="TextBox 14">
            <a:extLst>
              <a:ext uri="{FF2B5EF4-FFF2-40B4-BE49-F238E27FC236}">
                <a16:creationId xmlns:a16="http://schemas.microsoft.com/office/drawing/2014/main" id="{D5159E4A-3DC6-4092-9776-98AB170F261C}"/>
              </a:ext>
            </a:extLst>
          </p:cNvPr>
          <p:cNvSpPr txBox="1"/>
          <p:nvPr/>
        </p:nvSpPr>
        <p:spPr>
          <a:xfrm>
            <a:off x="666712" y="6261913"/>
            <a:ext cx="2277508" cy="276999"/>
          </a:xfrm>
          <a:prstGeom prst="rect">
            <a:avLst/>
          </a:prstGeom>
          <a:noFill/>
        </p:spPr>
        <p:txBody>
          <a:bodyPr wrap="square">
            <a:spAutoFit/>
          </a:bodyPr>
          <a:lstStyle/>
          <a:p>
            <a:r>
              <a:rPr lang="en-GB" sz="1200" b="0" i="0" dirty="0">
                <a:effectLst/>
              </a:rPr>
              <a:t>Source - nonprofitlawblog.com</a:t>
            </a:r>
            <a:endParaRPr lang="en-GB" sz="1200" dirty="0"/>
          </a:p>
        </p:txBody>
      </p:sp>
    </p:spTree>
    <p:extLst>
      <p:ext uri="{BB962C8B-B14F-4D97-AF65-F5344CB8AC3E}">
        <p14:creationId xmlns:p14="http://schemas.microsoft.com/office/powerpoint/2010/main" val="3179695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AD66-2071-4D81-BB86-F40ECD494D71}"/>
              </a:ext>
            </a:extLst>
          </p:cNvPr>
          <p:cNvSpPr>
            <a:spLocks noGrp="1"/>
          </p:cNvSpPr>
          <p:nvPr>
            <p:ph type="title"/>
          </p:nvPr>
        </p:nvSpPr>
        <p:spPr>
          <a:xfrm>
            <a:off x="571500" y="203359"/>
            <a:ext cx="10782300" cy="659116"/>
          </a:xfrm>
        </p:spPr>
        <p:txBody>
          <a:bodyPr vert="horz" lIns="91440" tIns="45720" rIns="91440" bIns="45720" rtlCol="0" anchor="ctr">
            <a:normAutofit fontScale="90000"/>
          </a:bodyPr>
          <a:lstStyle/>
          <a:p>
            <a:r>
              <a:rPr lang="en-GB" b="1" dirty="0">
                <a:solidFill>
                  <a:schemeClr val="accent2">
                    <a:lumMod val="75000"/>
                  </a:schemeClr>
                </a:solidFill>
                <a:latin typeface="+mn-lt"/>
              </a:rPr>
              <a:t>Summary</a:t>
            </a:r>
          </a:p>
        </p:txBody>
      </p:sp>
      <p:sp>
        <p:nvSpPr>
          <p:cNvPr id="8" name="Slide Number Placeholder 7">
            <a:extLst>
              <a:ext uri="{FF2B5EF4-FFF2-40B4-BE49-F238E27FC236}">
                <a16:creationId xmlns:a16="http://schemas.microsoft.com/office/drawing/2014/main" id="{31AE0B32-3C8B-4B25-AF6F-F393091BA37D}"/>
              </a:ext>
            </a:extLst>
          </p:cNvPr>
          <p:cNvSpPr>
            <a:spLocks noGrp="1"/>
          </p:cNvSpPr>
          <p:nvPr>
            <p:ph type="sldNum" sz="quarter" idx="12"/>
          </p:nvPr>
        </p:nvSpPr>
        <p:spPr/>
        <p:txBody>
          <a:bodyPr/>
          <a:lstStyle/>
          <a:p>
            <a:fld id="{2885D1F4-82CC-4222-A4E6-2EE80CB00C80}" type="slidenum">
              <a:rPr lang="en-GB" smtClean="0"/>
              <a:t>29</a:t>
            </a:fld>
            <a:endParaRPr lang="en-GB"/>
          </a:p>
        </p:txBody>
      </p:sp>
      <p:cxnSp>
        <p:nvCxnSpPr>
          <p:cNvPr id="4" name="Straight Connector 3">
            <a:extLst>
              <a:ext uri="{FF2B5EF4-FFF2-40B4-BE49-F238E27FC236}">
                <a16:creationId xmlns:a16="http://schemas.microsoft.com/office/drawing/2014/main" id="{18D1EE59-A902-4916-A64E-EBA34CE0253A}"/>
              </a:ext>
            </a:extLst>
          </p:cNvPr>
          <p:cNvCxnSpPr>
            <a:cxnSpLocks/>
          </p:cNvCxnSpPr>
          <p:nvPr/>
        </p:nvCxnSpPr>
        <p:spPr>
          <a:xfrm>
            <a:off x="571500" y="850731"/>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5" name="Group 4">
            <a:extLst>
              <a:ext uri="{FF2B5EF4-FFF2-40B4-BE49-F238E27FC236}">
                <a16:creationId xmlns:a16="http://schemas.microsoft.com/office/drawing/2014/main" id="{8B01C1A8-835E-4440-949A-864262EFC9F7}"/>
              </a:ext>
            </a:extLst>
          </p:cNvPr>
          <p:cNvGrpSpPr/>
          <p:nvPr/>
        </p:nvGrpSpPr>
        <p:grpSpPr>
          <a:xfrm>
            <a:off x="9673988" y="515769"/>
            <a:ext cx="2076450" cy="791319"/>
            <a:chOff x="10007363" y="178177"/>
            <a:chExt cx="2076450" cy="791319"/>
          </a:xfrm>
        </p:grpSpPr>
        <p:pic>
          <p:nvPicPr>
            <p:cNvPr id="6" name="Picture 2" descr="Corrosion Certification - Corrosion Jobs UK | Institute of Corrosion">
              <a:extLst>
                <a:ext uri="{FF2B5EF4-FFF2-40B4-BE49-F238E27FC236}">
                  <a16:creationId xmlns:a16="http://schemas.microsoft.com/office/drawing/2014/main" id="{4CDC15B7-6A47-405F-8923-28EE72202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96D724-2AD1-44F8-A3A5-AD346563C153}"/>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graphicFrame>
        <p:nvGraphicFramePr>
          <p:cNvPr id="10" name="Content Placeholder 3">
            <a:extLst>
              <a:ext uri="{FF2B5EF4-FFF2-40B4-BE49-F238E27FC236}">
                <a16:creationId xmlns:a16="http://schemas.microsoft.com/office/drawing/2014/main" id="{17F5DCFD-50D1-45C7-95D3-07F7FCCBA7AA}"/>
              </a:ext>
            </a:extLst>
          </p:cNvPr>
          <p:cNvGraphicFramePr>
            <a:graphicFrameLocks/>
          </p:cNvGraphicFramePr>
          <p:nvPr>
            <p:extLst>
              <p:ext uri="{D42A27DB-BD31-4B8C-83A1-F6EECF244321}">
                <p14:modId xmlns:p14="http://schemas.microsoft.com/office/powerpoint/2010/main" val="1324776427"/>
              </p:ext>
            </p:extLst>
          </p:nvPr>
        </p:nvGraphicFramePr>
        <p:xfrm>
          <a:off x="571501" y="965208"/>
          <a:ext cx="9096282" cy="5415996"/>
        </p:xfrm>
        <a:graphic>
          <a:graphicData uri="http://schemas.openxmlformats.org/drawingml/2006/table">
            <a:tbl>
              <a:tblPr firstRow="1" bandRow="1">
                <a:tableStyleId>{912C8C85-51F0-491E-9774-3900AFEF0FD7}</a:tableStyleId>
              </a:tblPr>
              <a:tblGrid>
                <a:gridCol w="2942844">
                  <a:extLst>
                    <a:ext uri="{9D8B030D-6E8A-4147-A177-3AD203B41FA5}">
                      <a16:colId xmlns:a16="http://schemas.microsoft.com/office/drawing/2014/main" val="20000"/>
                    </a:ext>
                  </a:extLst>
                </a:gridCol>
                <a:gridCol w="6153438">
                  <a:extLst>
                    <a:ext uri="{9D8B030D-6E8A-4147-A177-3AD203B41FA5}">
                      <a16:colId xmlns:a16="http://schemas.microsoft.com/office/drawing/2014/main" val="20001"/>
                    </a:ext>
                  </a:extLst>
                </a:gridCol>
              </a:tblGrid>
              <a:tr h="518942">
                <a:tc gridSpan="2">
                  <a:txBody>
                    <a:bodyPr/>
                    <a:lstStyle/>
                    <a:p>
                      <a:r>
                        <a:rPr lang="en-GB" sz="1800" u="none" strike="noStrike" kern="1200" baseline="0" dirty="0"/>
                        <a:t>CASE STUDY: </a:t>
                      </a:r>
                      <a:r>
                        <a:rPr lang="en-GB" sz="1800" kern="1200" dirty="0">
                          <a:effectLst/>
                        </a:rPr>
                        <a:t>Onshore Titanium Pipe Corrosion Failure</a:t>
                      </a:r>
                      <a:endParaRPr lang="en-GB" sz="1800" b="1" i="0" u="none" strike="noStrike" kern="1200" baseline="0" dirty="0">
                        <a:solidFill>
                          <a:schemeClr val="lt1"/>
                        </a:solidFill>
                        <a:latin typeface="+mn-lt"/>
                        <a:ea typeface="+mn-ea"/>
                        <a:cs typeface="+mn-cs"/>
                      </a:endParaRPr>
                    </a:p>
                  </a:txBody>
                  <a:tcPr>
                    <a:solidFill>
                      <a:schemeClr val="accent2">
                        <a:lumMod val="50000"/>
                      </a:schemeClr>
                    </a:solidFill>
                  </a:tcPr>
                </a:tc>
                <a:tc hMerge="1">
                  <a:txBody>
                    <a:bodyPr/>
                    <a:lstStyle/>
                    <a:p>
                      <a:endParaRPr lang="en-GB" sz="1800" b="1" i="0" u="none" strike="noStrike" kern="1200" baseline="0" dirty="0">
                        <a:solidFill>
                          <a:schemeClr val="lt1"/>
                        </a:solidFill>
                        <a:latin typeface="+mn-lt"/>
                        <a:ea typeface="+mn-ea"/>
                        <a:cs typeface="+mn-cs"/>
                      </a:endParaRPr>
                    </a:p>
                  </a:txBody>
                  <a:tcPr/>
                </a:tc>
                <a:extLst>
                  <a:ext uri="{0D108BD9-81ED-4DB2-BD59-A6C34878D82A}">
                    <a16:rowId xmlns:a16="http://schemas.microsoft.com/office/drawing/2014/main" val="10000"/>
                  </a:ext>
                </a:extLst>
              </a:tr>
              <a:tr h="1343891">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b="1" i="0" u="none" strike="noStrike" kern="1200" baseline="0" dirty="0">
                        <a:solidFill>
                          <a:schemeClr val="tx1"/>
                        </a:solidFill>
                        <a:latin typeface="+mn-lt"/>
                        <a:ea typeface="+mn-ea"/>
                        <a:cs typeface="+mn-cs"/>
                      </a:endParaRPr>
                    </a:p>
                  </a:txBody>
                  <a:tcPr/>
                </a:tc>
                <a:tc hMerge="1">
                  <a:txBody>
                    <a:bodyPr/>
                    <a:lstStyle/>
                    <a:p>
                      <a:endParaRPr lang="en-GB" sz="1800" b="1" i="0" u="none" strike="noStrike" kern="1200" baseline="0" dirty="0">
                        <a:solidFill>
                          <a:schemeClr val="lt1"/>
                        </a:solidFill>
                        <a:latin typeface="+mn-lt"/>
                        <a:ea typeface="+mn-ea"/>
                        <a:cs typeface="+mn-cs"/>
                      </a:endParaRPr>
                    </a:p>
                  </a:txBody>
                  <a:tcPr/>
                </a:tc>
                <a:extLst>
                  <a:ext uri="{0D108BD9-81ED-4DB2-BD59-A6C34878D82A}">
                    <a16:rowId xmlns:a16="http://schemas.microsoft.com/office/drawing/2014/main" val="10001"/>
                  </a:ext>
                </a:extLst>
              </a:tr>
              <a:tr h="707011">
                <a:tc>
                  <a:txBody>
                    <a:bodyPr/>
                    <a:lstStyle/>
                    <a:p>
                      <a:r>
                        <a:rPr lang="en-GB" sz="1400" dirty="0">
                          <a:solidFill>
                            <a:schemeClr val="bg1">
                              <a:lumMod val="75000"/>
                            </a:schemeClr>
                          </a:solidFill>
                        </a:rPr>
                        <a:t>SERVICE</a:t>
                      </a:r>
                      <a:endParaRPr lang="en-GB" sz="1400" b="1" dirty="0">
                        <a:solidFill>
                          <a:schemeClr val="bg1">
                            <a:lumMod val="75000"/>
                          </a:schemeClr>
                        </a:solidFill>
                      </a:endParaRPr>
                    </a:p>
                  </a:txBody>
                  <a:tcPr/>
                </a:tc>
                <a:tc>
                  <a:txBody>
                    <a:bodyPr/>
                    <a:lstStyle/>
                    <a:p>
                      <a:r>
                        <a:rPr lang="en-GB" sz="1400" dirty="0">
                          <a:solidFill>
                            <a:schemeClr val="bg1">
                              <a:lumMod val="75000"/>
                            </a:schemeClr>
                          </a:solidFill>
                        </a:rPr>
                        <a:t>Onshore desalination plant </a:t>
                      </a:r>
                      <a:r>
                        <a:rPr lang="en-GB" sz="1400" kern="1200" dirty="0">
                          <a:solidFill>
                            <a:schemeClr val="bg1">
                              <a:lumMod val="75000"/>
                            </a:schemeClr>
                          </a:solidFill>
                          <a:effectLst/>
                        </a:rPr>
                        <a:t>in service for 15 years;</a:t>
                      </a:r>
                      <a:endParaRPr lang="en-GB" sz="1400" dirty="0">
                        <a:solidFill>
                          <a:schemeClr val="bg1">
                            <a:lumMod val="75000"/>
                          </a:schemeClr>
                        </a:solidFill>
                      </a:endParaRPr>
                    </a:p>
                    <a:p>
                      <a:r>
                        <a:rPr lang="en-GB" sz="1400" dirty="0">
                          <a:solidFill>
                            <a:schemeClr val="bg1">
                              <a:lumMod val="75000"/>
                            </a:schemeClr>
                          </a:solidFill>
                        </a:rPr>
                        <a:t>Remove the salts from MEG;</a:t>
                      </a:r>
                    </a:p>
                    <a:p>
                      <a:r>
                        <a:rPr lang="en-GB" sz="1400" dirty="0">
                          <a:solidFill>
                            <a:schemeClr val="bg1">
                              <a:lumMod val="75000"/>
                            </a:schemeClr>
                          </a:solidFill>
                        </a:rPr>
                        <a:t>B</a:t>
                      </a:r>
                      <a:r>
                        <a:rPr lang="en-GB" sz="1400" kern="1200" dirty="0">
                          <a:solidFill>
                            <a:schemeClr val="bg1">
                              <a:lumMod val="75000"/>
                            </a:schemeClr>
                          </a:solidFill>
                          <a:effectLst/>
                        </a:rPr>
                        <a:t>ased around a vacuum distillation column (Evaporator);</a:t>
                      </a:r>
                    </a:p>
                  </a:txBody>
                  <a:tcPr/>
                </a:tc>
                <a:extLst>
                  <a:ext uri="{0D108BD9-81ED-4DB2-BD59-A6C34878D82A}">
                    <a16:rowId xmlns:a16="http://schemas.microsoft.com/office/drawing/2014/main" val="10002"/>
                  </a:ext>
                </a:extLst>
              </a:tr>
              <a:tr h="277148">
                <a:tc>
                  <a:txBody>
                    <a:bodyPr/>
                    <a:lstStyle/>
                    <a:p>
                      <a:r>
                        <a:rPr lang="en-GB" sz="1400" dirty="0">
                          <a:solidFill>
                            <a:schemeClr val="bg1">
                              <a:lumMod val="75000"/>
                            </a:schemeClr>
                          </a:solidFill>
                        </a:rPr>
                        <a:t>PROBLEM</a:t>
                      </a:r>
                      <a:endParaRPr lang="en-GB" sz="1400" b="1" dirty="0">
                        <a:solidFill>
                          <a:schemeClr val="bg1">
                            <a:lumMod val="75000"/>
                          </a:schemeClr>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solidFill>
                            <a:schemeClr val="bg1">
                              <a:lumMod val="75000"/>
                            </a:schemeClr>
                          </a:solidFill>
                        </a:rPr>
                        <a:t>Several</a:t>
                      </a:r>
                      <a:r>
                        <a:rPr lang="en-GB" sz="1400" baseline="0" dirty="0">
                          <a:solidFill>
                            <a:schemeClr val="bg1">
                              <a:lumMod val="75000"/>
                            </a:schemeClr>
                          </a:solidFill>
                        </a:rPr>
                        <a:t> </a:t>
                      </a:r>
                      <a:r>
                        <a:rPr lang="en-GB" sz="1400" dirty="0">
                          <a:solidFill>
                            <a:schemeClr val="bg1">
                              <a:lumMod val="75000"/>
                            </a:schemeClr>
                          </a:solidFill>
                        </a:rPr>
                        <a:t>leaks</a:t>
                      </a:r>
                      <a:r>
                        <a:rPr lang="en-GB" sz="1400" baseline="0" dirty="0">
                          <a:solidFill>
                            <a:schemeClr val="bg1">
                              <a:lumMod val="75000"/>
                            </a:schemeClr>
                          </a:solidFill>
                        </a:rPr>
                        <a:t> </a:t>
                      </a:r>
                      <a:r>
                        <a:rPr lang="en-GB" sz="1400" dirty="0">
                          <a:solidFill>
                            <a:schemeClr val="bg1">
                              <a:lumMod val="75000"/>
                            </a:schemeClr>
                          </a:solidFill>
                        </a:rPr>
                        <a:t>located in the Evaporator (V-5607) section.</a:t>
                      </a:r>
                    </a:p>
                  </a:txBody>
                  <a:tcPr/>
                </a:tc>
                <a:extLst>
                  <a:ext uri="{0D108BD9-81ED-4DB2-BD59-A6C34878D82A}">
                    <a16:rowId xmlns:a16="http://schemas.microsoft.com/office/drawing/2014/main" val="10003"/>
                  </a:ext>
                </a:extLst>
              </a:tr>
              <a:tr h="292860">
                <a:tc>
                  <a:txBody>
                    <a:bodyPr/>
                    <a:lstStyle/>
                    <a:p>
                      <a:r>
                        <a:rPr lang="en-GB" sz="1400" dirty="0">
                          <a:solidFill>
                            <a:schemeClr val="bg1">
                              <a:lumMod val="75000"/>
                            </a:schemeClr>
                          </a:solidFill>
                        </a:rPr>
                        <a:t>MATERIAL</a:t>
                      </a:r>
                      <a:endParaRPr lang="en-GB" sz="1400" b="1" dirty="0">
                        <a:solidFill>
                          <a:schemeClr val="bg1">
                            <a:lumMod val="75000"/>
                          </a:schemeClr>
                        </a:solidFill>
                      </a:endParaRPr>
                    </a:p>
                  </a:txBody>
                  <a:tcPr/>
                </a:tc>
                <a:tc>
                  <a:txBody>
                    <a:bodyPr/>
                    <a:lstStyle/>
                    <a:p>
                      <a:r>
                        <a:rPr lang="en-GB" sz="1400" dirty="0">
                          <a:solidFill>
                            <a:schemeClr val="bg1">
                              <a:lumMod val="75000"/>
                            </a:schemeClr>
                          </a:solidFill>
                        </a:rPr>
                        <a:t>ASTM Grade 12 Titanium [0.3% Mo, 0.8% Ni]</a:t>
                      </a:r>
                    </a:p>
                  </a:txBody>
                  <a:tcPr/>
                </a:tc>
                <a:extLst>
                  <a:ext uri="{0D108BD9-81ED-4DB2-BD59-A6C34878D82A}">
                    <a16:rowId xmlns:a16="http://schemas.microsoft.com/office/drawing/2014/main" val="10004"/>
                  </a:ext>
                </a:extLst>
              </a:tr>
              <a:tr h="383243">
                <a:tc>
                  <a:txBody>
                    <a:bodyPr/>
                    <a:lstStyle/>
                    <a:p>
                      <a:r>
                        <a:rPr lang="en-GB" dirty="0"/>
                        <a:t>OBSERVATIONS</a:t>
                      </a:r>
                      <a:endParaRPr lang="en-GB"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Operation beyond design Parameters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t>Non-monitoring of corrosion processes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t>Non-conformance to quality of equipment</a:t>
                      </a:r>
                    </a:p>
                  </a:txBody>
                  <a:tcPr/>
                </a:tc>
                <a:extLst>
                  <a:ext uri="{0D108BD9-81ED-4DB2-BD59-A6C34878D82A}">
                    <a16:rowId xmlns:a16="http://schemas.microsoft.com/office/drawing/2014/main" val="10005"/>
                  </a:ext>
                </a:extLst>
              </a:tr>
              <a:tr h="383243">
                <a:tc>
                  <a:txBody>
                    <a:bodyPr/>
                    <a:lstStyle/>
                    <a:p>
                      <a:r>
                        <a:rPr lang="en-GB" dirty="0"/>
                        <a:t>DIAGNOSIS</a:t>
                      </a:r>
                      <a:endParaRPr lang="en-GB"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Erosion and pitting</a:t>
                      </a:r>
                      <a:r>
                        <a:rPr lang="en-GB" baseline="0" dirty="0"/>
                        <a:t> corrosion at Weld/HAZs</a:t>
                      </a:r>
                      <a:endParaRPr lang="en-GB" dirty="0"/>
                    </a:p>
                  </a:txBody>
                  <a:tcPr/>
                </a:tc>
                <a:extLst>
                  <a:ext uri="{0D108BD9-81ED-4DB2-BD59-A6C34878D82A}">
                    <a16:rowId xmlns:a16="http://schemas.microsoft.com/office/drawing/2014/main" val="10006"/>
                  </a:ext>
                </a:extLst>
              </a:tr>
              <a:tr h="383243">
                <a:tc>
                  <a:txBody>
                    <a:bodyPr/>
                    <a:lstStyle/>
                    <a:p>
                      <a:r>
                        <a:rPr lang="en-GB" dirty="0"/>
                        <a:t>REMEDY</a:t>
                      </a:r>
                      <a:endParaRPr lang="en-GB"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Replace material with seamless Titanium Grade 16/26</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Better maintenance schedule and procedure’s in place</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Ensure all Manufacturing/welding standards are met</a:t>
                      </a:r>
                    </a:p>
                  </a:txBody>
                  <a:tcPr/>
                </a:tc>
                <a:extLst>
                  <a:ext uri="{0D108BD9-81ED-4DB2-BD59-A6C34878D82A}">
                    <a16:rowId xmlns:a16="http://schemas.microsoft.com/office/drawing/2014/main" val="10007"/>
                  </a:ext>
                </a:extLst>
              </a:tr>
            </a:tbl>
          </a:graphicData>
        </a:graphic>
      </p:graphicFrame>
      <p:pic>
        <p:nvPicPr>
          <p:cNvPr id="12" name="Picture 11" descr="A picture containing building, outdoor&#10;&#10;Description automatically generated">
            <a:extLst>
              <a:ext uri="{FF2B5EF4-FFF2-40B4-BE49-F238E27FC236}">
                <a16:creationId xmlns:a16="http://schemas.microsoft.com/office/drawing/2014/main" id="{1A2C98A0-7BA5-4026-A3CC-3E6A4B7014C5}"/>
              </a:ext>
            </a:extLst>
          </p:cNvPr>
          <p:cNvPicPr>
            <a:picLocks noChangeAspect="1"/>
          </p:cNvPicPr>
          <p:nvPr/>
        </p:nvPicPr>
        <p:blipFill>
          <a:blip r:embed="rId4">
            <a:alphaModFix/>
          </a:blip>
          <a:stretch>
            <a:fillRect/>
          </a:stretch>
        </p:blipFill>
        <p:spPr>
          <a:xfrm>
            <a:off x="5632372" y="1545890"/>
            <a:ext cx="1770275" cy="1180338"/>
          </a:xfrm>
          <a:prstGeom prst="rect">
            <a:avLst/>
          </a:prstGeom>
        </p:spPr>
      </p:pic>
      <p:pic>
        <p:nvPicPr>
          <p:cNvPr id="14" name="Picture 13" descr="A picture containing device, sky, indoor, gauge&#10;&#10;Description automatically generated">
            <a:extLst>
              <a:ext uri="{FF2B5EF4-FFF2-40B4-BE49-F238E27FC236}">
                <a16:creationId xmlns:a16="http://schemas.microsoft.com/office/drawing/2014/main" id="{2F79D304-511C-4A3B-A059-18FCCDEF4438}"/>
              </a:ext>
            </a:extLst>
          </p:cNvPr>
          <p:cNvPicPr>
            <a:picLocks noChangeAspect="1"/>
          </p:cNvPicPr>
          <p:nvPr/>
        </p:nvPicPr>
        <p:blipFill>
          <a:blip r:embed="rId5">
            <a:alphaModFix/>
          </a:blip>
          <a:stretch>
            <a:fillRect/>
          </a:stretch>
        </p:blipFill>
        <p:spPr>
          <a:xfrm>
            <a:off x="3629485" y="1545890"/>
            <a:ext cx="1770277" cy="1180339"/>
          </a:xfrm>
          <a:prstGeom prst="rect">
            <a:avLst/>
          </a:prstGeom>
        </p:spPr>
      </p:pic>
      <p:pic>
        <p:nvPicPr>
          <p:cNvPr id="2050" name="Picture 2" descr="A close up of a desert&#10;&#10;Description automatically generated">
            <a:extLst>
              <a:ext uri="{FF2B5EF4-FFF2-40B4-BE49-F238E27FC236}">
                <a16:creationId xmlns:a16="http://schemas.microsoft.com/office/drawing/2014/main" id="{08E2BA1F-2E64-4F95-8EFF-85B6105B6C7C}"/>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a:off x="7635257" y="1545890"/>
            <a:ext cx="1914597" cy="1180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048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0BDF4B73-049C-4DE3-B233-21A2ED815913}"/>
              </a:ext>
            </a:extLst>
          </p:cNvPr>
          <p:cNvSpPr>
            <a:spLocks noGrp="1"/>
          </p:cNvSpPr>
          <p:nvPr>
            <p:ph type="sldNum" sz="quarter" idx="12"/>
          </p:nvPr>
        </p:nvSpPr>
        <p:spPr/>
        <p:txBody>
          <a:bodyPr/>
          <a:lstStyle/>
          <a:p>
            <a:fld id="{2885D1F4-82CC-4222-A4E6-2EE80CB00C80}" type="slidenum">
              <a:rPr lang="en-GB" smtClean="0"/>
              <a:t>3</a:t>
            </a:fld>
            <a:endParaRPr lang="en-GB" dirty="0"/>
          </a:p>
        </p:txBody>
      </p:sp>
      <p:cxnSp>
        <p:nvCxnSpPr>
          <p:cNvPr id="4" name="Straight Connector 3">
            <a:extLst>
              <a:ext uri="{FF2B5EF4-FFF2-40B4-BE49-F238E27FC236}">
                <a16:creationId xmlns:a16="http://schemas.microsoft.com/office/drawing/2014/main" id="{18D1EE59-A902-4916-A64E-EBA34CE0253A}"/>
              </a:ext>
            </a:extLst>
          </p:cNvPr>
          <p:cNvCxnSpPr>
            <a:cxnSpLocks/>
          </p:cNvCxnSpPr>
          <p:nvPr/>
        </p:nvCxnSpPr>
        <p:spPr>
          <a:xfrm>
            <a:off x="571500" y="850731"/>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5" name="Group 4">
            <a:extLst>
              <a:ext uri="{FF2B5EF4-FFF2-40B4-BE49-F238E27FC236}">
                <a16:creationId xmlns:a16="http://schemas.microsoft.com/office/drawing/2014/main" id="{8B01C1A8-835E-4440-949A-864262EFC9F7}"/>
              </a:ext>
            </a:extLst>
          </p:cNvPr>
          <p:cNvGrpSpPr/>
          <p:nvPr/>
        </p:nvGrpSpPr>
        <p:grpSpPr>
          <a:xfrm>
            <a:off x="9673988" y="515769"/>
            <a:ext cx="2076450" cy="791319"/>
            <a:chOff x="10007363" y="178177"/>
            <a:chExt cx="2076450" cy="791319"/>
          </a:xfrm>
        </p:grpSpPr>
        <p:pic>
          <p:nvPicPr>
            <p:cNvPr id="6" name="Picture 2" descr="Corrosion Certification - Corrosion Jobs UK | Institute of Corrosion">
              <a:extLst>
                <a:ext uri="{FF2B5EF4-FFF2-40B4-BE49-F238E27FC236}">
                  <a16:creationId xmlns:a16="http://schemas.microsoft.com/office/drawing/2014/main" id="{4CDC15B7-6A47-405F-8923-28EE72202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96D724-2AD1-44F8-A3A5-AD346563C153}"/>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graphicFrame>
        <p:nvGraphicFramePr>
          <p:cNvPr id="10" name="Content Placeholder 3">
            <a:extLst>
              <a:ext uri="{FF2B5EF4-FFF2-40B4-BE49-F238E27FC236}">
                <a16:creationId xmlns:a16="http://schemas.microsoft.com/office/drawing/2014/main" id="{17F5DCFD-50D1-45C7-95D3-07F7FCCBA7AA}"/>
              </a:ext>
            </a:extLst>
          </p:cNvPr>
          <p:cNvGraphicFramePr>
            <a:graphicFrameLocks/>
          </p:cNvGraphicFramePr>
          <p:nvPr/>
        </p:nvGraphicFramePr>
        <p:xfrm>
          <a:off x="571501" y="965208"/>
          <a:ext cx="9096282" cy="5379785"/>
        </p:xfrm>
        <a:graphic>
          <a:graphicData uri="http://schemas.openxmlformats.org/drawingml/2006/table">
            <a:tbl>
              <a:tblPr firstRow="1" bandRow="1">
                <a:tableStyleId>{912C8C85-51F0-491E-9774-3900AFEF0FD7}</a:tableStyleId>
              </a:tblPr>
              <a:tblGrid>
                <a:gridCol w="2942844">
                  <a:extLst>
                    <a:ext uri="{9D8B030D-6E8A-4147-A177-3AD203B41FA5}">
                      <a16:colId xmlns:a16="http://schemas.microsoft.com/office/drawing/2014/main" val="20000"/>
                    </a:ext>
                  </a:extLst>
                </a:gridCol>
                <a:gridCol w="6153438">
                  <a:extLst>
                    <a:ext uri="{9D8B030D-6E8A-4147-A177-3AD203B41FA5}">
                      <a16:colId xmlns:a16="http://schemas.microsoft.com/office/drawing/2014/main" val="20001"/>
                    </a:ext>
                  </a:extLst>
                </a:gridCol>
              </a:tblGrid>
              <a:tr h="518942">
                <a:tc gridSpan="2">
                  <a:txBody>
                    <a:bodyPr/>
                    <a:lstStyle/>
                    <a:p>
                      <a:r>
                        <a:rPr lang="en-GB" sz="1800" u="none" strike="noStrike" kern="1200" baseline="0" dirty="0"/>
                        <a:t>CASE STUDY: </a:t>
                      </a:r>
                      <a:r>
                        <a:rPr lang="en-GB" sz="1800" kern="1200" dirty="0">
                          <a:effectLst/>
                        </a:rPr>
                        <a:t>Onshore Titanium Pipe Corrosion Failure</a:t>
                      </a:r>
                      <a:endParaRPr lang="en-GB" sz="1800" b="1" i="0" u="none" strike="noStrike" kern="1200" baseline="0" dirty="0">
                        <a:solidFill>
                          <a:schemeClr val="lt1"/>
                        </a:solidFill>
                        <a:latin typeface="+mn-lt"/>
                        <a:ea typeface="+mn-ea"/>
                        <a:cs typeface="+mn-cs"/>
                      </a:endParaRPr>
                    </a:p>
                  </a:txBody>
                  <a:tcPr>
                    <a:solidFill>
                      <a:schemeClr val="accent2">
                        <a:lumMod val="50000"/>
                      </a:schemeClr>
                    </a:solidFill>
                  </a:tcPr>
                </a:tc>
                <a:tc hMerge="1">
                  <a:txBody>
                    <a:bodyPr/>
                    <a:lstStyle/>
                    <a:p>
                      <a:endParaRPr lang="en-GB" sz="1800" b="1" i="0" u="none" strike="noStrike" kern="1200" baseline="0" dirty="0">
                        <a:solidFill>
                          <a:schemeClr val="lt1"/>
                        </a:solidFill>
                        <a:latin typeface="+mn-lt"/>
                        <a:ea typeface="+mn-ea"/>
                        <a:cs typeface="+mn-cs"/>
                      </a:endParaRPr>
                    </a:p>
                  </a:txBody>
                  <a:tcPr/>
                </a:tc>
                <a:extLst>
                  <a:ext uri="{0D108BD9-81ED-4DB2-BD59-A6C34878D82A}">
                    <a16:rowId xmlns:a16="http://schemas.microsoft.com/office/drawing/2014/main" val="10000"/>
                  </a:ext>
                </a:extLst>
              </a:tr>
              <a:tr h="1741565">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b="1" i="0" u="none" strike="noStrike" kern="1200" baseline="0" dirty="0">
                        <a:solidFill>
                          <a:schemeClr val="tx1"/>
                        </a:solidFill>
                        <a:latin typeface="+mn-lt"/>
                        <a:ea typeface="+mn-ea"/>
                        <a:cs typeface="+mn-cs"/>
                      </a:endParaRPr>
                    </a:p>
                  </a:txBody>
                  <a:tcPr/>
                </a:tc>
                <a:tc hMerge="1">
                  <a:txBody>
                    <a:bodyPr/>
                    <a:lstStyle/>
                    <a:p>
                      <a:endParaRPr lang="en-GB" sz="1800" b="1" i="0" u="none" strike="noStrike" kern="1200" baseline="0" dirty="0">
                        <a:solidFill>
                          <a:schemeClr val="lt1"/>
                        </a:solidFill>
                        <a:latin typeface="+mn-lt"/>
                        <a:ea typeface="+mn-ea"/>
                        <a:cs typeface="+mn-cs"/>
                      </a:endParaRPr>
                    </a:p>
                  </a:txBody>
                  <a:tcPr/>
                </a:tc>
                <a:extLst>
                  <a:ext uri="{0D108BD9-81ED-4DB2-BD59-A6C34878D82A}">
                    <a16:rowId xmlns:a16="http://schemas.microsoft.com/office/drawing/2014/main" val="10001"/>
                  </a:ext>
                </a:extLst>
              </a:tr>
              <a:tr h="1125477">
                <a:tc>
                  <a:txBody>
                    <a:bodyPr/>
                    <a:lstStyle/>
                    <a:p>
                      <a:r>
                        <a:rPr lang="en-GB" b="1" dirty="0"/>
                        <a:t>SERVICE</a:t>
                      </a:r>
                    </a:p>
                  </a:txBody>
                  <a:tcPr/>
                </a:tc>
                <a:tc>
                  <a:txBody>
                    <a:bodyPr/>
                    <a:lstStyle/>
                    <a:p>
                      <a:r>
                        <a:rPr lang="en-GB" dirty="0"/>
                        <a:t>Onshore desalination plant </a:t>
                      </a:r>
                      <a:r>
                        <a:rPr lang="en-GB" sz="1800" kern="1200" dirty="0">
                          <a:solidFill>
                            <a:schemeClr val="dk1"/>
                          </a:solidFill>
                          <a:effectLst/>
                        </a:rPr>
                        <a:t>in service for 15 years;</a:t>
                      </a:r>
                      <a:endParaRPr lang="en-GB" dirty="0"/>
                    </a:p>
                    <a:p>
                      <a:r>
                        <a:rPr lang="en-GB" dirty="0"/>
                        <a:t>Remove the salts from MEG;</a:t>
                      </a:r>
                    </a:p>
                    <a:p>
                      <a:r>
                        <a:rPr lang="en-GB" dirty="0"/>
                        <a:t>B</a:t>
                      </a:r>
                      <a:r>
                        <a:rPr lang="en-GB" sz="1800" kern="1200" dirty="0">
                          <a:effectLst/>
                        </a:rPr>
                        <a:t>ased around a vacuum distillation column (Evaporator);</a:t>
                      </a:r>
                    </a:p>
                  </a:txBody>
                  <a:tcPr/>
                </a:tc>
                <a:extLst>
                  <a:ext uri="{0D108BD9-81ED-4DB2-BD59-A6C34878D82A}">
                    <a16:rowId xmlns:a16="http://schemas.microsoft.com/office/drawing/2014/main" val="10002"/>
                  </a:ext>
                </a:extLst>
              </a:tr>
              <a:tr h="460829">
                <a:tc>
                  <a:txBody>
                    <a:bodyPr/>
                    <a:lstStyle/>
                    <a:p>
                      <a:r>
                        <a:rPr lang="en-GB" b="1" dirty="0"/>
                        <a:t>PROBLEM</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Several</a:t>
                      </a:r>
                      <a:r>
                        <a:rPr lang="en-GB" baseline="0" dirty="0"/>
                        <a:t> </a:t>
                      </a:r>
                      <a:r>
                        <a:rPr lang="en-GB" dirty="0"/>
                        <a:t>leaks</a:t>
                      </a:r>
                      <a:r>
                        <a:rPr lang="en-GB" baseline="0" dirty="0"/>
                        <a:t> </a:t>
                      </a:r>
                      <a:r>
                        <a:rPr lang="en-GB" dirty="0"/>
                        <a:t>located in the Evaporator (V-5607) section.</a:t>
                      </a:r>
                    </a:p>
                  </a:txBody>
                  <a:tcPr/>
                </a:tc>
                <a:extLst>
                  <a:ext uri="{0D108BD9-81ED-4DB2-BD59-A6C34878D82A}">
                    <a16:rowId xmlns:a16="http://schemas.microsoft.com/office/drawing/2014/main" val="10003"/>
                  </a:ext>
                </a:extLst>
              </a:tr>
              <a:tr h="383243">
                <a:tc>
                  <a:txBody>
                    <a:bodyPr/>
                    <a:lstStyle/>
                    <a:p>
                      <a:r>
                        <a:rPr lang="en-GB" b="1" dirty="0"/>
                        <a:t>MATERIAL</a:t>
                      </a:r>
                    </a:p>
                  </a:txBody>
                  <a:tcPr/>
                </a:tc>
                <a:tc>
                  <a:txBody>
                    <a:bodyPr/>
                    <a:lstStyle/>
                    <a:p>
                      <a:r>
                        <a:rPr lang="en-GB" dirty="0"/>
                        <a:t>ASTM Grade 12 Titanium [0.3% Mo, 0.8% Ni]</a:t>
                      </a:r>
                    </a:p>
                  </a:txBody>
                  <a:tcPr/>
                </a:tc>
                <a:extLst>
                  <a:ext uri="{0D108BD9-81ED-4DB2-BD59-A6C34878D82A}">
                    <a16:rowId xmlns:a16="http://schemas.microsoft.com/office/drawing/2014/main" val="10004"/>
                  </a:ext>
                </a:extLst>
              </a:tr>
              <a:tr h="383243">
                <a:tc>
                  <a:txBody>
                    <a:bodyPr/>
                    <a:lstStyle/>
                    <a:p>
                      <a:r>
                        <a:rPr lang="en-GB" b="1" dirty="0">
                          <a:solidFill>
                            <a:schemeClr val="bg1">
                              <a:lumMod val="75000"/>
                            </a:schemeClr>
                          </a:solidFill>
                        </a:rPr>
                        <a:t>OBSERVATIONS</a:t>
                      </a:r>
                    </a:p>
                  </a:txBody>
                  <a:tcPr/>
                </a:tc>
                <a:tc>
                  <a:txBody>
                    <a:bodyPr/>
                    <a:lstStyle/>
                    <a:p>
                      <a:r>
                        <a:rPr lang="en-GB" dirty="0">
                          <a:solidFill>
                            <a:schemeClr val="bg1">
                              <a:lumMod val="75000"/>
                            </a:schemeClr>
                          </a:solidFill>
                        </a:rPr>
                        <a:t>Exercise</a:t>
                      </a:r>
                      <a:r>
                        <a:rPr lang="en-GB" baseline="0" dirty="0">
                          <a:solidFill>
                            <a:schemeClr val="bg1">
                              <a:lumMod val="75000"/>
                            </a:schemeClr>
                          </a:solidFill>
                        </a:rPr>
                        <a:t> Question 1</a:t>
                      </a:r>
                      <a:endParaRPr lang="en-GB" dirty="0">
                        <a:solidFill>
                          <a:schemeClr val="bg1">
                            <a:lumMod val="75000"/>
                          </a:schemeClr>
                        </a:solidFill>
                      </a:endParaRPr>
                    </a:p>
                  </a:txBody>
                  <a:tcPr/>
                </a:tc>
                <a:extLst>
                  <a:ext uri="{0D108BD9-81ED-4DB2-BD59-A6C34878D82A}">
                    <a16:rowId xmlns:a16="http://schemas.microsoft.com/office/drawing/2014/main" val="10005"/>
                  </a:ext>
                </a:extLst>
              </a:tr>
              <a:tr h="383243">
                <a:tc>
                  <a:txBody>
                    <a:bodyPr/>
                    <a:lstStyle/>
                    <a:p>
                      <a:r>
                        <a:rPr lang="en-GB" b="1" dirty="0">
                          <a:solidFill>
                            <a:schemeClr val="bg1">
                              <a:lumMod val="75000"/>
                            </a:schemeClr>
                          </a:solidFill>
                        </a:rPr>
                        <a:t>DIAGNOSIS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schemeClr val="bg1">
                              <a:lumMod val="75000"/>
                            </a:schemeClr>
                          </a:solidFill>
                        </a:rPr>
                        <a:t>Exercise</a:t>
                      </a:r>
                      <a:r>
                        <a:rPr lang="en-GB" baseline="0" dirty="0">
                          <a:solidFill>
                            <a:schemeClr val="bg1">
                              <a:lumMod val="75000"/>
                            </a:schemeClr>
                          </a:solidFill>
                        </a:rPr>
                        <a:t> Question 2</a:t>
                      </a:r>
                      <a:endParaRPr lang="en-GB" dirty="0">
                        <a:solidFill>
                          <a:schemeClr val="bg1">
                            <a:lumMod val="75000"/>
                          </a:schemeClr>
                        </a:solidFill>
                      </a:endParaRPr>
                    </a:p>
                  </a:txBody>
                  <a:tcPr/>
                </a:tc>
                <a:extLst>
                  <a:ext uri="{0D108BD9-81ED-4DB2-BD59-A6C34878D82A}">
                    <a16:rowId xmlns:a16="http://schemas.microsoft.com/office/drawing/2014/main" val="10006"/>
                  </a:ext>
                </a:extLst>
              </a:tr>
              <a:tr h="383243">
                <a:tc>
                  <a:txBody>
                    <a:bodyPr/>
                    <a:lstStyle/>
                    <a:p>
                      <a:r>
                        <a:rPr lang="en-GB" b="1" dirty="0">
                          <a:solidFill>
                            <a:schemeClr val="bg1">
                              <a:lumMod val="75000"/>
                            </a:schemeClr>
                          </a:solidFill>
                        </a:rPr>
                        <a:t>REMEDY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schemeClr val="bg1">
                              <a:lumMod val="75000"/>
                            </a:schemeClr>
                          </a:solidFill>
                        </a:rPr>
                        <a:t>Exercise</a:t>
                      </a:r>
                      <a:r>
                        <a:rPr lang="en-GB" baseline="0" dirty="0">
                          <a:solidFill>
                            <a:schemeClr val="bg1">
                              <a:lumMod val="75000"/>
                            </a:schemeClr>
                          </a:solidFill>
                        </a:rPr>
                        <a:t> Question 3-6</a:t>
                      </a:r>
                      <a:endParaRPr lang="en-GB" dirty="0">
                        <a:solidFill>
                          <a:schemeClr val="bg1">
                            <a:lumMod val="75000"/>
                          </a:schemeClr>
                        </a:solidFill>
                      </a:endParaRPr>
                    </a:p>
                  </a:txBody>
                  <a:tcPr/>
                </a:tc>
                <a:extLst>
                  <a:ext uri="{0D108BD9-81ED-4DB2-BD59-A6C34878D82A}">
                    <a16:rowId xmlns:a16="http://schemas.microsoft.com/office/drawing/2014/main" val="10007"/>
                  </a:ext>
                </a:extLst>
              </a:tr>
            </a:tbl>
          </a:graphicData>
        </a:graphic>
      </p:graphicFrame>
      <p:pic>
        <p:nvPicPr>
          <p:cNvPr id="12" name="Picture 11" descr="A picture containing building, outdoor&#10;&#10;Description automatically generated">
            <a:extLst>
              <a:ext uri="{FF2B5EF4-FFF2-40B4-BE49-F238E27FC236}">
                <a16:creationId xmlns:a16="http://schemas.microsoft.com/office/drawing/2014/main" id="{1A2C98A0-7BA5-4026-A3CC-3E6A4B7014C5}"/>
              </a:ext>
            </a:extLst>
          </p:cNvPr>
          <p:cNvPicPr/>
          <p:nvPr/>
        </p:nvPicPr>
        <p:blipFill>
          <a:blip r:embed="rId4"/>
          <a:stretch>
            <a:fillRect/>
          </a:stretch>
        </p:blipFill>
        <p:spPr>
          <a:xfrm>
            <a:off x="4208926" y="1545890"/>
            <a:ext cx="2386399" cy="1591141"/>
          </a:xfrm>
          <a:prstGeom prst="rect">
            <a:avLst/>
          </a:prstGeom>
        </p:spPr>
      </p:pic>
      <p:pic>
        <p:nvPicPr>
          <p:cNvPr id="14" name="Picture 13" descr="A picture containing device, sky, indoor, gauge&#10;&#10;Description automatically generated">
            <a:extLst>
              <a:ext uri="{FF2B5EF4-FFF2-40B4-BE49-F238E27FC236}">
                <a16:creationId xmlns:a16="http://schemas.microsoft.com/office/drawing/2014/main" id="{2F79D304-511C-4A3B-A059-18FCCDEF4438}"/>
              </a:ext>
            </a:extLst>
          </p:cNvPr>
          <p:cNvPicPr/>
          <p:nvPr/>
        </p:nvPicPr>
        <p:blipFill>
          <a:blip r:embed="rId5"/>
          <a:stretch>
            <a:fillRect/>
          </a:stretch>
        </p:blipFill>
        <p:spPr>
          <a:xfrm>
            <a:off x="1502406" y="1545890"/>
            <a:ext cx="2386399" cy="1591141"/>
          </a:xfrm>
          <a:prstGeom prst="rect">
            <a:avLst/>
          </a:prstGeom>
        </p:spPr>
      </p:pic>
      <p:pic>
        <p:nvPicPr>
          <p:cNvPr id="2050" name="Picture 2" descr="A close up of a desert&#10;&#10;Description automatically generated">
            <a:extLst>
              <a:ext uri="{FF2B5EF4-FFF2-40B4-BE49-F238E27FC236}">
                <a16:creationId xmlns:a16="http://schemas.microsoft.com/office/drawing/2014/main" id="{08E2BA1F-2E64-4F95-8EFF-85B6105B6C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5446" y="1545890"/>
            <a:ext cx="2580948" cy="1591141"/>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029121F3-4889-4A8B-A2B1-E12E0644ADCD}"/>
              </a:ext>
            </a:extLst>
          </p:cNvPr>
          <p:cNvSpPr txBox="1">
            <a:spLocks/>
          </p:cNvSpPr>
          <p:nvPr/>
        </p:nvSpPr>
        <p:spPr>
          <a:xfrm>
            <a:off x="571500" y="203359"/>
            <a:ext cx="10782300" cy="65911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chemeClr val="accent2">
                    <a:lumMod val="75000"/>
                  </a:schemeClr>
                </a:solidFill>
                <a:latin typeface="+mn-lt"/>
              </a:rPr>
              <a:t>Aim</a:t>
            </a:r>
          </a:p>
        </p:txBody>
      </p:sp>
    </p:spTree>
    <p:extLst>
      <p:ext uri="{BB962C8B-B14F-4D97-AF65-F5344CB8AC3E}">
        <p14:creationId xmlns:p14="http://schemas.microsoft.com/office/powerpoint/2010/main" val="2379298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AD66-2071-4D81-BB86-F40ECD494D71}"/>
              </a:ext>
            </a:extLst>
          </p:cNvPr>
          <p:cNvSpPr>
            <a:spLocks noGrp="1"/>
          </p:cNvSpPr>
          <p:nvPr>
            <p:ph type="title"/>
          </p:nvPr>
        </p:nvSpPr>
        <p:spPr>
          <a:xfrm>
            <a:off x="543788" y="38687"/>
            <a:ext cx="10782300" cy="659116"/>
          </a:xfrm>
        </p:spPr>
        <p:txBody>
          <a:bodyPr>
            <a:normAutofit fontScale="90000"/>
          </a:bodyPr>
          <a:lstStyle/>
          <a:p>
            <a:r>
              <a:rPr lang="en-GB" b="1" dirty="0">
                <a:solidFill>
                  <a:schemeClr val="accent2">
                    <a:lumMod val="75000"/>
                  </a:schemeClr>
                </a:solidFill>
                <a:latin typeface="+mn-lt"/>
              </a:rPr>
              <a:t>References</a:t>
            </a:r>
          </a:p>
        </p:txBody>
      </p:sp>
      <p:sp>
        <p:nvSpPr>
          <p:cNvPr id="3" name="Slide Number Placeholder 2">
            <a:extLst>
              <a:ext uri="{FF2B5EF4-FFF2-40B4-BE49-F238E27FC236}">
                <a16:creationId xmlns:a16="http://schemas.microsoft.com/office/drawing/2014/main" id="{4131253E-3961-4D80-9DDE-3BF2F74E8033}"/>
              </a:ext>
            </a:extLst>
          </p:cNvPr>
          <p:cNvSpPr>
            <a:spLocks noGrp="1"/>
          </p:cNvSpPr>
          <p:nvPr>
            <p:ph type="sldNum" sz="quarter" idx="12"/>
          </p:nvPr>
        </p:nvSpPr>
        <p:spPr/>
        <p:txBody>
          <a:bodyPr/>
          <a:lstStyle/>
          <a:p>
            <a:fld id="{2885D1F4-82CC-4222-A4E6-2EE80CB00C80}" type="slidenum">
              <a:rPr lang="en-GB" smtClean="0"/>
              <a:t>30</a:t>
            </a:fld>
            <a:endParaRPr lang="en-GB"/>
          </a:p>
        </p:txBody>
      </p:sp>
      <p:cxnSp>
        <p:nvCxnSpPr>
          <p:cNvPr id="4" name="Straight Connector 3">
            <a:extLst>
              <a:ext uri="{FF2B5EF4-FFF2-40B4-BE49-F238E27FC236}">
                <a16:creationId xmlns:a16="http://schemas.microsoft.com/office/drawing/2014/main" id="{18D1EE59-A902-4916-A64E-EBA34CE0253A}"/>
              </a:ext>
            </a:extLst>
          </p:cNvPr>
          <p:cNvCxnSpPr>
            <a:cxnSpLocks/>
          </p:cNvCxnSpPr>
          <p:nvPr/>
        </p:nvCxnSpPr>
        <p:spPr>
          <a:xfrm>
            <a:off x="543788" y="686059"/>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5" name="Group 4">
            <a:extLst>
              <a:ext uri="{FF2B5EF4-FFF2-40B4-BE49-F238E27FC236}">
                <a16:creationId xmlns:a16="http://schemas.microsoft.com/office/drawing/2014/main" id="{8B01C1A8-835E-4440-949A-864262EFC9F7}"/>
              </a:ext>
            </a:extLst>
          </p:cNvPr>
          <p:cNvGrpSpPr/>
          <p:nvPr/>
        </p:nvGrpSpPr>
        <p:grpSpPr>
          <a:xfrm>
            <a:off x="9822844" y="226831"/>
            <a:ext cx="2076450" cy="791319"/>
            <a:chOff x="10007363" y="178177"/>
            <a:chExt cx="2076450" cy="791319"/>
          </a:xfrm>
        </p:grpSpPr>
        <p:pic>
          <p:nvPicPr>
            <p:cNvPr id="6" name="Picture 2" descr="Corrosion Certification - Corrosion Jobs UK | Institute of Corrosion">
              <a:extLst>
                <a:ext uri="{FF2B5EF4-FFF2-40B4-BE49-F238E27FC236}">
                  <a16:creationId xmlns:a16="http://schemas.microsoft.com/office/drawing/2014/main" id="{4CDC15B7-6A47-405F-8923-28EE72202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96D724-2AD1-44F8-A3A5-AD346563C153}"/>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sp>
        <p:nvSpPr>
          <p:cNvPr id="10" name="TextBox 9">
            <a:extLst>
              <a:ext uri="{FF2B5EF4-FFF2-40B4-BE49-F238E27FC236}">
                <a16:creationId xmlns:a16="http://schemas.microsoft.com/office/drawing/2014/main" id="{63A008E2-5E2E-4D33-8241-47330D83CC54}"/>
              </a:ext>
            </a:extLst>
          </p:cNvPr>
          <p:cNvSpPr txBox="1"/>
          <p:nvPr/>
        </p:nvSpPr>
        <p:spPr>
          <a:xfrm>
            <a:off x="192415" y="888024"/>
            <a:ext cx="11999585" cy="6070123"/>
          </a:xfrm>
          <a:prstGeom prst="rect">
            <a:avLst/>
          </a:prstGeom>
          <a:noFill/>
        </p:spPr>
        <p:txBody>
          <a:bodyPr wrap="square" rtlCol="0">
            <a:spAutoFit/>
          </a:bodyPr>
          <a:lstStyle/>
          <a:p>
            <a:pPr>
              <a:lnSpc>
                <a:spcPct val="150000"/>
              </a:lnSpc>
            </a:pPr>
            <a:r>
              <a:rPr lang="en-US" sz="1000" i="0" u="none" strike="noStrike" baseline="0" dirty="0">
                <a:solidFill>
                  <a:srgbClr val="000000"/>
                </a:solidFill>
              </a:rPr>
              <a:t>[1] Effect of Heat Treatment on Stress Corrosion Cracking Behavior and Electrochemical Characteristic of Welded Ti-6Al-4V Alloy during Slow Strain Rate Test. </a:t>
            </a:r>
            <a:r>
              <a:rPr lang="en-GB" sz="1000" i="1" u="none" strike="noStrike" baseline="0" dirty="0">
                <a:solidFill>
                  <a:srgbClr val="000000"/>
                </a:solidFill>
              </a:rPr>
              <a:t>Yan Liu1, </a:t>
            </a:r>
            <a:r>
              <a:rPr lang="en-GB" sz="1000" i="1" u="none" strike="noStrike" baseline="0" dirty="0" err="1">
                <a:solidFill>
                  <a:srgbClr val="000000"/>
                </a:solidFill>
              </a:rPr>
              <a:t>Shawei</a:t>
            </a:r>
            <a:r>
              <a:rPr lang="en-GB" sz="1000" i="1" u="none" strike="noStrike" baseline="0" dirty="0">
                <a:solidFill>
                  <a:srgbClr val="000000"/>
                </a:solidFill>
              </a:rPr>
              <a:t> Tang1, </a:t>
            </a:r>
            <a:r>
              <a:rPr lang="en-GB" sz="1000" i="1" u="none" strike="noStrike" baseline="0" dirty="0" err="1">
                <a:solidFill>
                  <a:srgbClr val="000000"/>
                </a:solidFill>
              </a:rPr>
              <a:t>Guangyi</a:t>
            </a:r>
            <a:r>
              <a:rPr lang="en-GB" sz="1000" i="1" u="none" strike="noStrike" baseline="0" dirty="0">
                <a:solidFill>
                  <a:srgbClr val="000000"/>
                </a:solidFill>
              </a:rPr>
              <a:t> Liu, Yue Sun, </a:t>
            </a:r>
            <a:r>
              <a:rPr lang="en-GB" sz="1000" i="1" u="none" strike="noStrike" baseline="0" dirty="0" err="1">
                <a:solidFill>
                  <a:srgbClr val="000000"/>
                </a:solidFill>
              </a:rPr>
              <a:t>Jin</a:t>
            </a:r>
            <a:r>
              <a:rPr lang="en-GB" sz="1000" i="1" u="none" strike="noStrike" baseline="0" dirty="0">
                <a:solidFill>
                  <a:srgbClr val="000000"/>
                </a:solidFill>
              </a:rPr>
              <a:t> Hu,</a:t>
            </a:r>
            <a:r>
              <a:rPr lang="en-US" sz="1000" i="0" u="none" strike="noStrike" baseline="0" dirty="0">
                <a:solidFill>
                  <a:srgbClr val="000000"/>
                </a:solidFill>
              </a:rPr>
              <a:t> School of Materials Science and Engineering, Harbin Institute of Technology, Harbin 150001, China State Key Laboratory for Marine Corrosion and Protection, Luoyang Ship Material Research Institute (LSMRI), Qingdao 266101, China September 2016.</a:t>
            </a:r>
          </a:p>
          <a:p>
            <a:pPr>
              <a:lnSpc>
                <a:spcPct val="150000"/>
              </a:lnSpc>
            </a:pPr>
            <a:r>
              <a:rPr lang="en-US" sz="1000" dirty="0">
                <a:solidFill>
                  <a:srgbClr val="000000"/>
                </a:solidFill>
              </a:rPr>
              <a:t>[2] Titanium corrosion. Corrosion doctors. </a:t>
            </a:r>
            <a:r>
              <a:rPr lang="en-US" sz="1000" dirty="0">
                <a:solidFill>
                  <a:srgbClr val="000000"/>
                </a:solidFill>
                <a:hlinkClick r:id="rId4"/>
              </a:rPr>
              <a:t>https://www.corrosion-doctors.org/MatSelect/corrtitanium.htm</a:t>
            </a:r>
            <a:endParaRPr lang="en-US" sz="1000" dirty="0">
              <a:solidFill>
                <a:srgbClr val="000000"/>
              </a:solidFill>
            </a:endParaRPr>
          </a:p>
          <a:p>
            <a:pPr>
              <a:lnSpc>
                <a:spcPct val="150000"/>
              </a:lnSpc>
            </a:pPr>
            <a:r>
              <a:rPr lang="en-US" sz="1000" dirty="0">
                <a:solidFill>
                  <a:srgbClr val="000000"/>
                </a:solidFill>
              </a:rPr>
              <a:t>[3] Froes, F. H., Malone, R. F., Petersen, V. C., Rhodes, C. G., Chesnutt, J. C., Williams, J. C., &amp; Hall, J. A. (1982). METALLURGICAL SYNTHESIS OF A NEW GENERATION OF DEEP HARDENABLE TITANIUM ALLOYS. THE METASTABLE BETA </a:t>
            </a:r>
            <a:r>
              <a:rPr lang="en-US" sz="1000" dirty="0" err="1">
                <a:solidFill>
                  <a:srgbClr val="000000"/>
                </a:solidFill>
              </a:rPr>
              <a:t>Ti</a:t>
            </a:r>
            <a:r>
              <a:rPr lang="en-US" sz="1000" dirty="0">
                <a:solidFill>
                  <a:srgbClr val="000000"/>
                </a:solidFill>
              </a:rPr>
              <a:t>-Mo-V-Cr-Al SYSTEM - DESIGN AND PROPERTIES. (Vol. 3, pp. 2161–2171). Plenum Press. </a:t>
            </a:r>
            <a:r>
              <a:rPr lang="en-US" sz="1000" dirty="0">
                <a:solidFill>
                  <a:srgbClr val="000000"/>
                </a:solidFill>
                <a:hlinkClick r:id="rId5"/>
              </a:rPr>
              <a:t>https://doi.org/10.1007/978-1-4757-1758-7_51</a:t>
            </a:r>
            <a:endParaRPr lang="en-US" sz="1000" dirty="0">
              <a:solidFill>
                <a:srgbClr val="000000"/>
              </a:solidFill>
            </a:endParaRPr>
          </a:p>
          <a:p>
            <a:pPr>
              <a:lnSpc>
                <a:spcPct val="150000"/>
              </a:lnSpc>
            </a:pPr>
            <a:r>
              <a:rPr lang="en-US" sz="1000" dirty="0">
                <a:solidFill>
                  <a:srgbClr val="000000"/>
                </a:solidFill>
              </a:rPr>
              <a:t>[4] Appl </a:t>
            </a:r>
            <a:r>
              <a:rPr lang="en-US" sz="1000" dirty="0" err="1">
                <a:solidFill>
                  <a:srgbClr val="000000"/>
                </a:solidFill>
              </a:rPr>
              <a:t>Biomater</a:t>
            </a:r>
            <a:r>
              <a:rPr lang="en-US" sz="1000" dirty="0">
                <a:solidFill>
                  <a:srgbClr val="000000"/>
                </a:solidFill>
              </a:rPr>
              <a:t> </a:t>
            </a:r>
            <a:r>
              <a:rPr lang="en-US" sz="1000" dirty="0" err="1">
                <a:solidFill>
                  <a:srgbClr val="000000"/>
                </a:solidFill>
              </a:rPr>
              <a:t>Funct</a:t>
            </a:r>
            <a:r>
              <a:rPr lang="en-US" sz="1000" dirty="0">
                <a:solidFill>
                  <a:srgbClr val="000000"/>
                </a:solidFill>
              </a:rPr>
              <a:t> Mater 2017; Corrosion of titanium: Part 1: aggressive environments and main forms of degradation, Davide </a:t>
            </a:r>
            <a:r>
              <a:rPr lang="en-US" sz="1000" dirty="0" err="1">
                <a:solidFill>
                  <a:srgbClr val="000000"/>
                </a:solidFill>
              </a:rPr>
              <a:t>Prando</a:t>
            </a:r>
            <a:r>
              <a:rPr lang="en-US" sz="1000" dirty="0">
                <a:solidFill>
                  <a:srgbClr val="000000"/>
                </a:solidFill>
              </a:rPr>
              <a:t>, Andrea Brenna, Maria Vittoria </a:t>
            </a:r>
            <a:r>
              <a:rPr lang="en-US" sz="1000" dirty="0" err="1">
                <a:solidFill>
                  <a:srgbClr val="000000"/>
                </a:solidFill>
              </a:rPr>
              <a:t>Diamanti</a:t>
            </a:r>
            <a:r>
              <a:rPr lang="en-US" sz="1000" dirty="0">
                <a:solidFill>
                  <a:srgbClr val="000000"/>
                </a:solidFill>
              </a:rPr>
              <a:t>, Silvia Beretta, Fabio </a:t>
            </a:r>
            <a:r>
              <a:rPr lang="en-US" sz="1000" dirty="0" err="1">
                <a:solidFill>
                  <a:srgbClr val="000000"/>
                </a:solidFill>
              </a:rPr>
              <a:t>Bolzoni</a:t>
            </a:r>
            <a:r>
              <a:rPr lang="en-US" sz="1000" dirty="0">
                <a:solidFill>
                  <a:srgbClr val="000000"/>
                </a:solidFill>
              </a:rPr>
              <a:t>, Marco </a:t>
            </a:r>
            <a:r>
              <a:rPr lang="en-US" sz="1000" dirty="0" err="1">
                <a:solidFill>
                  <a:srgbClr val="000000"/>
                </a:solidFill>
              </a:rPr>
              <a:t>Ormellese</a:t>
            </a:r>
            <a:r>
              <a:rPr lang="en-US" sz="1000" dirty="0">
                <a:solidFill>
                  <a:srgbClr val="000000"/>
                </a:solidFill>
              </a:rPr>
              <a:t>, </a:t>
            </a:r>
            <a:r>
              <a:rPr lang="en-US" sz="1000" dirty="0" err="1">
                <a:solidFill>
                  <a:srgbClr val="000000"/>
                </a:solidFill>
              </a:rPr>
              <a:t>MariaPia</a:t>
            </a:r>
            <a:r>
              <a:rPr lang="en-US" sz="1000" dirty="0">
                <a:solidFill>
                  <a:srgbClr val="000000"/>
                </a:solidFill>
              </a:rPr>
              <a:t> </a:t>
            </a:r>
            <a:r>
              <a:rPr lang="en-US" sz="1000" dirty="0" err="1">
                <a:solidFill>
                  <a:srgbClr val="000000"/>
                </a:solidFill>
              </a:rPr>
              <a:t>Pedeferri</a:t>
            </a:r>
            <a:r>
              <a:rPr lang="en-US" sz="1000" dirty="0">
                <a:solidFill>
                  <a:srgbClr val="000000"/>
                </a:solidFill>
              </a:rPr>
              <a:t>, Department of Chemistry, Materials and Chemical Engineering “G. Natta”, </a:t>
            </a:r>
            <a:r>
              <a:rPr lang="en-US" sz="1000" dirty="0" err="1">
                <a:solidFill>
                  <a:srgbClr val="000000"/>
                </a:solidFill>
              </a:rPr>
              <a:t>Politecnico</a:t>
            </a:r>
            <a:r>
              <a:rPr lang="en-US" sz="1000" dirty="0">
                <a:solidFill>
                  <a:srgbClr val="000000"/>
                </a:solidFill>
              </a:rPr>
              <a:t> di Milano, Milan - </a:t>
            </a:r>
            <a:r>
              <a:rPr lang="en-US" sz="1000" dirty="0" err="1">
                <a:solidFill>
                  <a:srgbClr val="000000"/>
                </a:solidFill>
              </a:rPr>
              <a:t>ItayNational</a:t>
            </a:r>
            <a:r>
              <a:rPr lang="en-US" sz="1000" dirty="0">
                <a:solidFill>
                  <a:srgbClr val="000000"/>
                </a:solidFill>
              </a:rPr>
              <a:t> Interuniversity Consortium of Materials Science and Technology, Florence – Italy.</a:t>
            </a:r>
          </a:p>
          <a:p>
            <a:pPr>
              <a:lnSpc>
                <a:spcPct val="150000"/>
              </a:lnSpc>
            </a:pPr>
            <a:r>
              <a:rPr lang="en-US" sz="1000" dirty="0"/>
              <a:t>[5] Slurry Erosion–Corrosion Characteristics of As-Built Ti-6Al-4V Manufactured by Selective Laser Melting Saleh Ahmed </a:t>
            </a:r>
            <a:r>
              <a:rPr lang="en-US" sz="1000" dirty="0" err="1"/>
              <a:t>Aldahash</a:t>
            </a:r>
            <a:r>
              <a:rPr lang="en-US" sz="1000" dirty="0"/>
              <a:t>, Osama </a:t>
            </a:r>
            <a:r>
              <a:rPr lang="en-US" sz="1000" dirty="0" err="1"/>
              <a:t>Abdelaal</a:t>
            </a:r>
            <a:r>
              <a:rPr lang="en-US" sz="1000" dirty="0"/>
              <a:t> , Yasser </a:t>
            </a:r>
            <a:r>
              <a:rPr lang="en-US" sz="1000" dirty="0" err="1"/>
              <a:t>Abdelrhman</a:t>
            </a:r>
            <a:r>
              <a:rPr lang="en-US" sz="1000" dirty="0"/>
              <a:t> September 2020.</a:t>
            </a:r>
            <a:endParaRPr lang="en-GB" sz="1000" dirty="0"/>
          </a:p>
          <a:p>
            <a:pPr>
              <a:lnSpc>
                <a:spcPct val="150000"/>
              </a:lnSpc>
            </a:pPr>
            <a:r>
              <a:rPr lang="en-GB" sz="1000" dirty="0"/>
              <a:t>[6] Corrosion of titanium: Part 2: Effects of surface treatments. Davide </a:t>
            </a:r>
            <a:r>
              <a:rPr lang="en-GB" sz="1000" dirty="0" err="1"/>
              <a:t>Prando</a:t>
            </a:r>
            <a:r>
              <a:rPr lang="en-GB" sz="1000" dirty="0"/>
              <a:t>, Andrea Brenna, Maria Vittoria </a:t>
            </a:r>
            <a:r>
              <a:rPr lang="en-GB" sz="1000" dirty="0" err="1"/>
              <a:t>Diamanti</a:t>
            </a:r>
            <a:r>
              <a:rPr lang="en-GB" sz="1000" dirty="0"/>
              <a:t>, Silvia </a:t>
            </a:r>
            <a:r>
              <a:rPr lang="en-GB" sz="1000" dirty="0" err="1"/>
              <a:t>Beretta,Fabio</a:t>
            </a:r>
            <a:r>
              <a:rPr lang="en-GB" sz="1000" dirty="0"/>
              <a:t> </a:t>
            </a:r>
            <a:r>
              <a:rPr lang="en-GB" sz="1000" dirty="0" err="1"/>
              <a:t>Bolzoni</a:t>
            </a:r>
            <a:r>
              <a:rPr lang="en-GB" sz="1000" dirty="0"/>
              <a:t>, Marco </a:t>
            </a:r>
            <a:r>
              <a:rPr lang="en-GB" sz="1000" dirty="0" err="1"/>
              <a:t>Ormellese</a:t>
            </a:r>
            <a:r>
              <a:rPr lang="en-GB" sz="1000" dirty="0"/>
              <a:t>, </a:t>
            </a:r>
            <a:r>
              <a:rPr lang="en-GB" sz="1000" dirty="0" err="1"/>
              <a:t>MariaPia</a:t>
            </a:r>
            <a:r>
              <a:rPr lang="en-GB" sz="1000" dirty="0"/>
              <a:t> </a:t>
            </a:r>
            <a:r>
              <a:rPr lang="en-GB" sz="1000" dirty="0" err="1"/>
              <a:t>Pedeferri</a:t>
            </a:r>
            <a:r>
              <a:rPr lang="en-GB" sz="1000" dirty="0"/>
              <a:t>. </a:t>
            </a:r>
            <a:r>
              <a:rPr lang="en-US" sz="1000" dirty="0"/>
              <a:t>Journal of Applied Biomaterials &amp; Functional Materials 2018, Vol. 16(1) 3–13.</a:t>
            </a:r>
          </a:p>
          <a:p>
            <a:pPr>
              <a:lnSpc>
                <a:spcPct val="150000"/>
              </a:lnSpc>
            </a:pPr>
            <a:r>
              <a:rPr lang="en-US" sz="1000" dirty="0"/>
              <a:t>[7] Removal of Organic Acids during </a:t>
            </a:r>
            <a:r>
              <a:rPr lang="en-US" sz="1000" dirty="0" err="1"/>
              <a:t>Monoethylene</a:t>
            </a:r>
            <a:r>
              <a:rPr lang="en-US" sz="1000" dirty="0"/>
              <a:t> Glycol Distillation and Reclamation To Minimize Long-Term Accumulation Adam Soames, Ahmed </a:t>
            </a:r>
            <a:r>
              <a:rPr lang="en-US" sz="1000" dirty="0" err="1"/>
              <a:t>Barifcani</a:t>
            </a:r>
            <a:r>
              <a:rPr lang="en-US" sz="1000" dirty="0"/>
              <a:t>, and Rolf </a:t>
            </a:r>
            <a:r>
              <a:rPr lang="en-US" sz="1000" dirty="0" err="1"/>
              <a:t>Gubner</a:t>
            </a:r>
            <a:r>
              <a:rPr lang="en-US" sz="1000" dirty="0"/>
              <a:t> WA School of Mines: Minerals, Energy and Chemical Engineering, Curtin University, Australia. Ind. Eng. Chem. Res. 2019, 58, 6730−6739.</a:t>
            </a:r>
          </a:p>
          <a:p>
            <a:pPr>
              <a:lnSpc>
                <a:spcPct val="150000"/>
              </a:lnSpc>
            </a:pPr>
            <a:r>
              <a:rPr lang="en-US" sz="1000" dirty="0"/>
              <a:t>[8] Corrosion behavior of titanium alloys in acidic and saline media: role of alloy design, passivation integrity, and electrolyte modification Michael O. </a:t>
            </a:r>
            <a:r>
              <a:rPr lang="en-US" sz="1000" dirty="0" err="1"/>
              <a:t>Bodunrin</a:t>
            </a:r>
            <a:r>
              <a:rPr lang="en-US" sz="1000" dirty="0"/>
              <a:t>*, Lesley H. </a:t>
            </a:r>
            <a:r>
              <a:rPr lang="en-US" sz="1000" dirty="0" err="1"/>
              <a:t>Chown</a:t>
            </a:r>
            <a:r>
              <a:rPr lang="en-US" sz="1000" dirty="0"/>
              <a:t>, Josias W. van der Merwe, Kenneth K. </a:t>
            </a:r>
            <a:r>
              <a:rPr lang="en-US" sz="1000" dirty="0" err="1"/>
              <a:t>Alaneme,Christian</a:t>
            </a:r>
            <a:r>
              <a:rPr lang="en-US" sz="1000" dirty="0"/>
              <a:t> </a:t>
            </a:r>
            <a:r>
              <a:rPr lang="en-US" sz="1000" dirty="0" err="1"/>
              <a:t>Oganbule</a:t>
            </a:r>
            <a:r>
              <a:rPr lang="en-US" sz="1000" dirty="0"/>
              <a:t>, Desmond E.P. </a:t>
            </a:r>
            <a:r>
              <a:rPr lang="en-US" sz="1000" dirty="0" err="1"/>
              <a:t>Klenam</a:t>
            </a:r>
            <a:r>
              <a:rPr lang="en-US" sz="1000" dirty="0"/>
              <a:t> and </a:t>
            </a:r>
            <a:r>
              <a:rPr lang="en-US" sz="1000" dirty="0" err="1"/>
              <a:t>Nthape</a:t>
            </a:r>
            <a:r>
              <a:rPr lang="en-US" sz="1000" dirty="0"/>
              <a:t> P. </a:t>
            </a:r>
            <a:r>
              <a:rPr lang="en-US" sz="1000" dirty="0" err="1"/>
              <a:t>Mphasha</a:t>
            </a:r>
            <a:r>
              <a:rPr lang="en-US" sz="1000" dirty="0"/>
              <a:t>. September 2019.</a:t>
            </a:r>
          </a:p>
          <a:p>
            <a:pPr>
              <a:lnSpc>
                <a:spcPct val="150000"/>
              </a:lnSpc>
            </a:pPr>
            <a:r>
              <a:rPr lang="en-GB" sz="1000" dirty="0"/>
              <a:t>[9] Operation of a MEG pilot regeneration system for organic acid and alkalinity removal during MDEA to FFCI switchover Adam </a:t>
            </a:r>
            <a:r>
              <a:rPr lang="en-GB" sz="1000" dirty="0" err="1"/>
              <a:t>Soamesa</a:t>
            </a:r>
            <a:r>
              <a:rPr lang="en-GB" sz="1000" dirty="0"/>
              <a:t>, Edith </a:t>
            </a:r>
            <a:r>
              <a:rPr lang="en-GB" sz="1000" dirty="0" err="1"/>
              <a:t>Odeigaha</a:t>
            </a:r>
            <a:r>
              <a:rPr lang="en-GB" sz="1000" dirty="0"/>
              <a:t>, Ammar Al </a:t>
            </a:r>
            <a:r>
              <a:rPr lang="en-GB" sz="1000" dirty="0" err="1"/>
              <a:t>Helala</a:t>
            </a:r>
            <a:r>
              <a:rPr lang="en-GB" sz="1000" dirty="0"/>
              <a:t>, Sami </a:t>
            </a:r>
            <a:r>
              <a:rPr lang="en-GB" sz="1000" dirty="0" err="1"/>
              <a:t>Zaboona</a:t>
            </a:r>
            <a:r>
              <a:rPr lang="en-GB" sz="1000" dirty="0"/>
              <a:t>, Stefan </a:t>
            </a:r>
            <a:r>
              <a:rPr lang="en-GB" sz="1000" dirty="0" err="1"/>
              <a:t>Iglauerb</a:t>
            </a:r>
            <a:r>
              <a:rPr lang="en-GB" sz="1000" dirty="0"/>
              <a:t>, Ahmed </a:t>
            </a:r>
            <a:r>
              <a:rPr lang="en-GB" sz="1000" dirty="0" err="1"/>
              <a:t>Barifcania</a:t>
            </a:r>
            <a:r>
              <a:rPr lang="en-GB" sz="1000" dirty="0"/>
              <a:t>, Rolf </a:t>
            </a:r>
            <a:r>
              <a:rPr lang="en-GB" sz="1000" dirty="0" err="1"/>
              <a:t>Gubnera</a:t>
            </a:r>
            <a:r>
              <a:rPr lang="en-GB" sz="1000" dirty="0"/>
              <a:t>. 2018.</a:t>
            </a:r>
          </a:p>
          <a:p>
            <a:pPr>
              <a:lnSpc>
                <a:spcPct val="150000"/>
              </a:lnSpc>
            </a:pPr>
            <a:r>
              <a:rPr lang="en-US" sz="1000" dirty="0"/>
              <a:t>[10] A comprehensive review on internal corrosion and cracking of oil and gas pipelines. M. </a:t>
            </a:r>
            <a:r>
              <a:rPr lang="en-US" sz="1000" dirty="0" err="1"/>
              <a:t>Askaria</a:t>
            </a:r>
            <a:r>
              <a:rPr lang="en-US" sz="1000" dirty="0"/>
              <a:t>, M. </a:t>
            </a:r>
            <a:r>
              <a:rPr lang="en-US" sz="1000" dirty="0" err="1"/>
              <a:t>Aliofkhazraeia</a:t>
            </a:r>
            <a:r>
              <a:rPr lang="en-US" sz="1000" dirty="0"/>
              <a:t>, S. </a:t>
            </a:r>
            <a:r>
              <a:rPr lang="en-US" sz="1000" dirty="0" err="1"/>
              <a:t>Afroukhtehb</a:t>
            </a:r>
            <a:r>
              <a:rPr lang="en-US" sz="1000" dirty="0"/>
              <a:t>. Journal of Natural Gas Science and Engineering 71 (2019) 102971.</a:t>
            </a:r>
          </a:p>
          <a:p>
            <a:pPr>
              <a:lnSpc>
                <a:spcPct val="150000"/>
              </a:lnSpc>
            </a:pPr>
            <a:r>
              <a:rPr lang="en-US" sz="1000" dirty="0"/>
              <a:t>[11] Technical challenges and solutions in a closed loop MEG regeneration system for gas field offshore, UK S. Baraka-Lokmane1, Ch. Hurtevent1, M. Seiersten2, E. Flaten2, M. Farrell3, O. Bradshaw3, S. Hare3, M.</a:t>
            </a:r>
          </a:p>
          <a:p>
            <a:pPr>
              <a:lnSpc>
                <a:spcPct val="150000"/>
              </a:lnSpc>
            </a:pPr>
            <a:r>
              <a:rPr lang="en-US" sz="1000" dirty="0"/>
              <a:t>[12] Corrosion of Titanium Alloys. </a:t>
            </a:r>
            <a:r>
              <a:rPr lang="fr-FR" sz="1000" dirty="0"/>
              <a:t>QRS-1384J-1 v.2.1 Appendix D</a:t>
            </a:r>
            <a:r>
              <a:rPr lang="en-US" sz="1000" dirty="0"/>
              <a:t>.</a:t>
            </a:r>
          </a:p>
          <a:p>
            <a:pPr>
              <a:lnSpc>
                <a:spcPct val="150000"/>
              </a:lnSpc>
            </a:pPr>
            <a:r>
              <a:rPr lang="en-GB" sz="1000" dirty="0"/>
              <a:t>[13] Effect of Heat Treatment on Stress Corrosion Cracking </a:t>
            </a:r>
            <a:r>
              <a:rPr lang="en-GB" sz="1000" dirty="0" err="1"/>
              <a:t>Behavior</a:t>
            </a:r>
            <a:r>
              <a:rPr lang="en-GB" sz="1000" dirty="0"/>
              <a:t> and Electrochemical Characteristic of Welded Ti-6Al-4V Alloy during Slow Strain Rate Test Yan Liu1, </a:t>
            </a:r>
            <a:r>
              <a:rPr lang="en-GB" sz="1000" dirty="0" err="1"/>
              <a:t>Shawei</a:t>
            </a:r>
            <a:r>
              <a:rPr lang="en-GB" sz="1000" dirty="0"/>
              <a:t> Tang1, </a:t>
            </a:r>
            <a:r>
              <a:rPr lang="en-GB" sz="1000" dirty="0" err="1"/>
              <a:t>Guangyi</a:t>
            </a:r>
            <a:r>
              <a:rPr lang="en-GB" sz="1000" dirty="0"/>
              <a:t> Liu, Yue Sun, </a:t>
            </a:r>
            <a:r>
              <a:rPr lang="en-GB" sz="1000" dirty="0" err="1"/>
              <a:t>Jin</a:t>
            </a:r>
            <a:r>
              <a:rPr lang="en-GB" sz="1000" dirty="0"/>
              <a:t> Hu, China. 13 September 2016.</a:t>
            </a:r>
          </a:p>
          <a:p>
            <a:pPr>
              <a:lnSpc>
                <a:spcPct val="150000"/>
              </a:lnSpc>
            </a:pPr>
            <a:r>
              <a:rPr lang="en-GB" sz="1000" dirty="0"/>
              <a:t>[14] Titanium alloy guide. </a:t>
            </a:r>
            <a:r>
              <a:rPr lang="en-US" sz="1000" dirty="0"/>
              <a:t>An RTI International Metals, Inc. Company.</a:t>
            </a:r>
          </a:p>
          <a:p>
            <a:pPr>
              <a:lnSpc>
                <a:spcPct val="150000"/>
              </a:lnSpc>
            </a:pPr>
            <a:r>
              <a:rPr lang="en-US" sz="1000" dirty="0"/>
              <a:t>[15] Effect of </a:t>
            </a:r>
            <a:r>
              <a:rPr lang="en-US" sz="1000" dirty="0" err="1"/>
              <a:t>monoethylene</a:t>
            </a:r>
            <a:r>
              <a:rPr lang="en-US" sz="1000" dirty="0"/>
              <a:t> glycol on sweet top of the line corrosion. </a:t>
            </a:r>
            <a:r>
              <a:rPr lang="en-US" sz="1000" dirty="0" err="1"/>
              <a:t>Shaoqiang</a:t>
            </a:r>
            <a:r>
              <a:rPr lang="en-US" sz="1000" dirty="0"/>
              <a:t> Guo, Fernando </a:t>
            </a:r>
            <a:r>
              <a:rPr lang="en-US" sz="1000" dirty="0" err="1"/>
              <a:t>Farelas</a:t>
            </a:r>
            <a:r>
              <a:rPr lang="en-US" sz="1000" dirty="0"/>
              <a:t>, Marc Singer. Paper No.7891. corrosion expo 2016.</a:t>
            </a:r>
          </a:p>
          <a:p>
            <a:pPr>
              <a:lnSpc>
                <a:spcPct val="150000"/>
              </a:lnSpc>
            </a:pPr>
            <a:r>
              <a:rPr lang="en-GB" sz="1000" dirty="0"/>
              <a:t>[16] Welding titanium a designers and users handbook.  TWI. 1999. Paper No. 7891.</a:t>
            </a:r>
          </a:p>
        </p:txBody>
      </p:sp>
    </p:spTree>
    <p:extLst>
      <p:ext uri="{BB962C8B-B14F-4D97-AF65-F5344CB8AC3E}">
        <p14:creationId xmlns:p14="http://schemas.microsoft.com/office/powerpoint/2010/main" val="687364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F8B7C-6CDB-406B-8191-87F725C3D4E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11E7EC5-D61B-4C20-B64E-8A6EA209E64F}"/>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6A56770A-AA9D-4794-AB08-C9485E52E28B}"/>
              </a:ext>
            </a:extLst>
          </p:cNvPr>
          <p:cNvSpPr>
            <a:spLocks noGrp="1"/>
          </p:cNvSpPr>
          <p:nvPr>
            <p:ph type="sldNum" sz="quarter" idx="12"/>
          </p:nvPr>
        </p:nvSpPr>
        <p:spPr/>
        <p:txBody>
          <a:bodyPr/>
          <a:lstStyle/>
          <a:p>
            <a:fld id="{2885D1F4-82CC-4222-A4E6-2EE80CB00C80}" type="slidenum">
              <a:rPr lang="en-GB" smtClean="0"/>
              <a:t>31</a:t>
            </a:fld>
            <a:endParaRPr lang="en-GB"/>
          </a:p>
        </p:txBody>
      </p:sp>
      <p:pic>
        <p:nvPicPr>
          <p:cNvPr id="5" name="Picture 4">
            <a:extLst>
              <a:ext uri="{FF2B5EF4-FFF2-40B4-BE49-F238E27FC236}">
                <a16:creationId xmlns:a16="http://schemas.microsoft.com/office/drawing/2014/main" id="{9CA1761F-4275-438D-BEE9-4F7CD89F3487}"/>
              </a:ext>
            </a:extLst>
          </p:cNvPr>
          <p:cNvPicPr>
            <a:picLocks/>
          </p:cNvPicPr>
          <p:nvPr/>
        </p:nvPicPr>
        <p:blipFill>
          <a:blip r:embed="rId2"/>
          <a:stretch>
            <a:fillRect/>
          </a:stretch>
        </p:blipFill>
        <p:spPr>
          <a:xfrm>
            <a:off x="0" y="-32084"/>
            <a:ext cx="12192000" cy="6943725"/>
          </a:xfrm>
          <a:prstGeom prst="rect">
            <a:avLst/>
          </a:prstGeom>
        </p:spPr>
      </p:pic>
      <p:sp>
        <p:nvSpPr>
          <p:cNvPr id="6" name="TextBox 5">
            <a:extLst>
              <a:ext uri="{FF2B5EF4-FFF2-40B4-BE49-F238E27FC236}">
                <a16:creationId xmlns:a16="http://schemas.microsoft.com/office/drawing/2014/main" id="{B0E33FC3-E5E6-4661-89D1-821B62D8DF5E}"/>
              </a:ext>
            </a:extLst>
          </p:cNvPr>
          <p:cNvSpPr txBox="1"/>
          <p:nvPr/>
        </p:nvSpPr>
        <p:spPr>
          <a:xfrm>
            <a:off x="3178826" y="366693"/>
            <a:ext cx="5834348" cy="1569660"/>
          </a:xfrm>
          <a:prstGeom prst="rect">
            <a:avLst/>
          </a:prstGeom>
          <a:noFill/>
        </p:spPr>
        <p:txBody>
          <a:bodyPr wrap="square" rtlCol="0">
            <a:spAutoFit/>
          </a:bodyPr>
          <a:lstStyle/>
          <a:p>
            <a:pPr algn="ctr"/>
            <a:r>
              <a:rPr lang="en-US" sz="4800" b="1" dirty="0">
                <a:ln w="0"/>
                <a:solidFill>
                  <a:schemeClr val="bg2">
                    <a:lumMod val="90000"/>
                  </a:schemeClr>
                </a:solidFill>
              </a:rPr>
              <a:t>Thanks for your attention!</a:t>
            </a:r>
            <a:endParaRPr lang="en-GB" sz="4800" b="1" dirty="0">
              <a:ln w="0"/>
              <a:solidFill>
                <a:schemeClr val="bg2">
                  <a:lumMod val="90000"/>
                </a:schemeClr>
              </a:solidFill>
            </a:endParaRPr>
          </a:p>
        </p:txBody>
      </p:sp>
    </p:spTree>
    <p:extLst>
      <p:ext uri="{BB962C8B-B14F-4D97-AF65-F5344CB8AC3E}">
        <p14:creationId xmlns:p14="http://schemas.microsoft.com/office/powerpoint/2010/main" val="3797612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AD66-2071-4D81-BB86-F40ECD494D71}"/>
              </a:ext>
            </a:extLst>
          </p:cNvPr>
          <p:cNvSpPr>
            <a:spLocks noGrp="1"/>
          </p:cNvSpPr>
          <p:nvPr>
            <p:ph type="title"/>
          </p:nvPr>
        </p:nvSpPr>
        <p:spPr>
          <a:xfrm>
            <a:off x="571500" y="203359"/>
            <a:ext cx="10782300" cy="659116"/>
          </a:xfrm>
        </p:spPr>
        <p:txBody>
          <a:bodyPr>
            <a:normAutofit fontScale="90000"/>
          </a:bodyPr>
          <a:lstStyle/>
          <a:p>
            <a:r>
              <a:rPr lang="en-GB" b="1" dirty="0">
                <a:solidFill>
                  <a:schemeClr val="accent2">
                    <a:lumMod val="75000"/>
                  </a:schemeClr>
                </a:solidFill>
                <a:latin typeface="+mn-lt"/>
              </a:rPr>
              <a:t>Aim</a:t>
            </a:r>
          </a:p>
        </p:txBody>
      </p:sp>
      <p:sp>
        <p:nvSpPr>
          <p:cNvPr id="8" name="Slide Number Placeholder 7">
            <a:extLst>
              <a:ext uri="{FF2B5EF4-FFF2-40B4-BE49-F238E27FC236}">
                <a16:creationId xmlns:a16="http://schemas.microsoft.com/office/drawing/2014/main" id="{D70F96F2-97CE-4978-B771-36530046EB8A}"/>
              </a:ext>
            </a:extLst>
          </p:cNvPr>
          <p:cNvSpPr>
            <a:spLocks noGrp="1"/>
          </p:cNvSpPr>
          <p:nvPr>
            <p:ph type="sldNum" sz="quarter" idx="12"/>
          </p:nvPr>
        </p:nvSpPr>
        <p:spPr/>
        <p:txBody>
          <a:bodyPr/>
          <a:lstStyle/>
          <a:p>
            <a:fld id="{2885D1F4-82CC-4222-A4E6-2EE80CB00C80}" type="slidenum">
              <a:rPr lang="en-GB" smtClean="0"/>
              <a:t>4</a:t>
            </a:fld>
            <a:endParaRPr lang="en-GB" dirty="0"/>
          </a:p>
        </p:txBody>
      </p:sp>
      <p:cxnSp>
        <p:nvCxnSpPr>
          <p:cNvPr id="4" name="Straight Connector 3">
            <a:extLst>
              <a:ext uri="{FF2B5EF4-FFF2-40B4-BE49-F238E27FC236}">
                <a16:creationId xmlns:a16="http://schemas.microsoft.com/office/drawing/2014/main" id="{18D1EE59-A902-4916-A64E-EBA34CE0253A}"/>
              </a:ext>
            </a:extLst>
          </p:cNvPr>
          <p:cNvCxnSpPr>
            <a:cxnSpLocks/>
          </p:cNvCxnSpPr>
          <p:nvPr/>
        </p:nvCxnSpPr>
        <p:spPr>
          <a:xfrm>
            <a:off x="571500" y="850731"/>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5" name="Group 4">
            <a:extLst>
              <a:ext uri="{FF2B5EF4-FFF2-40B4-BE49-F238E27FC236}">
                <a16:creationId xmlns:a16="http://schemas.microsoft.com/office/drawing/2014/main" id="{8B01C1A8-835E-4440-949A-864262EFC9F7}"/>
              </a:ext>
            </a:extLst>
          </p:cNvPr>
          <p:cNvGrpSpPr/>
          <p:nvPr/>
        </p:nvGrpSpPr>
        <p:grpSpPr>
          <a:xfrm>
            <a:off x="9673988" y="515769"/>
            <a:ext cx="2076450" cy="791319"/>
            <a:chOff x="10007363" y="178177"/>
            <a:chExt cx="2076450" cy="791319"/>
          </a:xfrm>
        </p:grpSpPr>
        <p:pic>
          <p:nvPicPr>
            <p:cNvPr id="6" name="Picture 2" descr="Corrosion Certification - Corrosion Jobs UK | Institute of Corrosion">
              <a:extLst>
                <a:ext uri="{FF2B5EF4-FFF2-40B4-BE49-F238E27FC236}">
                  <a16:creationId xmlns:a16="http://schemas.microsoft.com/office/drawing/2014/main" id="{4CDC15B7-6A47-405F-8923-28EE72202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96D724-2AD1-44F8-A3A5-AD346563C153}"/>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graphicFrame>
        <p:nvGraphicFramePr>
          <p:cNvPr id="10" name="Content Placeholder 3">
            <a:extLst>
              <a:ext uri="{FF2B5EF4-FFF2-40B4-BE49-F238E27FC236}">
                <a16:creationId xmlns:a16="http://schemas.microsoft.com/office/drawing/2014/main" id="{17F5DCFD-50D1-45C7-95D3-07F7FCCBA7AA}"/>
              </a:ext>
            </a:extLst>
          </p:cNvPr>
          <p:cNvGraphicFramePr>
            <a:graphicFrameLocks/>
          </p:cNvGraphicFramePr>
          <p:nvPr/>
        </p:nvGraphicFramePr>
        <p:xfrm>
          <a:off x="571501" y="965208"/>
          <a:ext cx="9096282" cy="5379785"/>
        </p:xfrm>
        <a:graphic>
          <a:graphicData uri="http://schemas.openxmlformats.org/drawingml/2006/table">
            <a:tbl>
              <a:tblPr firstRow="1" bandRow="1">
                <a:tableStyleId>{912C8C85-51F0-491E-9774-3900AFEF0FD7}</a:tableStyleId>
              </a:tblPr>
              <a:tblGrid>
                <a:gridCol w="2942844">
                  <a:extLst>
                    <a:ext uri="{9D8B030D-6E8A-4147-A177-3AD203B41FA5}">
                      <a16:colId xmlns:a16="http://schemas.microsoft.com/office/drawing/2014/main" val="20000"/>
                    </a:ext>
                  </a:extLst>
                </a:gridCol>
                <a:gridCol w="6153438">
                  <a:extLst>
                    <a:ext uri="{9D8B030D-6E8A-4147-A177-3AD203B41FA5}">
                      <a16:colId xmlns:a16="http://schemas.microsoft.com/office/drawing/2014/main" val="20001"/>
                    </a:ext>
                  </a:extLst>
                </a:gridCol>
              </a:tblGrid>
              <a:tr h="518942">
                <a:tc gridSpan="2">
                  <a:txBody>
                    <a:bodyPr/>
                    <a:lstStyle/>
                    <a:p>
                      <a:r>
                        <a:rPr lang="en-GB" sz="1800" u="none" strike="noStrike" kern="1200" baseline="0" dirty="0"/>
                        <a:t>CASE STUDY: </a:t>
                      </a:r>
                      <a:r>
                        <a:rPr lang="en-GB" sz="1800" kern="1200" dirty="0">
                          <a:effectLst/>
                        </a:rPr>
                        <a:t>Onshore Titanium Pipe Corrosion Failure</a:t>
                      </a:r>
                      <a:endParaRPr lang="en-GB" sz="1800" b="1" i="0" u="none" strike="noStrike" kern="1200" baseline="0" dirty="0">
                        <a:solidFill>
                          <a:schemeClr val="lt1"/>
                        </a:solidFill>
                        <a:latin typeface="+mn-lt"/>
                        <a:ea typeface="+mn-ea"/>
                        <a:cs typeface="+mn-cs"/>
                      </a:endParaRPr>
                    </a:p>
                  </a:txBody>
                  <a:tcPr>
                    <a:solidFill>
                      <a:schemeClr val="accent2">
                        <a:lumMod val="50000"/>
                      </a:schemeClr>
                    </a:solidFill>
                  </a:tcPr>
                </a:tc>
                <a:tc hMerge="1">
                  <a:txBody>
                    <a:bodyPr/>
                    <a:lstStyle/>
                    <a:p>
                      <a:endParaRPr lang="en-GB" sz="1800" b="1" i="0" u="none" strike="noStrike" kern="1200" baseline="0" dirty="0">
                        <a:solidFill>
                          <a:schemeClr val="lt1"/>
                        </a:solidFill>
                        <a:latin typeface="+mn-lt"/>
                        <a:ea typeface="+mn-ea"/>
                        <a:cs typeface="+mn-cs"/>
                      </a:endParaRPr>
                    </a:p>
                  </a:txBody>
                  <a:tcPr/>
                </a:tc>
                <a:extLst>
                  <a:ext uri="{0D108BD9-81ED-4DB2-BD59-A6C34878D82A}">
                    <a16:rowId xmlns:a16="http://schemas.microsoft.com/office/drawing/2014/main" val="10000"/>
                  </a:ext>
                </a:extLst>
              </a:tr>
              <a:tr h="1741565">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b="1" i="0" u="none" strike="noStrike" kern="1200" baseline="0" dirty="0">
                        <a:solidFill>
                          <a:schemeClr val="tx1"/>
                        </a:solidFill>
                        <a:latin typeface="+mn-lt"/>
                        <a:ea typeface="+mn-ea"/>
                        <a:cs typeface="+mn-cs"/>
                      </a:endParaRPr>
                    </a:p>
                  </a:txBody>
                  <a:tcPr/>
                </a:tc>
                <a:tc hMerge="1">
                  <a:txBody>
                    <a:bodyPr/>
                    <a:lstStyle/>
                    <a:p>
                      <a:endParaRPr lang="en-GB" sz="1800" b="1" i="0" u="none" strike="noStrike" kern="1200" baseline="0" dirty="0">
                        <a:solidFill>
                          <a:schemeClr val="lt1"/>
                        </a:solidFill>
                        <a:latin typeface="+mn-lt"/>
                        <a:ea typeface="+mn-ea"/>
                        <a:cs typeface="+mn-cs"/>
                      </a:endParaRPr>
                    </a:p>
                  </a:txBody>
                  <a:tcPr/>
                </a:tc>
                <a:extLst>
                  <a:ext uri="{0D108BD9-81ED-4DB2-BD59-A6C34878D82A}">
                    <a16:rowId xmlns:a16="http://schemas.microsoft.com/office/drawing/2014/main" val="10001"/>
                  </a:ext>
                </a:extLst>
              </a:tr>
              <a:tr h="1125477">
                <a:tc>
                  <a:txBody>
                    <a:bodyPr/>
                    <a:lstStyle/>
                    <a:p>
                      <a:r>
                        <a:rPr lang="en-GB" b="1" dirty="0">
                          <a:solidFill>
                            <a:schemeClr val="bg1">
                              <a:lumMod val="75000"/>
                            </a:schemeClr>
                          </a:solidFill>
                        </a:rPr>
                        <a:t>SERVICE</a:t>
                      </a:r>
                    </a:p>
                  </a:txBody>
                  <a:tcPr/>
                </a:tc>
                <a:tc>
                  <a:txBody>
                    <a:bodyPr/>
                    <a:lstStyle/>
                    <a:p>
                      <a:r>
                        <a:rPr lang="en-GB" dirty="0">
                          <a:solidFill>
                            <a:schemeClr val="bg1">
                              <a:lumMod val="75000"/>
                            </a:schemeClr>
                          </a:solidFill>
                        </a:rPr>
                        <a:t>Onshore desalination plant </a:t>
                      </a:r>
                      <a:r>
                        <a:rPr lang="en-GB" sz="1800" kern="1200" dirty="0">
                          <a:solidFill>
                            <a:schemeClr val="bg1">
                              <a:lumMod val="75000"/>
                            </a:schemeClr>
                          </a:solidFill>
                          <a:effectLst/>
                        </a:rPr>
                        <a:t>in service for 15 years;</a:t>
                      </a:r>
                      <a:endParaRPr lang="en-GB" dirty="0">
                        <a:solidFill>
                          <a:schemeClr val="bg1">
                            <a:lumMod val="75000"/>
                          </a:schemeClr>
                        </a:solidFill>
                      </a:endParaRPr>
                    </a:p>
                    <a:p>
                      <a:r>
                        <a:rPr lang="en-GB" dirty="0">
                          <a:solidFill>
                            <a:schemeClr val="bg1">
                              <a:lumMod val="75000"/>
                            </a:schemeClr>
                          </a:solidFill>
                        </a:rPr>
                        <a:t>Remove the salts from MEG;</a:t>
                      </a:r>
                    </a:p>
                    <a:p>
                      <a:r>
                        <a:rPr lang="en-GB" dirty="0">
                          <a:solidFill>
                            <a:schemeClr val="bg1">
                              <a:lumMod val="75000"/>
                            </a:schemeClr>
                          </a:solidFill>
                        </a:rPr>
                        <a:t>B</a:t>
                      </a:r>
                      <a:r>
                        <a:rPr lang="en-GB" sz="1800" kern="1200" dirty="0">
                          <a:solidFill>
                            <a:schemeClr val="bg1">
                              <a:lumMod val="75000"/>
                            </a:schemeClr>
                          </a:solidFill>
                          <a:effectLst/>
                        </a:rPr>
                        <a:t>ased around a vacuum distillation column (Evaporator);</a:t>
                      </a:r>
                    </a:p>
                  </a:txBody>
                  <a:tcPr/>
                </a:tc>
                <a:extLst>
                  <a:ext uri="{0D108BD9-81ED-4DB2-BD59-A6C34878D82A}">
                    <a16:rowId xmlns:a16="http://schemas.microsoft.com/office/drawing/2014/main" val="10002"/>
                  </a:ext>
                </a:extLst>
              </a:tr>
              <a:tr h="460829">
                <a:tc>
                  <a:txBody>
                    <a:bodyPr/>
                    <a:lstStyle/>
                    <a:p>
                      <a:r>
                        <a:rPr lang="en-GB" b="1" dirty="0">
                          <a:solidFill>
                            <a:schemeClr val="bg1">
                              <a:lumMod val="75000"/>
                            </a:schemeClr>
                          </a:solidFill>
                        </a:rPr>
                        <a:t>PROBLEM</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schemeClr val="bg1">
                              <a:lumMod val="75000"/>
                            </a:schemeClr>
                          </a:solidFill>
                        </a:rPr>
                        <a:t>Several</a:t>
                      </a:r>
                      <a:r>
                        <a:rPr lang="en-GB" baseline="0" dirty="0">
                          <a:solidFill>
                            <a:schemeClr val="bg1">
                              <a:lumMod val="75000"/>
                            </a:schemeClr>
                          </a:solidFill>
                        </a:rPr>
                        <a:t> </a:t>
                      </a:r>
                      <a:r>
                        <a:rPr lang="en-GB" dirty="0">
                          <a:solidFill>
                            <a:schemeClr val="bg1">
                              <a:lumMod val="75000"/>
                            </a:schemeClr>
                          </a:solidFill>
                        </a:rPr>
                        <a:t>leaks</a:t>
                      </a:r>
                      <a:r>
                        <a:rPr lang="en-GB" baseline="0" dirty="0">
                          <a:solidFill>
                            <a:schemeClr val="bg1">
                              <a:lumMod val="75000"/>
                            </a:schemeClr>
                          </a:solidFill>
                        </a:rPr>
                        <a:t> </a:t>
                      </a:r>
                      <a:r>
                        <a:rPr lang="en-GB" dirty="0">
                          <a:solidFill>
                            <a:schemeClr val="bg1">
                              <a:lumMod val="75000"/>
                            </a:schemeClr>
                          </a:solidFill>
                        </a:rPr>
                        <a:t>located in the Evaporator (V-5607) section.</a:t>
                      </a:r>
                    </a:p>
                  </a:txBody>
                  <a:tcPr/>
                </a:tc>
                <a:extLst>
                  <a:ext uri="{0D108BD9-81ED-4DB2-BD59-A6C34878D82A}">
                    <a16:rowId xmlns:a16="http://schemas.microsoft.com/office/drawing/2014/main" val="10003"/>
                  </a:ext>
                </a:extLst>
              </a:tr>
              <a:tr h="383243">
                <a:tc>
                  <a:txBody>
                    <a:bodyPr/>
                    <a:lstStyle/>
                    <a:p>
                      <a:r>
                        <a:rPr lang="en-GB" b="1" dirty="0">
                          <a:solidFill>
                            <a:schemeClr val="bg1">
                              <a:lumMod val="75000"/>
                            </a:schemeClr>
                          </a:solidFill>
                        </a:rPr>
                        <a:t>MATERIAL</a:t>
                      </a:r>
                    </a:p>
                  </a:txBody>
                  <a:tcPr/>
                </a:tc>
                <a:tc>
                  <a:txBody>
                    <a:bodyPr/>
                    <a:lstStyle/>
                    <a:p>
                      <a:r>
                        <a:rPr lang="en-GB" dirty="0">
                          <a:solidFill>
                            <a:schemeClr val="bg1">
                              <a:lumMod val="75000"/>
                            </a:schemeClr>
                          </a:solidFill>
                        </a:rPr>
                        <a:t>ASTM Grade 12 Titanium [0.3% Mo, 0.8% Ni]</a:t>
                      </a:r>
                    </a:p>
                  </a:txBody>
                  <a:tcPr/>
                </a:tc>
                <a:extLst>
                  <a:ext uri="{0D108BD9-81ED-4DB2-BD59-A6C34878D82A}">
                    <a16:rowId xmlns:a16="http://schemas.microsoft.com/office/drawing/2014/main" val="10004"/>
                  </a:ext>
                </a:extLst>
              </a:tr>
              <a:tr h="383243">
                <a:tc>
                  <a:txBody>
                    <a:bodyPr/>
                    <a:lstStyle/>
                    <a:p>
                      <a:r>
                        <a:rPr lang="en-GB" b="1" dirty="0"/>
                        <a:t>OBSERVATIONS</a:t>
                      </a:r>
                    </a:p>
                  </a:txBody>
                  <a:tcPr/>
                </a:tc>
                <a:tc>
                  <a:txBody>
                    <a:bodyPr/>
                    <a:lstStyle/>
                    <a:p>
                      <a:r>
                        <a:rPr lang="en-GB" dirty="0"/>
                        <a:t>Exercise</a:t>
                      </a:r>
                      <a:r>
                        <a:rPr lang="en-GB" baseline="0" dirty="0"/>
                        <a:t> Question 1</a:t>
                      </a:r>
                      <a:endParaRPr lang="en-GB" dirty="0"/>
                    </a:p>
                  </a:txBody>
                  <a:tcPr/>
                </a:tc>
                <a:extLst>
                  <a:ext uri="{0D108BD9-81ED-4DB2-BD59-A6C34878D82A}">
                    <a16:rowId xmlns:a16="http://schemas.microsoft.com/office/drawing/2014/main" val="10005"/>
                  </a:ext>
                </a:extLst>
              </a:tr>
              <a:tr h="383243">
                <a:tc>
                  <a:txBody>
                    <a:bodyPr/>
                    <a:lstStyle/>
                    <a:p>
                      <a:r>
                        <a:rPr lang="en-GB" b="1" dirty="0"/>
                        <a:t>DIAGNOSIS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Exercise</a:t>
                      </a:r>
                      <a:r>
                        <a:rPr lang="en-GB" baseline="0" dirty="0"/>
                        <a:t> Question 2</a:t>
                      </a:r>
                      <a:endParaRPr lang="en-GB" dirty="0"/>
                    </a:p>
                  </a:txBody>
                  <a:tcPr/>
                </a:tc>
                <a:extLst>
                  <a:ext uri="{0D108BD9-81ED-4DB2-BD59-A6C34878D82A}">
                    <a16:rowId xmlns:a16="http://schemas.microsoft.com/office/drawing/2014/main" val="10006"/>
                  </a:ext>
                </a:extLst>
              </a:tr>
              <a:tr h="383243">
                <a:tc>
                  <a:txBody>
                    <a:bodyPr/>
                    <a:lstStyle/>
                    <a:p>
                      <a:r>
                        <a:rPr lang="en-GB" b="1" dirty="0"/>
                        <a:t>REMEDY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Exercise</a:t>
                      </a:r>
                      <a:r>
                        <a:rPr lang="en-GB" baseline="0" dirty="0"/>
                        <a:t> Question 3-6</a:t>
                      </a:r>
                      <a:endParaRPr lang="en-GB" dirty="0"/>
                    </a:p>
                  </a:txBody>
                  <a:tcPr/>
                </a:tc>
                <a:extLst>
                  <a:ext uri="{0D108BD9-81ED-4DB2-BD59-A6C34878D82A}">
                    <a16:rowId xmlns:a16="http://schemas.microsoft.com/office/drawing/2014/main" val="10007"/>
                  </a:ext>
                </a:extLst>
              </a:tr>
            </a:tbl>
          </a:graphicData>
        </a:graphic>
      </p:graphicFrame>
      <p:pic>
        <p:nvPicPr>
          <p:cNvPr id="12" name="Picture 11" descr="A picture containing building, outdoor&#10;&#10;Description automatically generated">
            <a:extLst>
              <a:ext uri="{FF2B5EF4-FFF2-40B4-BE49-F238E27FC236}">
                <a16:creationId xmlns:a16="http://schemas.microsoft.com/office/drawing/2014/main" id="{1A2C98A0-7BA5-4026-A3CC-3E6A4B7014C5}"/>
              </a:ext>
            </a:extLst>
          </p:cNvPr>
          <p:cNvPicPr/>
          <p:nvPr/>
        </p:nvPicPr>
        <p:blipFill>
          <a:blip r:embed="rId4">
            <a:alphaModFix amt="20000"/>
          </a:blip>
          <a:stretch>
            <a:fillRect/>
          </a:stretch>
        </p:blipFill>
        <p:spPr>
          <a:xfrm>
            <a:off x="4208926" y="1545890"/>
            <a:ext cx="2386399" cy="1591141"/>
          </a:xfrm>
          <a:prstGeom prst="rect">
            <a:avLst/>
          </a:prstGeom>
        </p:spPr>
      </p:pic>
      <p:pic>
        <p:nvPicPr>
          <p:cNvPr id="14" name="Picture 13" descr="A picture containing device, sky, indoor, gauge&#10;&#10;Description automatically generated">
            <a:extLst>
              <a:ext uri="{FF2B5EF4-FFF2-40B4-BE49-F238E27FC236}">
                <a16:creationId xmlns:a16="http://schemas.microsoft.com/office/drawing/2014/main" id="{2F79D304-511C-4A3B-A059-18FCCDEF4438}"/>
              </a:ext>
            </a:extLst>
          </p:cNvPr>
          <p:cNvPicPr/>
          <p:nvPr/>
        </p:nvPicPr>
        <p:blipFill>
          <a:blip r:embed="rId5">
            <a:alphaModFix amt="20000"/>
          </a:blip>
          <a:stretch>
            <a:fillRect/>
          </a:stretch>
        </p:blipFill>
        <p:spPr>
          <a:xfrm>
            <a:off x="1502406" y="1545890"/>
            <a:ext cx="2386399" cy="1591141"/>
          </a:xfrm>
          <a:prstGeom prst="rect">
            <a:avLst/>
          </a:prstGeom>
        </p:spPr>
      </p:pic>
      <p:pic>
        <p:nvPicPr>
          <p:cNvPr id="2050" name="Picture 2" descr="A close up of a desert&#10;&#10;Description automatically generated">
            <a:extLst>
              <a:ext uri="{FF2B5EF4-FFF2-40B4-BE49-F238E27FC236}">
                <a16:creationId xmlns:a16="http://schemas.microsoft.com/office/drawing/2014/main" id="{08E2BA1F-2E64-4F95-8EFF-85B6105B6C7C}"/>
              </a:ext>
            </a:extLst>
          </p:cNvPr>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a:stretch>
            <a:fillRect/>
          </a:stretch>
        </p:blipFill>
        <p:spPr bwMode="auto">
          <a:xfrm>
            <a:off x="6915446" y="1545890"/>
            <a:ext cx="2580948" cy="1591141"/>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561D03F-995A-4FF1-B912-1DE13620EB76}"/>
              </a:ext>
            </a:extLst>
          </p:cNvPr>
          <p:cNvCxnSpPr>
            <a:cxnSpLocks/>
          </p:cNvCxnSpPr>
          <p:nvPr/>
        </p:nvCxnSpPr>
        <p:spPr>
          <a:xfrm flipH="1">
            <a:off x="5782954" y="5392134"/>
            <a:ext cx="100434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9EE9ECA-4C51-4219-B659-0B00184BD5F8}"/>
              </a:ext>
            </a:extLst>
          </p:cNvPr>
          <p:cNvCxnSpPr>
            <a:cxnSpLocks/>
          </p:cNvCxnSpPr>
          <p:nvPr/>
        </p:nvCxnSpPr>
        <p:spPr>
          <a:xfrm flipH="1">
            <a:off x="5782953" y="5808484"/>
            <a:ext cx="100434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C1464AE-BC9E-4174-BB8D-38416C59F106}"/>
              </a:ext>
            </a:extLst>
          </p:cNvPr>
          <p:cNvCxnSpPr>
            <a:cxnSpLocks/>
          </p:cNvCxnSpPr>
          <p:nvPr/>
        </p:nvCxnSpPr>
        <p:spPr>
          <a:xfrm flipH="1">
            <a:off x="5782953" y="6168274"/>
            <a:ext cx="100434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618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B91EF140-38F1-418C-8F18-CBAAEA6A3135}"/>
              </a:ext>
            </a:extLst>
          </p:cNvPr>
          <p:cNvSpPr>
            <a:spLocks noChangeArrowheads="1"/>
          </p:cNvSpPr>
          <p:nvPr/>
        </p:nvSpPr>
        <p:spPr bwMode="auto">
          <a:xfrm>
            <a:off x="776531" y="1492698"/>
            <a:ext cx="1295650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dirty="0"/>
          </a:p>
        </p:txBody>
      </p:sp>
      <p:graphicFrame>
        <p:nvGraphicFramePr>
          <p:cNvPr id="9" name="Object 8" descr="A screenshot of a map&#10;&#10;&#10;&#10;&#10;&#10;Description automatically generated">
            <a:extLst>
              <a:ext uri="{FF2B5EF4-FFF2-40B4-BE49-F238E27FC236}">
                <a16:creationId xmlns:a16="http://schemas.microsoft.com/office/drawing/2014/main" id="{079B2C03-7FC6-42BA-85E4-04C5C94F6986}"/>
              </a:ext>
            </a:extLst>
          </p:cNvPr>
          <p:cNvGraphicFramePr>
            <a:graphicFrameLocks noChangeAspect="1"/>
          </p:cNvGraphicFramePr>
          <p:nvPr>
            <p:extLst>
              <p:ext uri="{D42A27DB-BD31-4B8C-83A1-F6EECF244321}">
                <p14:modId xmlns:p14="http://schemas.microsoft.com/office/powerpoint/2010/main" val="1044836415"/>
              </p:ext>
            </p:extLst>
          </p:nvPr>
        </p:nvGraphicFramePr>
        <p:xfrm>
          <a:off x="571500" y="2067402"/>
          <a:ext cx="8553008" cy="4105445"/>
        </p:xfrm>
        <a:graphic>
          <a:graphicData uri="http://schemas.openxmlformats.org/presentationml/2006/ole">
            <mc:AlternateContent xmlns:mc="http://schemas.openxmlformats.org/markup-compatibility/2006">
              <mc:Choice xmlns:v="urn:schemas-microsoft-com:vml" Requires="v">
                <p:oleObj spid="_x0000_s23606" name="Bitmap Image" r:id="rId4" imgW="7582958" imgH="3629532" progId="Paint.Picture">
                  <p:embed/>
                </p:oleObj>
              </mc:Choice>
              <mc:Fallback>
                <p:oleObj name="Bitmap Image" r:id="rId4" imgW="7582958" imgH="3629532" progId="Paint.Picture">
                  <p:embed/>
                  <p:pic>
                    <p:nvPicPr>
                      <p:cNvPr id="9" name="Object 8" descr="A screenshot of a map&#10;&#10;&#10;&#10;&#10;&#10;Description automatically generated">
                        <a:extLst>
                          <a:ext uri="{FF2B5EF4-FFF2-40B4-BE49-F238E27FC236}">
                            <a16:creationId xmlns:a16="http://schemas.microsoft.com/office/drawing/2014/main" id="{079B2C03-7FC6-42BA-85E4-04C5C94F69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2067402"/>
                        <a:ext cx="8553008" cy="4105445"/>
                      </a:xfrm>
                      <a:prstGeom prst="rect">
                        <a:avLst/>
                      </a:prstGeom>
                      <a:noFill/>
                    </p:spPr>
                  </p:pic>
                </p:oleObj>
              </mc:Fallback>
            </mc:AlternateContent>
          </a:graphicData>
        </a:graphic>
      </p:graphicFrame>
      <p:sp>
        <p:nvSpPr>
          <p:cNvPr id="2" name="Title 1">
            <a:extLst>
              <a:ext uri="{FF2B5EF4-FFF2-40B4-BE49-F238E27FC236}">
                <a16:creationId xmlns:a16="http://schemas.microsoft.com/office/drawing/2014/main" id="{009FAD66-2071-4D81-BB86-F40ECD494D71}"/>
              </a:ext>
            </a:extLst>
          </p:cNvPr>
          <p:cNvSpPr>
            <a:spLocks noGrp="1"/>
          </p:cNvSpPr>
          <p:nvPr>
            <p:ph type="title"/>
          </p:nvPr>
        </p:nvSpPr>
        <p:spPr>
          <a:xfrm>
            <a:off x="571500" y="186211"/>
            <a:ext cx="10782300" cy="659116"/>
          </a:xfrm>
        </p:spPr>
        <p:txBody>
          <a:bodyPr>
            <a:normAutofit fontScale="90000"/>
          </a:bodyPr>
          <a:lstStyle/>
          <a:p>
            <a:r>
              <a:rPr lang="en-GB" b="1" dirty="0">
                <a:solidFill>
                  <a:schemeClr val="accent2">
                    <a:lumMod val="75000"/>
                  </a:schemeClr>
                </a:solidFill>
                <a:latin typeface="+mn-lt"/>
              </a:rPr>
              <a:t>Process Description</a:t>
            </a:r>
          </a:p>
        </p:txBody>
      </p:sp>
      <p:sp>
        <p:nvSpPr>
          <p:cNvPr id="3" name="Slide Number Placeholder 2">
            <a:extLst>
              <a:ext uri="{FF2B5EF4-FFF2-40B4-BE49-F238E27FC236}">
                <a16:creationId xmlns:a16="http://schemas.microsoft.com/office/drawing/2014/main" id="{C946C5D6-6174-4C31-BB9C-C56784CBEB51}"/>
              </a:ext>
            </a:extLst>
          </p:cNvPr>
          <p:cNvSpPr>
            <a:spLocks noGrp="1"/>
          </p:cNvSpPr>
          <p:nvPr>
            <p:ph type="sldNum" sz="quarter" idx="12"/>
          </p:nvPr>
        </p:nvSpPr>
        <p:spPr>
          <a:xfrm>
            <a:off x="8610600" y="6340865"/>
            <a:ext cx="2743200" cy="365125"/>
          </a:xfrm>
        </p:spPr>
        <p:txBody>
          <a:bodyPr/>
          <a:lstStyle/>
          <a:p>
            <a:fld id="{2885D1F4-82CC-4222-A4E6-2EE80CB00C80}" type="slidenum">
              <a:rPr lang="en-GB" smtClean="0"/>
              <a:t>5</a:t>
            </a:fld>
            <a:endParaRPr lang="en-GB" dirty="0"/>
          </a:p>
        </p:txBody>
      </p:sp>
      <p:cxnSp>
        <p:nvCxnSpPr>
          <p:cNvPr id="4" name="Straight Connector 3">
            <a:extLst>
              <a:ext uri="{FF2B5EF4-FFF2-40B4-BE49-F238E27FC236}">
                <a16:creationId xmlns:a16="http://schemas.microsoft.com/office/drawing/2014/main" id="{18D1EE59-A902-4916-A64E-EBA34CE0253A}"/>
              </a:ext>
            </a:extLst>
          </p:cNvPr>
          <p:cNvCxnSpPr>
            <a:cxnSpLocks/>
          </p:cNvCxnSpPr>
          <p:nvPr/>
        </p:nvCxnSpPr>
        <p:spPr>
          <a:xfrm>
            <a:off x="571500" y="835246"/>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5" name="Group 4">
            <a:extLst>
              <a:ext uri="{FF2B5EF4-FFF2-40B4-BE49-F238E27FC236}">
                <a16:creationId xmlns:a16="http://schemas.microsoft.com/office/drawing/2014/main" id="{8B01C1A8-835E-4440-949A-864262EFC9F7}"/>
              </a:ext>
            </a:extLst>
          </p:cNvPr>
          <p:cNvGrpSpPr/>
          <p:nvPr/>
        </p:nvGrpSpPr>
        <p:grpSpPr>
          <a:xfrm>
            <a:off x="9673988" y="515769"/>
            <a:ext cx="2076450" cy="791319"/>
            <a:chOff x="10007363" y="178177"/>
            <a:chExt cx="2076450" cy="791319"/>
          </a:xfrm>
        </p:grpSpPr>
        <p:pic>
          <p:nvPicPr>
            <p:cNvPr id="6" name="Picture 2" descr="Corrosion Certification - Corrosion Jobs UK | Institute of Corrosion">
              <a:extLst>
                <a:ext uri="{FF2B5EF4-FFF2-40B4-BE49-F238E27FC236}">
                  <a16:creationId xmlns:a16="http://schemas.microsoft.com/office/drawing/2014/main" id="{4CDC15B7-6A47-405F-8923-28EE72202C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96D724-2AD1-44F8-A3A5-AD346563C153}"/>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sp>
        <p:nvSpPr>
          <p:cNvPr id="15" name="TextBox 14">
            <a:extLst>
              <a:ext uri="{FF2B5EF4-FFF2-40B4-BE49-F238E27FC236}">
                <a16:creationId xmlns:a16="http://schemas.microsoft.com/office/drawing/2014/main" id="{86CF7A7B-CFB8-4890-AED2-81404C1AEC3F}"/>
              </a:ext>
            </a:extLst>
          </p:cNvPr>
          <p:cNvSpPr txBox="1"/>
          <p:nvPr/>
        </p:nvSpPr>
        <p:spPr>
          <a:xfrm>
            <a:off x="5659268" y="1314294"/>
            <a:ext cx="6091170" cy="1746632"/>
          </a:xfrm>
          <a:prstGeom prst="rect">
            <a:avLst/>
          </a:prstGeom>
          <a:noFill/>
        </p:spPr>
        <p:txBody>
          <a:bodyPr wrap="square" rtlCol="0">
            <a:spAutoFit/>
          </a:bodyPr>
          <a:lstStyle>
            <a:defPPr>
              <a:defRPr lang="en-US"/>
            </a:defPPr>
            <a:lvl1pPr marL="342900" indent="-342900">
              <a:spcAft>
                <a:spcPts val="600"/>
              </a:spcAft>
              <a:buClr>
                <a:schemeClr val="accent3"/>
              </a:buClr>
              <a:buFont typeface="Wingdings" panose="05000000000000000000" pitchFamily="2" charset="2"/>
              <a:buChar char="§"/>
              <a:defRPr sz="2000"/>
            </a:lvl1pPr>
          </a:lstStyle>
          <a:p>
            <a:pPr>
              <a:spcAft>
                <a:spcPts val="300"/>
              </a:spcAft>
            </a:pPr>
            <a:r>
              <a:rPr lang="en-GB" dirty="0"/>
              <a:t>Salt (mainly NaCl) is separated from the lean glycol. </a:t>
            </a:r>
          </a:p>
          <a:p>
            <a:pPr>
              <a:spcAft>
                <a:spcPts val="300"/>
              </a:spcAft>
            </a:pPr>
            <a:r>
              <a:rPr lang="en-GB" dirty="0"/>
              <a:t>Operate at a partial vacuum of approximately 200 mbar(a) </a:t>
            </a:r>
          </a:p>
          <a:p>
            <a:pPr>
              <a:spcAft>
                <a:spcPts val="300"/>
              </a:spcAft>
            </a:pPr>
            <a:r>
              <a:rPr lang="en-GB" dirty="0"/>
              <a:t>Glycol and water to flash off from the liquid,</a:t>
            </a:r>
          </a:p>
          <a:p>
            <a:pPr>
              <a:spcAft>
                <a:spcPts val="300"/>
              </a:spcAft>
            </a:pPr>
            <a:r>
              <a:rPr lang="en-GB" dirty="0"/>
              <a:t>Slurry of concentrated salt, undergoes crystallisation.</a:t>
            </a:r>
          </a:p>
        </p:txBody>
      </p:sp>
      <p:sp>
        <p:nvSpPr>
          <p:cNvPr id="17" name="Oval 16">
            <a:extLst>
              <a:ext uri="{FF2B5EF4-FFF2-40B4-BE49-F238E27FC236}">
                <a16:creationId xmlns:a16="http://schemas.microsoft.com/office/drawing/2014/main" id="{2F4DDE95-8EA0-40B6-9890-E113EC05AD0A}"/>
              </a:ext>
            </a:extLst>
          </p:cNvPr>
          <p:cNvSpPr/>
          <p:nvPr/>
        </p:nvSpPr>
        <p:spPr>
          <a:xfrm>
            <a:off x="2033931" y="3440245"/>
            <a:ext cx="2483922" cy="22315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0CFB4418-3296-4E80-A787-DCF771EACA2A}"/>
              </a:ext>
            </a:extLst>
          </p:cNvPr>
          <p:cNvSpPr txBox="1"/>
          <p:nvPr/>
        </p:nvSpPr>
        <p:spPr>
          <a:xfrm>
            <a:off x="2506402" y="4279032"/>
            <a:ext cx="1024247" cy="276999"/>
          </a:xfrm>
          <a:prstGeom prst="rect">
            <a:avLst/>
          </a:prstGeom>
          <a:noFill/>
        </p:spPr>
        <p:txBody>
          <a:bodyPr wrap="square">
            <a:spAutoFit/>
          </a:bodyPr>
          <a:lstStyle/>
          <a:p>
            <a:r>
              <a:rPr lang="en-GB" sz="1200" b="1" i="0" u="none" strike="noStrike" dirty="0">
                <a:solidFill>
                  <a:srgbClr val="404040"/>
                </a:solidFill>
                <a:effectLst/>
              </a:rPr>
              <a:t>Calandria</a:t>
            </a:r>
            <a:endParaRPr lang="en-GB" sz="1200" b="1" dirty="0"/>
          </a:p>
        </p:txBody>
      </p:sp>
      <p:cxnSp>
        <p:nvCxnSpPr>
          <p:cNvPr id="21" name="Straight Arrow Connector 20">
            <a:extLst>
              <a:ext uri="{FF2B5EF4-FFF2-40B4-BE49-F238E27FC236}">
                <a16:creationId xmlns:a16="http://schemas.microsoft.com/office/drawing/2014/main" id="{7D3D2FFC-FAE0-482A-80C5-3F8436A77F56}"/>
              </a:ext>
            </a:extLst>
          </p:cNvPr>
          <p:cNvCxnSpPr>
            <a:cxnSpLocks/>
            <a:stCxn id="17" idx="4"/>
            <a:endCxn id="22" idx="0"/>
          </p:cNvCxnSpPr>
          <p:nvPr/>
        </p:nvCxnSpPr>
        <p:spPr>
          <a:xfrm>
            <a:off x="3275892" y="5671816"/>
            <a:ext cx="0" cy="5351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540565A-01C6-415E-BB00-6E2333FBEC45}"/>
              </a:ext>
            </a:extLst>
          </p:cNvPr>
          <p:cNvSpPr txBox="1"/>
          <p:nvPr/>
        </p:nvSpPr>
        <p:spPr>
          <a:xfrm>
            <a:off x="1995741" y="6207010"/>
            <a:ext cx="2560301" cy="382957"/>
          </a:xfrm>
          <a:prstGeom prst="rect">
            <a:avLst/>
          </a:prstGeom>
          <a:noFill/>
          <a:ln>
            <a:solidFill>
              <a:srgbClr val="FF0000"/>
            </a:solidFill>
          </a:ln>
        </p:spPr>
        <p:txBody>
          <a:bodyPr wrap="square" rtlCol="0">
            <a:spAutoFit/>
          </a:bodyPr>
          <a:lstStyle/>
          <a:p>
            <a:r>
              <a:rPr lang="en-GB" dirty="0"/>
              <a:t>Evaporator and Calandria</a:t>
            </a:r>
          </a:p>
        </p:txBody>
      </p:sp>
    </p:spTree>
    <p:extLst>
      <p:ext uri="{BB962C8B-B14F-4D97-AF65-F5344CB8AC3E}">
        <p14:creationId xmlns:p14="http://schemas.microsoft.com/office/powerpoint/2010/main" val="2899385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6634F6-2F10-4EBE-9A4B-0DEC454B88E6}"/>
              </a:ext>
            </a:extLst>
          </p:cNvPr>
          <p:cNvSpPr>
            <a:spLocks noGrp="1"/>
          </p:cNvSpPr>
          <p:nvPr>
            <p:ph type="title"/>
          </p:nvPr>
        </p:nvSpPr>
        <p:spPr>
          <a:xfrm>
            <a:off x="422866" y="21475"/>
            <a:ext cx="10782300" cy="1026126"/>
          </a:xfrm>
        </p:spPr>
        <p:txBody>
          <a:bodyPr>
            <a:normAutofit fontScale="90000"/>
          </a:bodyPr>
          <a:lstStyle/>
          <a:p>
            <a:r>
              <a:rPr lang="en-GB" b="1" dirty="0">
                <a:solidFill>
                  <a:schemeClr val="accent2">
                    <a:lumMod val="75000"/>
                  </a:schemeClr>
                </a:solidFill>
                <a:latin typeface="+mn-lt"/>
              </a:rPr>
              <a:t>Root cause</a:t>
            </a:r>
            <a:br>
              <a:rPr lang="en-GB" dirty="0">
                <a:solidFill>
                  <a:schemeClr val="accent2">
                    <a:lumMod val="75000"/>
                  </a:schemeClr>
                </a:solidFill>
                <a:latin typeface="+mn-lt"/>
              </a:rPr>
            </a:br>
            <a:r>
              <a:rPr lang="en-GB" sz="3100" dirty="0">
                <a:solidFill>
                  <a:schemeClr val="accent2">
                    <a:lumMod val="75000"/>
                  </a:schemeClr>
                </a:solidFill>
                <a:latin typeface="+mn-lt"/>
              </a:rPr>
              <a:t>Two leaks </a:t>
            </a:r>
            <a:r>
              <a:rPr lang="en-GB" sz="3100" b="1" dirty="0">
                <a:solidFill>
                  <a:schemeClr val="accent2">
                    <a:lumMod val="75000"/>
                  </a:schemeClr>
                </a:solidFill>
                <a:latin typeface="+mn-lt"/>
              </a:rPr>
              <a:t>location</a:t>
            </a:r>
            <a:endParaRPr lang="en-GB" b="1" dirty="0">
              <a:solidFill>
                <a:schemeClr val="accent2">
                  <a:lumMod val="75000"/>
                </a:schemeClr>
              </a:solidFill>
              <a:latin typeface="+mn-lt"/>
            </a:endParaRPr>
          </a:p>
        </p:txBody>
      </p:sp>
      <p:cxnSp>
        <p:nvCxnSpPr>
          <p:cNvPr id="5" name="Straight Connector 4">
            <a:extLst>
              <a:ext uri="{FF2B5EF4-FFF2-40B4-BE49-F238E27FC236}">
                <a16:creationId xmlns:a16="http://schemas.microsoft.com/office/drawing/2014/main" id="{16E55F6E-8963-4021-9D42-5C36C26B14AA}"/>
              </a:ext>
            </a:extLst>
          </p:cNvPr>
          <p:cNvCxnSpPr>
            <a:cxnSpLocks/>
          </p:cNvCxnSpPr>
          <p:nvPr/>
        </p:nvCxnSpPr>
        <p:spPr>
          <a:xfrm>
            <a:off x="571500" y="608109"/>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6" name="Group 5">
            <a:extLst>
              <a:ext uri="{FF2B5EF4-FFF2-40B4-BE49-F238E27FC236}">
                <a16:creationId xmlns:a16="http://schemas.microsoft.com/office/drawing/2014/main" id="{B09E2A65-5001-4C3D-88AA-B30DC011EB83}"/>
              </a:ext>
            </a:extLst>
          </p:cNvPr>
          <p:cNvGrpSpPr/>
          <p:nvPr/>
        </p:nvGrpSpPr>
        <p:grpSpPr>
          <a:xfrm>
            <a:off x="9970871" y="203359"/>
            <a:ext cx="2076450" cy="791319"/>
            <a:chOff x="10007363" y="178177"/>
            <a:chExt cx="2076450" cy="791319"/>
          </a:xfrm>
        </p:grpSpPr>
        <p:pic>
          <p:nvPicPr>
            <p:cNvPr id="7" name="Picture 2" descr="Corrosion Certification - Corrosion Jobs UK | Institute of Corrosion">
              <a:extLst>
                <a:ext uri="{FF2B5EF4-FFF2-40B4-BE49-F238E27FC236}">
                  <a16:creationId xmlns:a16="http://schemas.microsoft.com/office/drawing/2014/main" id="{59F30F48-E15C-4B71-AC7B-B83101FB6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61613F8-0B82-4832-A78C-1648F57EC93F}"/>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pic>
        <p:nvPicPr>
          <p:cNvPr id="9" name="Picture 8">
            <a:extLst>
              <a:ext uri="{FF2B5EF4-FFF2-40B4-BE49-F238E27FC236}">
                <a16:creationId xmlns:a16="http://schemas.microsoft.com/office/drawing/2014/main" id="{6D1DE502-9876-4228-9998-4F8A2ECBAC3B}"/>
              </a:ext>
            </a:extLst>
          </p:cNvPr>
          <p:cNvPicPr>
            <a:picLocks noChangeAspect="1"/>
          </p:cNvPicPr>
          <p:nvPr/>
        </p:nvPicPr>
        <p:blipFill rotWithShape="1">
          <a:blip r:embed="rId4"/>
          <a:srcRect l="5653" t="15754" b="10965"/>
          <a:stretch/>
        </p:blipFill>
        <p:spPr>
          <a:xfrm>
            <a:off x="2997235" y="1062776"/>
            <a:ext cx="5276485" cy="2835899"/>
          </a:xfrm>
          <a:prstGeom prst="rect">
            <a:avLst/>
          </a:prstGeom>
        </p:spPr>
      </p:pic>
      <p:sp>
        <p:nvSpPr>
          <p:cNvPr id="13" name="Rectangle 12">
            <a:extLst>
              <a:ext uri="{FF2B5EF4-FFF2-40B4-BE49-F238E27FC236}">
                <a16:creationId xmlns:a16="http://schemas.microsoft.com/office/drawing/2014/main" id="{6AEDF707-DE7E-413D-A626-89A9EA972390}"/>
              </a:ext>
            </a:extLst>
          </p:cNvPr>
          <p:cNvSpPr/>
          <p:nvPr/>
        </p:nvSpPr>
        <p:spPr>
          <a:xfrm>
            <a:off x="3258786" y="2992832"/>
            <a:ext cx="1695054" cy="80267"/>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90336CB-7BE2-4971-82B8-A339A5021F17}"/>
              </a:ext>
            </a:extLst>
          </p:cNvPr>
          <p:cNvSpPr/>
          <p:nvPr/>
        </p:nvSpPr>
        <p:spPr>
          <a:xfrm rot="16200000">
            <a:off x="2989916" y="3263661"/>
            <a:ext cx="537741" cy="7864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0794169-2780-4757-A064-792CF1321278}"/>
              </a:ext>
            </a:extLst>
          </p:cNvPr>
          <p:cNvSpPr txBox="1"/>
          <p:nvPr/>
        </p:nvSpPr>
        <p:spPr>
          <a:xfrm>
            <a:off x="4426104" y="2516009"/>
            <a:ext cx="1121278" cy="369332"/>
          </a:xfrm>
          <a:prstGeom prst="rect">
            <a:avLst/>
          </a:prstGeom>
          <a:noFill/>
        </p:spPr>
        <p:txBody>
          <a:bodyPr wrap="square">
            <a:spAutoFit/>
          </a:bodyPr>
          <a:lstStyle/>
          <a:p>
            <a:r>
              <a:rPr lang="en-US" sz="1800" b="1" dirty="0">
                <a:solidFill>
                  <a:schemeClr val="bg2">
                    <a:lumMod val="50000"/>
                  </a:schemeClr>
                </a:solidFill>
              </a:rPr>
              <a:t>Leak 1</a:t>
            </a:r>
            <a:endParaRPr lang="en-GB" b="1" dirty="0">
              <a:solidFill>
                <a:schemeClr val="bg2">
                  <a:lumMod val="50000"/>
                </a:schemeClr>
              </a:solidFill>
            </a:endParaRPr>
          </a:p>
        </p:txBody>
      </p:sp>
      <p:sp>
        <p:nvSpPr>
          <p:cNvPr id="18" name="Rectangle 17">
            <a:extLst>
              <a:ext uri="{FF2B5EF4-FFF2-40B4-BE49-F238E27FC236}">
                <a16:creationId xmlns:a16="http://schemas.microsoft.com/office/drawing/2014/main" id="{151EEAAC-6D4E-4B7C-B823-CFD75E88CAF0}"/>
              </a:ext>
            </a:extLst>
          </p:cNvPr>
          <p:cNvSpPr/>
          <p:nvPr/>
        </p:nvSpPr>
        <p:spPr>
          <a:xfrm>
            <a:off x="3244271" y="3459852"/>
            <a:ext cx="1673421" cy="95813"/>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F1E524CB-67BD-4050-954C-2EC3FD4D4217}"/>
              </a:ext>
            </a:extLst>
          </p:cNvPr>
          <p:cNvSpPr/>
          <p:nvPr/>
        </p:nvSpPr>
        <p:spPr>
          <a:xfrm>
            <a:off x="3143938" y="3376546"/>
            <a:ext cx="298193" cy="248186"/>
          </a:xfrm>
          <a:prstGeom prst="ellipse">
            <a:avLst/>
          </a:prstGeom>
          <a:noFill/>
          <a:ln w="28575"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EF6FA346-709F-4339-8AC3-D49E24CCD3A7}"/>
              </a:ext>
            </a:extLst>
          </p:cNvPr>
          <p:cNvCxnSpPr>
            <a:cxnSpLocks/>
          </p:cNvCxnSpPr>
          <p:nvPr/>
        </p:nvCxnSpPr>
        <p:spPr>
          <a:xfrm flipH="1">
            <a:off x="3634379" y="2844566"/>
            <a:ext cx="608937" cy="4764"/>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sp>
        <p:nvSpPr>
          <p:cNvPr id="21" name="TextBox 20">
            <a:extLst>
              <a:ext uri="{FF2B5EF4-FFF2-40B4-BE49-F238E27FC236}">
                <a16:creationId xmlns:a16="http://schemas.microsoft.com/office/drawing/2014/main" id="{5CAF0E94-1FB6-426C-AEE6-CED725906E91}"/>
              </a:ext>
            </a:extLst>
          </p:cNvPr>
          <p:cNvSpPr txBox="1"/>
          <p:nvPr/>
        </p:nvSpPr>
        <p:spPr>
          <a:xfrm>
            <a:off x="3634379" y="2424679"/>
            <a:ext cx="769434" cy="372237"/>
          </a:xfrm>
          <a:prstGeom prst="rect">
            <a:avLst/>
          </a:prstGeom>
          <a:noFill/>
        </p:spPr>
        <p:txBody>
          <a:bodyPr wrap="square" rtlCol="0">
            <a:spAutoFit/>
          </a:bodyPr>
          <a:lstStyle/>
          <a:p>
            <a:r>
              <a:rPr lang="en-US" b="1" dirty="0">
                <a:solidFill>
                  <a:schemeClr val="accent1"/>
                </a:solidFill>
              </a:rPr>
              <a:t>Flow</a:t>
            </a:r>
          </a:p>
        </p:txBody>
      </p:sp>
      <p:sp>
        <p:nvSpPr>
          <p:cNvPr id="23" name="TextBox 22">
            <a:extLst>
              <a:ext uri="{FF2B5EF4-FFF2-40B4-BE49-F238E27FC236}">
                <a16:creationId xmlns:a16="http://schemas.microsoft.com/office/drawing/2014/main" id="{D0FF11FF-CAC0-4BC0-841F-11A41CA7F9B9}"/>
              </a:ext>
            </a:extLst>
          </p:cNvPr>
          <p:cNvSpPr txBox="1"/>
          <p:nvPr/>
        </p:nvSpPr>
        <p:spPr>
          <a:xfrm>
            <a:off x="5677935" y="2638061"/>
            <a:ext cx="769434" cy="307777"/>
          </a:xfrm>
          <a:prstGeom prst="rect">
            <a:avLst/>
          </a:prstGeom>
          <a:noFill/>
        </p:spPr>
        <p:txBody>
          <a:bodyPr wrap="square" rtlCol="0">
            <a:spAutoFit/>
          </a:bodyPr>
          <a:lstStyle/>
          <a:p>
            <a:r>
              <a:rPr lang="en-US" sz="1400" b="1" dirty="0">
                <a:solidFill>
                  <a:schemeClr val="accent1"/>
                </a:solidFill>
              </a:rPr>
              <a:t>slurry</a:t>
            </a:r>
          </a:p>
        </p:txBody>
      </p:sp>
      <p:sp>
        <p:nvSpPr>
          <p:cNvPr id="24" name="Rectangle 23">
            <a:extLst>
              <a:ext uri="{FF2B5EF4-FFF2-40B4-BE49-F238E27FC236}">
                <a16:creationId xmlns:a16="http://schemas.microsoft.com/office/drawing/2014/main" id="{8D4BD787-7500-4676-8202-1B7ED4655F9B}"/>
              </a:ext>
            </a:extLst>
          </p:cNvPr>
          <p:cNvSpPr/>
          <p:nvPr/>
        </p:nvSpPr>
        <p:spPr>
          <a:xfrm rot="16200000">
            <a:off x="4662855" y="3222674"/>
            <a:ext cx="488244" cy="91319"/>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35" name="Picture 34" descr="A picture containing building, outdoor&#10;&#10;Description automatically generated">
            <a:extLst>
              <a:ext uri="{FF2B5EF4-FFF2-40B4-BE49-F238E27FC236}">
                <a16:creationId xmlns:a16="http://schemas.microsoft.com/office/drawing/2014/main" id="{321AC931-7C21-4CA0-BC59-48870C7D119B}"/>
              </a:ext>
            </a:extLst>
          </p:cNvPr>
          <p:cNvPicPr/>
          <p:nvPr/>
        </p:nvPicPr>
        <p:blipFill>
          <a:blip r:embed="rId5"/>
          <a:stretch>
            <a:fillRect/>
          </a:stretch>
        </p:blipFill>
        <p:spPr>
          <a:xfrm>
            <a:off x="827284" y="4312210"/>
            <a:ext cx="3426596" cy="2266726"/>
          </a:xfrm>
          <a:prstGeom prst="rect">
            <a:avLst/>
          </a:prstGeom>
        </p:spPr>
      </p:pic>
      <p:pic>
        <p:nvPicPr>
          <p:cNvPr id="37" name="Picture 36" descr="A picture containing device, sky, indoor, gauge&#10;&#10;Description automatically generated">
            <a:extLst>
              <a:ext uri="{FF2B5EF4-FFF2-40B4-BE49-F238E27FC236}">
                <a16:creationId xmlns:a16="http://schemas.microsoft.com/office/drawing/2014/main" id="{C5A4E008-405C-4EFF-A17E-59360B7A10F8}"/>
              </a:ext>
            </a:extLst>
          </p:cNvPr>
          <p:cNvPicPr/>
          <p:nvPr/>
        </p:nvPicPr>
        <p:blipFill rotWithShape="1">
          <a:blip r:embed="rId6"/>
          <a:srcRect l="16927" r="21726"/>
          <a:stretch/>
        </p:blipFill>
        <p:spPr>
          <a:xfrm>
            <a:off x="5677935" y="4260027"/>
            <a:ext cx="3228830" cy="2318909"/>
          </a:xfrm>
          <a:prstGeom prst="rect">
            <a:avLst/>
          </a:prstGeom>
          <a:noFill/>
        </p:spPr>
      </p:pic>
      <p:sp>
        <p:nvSpPr>
          <p:cNvPr id="39" name="TextBox 38">
            <a:extLst>
              <a:ext uri="{FF2B5EF4-FFF2-40B4-BE49-F238E27FC236}">
                <a16:creationId xmlns:a16="http://schemas.microsoft.com/office/drawing/2014/main" id="{6CE3AED6-3585-456E-8894-C4AC820DE2A4}"/>
              </a:ext>
            </a:extLst>
          </p:cNvPr>
          <p:cNvSpPr txBox="1"/>
          <p:nvPr/>
        </p:nvSpPr>
        <p:spPr>
          <a:xfrm>
            <a:off x="264926" y="4028998"/>
            <a:ext cx="3307718" cy="276999"/>
          </a:xfrm>
          <a:prstGeom prst="rect">
            <a:avLst/>
          </a:prstGeom>
          <a:noFill/>
        </p:spPr>
        <p:txBody>
          <a:bodyPr wrap="square">
            <a:spAutoFit/>
          </a:bodyPr>
          <a:lstStyle/>
          <a:p>
            <a:pPr algn="ctr"/>
            <a:r>
              <a:rPr lang="en-GB" sz="1200" b="1" dirty="0">
                <a:solidFill>
                  <a:schemeClr val="bg2">
                    <a:lumMod val="50000"/>
                  </a:schemeClr>
                </a:solidFill>
                <a:effectLst/>
                <a:ea typeface="Times New Roman" panose="02020603050405020304" pitchFamily="18" charset="0"/>
              </a:rPr>
              <a:t>Leak 2</a:t>
            </a:r>
            <a:r>
              <a:rPr lang="en-GB" sz="1200" dirty="0">
                <a:effectLst/>
                <a:ea typeface="Times New Roman" panose="02020603050405020304" pitchFamily="18" charset="0"/>
              </a:rPr>
              <a:t> in offtake line from E-5601</a:t>
            </a:r>
          </a:p>
        </p:txBody>
      </p:sp>
      <p:sp>
        <p:nvSpPr>
          <p:cNvPr id="40" name="TextBox 39">
            <a:extLst>
              <a:ext uri="{FF2B5EF4-FFF2-40B4-BE49-F238E27FC236}">
                <a16:creationId xmlns:a16="http://schemas.microsoft.com/office/drawing/2014/main" id="{1C459412-ED60-4AD3-9130-6D054B93FAA0}"/>
              </a:ext>
            </a:extLst>
          </p:cNvPr>
          <p:cNvSpPr txBox="1"/>
          <p:nvPr/>
        </p:nvSpPr>
        <p:spPr>
          <a:xfrm>
            <a:off x="5635477" y="4017586"/>
            <a:ext cx="3343151" cy="276999"/>
          </a:xfrm>
          <a:prstGeom prst="rect">
            <a:avLst/>
          </a:prstGeom>
          <a:noFill/>
        </p:spPr>
        <p:txBody>
          <a:bodyPr wrap="square">
            <a:spAutoFit/>
          </a:bodyPr>
          <a:lstStyle/>
          <a:p>
            <a:r>
              <a:rPr lang="en-US" sz="1200" b="1" dirty="0">
                <a:solidFill>
                  <a:schemeClr val="bg2">
                    <a:lumMod val="50000"/>
                  </a:schemeClr>
                </a:solidFill>
                <a:effectLst/>
                <a:ea typeface="Times New Roman" panose="02020603050405020304" pitchFamily="18" charset="0"/>
              </a:rPr>
              <a:t>Leak 1 </a:t>
            </a:r>
            <a:r>
              <a:rPr lang="en-US" sz="1200" dirty="0">
                <a:effectLst/>
                <a:ea typeface="Times New Roman" panose="02020603050405020304" pitchFamily="18" charset="0"/>
              </a:rPr>
              <a:t>Spool from recycle line from V-5607</a:t>
            </a:r>
            <a:endParaRPr lang="en-GB" sz="1200" dirty="0">
              <a:effectLst/>
              <a:ea typeface="Times New Roman" panose="02020603050405020304" pitchFamily="18" charset="0"/>
            </a:endParaRPr>
          </a:p>
        </p:txBody>
      </p:sp>
      <p:cxnSp>
        <p:nvCxnSpPr>
          <p:cNvPr id="41" name="Straight Arrow Connector 40">
            <a:extLst>
              <a:ext uri="{FF2B5EF4-FFF2-40B4-BE49-F238E27FC236}">
                <a16:creationId xmlns:a16="http://schemas.microsoft.com/office/drawing/2014/main" id="{DEC5039B-1292-4280-B26F-6FBB8CA14BA2}"/>
              </a:ext>
            </a:extLst>
          </p:cNvPr>
          <p:cNvCxnSpPr>
            <a:cxnSpLocks/>
          </p:cNvCxnSpPr>
          <p:nvPr/>
        </p:nvCxnSpPr>
        <p:spPr>
          <a:xfrm flipH="1">
            <a:off x="6845417" y="4937553"/>
            <a:ext cx="608937" cy="4764"/>
          </a:xfrm>
          <a:prstGeom prst="straightConnector1">
            <a:avLst/>
          </a:prstGeom>
          <a:ln w="28575">
            <a:solidFill>
              <a:schemeClr val="bg1"/>
            </a:solidFill>
            <a:tailEnd type="triangle"/>
          </a:ln>
        </p:spPr>
        <p:style>
          <a:lnRef idx="1">
            <a:schemeClr val="accent5"/>
          </a:lnRef>
          <a:fillRef idx="0">
            <a:schemeClr val="accent5"/>
          </a:fillRef>
          <a:effectRef idx="0">
            <a:schemeClr val="accent5"/>
          </a:effectRef>
          <a:fontRef idx="minor">
            <a:schemeClr val="tx1"/>
          </a:fontRef>
        </p:style>
      </p:cxnSp>
      <p:sp>
        <p:nvSpPr>
          <p:cNvPr id="42" name="TextBox 41">
            <a:extLst>
              <a:ext uri="{FF2B5EF4-FFF2-40B4-BE49-F238E27FC236}">
                <a16:creationId xmlns:a16="http://schemas.microsoft.com/office/drawing/2014/main" id="{BE7A59B2-E974-443B-864D-5A21D1867D69}"/>
              </a:ext>
            </a:extLst>
          </p:cNvPr>
          <p:cNvSpPr txBox="1"/>
          <p:nvPr/>
        </p:nvSpPr>
        <p:spPr>
          <a:xfrm>
            <a:off x="6845417" y="4534965"/>
            <a:ext cx="769434" cy="372237"/>
          </a:xfrm>
          <a:prstGeom prst="rect">
            <a:avLst/>
          </a:prstGeom>
          <a:noFill/>
        </p:spPr>
        <p:txBody>
          <a:bodyPr wrap="square" rtlCol="0">
            <a:spAutoFit/>
          </a:bodyPr>
          <a:lstStyle/>
          <a:p>
            <a:r>
              <a:rPr lang="en-US" b="1" dirty="0">
                <a:solidFill>
                  <a:schemeClr val="bg1"/>
                </a:solidFill>
              </a:rPr>
              <a:t>Flow</a:t>
            </a:r>
          </a:p>
        </p:txBody>
      </p:sp>
      <p:cxnSp>
        <p:nvCxnSpPr>
          <p:cNvPr id="33" name="Straight Arrow Connector 32">
            <a:extLst>
              <a:ext uri="{FF2B5EF4-FFF2-40B4-BE49-F238E27FC236}">
                <a16:creationId xmlns:a16="http://schemas.microsoft.com/office/drawing/2014/main" id="{96797326-F13D-4C15-BA30-6A44A9A652AF}"/>
              </a:ext>
            </a:extLst>
          </p:cNvPr>
          <p:cNvCxnSpPr>
            <a:cxnSpLocks/>
          </p:cNvCxnSpPr>
          <p:nvPr/>
        </p:nvCxnSpPr>
        <p:spPr>
          <a:xfrm>
            <a:off x="5717578" y="2739551"/>
            <a:ext cx="8096" cy="29456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6" name="Straight Arrow Connector 35">
            <a:extLst>
              <a:ext uri="{FF2B5EF4-FFF2-40B4-BE49-F238E27FC236}">
                <a16:creationId xmlns:a16="http://schemas.microsoft.com/office/drawing/2014/main" id="{2BB66BBC-FFD2-4B90-87E6-7FD1D0EF6E9A}"/>
              </a:ext>
            </a:extLst>
          </p:cNvPr>
          <p:cNvCxnSpPr>
            <a:cxnSpLocks/>
          </p:cNvCxnSpPr>
          <p:nvPr/>
        </p:nvCxnSpPr>
        <p:spPr>
          <a:xfrm>
            <a:off x="4997810" y="3149599"/>
            <a:ext cx="1049984" cy="1865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374C645-C334-4C20-9C91-96A3CFD9FEC7}"/>
              </a:ext>
            </a:extLst>
          </p:cNvPr>
          <p:cNvCxnSpPr>
            <a:cxnSpLocks/>
            <a:stCxn id="19" idx="3"/>
          </p:cNvCxnSpPr>
          <p:nvPr/>
        </p:nvCxnSpPr>
        <p:spPr>
          <a:xfrm flipH="1">
            <a:off x="2684535" y="3588386"/>
            <a:ext cx="503072" cy="18310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F33C335F-9C19-483D-A76D-A6AE81B9B927}"/>
              </a:ext>
            </a:extLst>
          </p:cNvPr>
          <p:cNvSpPr/>
          <p:nvPr/>
        </p:nvSpPr>
        <p:spPr>
          <a:xfrm>
            <a:off x="3298109" y="3063064"/>
            <a:ext cx="1537633" cy="164711"/>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b="1" dirty="0">
                <a:solidFill>
                  <a:sysClr val="windowText" lastClr="000000"/>
                </a:solidFill>
              </a:rPr>
              <a:t>Problematic area</a:t>
            </a:r>
            <a:endParaRPr lang="en-GB" sz="1400" b="1" dirty="0">
              <a:solidFill>
                <a:sysClr val="windowText" lastClr="000000"/>
              </a:solidFill>
            </a:endParaRPr>
          </a:p>
        </p:txBody>
      </p:sp>
      <p:sp>
        <p:nvSpPr>
          <p:cNvPr id="15" name="Oval 14">
            <a:extLst>
              <a:ext uri="{FF2B5EF4-FFF2-40B4-BE49-F238E27FC236}">
                <a16:creationId xmlns:a16="http://schemas.microsoft.com/office/drawing/2014/main" id="{76D2CB79-41E1-48DD-BC08-D5E1F63BE46E}"/>
              </a:ext>
            </a:extLst>
          </p:cNvPr>
          <p:cNvSpPr/>
          <p:nvPr/>
        </p:nvSpPr>
        <p:spPr>
          <a:xfrm>
            <a:off x="4812085" y="2926909"/>
            <a:ext cx="305615" cy="194604"/>
          </a:xfrm>
          <a:prstGeom prst="ellipse">
            <a:avLst/>
          </a:prstGeom>
          <a:noFill/>
          <a:ln w="28575"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cxnSp>
        <p:nvCxnSpPr>
          <p:cNvPr id="48" name="Straight Arrow Connector 47">
            <a:extLst>
              <a:ext uri="{FF2B5EF4-FFF2-40B4-BE49-F238E27FC236}">
                <a16:creationId xmlns:a16="http://schemas.microsoft.com/office/drawing/2014/main" id="{1898557D-DC09-42FC-B8FD-4BD3756694FC}"/>
              </a:ext>
            </a:extLst>
          </p:cNvPr>
          <p:cNvCxnSpPr>
            <a:cxnSpLocks/>
          </p:cNvCxnSpPr>
          <p:nvPr/>
        </p:nvCxnSpPr>
        <p:spPr>
          <a:xfrm flipV="1">
            <a:off x="6617214" y="5494947"/>
            <a:ext cx="0" cy="583562"/>
          </a:xfrm>
          <a:prstGeom prst="straightConnector1">
            <a:avLst/>
          </a:prstGeom>
          <a:ln w="28575">
            <a:solidFill>
              <a:schemeClr val="bg1"/>
            </a:solidFill>
            <a:tailEnd type="triangle"/>
          </a:ln>
        </p:spPr>
        <p:style>
          <a:lnRef idx="1">
            <a:schemeClr val="accent5"/>
          </a:lnRef>
          <a:fillRef idx="0">
            <a:schemeClr val="accent5"/>
          </a:fillRef>
          <a:effectRef idx="0">
            <a:schemeClr val="accent5"/>
          </a:effectRef>
          <a:fontRef idx="minor">
            <a:schemeClr val="tx1"/>
          </a:fontRef>
        </p:style>
      </p:cxnSp>
      <p:cxnSp>
        <p:nvCxnSpPr>
          <p:cNvPr id="49" name="Straight Arrow Connector 48">
            <a:extLst>
              <a:ext uri="{FF2B5EF4-FFF2-40B4-BE49-F238E27FC236}">
                <a16:creationId xmlns:a16="http://schemas.microsoft.com/office/drawing/2014/main" id="{FA8B350B-8CBE-4163-B6EF-946ABD9748CF}"/>
              </a:ext>
            </a:extLst>
          </p:cNvPr>
          <p:cNvCxnSpPr>
            <a:cxnSpLocks/>
          </p:cNvCxnSpPr>
          <p:nvPr/>
        </p:nvCxnSpPr>
        <p:spPr>
          <a:xfrm flipH="1">
            <a:off x="5677936" y="4937553"/>
            <a:ext cx="272161" cy="0"/>
          </a:xfrm>
          <a:prstGeom prst="straightConnector1">
            <a:avLst/>
          </a:prstGeom>
          <a:ln w="28575">
            <a:solidFill>
              <a:schemeClr val="bg1"/>
            </a:solidFill>
            <a:tailEnd type="triangle"/>
          </a:ln>
        </p:spPr>
        <p:style>
          <a:lnRef idx="1">
            <a:schemeClr val="accent5"/>
          </a:lnRef>
          <a:fillRef idx="0">
            <a:schemeClr val="accent5"/>
          </a:fillRef>
          <a:effectRef idx="0">
            <a:schemeClr val="accent5"/>
          </a:effectRef>
          <a:fontRef idx="minor">
            <a:schemeClr val="tx1"/>
          </a:fontRef>
        </p:style>
      </p:cxnSp>
      <p:pic>
        <p:nvPicPr>
          <p:cNvPr id="52" name="Picture 51" descr="A close up of a desert&#10;&#10;Description automatically generated">
            <a:extLst>
              <a:ext uri="{FF2B5EF4-FFF2-40B4-BE49-F238E27FC236}">
                <a16:creationId xmlns:a16="http://schemas.microsoft.com/office/drawing/2014/main" id="{A4D3582A-0E16-48BE-97EE-5F8F5D0FCF4C}"/>
              </a:ext>
            </a:extLst>
          </p:cNvPr>
          <p:cNvPicPr/>
          <p:nvPr/>
        </p:nvPicPr>
        <p:blipFill>
          <a:blip r:embed="rId7"/>
          <a:stretch>
            <a:fillRect/>
          </a:stretch>
        </p:blipFill>
        <p:spPr>
          <a:xfrm>
            <a:off x="7388851" y="5576316"/>
            <a:ext cx="1495903" cy="1004386"/>
          </a:xfrm>
          <a:prstGeom prst="rect">
            <a:avLst/>
          </a:prstGeom>
        </p:spPr>
      </p:pic>
      <p:sp>
        <p:nvSpPr>
          <p:cNvPr id="58" name="TextBox 57">
            <a:extLst>
              <a:ext uri="{FF2B5EF4-FFF2-40B4-BE49-F238E27FC236}">
                <a16:creationId xmlns:a16="http://schemas.microsoft.com/office/drawing/2014/main" id="{C8592D3A-4799-4ED9-BCFB-68629AAB99A6}"/>
              </a:ext>
            </a:extLst>
          </p:cNvPr>
          <p:cNvSpPr txBox="1"/>
          <p:nvPr/>
        </p:nvSpPr>
        <p:spPr>
          <a:xfrm>
            <a:off x="2397796" y="3387188"/>
            <a:ext cx="820465" cy="369332"/>
          </a:xfrm>
          <a:prstGeom prst="rect">
            <a:avLst/>
          </a:prstGeom>
          <a:noFill/>
        </p:spPr>
        <p:txBody>
          <a:bodyPr wrap="square">
            <a:spAutoFit/>
          </a:bodyPr>
          <a:lstStyle/>
          <a:p>
            <a:r>
              <a:rPr lang="en-US" sz="1800" b="1" dirty="0">
                <a:solidFill>
                  <a:schemeClr val="bg2">
                    <a:lumMod val="50000"/>
                  </a:schemeClr>
                </a:solidFill>
              </a:rPr>
              <a:t>Leak 2</a:t>
            </a:r>
            <a:endParaRPr lang="en-GB" b="1" dirty="0">
              <a:solidFill>
                <a:schemeClr val="bg2">
                  <a:lumMod val="50000"/>
                </a:schemeClr>
              </a:solidFill>
            </a:endParaRPr>
          </a:p>
        </p:txBody>
      </p:sp>
      <p:cxnSp>
        <p:nvCxnSpPr>
          <p:cNvPr id="64" name="Straight Arrow Connector 63">
            <a:extLst>
              <a:ext uri="{FF2B5EF4-FFF2-40B4-BE49-F238E27FC236}">
                <a16:creationId xmlns:a16="http://schemas.microsoft.com/office/drawing/2014/main" id="{ABDFF441-B966-4FBD-87A9-DFDCB8C7DD5A}"/>
              </a:ext>
            </a:extLst>
          </p:cNvPr>
          <p:cNvCxnSpPr>
            <a:cxnSpLocks/>
          </p:cNvCxnSpPr>
          <p:nvPr/>
        </p:nvCxnSpPr>
        <p:spPr>
          <a:xfrm>
            <a:off x="10665375" y="5419481"/>
            <a:ext cx="0" cy="1301994"/>
          </a:xfrm>
          <a:prstGeom prst="straightConnector1">
            <a:avLst/>
          </a:prstGeom>
          <a:noFill/>
          <a:ln w="28575" cap="flat" cmpd="sng" algn="ctr">
            <a:solidFill>
              <a:srgbClr val="4472C4"/>
            </a:solidFill>
            <a:prstDash val="solid"/>
            <a:miter lim="800000"/>
            <a:tailEnd type="triangle"/>
          </a:ln>
          <a:effectLst/>
        </p:spPr>
      </p:cxnSp>
      <p:sp>
        <p:nvSpPr>
          <p:cNvPr id="67" name="TextBox 66">
            <a:extLst>
              <a:ext uri="{FF2B5EF4-FFF2-40B4-BE49-F238E27FC236}">
                <a16:creationId xmlns:a16="http://schemas.microsoft.com/office/drawing/2014/main" id="{A13EEA83-73D9-495B-A0FC-8A03988F8DF2}"/>
              </a:ext>
            </a:extLst>
          </p:cNvPr>
          <p:cNvSpPr txBox="1"/>
          <p:nvPr/>
        </p:nvSpPr>
        <p:spPr>
          <a:xfrm>
            <a:off x="9615843" y="4759053"/>
            <a:ext cx="2523982" cy="707886"/>
          </a:xfrm>
          <a:prstGeom prst="rect">
            <a:avLst/>
          </a:prstGeom>
          <a:noFill/>
        </p:spPr>
        <p:txBody>
          <a:bodyPr wrap="square">
            <a:spAutoFit/>
          </a:bodyPr>
          <a:lstStyle/>
          <a:p>
            <a:r>
              <a:rPr lang="en-GB" sz="2000" b="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Leak 1 </a:t>
            </a:r>
            <a:r>
              <a:rPr lang="en-GB" sz="2000" dirty="0">
                <a:effectLst/>
                <a:latin typeface="Calibri" panose="020F0502020204030204" pitchFamily="34" charset="0"/>
                <a:ea typeface="Calibri" panose="020F0502020204030204" pitchFamily="34" charset="0"/>
                <a:cs typeface="Times New Roman" panose="02020603050405020304" pitchFamily="18" charset="0"/>
              </a:rPr>
              <a:t>was subject to failure investigation</a:t>
            </a:r>
            <a:endParaRPr lang="en-GB" sz="2000" dirty="0"/>
          </a:p>
        </p:txBody>
      </p:sp>
      <p:cxnSp>
        <p:nvCxnSpPr>
          <p:cNvPr id="71" name="Straight Arrow Connector 70">
            <a:extLst>
              <a:ext uri="{FF2B5EF4-FFF2-40B4-BE49-F238E27FC236}">
                <a16:creationId xmlns:a16="http://schemas.microsoft.com/office/drawing/2014/main" id="{877A4125-E0E0-4C98-A8F7-1F6BBF7295BC}"/>
              </a:ext>
            </a:extLst>
          </p:cNvPr>
          <p:cNvCxnSpPr>
            <a:cxnSpLocks/>
          </p:cNvCxnSpPr>
          <p:nvPr/>
        </p:nvCxnSpPr>
        <p:spPr>
          <a:xfrm>
            <a:off x="9146926" y="4907202"/>
            <a:ext cx="360539" cy="0"/>
          </a:xfrm>
          <a:prstGeom prst="straightConnector1">
            <a:avLst/>
          </a:prstGeom>
          <a:noFill/>
          <a:ln w="28575" cap="flat" cmpd="sng" algn="ctr">
            <a:solidFill>
              <a:srgbClr val="4472C4"/>
            </a:solidFill>
            <a:prstDash val="solid"/>
            <a:miter lim="800000"/>
            <a:tailEnd type="triangle"/>
          </a:ln>
          <a:effectLst/>
        </p:spPr>
      </p:cxnSp>
      <p:sp>
        <p:nvSpPr>
          <p:cNvPr id="38" name="Slide Number Placeholder 8">
            <a:extLst>
              <a:ext uri="{FF2B5EF4-FFF2-40B4-BE49-F238E27FC236}">
                <a16:creationId xmlns:a16="http://schemas.microsoft.com/office/drawing/2014/main" id="{B3ED0E81-9996-4BF3-AAFD-B0A2663206E9}"/>
              </a:ext>
            </a:extLst>
          </p:cNvPr>
          <p:cNvSpPr>
            <a:spLocks noGrp="1"/>
          </p:cNvSpPr>
          <p:nvPr>
            <p:ph type="sldNum" sz="quarter" idx="12"/>
          </p:nvPr>
        </p:nvSpPr>
        <p:spPr>
          <a:xfrm>
            <a:off x="8610600" y="6356350"/>
            <a:ext cx="2743200" cy="365125"/>
          </a:xfrm>
        </p:spPr>
        <p:txBody>
          <a:bodyPr/>
          <a:lstStyle/>
          <a:p>
            <a:fld id="{2885D1F4-82CC-4222-A4E6-2EE80CB00C80}" type="slidenum">
              <a:rPr lang="en-GB" smtClean="0"/>
              <a:t>6</a:t>
            </a:fld>
            <a:endParaRPr lang="en-GB"/>
          </a:p>
        </p:txBody>
      </p:sp>
    </p:spTree>
    <p:extLst>
      <p:ext uri="{BB962C8B-B14F-4D97-AF65-F5344CB8AC3E}">
        <p14:creationId xmlns:p14="http://schemas.microsoft.com/office/powerpoint/2010/main" val="2608248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6634F6-2F10-4EBE-9A4B-0DEC454B88E6}"/>
              </a:ext>
            </a:extLst>
          </p:cNvPr>
          <p:cNvSpPr>
            <a:spLocks noGrp="1"/>
          </p:cNvSpPr>
          <p:nvPr>
            <p:ph type="title"/>
          </p:nvPr>
        </p:nvSpPr>
        <p:spPr>
          <a:xfrm>
            <a:off x="440547" y="98109"/>
            <a:ext cx="10782300" cy="1026126"/>
          </a:xfrm>
        </p:spPr>
        <p:txBody>
          <a:bodyPr>
            <a:normAutofit fontScale="90000"/>
          </a:bodyPr>
          <a:lstStyle/>
          <a:p>
            <a:r>
              <a:rPr lang="en-GB" b="1" dirty="0">
                <a:solidFill>
                  <a:schemeClr val="accent2">
                    <a:lumMod val="75000"/>
                  </a:schemeClr>
                </a:solidFill>
                <a:latin typeface="+mn-lt"/>
              </a:rPr>
              <a:t>Root cause</a:t>
            </a:r>
            <a:br>
              <a:rPr lang="en-GB" dirty="0">
                <a:solidFill>
                  <a:schemeClr val="accent2">
                    <a:lumMod val="75000"/>
                  </a:schemeClr>
                </a:solidFill>
                <a:latin typeface="+mn-lt"/>
              </a:rPr>
            </a:br>
            <a:r>
              <a:rPr lang="en-GB" sz="3100" dirty="0">
                <a:solidFill>
                  <a:schemeClr val="accent2">
                    <a:lumMod val="75000"/>
                  </a:schemeClr>
                </a:solidFill>
                <a:latin typeface="+mn-lt"/>
              </a:rPr>
              <a:t>Two streams joining </a:t>
            </a:r>
            <a:endParaRPr lang="en-GB" dirty="0">
              <a:solidFill>
                <a:schemeClr val="accent2">
                  <a:lumMod val="75000"/>
                </a:schemeClr>
              </a:solidFill>
              <a:latin typeface="+mn-lt"/>
            </a:endParaRPr>
          </a:p>
        </p:txBody>
      </p:sp>
      <p:sp>
        <p:nvSpPr>
          <p:cNvPr id="9" name="Slide Number Placeholder 8">
            <a:extLst>
              <a:ext uri="{FF2B5EF4-FFF2-40B4-BE49-F238E27FC236}">
                <a16:creationId xmlns:a16="http://schemas.microsoft.com/office/drawing/2014/main" id="{148B6558-1B48-4068-935D-CE2ABCA45F13}"/>
              </a:ext>
            </a:extLst>
          </p:cNvPr>
          <p:cNvSpPr>
            <a:spLocks noGrp="1"/>
          </p:cNvSpPr>
          <p:nvPr>
            <p:ph type="sldNum" sz="quarter" idx="12"/>
          </p:nvPr>
        </p:nvSpPr>
        <p:spPr>
          <a:xfrm>
            <a:off x="8599271" y="6492875"/>
            <a:ext cx="2743200" cy="365125"/>
          </a:xfrm>
        </p:spPr>
        <p:txBody>
          <a:bodyPr/>
          <a:lstStyle/>
          <a:p>
            <a:fld id="{2885D1F4-82CC-4222-A4E6-2EE80CB00C80}" type="slidenum">
              <a:rPr lang="en-GB" smtClean="0"/>
              <a:t>7</a:t>
            </a:fld>
            <a:endParaRPr lang="en-GB" dirty="0"/>
          </a:p>
        </p:txBody>
      </p:sp>
      <p:cxnSp>
        <p:nvCxnSpPr>
          <p:cNvPr id="5" name="Straight Connector 4">
            <a:extLst>
              <a:ext uri="{FF2B5EF4-FFF2-40B4-BE49-F238E27FC236}">
                <a16:creationId xmlns:a16="http://schemas.microsoft.com/office/drawing/2014/main" id="{16E55F6E-8963-4021-9D42-5C36C26B14AA}"/>
              </a:ext>
            </a:extLst>
          </p:cNvPr>
          <p:cNvCxnSpPr>
            <a:cxnSpLocks/>
          </p:cNvCxnSpPr>
          <p:nvPr/>
        </p:nvCxnSpPr>
        <p:spPr>
          <a:xfrm>
            <a:off x="571500" y="608109"/>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6" name="Group 5">
            <a:extLst>
              <a:ext uri="{FF2B5EF4-FFF2-40B4-BE49-F238E27FC236}">
                <a16:creationId xmlns:a16="http://schemas.microsoft.com/office/drawing/2014/main" id="{B09E2A65-5001-4C3D-88AA-B30DC011EB83}"/>
              </a:ext>
            </a:extLst>
          </p:cNvPr>
          <p:cNvGrpSpPr/>
          <p:nvPr/>
        </p:nvGrpSpPr>
        <p:grpSpPr>
          <a:xfrm>
            <a:off x="9970871" y="203359"/>
            <a:ext cx="2076450" cy="791319"/>
            <a:chOff x="10007363" y="178177"/>
            <a:chExt cx="2076450" cy="791319"/>
          </a:xfrm>
        </p:grpSpPr>
        <p:pic>
          <p:nvPicPr>
            <p:cNvPr id="7" name="Picture 2" descr="Corrosion Certification - Corrosion Jobs UK | Institute of Corrosion">
              <a:extLst>
                <a:ext uri="{FF2B5EF4-FFF2-40B4-BE49-F238E27FC236}">
                  <a16:creationId xmlns:a16="http://schemas.microsoft.com/office/drawing/2014/main" id="{59F30F48-E15C-4B71-AC7B-B83101FB6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61613F8-0B82-4832-A78C-1648F57EC93F}"/>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pic>
        <p:nvPicPr>
          <p:cNvPr id="37" name="Picture 36" descr="A picture containing device, sky, indoor, gauge&#10;&#10;Description automatically generated">
            <a:extLst>
              <a:ext uri="{FF2B5EF4-FFF2-40B4-BE49-F238E27FC236}">
                <a16:creationId xmlns:a16="http://schemas.microsoft.com/office/drawing/2014/main" id="{C5A4E008-405C-4EFF-A17E-59360B7A10F8}"/>
              </a:ext>
            </a:extLst>
          </p:cNvPr>
          <p:cNvPicPr/>
          <p:nvPr/>
        </p:nvPicPr>
        <p:blipFill rotWithShape="1">
          <a:blip r:embed="rId4"/>
          <a:srcRect l="16927" r="21726"/>
          <a:stretch/>
        </p:blipFill>
        <p:spPr>
          <a:xfrm>
            <a:off x="442352" y="1788015"/>
            <a:ext cx="3228830" cy="2318909"/>
          </a:xfrm>
          <a:prstGeom prst="rect">
            <a:avLst/>
          </a:prstGeom>
          <a:noFill/>
        </p:spPr>
      </p:pic>
      <p:sp>
        <p:nvSpPr>
          <p:cNvPr id="40" name="TextBox 39">
            <a:extLst>
              <a:ext uri="{FF2B5EF4-FFF2-40B4-BE49-F238E27FC236}">
                <a16:creationId xmlns:a16="http://schemas.microsoft.com/office/drawing/2014/main" id="{1C459412-ED60-4AD3-9130-6D054B93FAA0}"/>
              </a:ext>
            </a:extLst>
          </p:cNvPr>
          <p:cNvSpPr txBox="1"/>
          <p:nvPr/>
        </p:nvSpPr>
        <p:spPr>
          <a:xfrm>
            <a:off x="399894" y="1545574"/>
            <a:ext cx="3343151" cy="276999"/>
          </a:xfrm>
          <a:prstGeom prst="rect">
            <a:avLst/>
          </a:prstGeom>
          <a:noFill/>
        </p:spPr>
        <p:txBody>
          <a:bodyPr wrap="square">
            <a:spAutoFit/>
          </a:bodyPr>
          <a:lstStyle/>
          <a:p>
            <a:r>
              <a:rPr lang="en-US" sz="1200" b="1" dirty="0">
                <a:solidFill>
                  <a:schemeClr val="bg2">
                    <a:lumMod val="50000"/>
                  </a:schemeClr>
                </a:solidFill>
                <a:effectLst/>
                <a:ea typeface="Times New Roman" panose="02020603050405020304" pitchFamily="18" charset="0"/>
              </a:rPr>
              <a:t>Leak 1 </a:t>
            </a:r>
            <a:r>
              <a:rPr lang="en-US" sz="1200" dirty="0">
                <a:effectLst/>
                <a:ea typeface="Times New Roman" panose="02020603050405020304" pitchFamily="18" charset="0"/>
              </a:rPr>
              <a:t>Spool from recycle line from V-5607</a:t>
            </a:r>
            <a:endParaRPr lang="en-GB" sz="1200" dirty="0">
              <a:effectLst/>
              <a:ea typeface="Times New Roman" panose="02020603050405020304" pitchFamily="18" charset="0"/>
            </a:endParaRPr>
          </a:p>
        </p:txBody>
      </p:sp>
      <p:cxnSp>
        <p:nvCxnSpPr>
          <p:cNvPr id="41" name="Straight Arrow Connector 40">
            <a:extLst>
              <a:ext uri="{FF2B5EF4-FFF2-40B4-BE49-F238E27FC236}">
                <a16:creationId xmlns:a16="http://schemas.microsoft.com/office/drawing/2014/main" id="{DEC5039B-1292-4280-B26F-6FBB8CA14BA2}"/>
              </a:ext>
            </a:extLst>
          </p:cNvPr>
          <p:cNvCxnSpPr>
            <a:cxnSpLocks/>
          </p:cNvCxnSpPr>
          <p:nvPr/>
        </p:nvCxnSpPr>
        <p:spPr>
          <a:xfrm flipH="1">
            <a:off x="1609834" y="2465541"/>
            <a:ext cx="608937" cy="4764"/>
          </a:xfrm>
          <a:prstGeom prst="straightConnector1">
            <a:avLst/>
          </a:prstGeom>
          <a:ln w="28575">
            <a:solidFill>
              <a:schemeClr val="bg1"/>
            </a:solidFill>
            <a:tailEnd type="triangle"/>
          </a:ln>
        </p:spPr>
        <p:style>
          <a:lnRef idx="1">
            <a:schemeClr val="accent5"/>
          </a:lnRef>
          <a:fillRef idx="0">
            <a:schemeClr val="accent5"/>
          </a:fillRef>
          <a:effectRef idx="0">
            <a:schemeClr val="accent5"/>
          </a:effectRef>
          <a:fontRef idx="minor">
            <a:schemeClr val="tx1"/>
          </a:fontRef>
        </p:style>
      </p:cxnSp>
      <p:sp>
        <p:nvSpPr>
          <p:cNvPr id="42" name="TextBox 41">
            <a:extLst>
              <a:ext uri="{FF2B5EF4-FFF2-40B4-BE49-F238E27FC236}">
                <a16:creationId xmlns:a16="http://schemas.microsoft.com/office/drawing/2014/main" id="{BE7A59B2-E974-443B-864D-5A21D1867D69}"/>
              </a:ext>
            </a:extLst>
          </p:cNvPr>
          <p:cNvSpPr txBox="1"/>
          <p:nvPr/>
        </p:nvSpPr>
        <p:spPr>
          <a:xfrm>
            <a:off x="1609834" y="2062953"/>
            <a:ext cx="769434" cy="372237"/>
          </a:xfrm>
          <a:prstGeom prst="rect">
            <a:avLst/>
          </a:prstGeom>
          <a:noFill/>
        </p:spPr>
        <p:txBody>
          <a:bodyPr wrap="square" rtlCol="0">
            <a:spAutoFit/>
          </a:bodyPr>
          <a:lstStyle/>
          <a:p>
            <a:r>
              <a:rPr lang="en-US" b="1" dirty="0">
                <a:solidFill>
                  <a:schemeClr val="bg1"/>
                </a:solidFill>
              </a:rPr>
              <a:t>Flow</a:t>
            </a:r>
          </a:p>
        </p:txBody>
      </p:sp>
      <p:cxnSp>
        <p:nvCxnSpPr>
          <p:cNvPr id="48" name="Straight Arrow Connector 47">
            <a:extLst>
              <a:ext uri="{FF2B5EF4-FFF2-40B4-BE49-F238E27FC236}">
                <a16:creationId xmlns:a16="http://schemas.microsoft.com/office/drawing/2014/main" id="{1898557D-DC09-42FC-B8FD-4BD3756694FC}"/>
              </a:ext>
            </a:extLst>
          </p:cNvPr>
          <p:cNvCxnSpPr>
            <a:cxnSpLocks/>
          </p:cNvCxnSpPr>
          <p:nvPr/>
        </p:nvCxnSpPr>
        <p:spPr>
          <a:xfrm flipV="1">
            <a:off x="1381631" y="3022935"/>
            <a:ext cx="0" cy="583562"/>
          </a:xfrm>
          <a:prstGeom prst="straightConnector1">
            <a:avLst/>
          </a:prstGeom>
          <a:ln w="28575">
            <a:solidFill>
              <a:schemeClr val="bg1"/>
            </a:solidFill>
            <a:tailEnd type="triangle"/>
          </a:ln>
        </p:spPr>
        <p:style>
          <a:lnRef idx="1">
            <a:schemeClr val="accent5"/>
          </a:lnRef>
          <a:fillRef idx="0">
            <a:schemeClr val="accent5"/>
          </a:fillRef>
          <a:effectRef idx="0">
            <a:schemeClr val="accent5"/>
          </a:effectRef>
          <a:fontRef idx="minor">
            <a:schemeClr val="tx1"/>
          </a:fontRef>
        </p:style>
      </p:cxnSp>
      <p:cxnSp>
        <p:nvCxnSpPr>
          <p:cNvPr id="49" name="Straight Arrow Connector 48">
            <a:extLst>
              <a:ext uri="{FF2B5EF4-FFF2-40B4-BE49-F238E27FC236}">
                <a16:creationId xmlns:a16="http://schemas.microsoft.com/office/drawing/2014/main" id="{FA8B350B-8CBE-4163-B6EF-946ABD9748CF}"/>
              </a:ext>
            </a:extLst>
          </p:cNvPr>
          <p:cNvCxnSpPr>
            <a:cxnSpLocks/>
          </p:cNvCxnSpPr>
          <p:nvPr/>
        </p:nvCxnSpPr>
        <p:spPr>
          <a:xfrm flipH="1">
            <a:off x="442353" y="2465541"/>
            <a:ext cx="272161" cy="0"/>
          </a:xfrm>
          <a:prstGeom prst="straightConnector1">
            <a:avLst/>
          </a:prstGeom>
          <a:ln w="28575">
            <a:solidFill>
              <a:schemeClr val="bg1"/>
            </a:solidFill>
            <a:tailEnd type="triangle"/>
          </a:ln>
        </p:spPr>
        <p:style>
          <a:lnRef idx="1">
            <a:schemeClr val="accent5"/>
          </a:lnRef>
          <a:fillRef idx="0">
            <a:schemeClr val="accent5"/>
          </a:fillRef>
          <a:effectRef idx="0">
            <a:schemeClr val="accent5"/>
          </a:effectRef>
          <a:fontRef idx="minor">
            <a:schemeClr val="tx1"/>
          </a:fontRef>
        </p:style>
      </p:cxnSp>
      <p:pic>
        <p:nvPicPr>
          <p:cNvPr id="52" name="Picture 51" descr="A close up of a desert&#10;&#10;Description automatically generated">
            <a:extLst>
              <a:ext uri="{FF2B5EF4-FFF2-40B4-BE49-F238E27FC236}">
                <a16:creationId xmlns:a16="http://schemas.microsoft.com/office/drawing/2014/main" id="{A4D3582A-0E16-48BE-97EE-5F8F5D0FCF4C}"/>
              </a:ext>
            </a:extLst>
          </p:cNvPr>
          <p:cNvPicPr/>
          <p:nvPr/>
        </p:nvPicPr>
        <p:blipFill>
          <a:blip r:embed="rId5"/>
          <a:stretch>
            <a:fillRect/>
          </a:stretch>
        </p:blipFill>
        <p:spPr>
          <a:xfrm>
            <a:off x="2153268" y="3104304"/>
            <a:ext cx="1495903" cy="1004386"/>
          </a:xfrm>
          <a:prstGeom prst="rect">
            <a:avLst/>
          </a:prstGeom>
        </p:spPr>
      </p:pic>
      <p:cxnSp>
        <p:nvCxnSpPr>
          <p:cNvPr id="71" name="Straight Arrow Connector 70">
            <a:extLst>
              <a:ext uri="{FF2B5EF4-FFF2-40B4-BE49-F238E27FC236}">
                <a16:creationId xmlns:a16="http://schemas.microsoft.com/office/drawing/2014/main" id="{877A4125-E0E0-4C98-A8F7-1F6BBF7295BC}"/>
              </a:ext>
            </a:extLst>
          </p:cNvPr>
          <p:cNvCxnSpPr>
            <a:cxnSpLocks/>
          </p:cNvCxnSpPr>
          <p:nvPr/>
        </p:nvCxnSpPr>
        <p:spPr>
          <a:xfrm>
            <a:off x="3957316" y="3096026"/>
            <a:ext cx="360539" cy="0"/>
          </a:xfrm>
          <a:prstGeom prst="straightConnector1">
            <a:avLst/>
          </a:prstGeom>
          <a:noFill/>
          <a:ln w="28575" cap="flat" cmpd="sng" algn="ctr">
            <a:solidFill>
              <a:srgbClr val="4472C4"/>
            </a:solidFill>
            <a:prstDash val="solid"/>
            <a:miter lim="800000"/>
            <a:tailEnd type="triangle"/>
          </a:ln>
          <a:effectLst/>
        </p:spPr>
      </p:cxnSp>
      <p:pic>
        <p:nvPicPr>
          <p:cNvPr id="43" name="Picture 42">
            <a:extLst>
              <a:ext uri="{FF2B5EF4-FFF2-40B4-BE49-F238E27FC236}">
                <a16:creationId xmlns:a16="http://schemas.microsoft.com/office/drawing/2014/main" id="{C74F40A0-32E3-4111-9213-7B8B993B9FCF}"/>
              </a:ext>
            </a:extLst>
          </p:cNvPr>
          <p:cNvPicPr>
            <a:picLocks noChangeAspect="1"/>
          </p:cNvPicPr>
          <p:nvPr/>
        </p:nvPicPr>
        <p:blipFill>
          <a:blip r:embed="rId6"/>
          <a:stretch>
            <a:fillRect/>
          </a:stretch>
        </p:blipFill>
        <p:spPr>
          <a:xfrm>
            <a:off x="3783984" y="1706755"/>
            <a:ext cx="4624031" cy="3979697"/>
          </a:xfrm>
          <a:prstGeom prst="rect">
            <a:avLst/>
          </a:prstGeom>
        </p:spPr>
      </p:pic>
      <p:cxnSp>
        <p:nvCxnSpPr>
          <p:cNvPr id="50" name="Straight Arrow Connector 49">
            <a:extLst>
              <a:ext uri="{FF2B5EF4-FFF2-40B4-BE49-F238E27FC236}">
                <a16:creationId xmlns:a16="http://schemas.microsoft.com/office/drawing/2014/main" id="{4D268809-63E6-4257-BEEF-2E56524D1337}"/>
              </a:ext>
            </a:extLst>
          </p:cNvPr>
          <p:cNvCxnSpPr>
            <a:cxnSpLocks/>
          </p:cNvCxnSpPr>
          <p:nvPr/>
        </p:nvCxnSpPr>
        <p:spPr>
          <a:xfrm flipH="1" flipV="1">
            <a:off x="4710120" y="3101537"/>
            <a:ext cx="1124036" cy="1"/>
          </a:xfrm>
          <a:prstGeom prst="straightConnector1">
            <a:avLst/>
          </a:prstGeom>
          <a:ln w="28575">
            <a:solidFill>
              <a:schemeClr val="bg1"/>
            </a:solidFill>
            <a:tailEnd type="triangle"/>
          </a:ln>
        </p:spPr>
        <p:style>
          <a:lnRef idx="1">
            <a:schemeClr val="accent5"/>
          </a:lnRef>
          <a:fillRef idx="0">
            <a:schemeClr val="accent5"/>
          </a:fillRef>
          <a:effectRef idx="0">
            <a:schemeClr val="accent5"/>
          </a:effectRef>
          <a:fontRef idx="minor">
            <a:schemeClr val="tx1"/>
          </a:fontRef>
        </p:style>
      </p:cxnSp>
      <p:sp>
        <p:nvSpPr>
          <p:cNvPr id="51" name="TextBox 50">
            <a:extLst>
              <a:ext uri="{FF2B5EF4-FFF2-40B4-BE49-F238E27FC236}">
                <a16:creationId xmlns:a16="http://schemas.microsoft.com/office/drawing/2014/main" id="{B061C260-03B7-4B5F-B6C0-43B02182C751}"/>
              </a:ext>
            </a:extLst>
          </p:cNvPr>
          <p:cNvSpPr txBox="1"/>
          <p:nvPr/>
        </p:nvSpPr>
        <p:spPr>
          <a:xfrm>
            <a:off x="6396593" y="2053051"/>
            <a:ext cx="769434" cy="338554"/>
          </a:xfrm>
          <a:prstGeom prst="rect">
            <a:avLst/>
          </a:prstGeom>
          <a:noFill/>
        </p:spPr>
        <p:txBody>
          <a:bodyPr wrap="square" rtlCol="0">
            <a:spAutoFit/>
          </a:bodyPr>
          <a:lstStyle/>
          <a:p>
            <a:r>
              <a:rPr lang="en-US" sz="1600" b="1" dirty="0">
                <a:solidFill>
                  <a:schemeClr val="bg1"/>
                </a:solidFill>
              </a:rPr>
              <a:t>Flow</a:t>
            </a:r>
          </a:p>
        </p:txBody>
      </p:sp>
      <p:cxnSp>
        <p:nvCxnSpPr>
          <p:cNvPr id="53" name="Straight Arrow Connector 52">
            <a:extLst>
              <a:ext uri="{FF2B5EF4-FFF2-40B4-BE49-F238E27FC236}">
                <a16:creationId xmlns:a16="http://schemas.microsoft.com/office/drawing/2014/main" id="{255446EB-A0ED-4B62-B405-22BAEEABBEDF}"/>
              </a:ext>
            </a:extLst>
          </p:cNvPr>
          <p:cNvCxnSpPr>
            <a:cxnSpLocks/>
          </p:cNvCxnSpPr>
          <p:nvPr/>
        </p:nvCxnSpPr>
        <p:spPr>
          <a:xfrm>
            <a:off x="208313" y="13003"/>
            <a:ext cx="0" cy="2317746"/>
          </a:xfrm>
          <a:prstGeom prst="straightConnector1">
            <a:avLst/>
          </a:prstGeom>
          <a:noFill/>
          <a:ln w="28575" cap="flat" cmpd="sng" algn="ctr">
            <a:solidFill>
              <a:srgbClr val="4472C4"/>
            </a:solidFill>
            <a:prstDash val="solid"/>
            <a:miter lim="800000"/>
            <a:tailEnd type="triangle"/>
          </a:ln>
          <a:effectLst/>
        </p:spPr>
      </p:cxnSp>
      <p:sp>
        <p:nvSpPr>
          <p:cNvPr id="3" name="TextBox 2">
            <a:extLst>
              <a:ext uri="{FF2B5EF4-FFF2-40B4-BE49-F238E27FC236}">
                <a16:creationId xmlns:a16="http://schemas.microsoft.com/office/drawing/2014/main" id="{8877743D-80AF-42A8-8E2E-329A17CB390B}"/>
              </a:ext>
            </a:extLst>
          </p:cNvPr>
          <p:cNvSpPr txBox="1"/>
          <p:nvPr/>
        </p:nvSpPr>
        <p:spPr>
          <a:xfrm>
            <a:off x="8689274" y="1577000"/>
            <a:ext cx="3345064" cy="3170099"/>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000" dirty="0">
                <a:solidFill>
                  <a:schemeClr val="bg1"/>
                </a:solidFill>
                <a:latin typeface="Calibri" panose="020F0502020204030204"/>
              </a:rPr>
              <a:t>After the evaporator </a:t>
            </a:r>
            <a:r>
              <a:rPr lang="en-US" sz="2000" dirty="0">
                <a:solidFill>
                  <a:schemeClr val="bg1"/>
                </a:solidFill>
                <a:latin typeface="Calibri" panose="020F0502020204030204"/>
                <a:sym typeface="Wingdings" panose="05000000000000000000" pitchFamily="2" charset="2"/>
              </a:rPr>
              <a:t> slurry of concentrated salt, which subsequently undergoes crystallization</a:t>
            </a: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 </a:t>
            </a:r>
          </a:p>
          <a:p>
            <a:r>
              <a:rPr lang="en-US" sz="2000" dirty="0">
                <a:solidFill>
                  <a:schemeClr val="bg1"/>
                </a:solidFill>
                <a:latin typeface="Calibri" panose="020F0502020204030204"/>
                <a:sym typeface="Wingdings" panose="05000000000000000000" pitchFamily="2" charset="2"/>
              </a:rPr>
              <a:t>Slurry erosion in titanium  material degradation </a:t>
            </a:r>
            <a:r>
              <a:rPr lang="en-US" dirty="0">
                <a:solidFill>
                  <a:schemeClr val="bg1"/>
                </a:solidFill>
                <a:latin typeface="Calibri" panose="020F0502020204030204"/>
                <a:sym typeface="Wingdings" panose="05000000000000000000" pitchFamily="2" charset="2"/>
              </a:rPr>
              <a:t>[10] </a:t>
            </a:r>
            <a:endParaRPr lang="en-US" sz="2000" dirty="0">
              <a:solidFill>
                <a:schemeClr val="bg1"/>
              </a:solidFill>
              <a:latin typeface="Calibri" panose="020F0502020204030204"/>
            </a:endParaRPr>
          </a:p>
          <a:p>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Damage of protective layer of </a:t>
            </a:r>
            <a:r>
              <a:rPr kumimoji="0" lang="en-US" sz="2400" b="1" i="0" u="none" strike="noStrike" kern="1200" cap="none" spc="0" normalizeH="0" baseline="0" noProof="0" dirty="0" err="1">
                <a:ln>
                  <a:noFill/>
                </a:ln>
                <a:solidFill>
                  <a:schemeClr val="bg1"/>
                </a:solidFill>
                <a:effectLst/>
                <a:uLnTx/>
                <a:uFillTx/>
                <a:latin typeface="Calibri" panose="020F0502020204030204"/>
                <a:ea typeface="+mn-ea"/>
                <a:cs typeface="+mn-cs"/>
              </a:rPr>
              <a:t>Ti</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 caused by</a:t>
            </a: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erosion</a:t>
            </a: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C2B00F29-CF70-4C3A-A41D-8448FDD14634}"/>
              </a:ext>
            </a:extLst>
          </p:cNvPr>
          <p:cNvSpPr txBox="1"/>
          <p:nvPr/>
        </p:nvSpPr>
        <p:spPr>
          <a:xfrm>
            <a:off x="7058278" y="2121814"/>
            <a:ext cx="936452" cy="461665"/>
          </a:xfrm>
          <a:prstGeom prst="rect">
            <a:avLst/>
          </a:prstGeom>
          <a:noFill/>
          <a:ln>
            <a:noFill/>
          </a:ln>
        </p:spPr>
        <p:txBody>
          <a:bodyPr wrap="square" rtlCol="0">
            <a:spAutoFit/>
          </a:bodyPr>
          <a:lstStyle/>
          <a:p>
            <a:pPr algn="ctr"/>
            <a:r>
              <a:rPr lang="en-US" sz="1200" b="1" dirty="0">
                <a:solidFill>
                  <a:srgbClr val="FFC000"/>
                </a:solidFill>
              </a:rPr>
              <a:t>No visible damage</a:t>
            </a:r>
          </a:p>
        </p:txBody>
      </p:sp>
      <p:sp>
        <p:nvSpPr>
          <p:cNvPr id="57" name="Oval 56">
            <a:extLst>
              <a:ext uri="{FF2B5EF4-FFF2-40B4-BE49-F238E27FC236}">
                <a16:creationId xmlns:a16="http://schemas.microsoft.com/office/drawing/2014/main" id="{21067322-303A-4020-837E-FE145C5C4432}"/>
              </a:ext>
            </a:extLst>
          </p:cNvPr>
          <p:cNvSpPr/>
          <p:nvPr/>
        </p:nvSpPr>
        <p:spPr>
          <a:xfrm>
            <a:off x="399894" y="1996197"/>
            <a:ext cx="1323707" cy="2208577"/>
          </a:xfrm>
          <a:prstGeom prst="ellipse">
            <a:avLst/>
          </a:prstGeom>
          <a:noFill/>
          <a:ln w="190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dirty="0"/>
          </a:p>
        </p:txBody>
      </p:sp>
      <p:cxnSp>
        <p:nvCxnSpPr>
          <p:cNvPr id="59" name="Straight Arrow Connector 58">
            <a:extLst>
              <a:ext uri="{FF2B5EF4-FFF2-40B4-BE49-F238E27FC236}">
                <a16:creationId xmlns:a16="http://schemas.microsoft.com/office/drawing/2014/main" id="{695A8F4D-20E8-49D0-B308-4B12701CCE14}"/>
              </a:ext>
            </a:extLst>
          </p:cNvPr>
          <p:cNvCxnSpPr>
            <a:cxnSpLocks/>
          </p:cNvCxnSpPr>
          <p:nvPr/>
        </p:nvCxnSpPr>
        <p:spPr>
          <a:xfrm>
            <a:off x="1723601" y="2891332"/>
            <a:ext cx="2594254" cy="5911"/>
          </a:xfrm>
          <a:prstGeom prst="straightConnector1">
            <a:avLst/>
          </a:prstGeom>
          <a:ln w="19050">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60" name="Straight Arrow Connector 59">
            <a:extLst>
              <a:ext uri="{FF2B5EF4-FFF2-40B4-BE49-F238E27FC236}">
                <a16:creationId xmlns:a16="http://schemas.microsoft.com/office/drawing/2014/main" id="{3ABDDCEB-4464-45FA-85A0-1A31B7765F77}"/>
              </a:ext>
            </a:extLst>
          </p:cNvPr>
          <p:cNvCxnSpPr>
            <a:cxnSpLocks/>
          </p:cNvCxnSpPr>
          <p:nvPr/>
        </p:nvCxnSpPr>
        <p:spPr>
          <a:xfrm>
            <a:off x="6440308" y="1976418"/>
            <a:ext cx="0" cy="639678"/>
          </a:xfrm>
          <a:prstGeom prst="straightConnector1">
            <a:avLst/>
          </a:prstGeom>
          <a:ln w="28575">
            <a:solidFill>
              <a:schemeClr val="bg1"/>
            </a:solidFill>
            <a:tailEnd type="triangle"/>
          </a:ln>
        </p:spPr>
        <p:style>
          <a:lnRef idx="1">
            <a:schemeClr val="accent5"/>
          </a:lnRef>
          <a:fillRef idx="0">
            <a:schemeClr val="accent5"/>
          </a:fillRef>
          <a:effectRef idx="0">
            <a:schemeClr val="accent5"/>
          </a:effectRef>
          <a:fontRef idx="minor">
            <a:schemeClr val="tx1"/>
          </a:fontRef>
        </p:style>
      </p:cxnSp>
      <p:sp>
        <p:nvSpPr>
          <p:cNvPr id="61" name="TextBox 60">
            <a:extLst>
              <a:ext uri="{FF2B5EF4-FFF2-40B4-BE49-F238E27FC236}">
                <a16:creationId xmlns:a16="http://schemas.microsoft.com/office/drawing/2014/main" id="{163AAA06-55FC-4591-B0D2-512934E89603}"/>
              </a:ext>
            </a:extLst>
          </p:cNvPr>
          <p:cNvSpPr txBox="1"/>
          <p:nvPr/>
        </p:nvSpPr>
        <p:spPr>
          <a:xfrm>
            <a:off x="4266573" y="1274612"/>
            <a:ext cx="4849439" cy="400110"/>
          </a:xfrm>
          <a:prstGeom prst="rect">
            <a:avLst/>
          </a:prstGeom>
          <a:noFill/>
        </p:spPr>
        <p:txBody>
          <a:bodyPr wrap="square">
            <a:spAutoFit/>
          </a:bodyPr>
          <a:lstStyle/>
          <a:p>
            <a:r>
              <a:rPr lang="en-US" sz="2000" b="1" dirty="0">
                <a:solidFill>
                  <a:schemeClr val="accent5"/>
                </a:solidFill>
                <a:latin typeface="Calibri" panose="020F0502020204030204"/>
              </a:rPr>
              <a:t>2 streams joining going joint A</a:t>
            </a:r>
          </a:p>
        </p:txBody>
      </p:sp>
      <p:cxnSp>
        <p:nvCxnSpPr>
          <p:cNvPr id="74" name="Straight Arrow Connector 73">
            <a:extLst>
              <a:ext uri="{FF2B5EF4-FFF2-40B4-BE49-F238E27FC236}">
                <a16:creationId xmlns:a16="http://schemas.microsoft.com/office/drawing/2014/main" id="{A57C2D8D-7029-46F5-9452-500EF48DECCF}"/>
              </a:ext>
            </a:extLst>
          </p:cNvPr>
          <p:cNvCxnSpPr>
            <a:cxnSpLocks/>
          </p:cNvCxnSpPr>
          <p:nvPr/>
        </p:nvCxnSpPr>
        <p:spPr>
          <a:xfrm flipH="1" flipV="1">
            <a:off x="6691293" y="3071317"/>
            <a:ext cx="1276373" cy="2108"/>
          </a:xfrm>
          <a:prstGeom prst="straightConnector1">
            <a:avLst/>
          </a:prstGeom>
          <a:ln w="28575">
            <a:solidFill>
              <a:schemeClr val="bg1"/>
            </a:solidFill>
            <a:tailEnd type="triangle"/>
          </a:ln>
        </p:spPr>
        <p:style>
          <a:lnRef idx="1">
            <a:schemeClr val="accent5"/>
          </a:lnRef>
          <a:fillRef idx="0">
            <a:schemeClr val="accent5"/>
          </a:fillRef>
          <a:effectRef idx="0">
            <a:schemeClr val="accent5"/>
          </a:effectRef>
          <a:fontRef idx="minor">
            <a:schemeClr val="tx1"/>
          </a:fontRef>
        </p:style>
      </p:cxnSp>
      <p:pic>
        <p:nvPicPr>
          <p:cNvPr id="2" name="Picture 2" descr="Mechanism of erosion-corrosion of metal 6 . | Download Scientific Diagram">
            <a:extLst>
              <a:ext uri="{FF2B5EF4-FFF2-40B4-BE49-F238E27FC236}">
                <a16:creationId xmlns:a16="http://schemas.microsoft.com/office/drawing/2014/main" id="{162966C0-AD91-49C6-8706-35F5FA1740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9274" y="5246474"/>
            <a:ext cx="3369717" cy="1374398"/>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a:extLst>
              <a:ext uri="{FF2B5EF4-FFF2-40B4-BE49-F238E27FC236}">
                <a16:creationId xmlns:a16="http://schemas.microsoft.com/office/drawing/2014/main" id="{6760C5E7-1479-426F-8640-BE22B81B1343}"/>
              </a:ext>
            </a:extLst>
          </p:cNvPr>
          <p:cNvCxnSpPr>
            <a:cxnSpLocks/>
          </p:cNvCxnSpPr>
          <p:nvPr/>
        </p:nvCxnSpPr>
        <p:spPr>
          <a:xfrm flipV="1">
            <a:off x="6430455" y="4879485"/>
            <a:ext cx="8757" cy="577852"/>
          </a:xfrm>
          <a:prstGeom prst="straightConnector1">
            <a:avLst/>
          </a:prstGeom>
          <a:ln w="28575">
            <a:solidFill>
              <a:schemeClr val="bg1"/>
            </a:solidFill>
            <a:tailEnd type="triangle"/>
          </a:ln>
        </p:spPr>
        <p:style>
          <a:lnRef idx="1">
            <a:schemeClr val="accent5"/>
          </a:lnRef>
          <a:fillRef idx="0">
            <a:schemeClr val="accent5"/>
          </a:fillRef>
          <a:effectRef idx="0">
            <a:schemeClr val="accent5"/>
          </a:effectRef>
          <a:fontRef idx="minor">
            <a:schemeClr val="tx1"/>
          </a:fontRef>
        </p:style>
      </p:cxnSp>
      <p:sp>
        <p:nvSpPr>
          <p:cNvPr id="10" name="Rectangle 9">
            <a:extLst>
              <a:ext uri="{FF2B5EF4-FFF2-40B4-BE49-F238E27FC236}">
                <a16:creationId xmlns:a16="http://schemas.microsoft.com/office/drawing/2014/main" id="{095C813C-5284-4C31-9BF9-2B4FF1E9DC94}"/>
              </a:ext>
            </a:extLst>
          </p:cNvPr>
          <p:cNvSpPr/>
          <p:nvPr/>
        </p:nvSpPr>
        <p:spPr>
          <a:xfrm>
            <a:off x="7019602" y="2573748"/>
            <a:ext cx="1044201" cy="1044555"/>
          </a:xfrm>
          <a:prstGeom prst="rect">
            <a:avLst/>
          </a:prstGeom>
          <a:noFill/>
          <a:ln w="28575"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solidFill>
                <a:srgbClr val="FFC000"/>
              </a:solidFill>
            </a:endParaRPr>
          </a:p>
        </p:txBody>
      </p:sp>
      <p:cxnSp>
        <p:nvCxnSpPr>
          <p:cNvPr id="58" name="Straight Arrow Connector 57">
            <a:extLst>
              <a:ext uri="{FF2B5EF4-FFF2-40B4-BE49-F238E27FC236}">
                <a16:creationId xmlns:a16="http://schemas.microsoft.com/office/drawing/2014/main" id="{FD16FC8F-038C-45BF-A76F-9EE597BCC235}"/>
              </a:ext>
            </a:extLst>
          </p:cNvPr>
          <p:cNvCxnSpPr>
            <a:cxnSpLocks/>
          </p:cNvCxnSpPr>
          <p:nvPr/>
        </p:nvCxnSpPr>
        <p:spPr>
          <a:xfrm flipH="1" flipV="1">
            <a:off x="4625140" y="4279258"/>
            <a:ext cx="1124036" cy="1"/>
          </a:xfrm>
          <a:prstGeom prst="straightConnector1">
            <a:avLst/>
          </a:prstGeom>
          <a:ln w="28575">
            <a:solidFill>
              <a:schemeClr val="bg1"/>
            </a:solidFill>
            <a:tailEnd type="triangle"/>
          </a:ln>
        </p:spPr>
        <p:style>
          <a:lnRef idx="1">
            <a:schemeClr val="accent5"/>
          </a:lnRef>
          <a:fillRef idx="0">
            <a:schemeClr val="accent5"/>
          </a:fillRef>
          <a:effectRef idx="0">
            <a:schemeClr val="accent5"/>
          </a:effectRef>
          <a:fontRef idx="minor">
            <a:schemeClr val="tx1"/>
          </a:fontRef>
        </p:style>
      </p:cxnSp>
      <p:cxnSp>
        <p:nvCxnSpPr>
          <p:cNvPr id="62" name="Straight Arrow Connector 61">
            <a:extLst>
              <a:ext uri="{FF2B5EF4-FFF2-40B4-BE49-F238E27FC236}">
                <a16:creationId xmlns:a16="http://schemas.microsoft.com/office/drawing/2014/main" id="{097F79CD-53ED-414A-9C9F-DF6713AC3839}"/>
              </a:ext>
            </a:extLst>
          </p:cNvPr>
          <p:cNvCxnSpPr>
            <a:cxnSpLocks/>
          </p:cNvCxnSpPr>
          <p:nvPr/>
        </p:nvCxnSpPr>
        <p:spPr>
          <a:xfrm flipH="1" flipV="1">
            <a:off x="6606313" y="4249038"/>
            <a:ext cx="1276373" cy="2108"/>
          </a:xfrm>
          <a:prstGeom prst="straightConnector1">
            <a:avLst/>
          </a:prstGeom>
          <a:ln w="28575">
            <a:solidFill>
              <a:schemeClr val="bg1"/>
            </a:solidFill>
            <a:tailEnd type="triangle"/>
          </a:ln>
        </p:spPr>
        <p:style>
          <a:lnRef idx="1">
            <a:schemeClr val="accent5"/>
          </a:lnRef>
          <a:fillRef idx="0">
            <a:schemeClr val="accent5"/>
          </a:fillRef>
          <a:effectRef idx="0">
            <a:schemeClr val="accent5"/>
          </a:effectRef>
          <a:fontRef idx="minor">
            <a:schemeClr val="tx1"/>
          </a:fontRef>
        </p:style>
      </p:cxnSp>
      <p:sp>
        <p:nvSpPr>
          <p:cNvPr id="33" name="TextBox 32">
            <a:extLst>
              <a:ext uri="{FF2B5EF4-FFF2-40B4-BE49-F238E27FC236}">
                <a16:creationId xmlns:a16="http://schemas.microsoft.com/office/drawing/2014/main" id="{CBC9A749-FE80-454D-AEF5-C7DDBFF4BC03}"/>
              </a:ext>
            </a:extLst>
          </p:cNvPr>
          <p:cNvSpPr txBox="1"/>
          <p:nvPr/>
        </p:nvSpPr>
        <p:spPr>
          <a:xfrm>
            <a:off x="7058278" y="3984381"/>
            <a:ext cx="769434" cy="338554"/>
          </a:xfrm>
          <a:prstGeom prst="rect">
            <a:avLst/>
          </a:prstGeom>
          <a:noFill/>
        </p:spPr>
        <p:txBody>
          <a:bodyPr wrap="square" rtlCol="0">
            <a:spAutoFit/>
          </a:bodyPr>
          <a:lstStyle/>
          <a:p>
            <a:r>
              <a:rPr lang="en-US" sz="1600" b="1" dirty="0">
                <a:solidFill>
                  <a:schemeClr val="bg1"/>
                </a:solidFill>
              </a:rPr>
              <a:t>Flow</a:t>
            </a:r>
          </a:p>
        </p:txBody>
      </p:sp>
    </p:spTree>
    <p:extLst>
      <p:ext uri="{BB962C8B-B14F-4D97-AF65-F5344CB8AC3E}">
        <p14:creationId xmlns:p14="http://schemas.microsoft.com/office/powerpoint/2010/main" val="1375833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6634F6-2F10-4EBE-9A4B-0DEC454B88E6}"/>
              </a:ext>
            </a:extLst>
          </p:cNvPr>
          <p:cNvSpPr>
            <a:spLocks noGrp="1"/>
          </p:cNvSpPr>
          <p:nvPr>
            <p:ph type="title"/>
          </p:nvPr>
        </p:nvSpPr>
        <p:spPr>
          <a:xfrm>
            <a:off x="440547" y="98109"/>
            <a:ext cx="10782300" cy="1026126"/>
          </a:xfrm>
        </p:spPr>
        <p:txBody>
          <a:bodyPr>
            <a:normAutofit fontScale="90000"/>
          </a:bodyPr>
          <a:lstStyle/>
          <a:p>
            <a:r>
              <a:rPr lang="en-GB" b="1" dirty="0">
                <a:solidFill>
                  <a:schemeClr val="accent2">
                    <a:lumMod val="75000"/>
                  </a:schemeClr>
                </a:solidFill>
                <a:latin typeface="+mn-lt"/>
              </a:rPr>
              <a:t>Root cause</a:t>
            </a:r>
            <a:br>
              <a:rPr lang="en-GB" dirty="0">
                <a:solidFill>
                  <a:schemeClr val="accent2">
                    <a:lumMod val="75000"/>
                  </a:schemeClr>
                </a:solidFill>
                <a:latin typeface="+mn-lt"/>
              </a:rPr>
            </a:br>
            <a:r>
              <a:rPr lang="en-GB" sz="3100" dirty="0">
                <a:solidFill>
                  <a:schemeClr val="accent2">
                    <a:lumMod val="75000"/>
                  </a:schemeClr>
                </a:solidFill>
                <a:latin typeface="+mn-lt"/>
              </a:rPr>
              <a:t>Weld: HAZ area</a:t>
            </a:r>
            <a:endParaRPr lang="en-GB" dirty="0">
              <a:solidFill>
                <a:schemeClr val="accent2">
                  <a:lumMod val="75000"/>
                </a:schemeClr>
              </a:solidFill>
              <a:latin typeface="+mn-lt"/>
            </a:endParaRPr>
          </a:p>
        </p:txBody>
      </p:sp>
      <p:cxnSp>
        <p:nvCxnSpPr>
          <p:cNvPr id="5" name="Straight Connector 4">
            <a:extLst>
              <a:ext uri="{FF2B5EF4-FFF2-40B4-BE49-F238E27FC236}">
                <a16:creationId xmlns:a16="http://schemas.microsoft.com/office/drawing/2014/main" id="{16E55F6E-8963-4021-9D42-5C36C26B14AA}"/>
              </a:ext>
            </a:extLst>
          </p:cNvPr>
          <p:cNvCxnSpPr>
            <a:cxnSpLocks/>
          </p:cNvCxnSpPr>
          <p:nvPr/>
        </p:nvCxnSpPr>
        <p:spPr>
          <a:xfrm>
            <a:off x="571500" y="608109"/>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6" name="Group 5">
            <a:extLst>
              <a:ext uri="{FF2B5EF4-FFF2-40B4-BE49-F238E27FC236}">
                <a16:creationId xmlns:a16="http://schemas.microsoft.com/office/drawing/2014/main" id="{B09E2A65-5001-4C3D-88AA-B30DC011EB83}"/>
              </a:ext>
            </a:extLst>
          </p:cNvPr>
          <p:cNvGrpSpPr/>
          <p:nvPr/>
        </p:nvGrpSpPr>
        <p:grpSpPr>
          <a:xfrm>
            <a:off x="9970871" y="203359"/>
            <a:ext cx="2076450" cy="791319"/>
            <a:chOff x="10007363" y="178177"/>
            <a:chExt cx="2076450" cy="791319"/>
          </a:xfrm>
        </p:grpSpPr>
        <p:pic>
          <p:nvPicPr>
            <p:cNvPr id="7" name="Picture 2" descr="Corrosion Certification - Corrosion Jobs UK | Institute of Corrosion">
              <a:extLst>
                <a:ext uri="{FF2B5EF4-FFF2-40B4-BE49-F238E27FC236}">
                  <a16:creationId xmlns:a16="http://schemas.microsoft.com/office/drawing/2014/main" id="{59F30F48-E15C-4B71-AC7B-B83101FB6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61613F8-0B82-4832-A78C-1648F57EC93F}"/>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sp>
        <p:nvSpPr>
          <p:cNvPr id="87" name="TextBox 86">
            <a:extLst>
              <a:ext uri="{FF2B5EF4-FFF2-40B4-BE49-F238E27FC236}">
                <a16:creationId xmlns:a16="http://schemas.microsoft.com/office/drawing/2014/main" id="{C375A282-65A3-4E65-99E2-81333A5050E3}"/>
              </a:ext>
            </a:extLst>
          </p:cNvPr>
          <p:cNvSpPr txBox="1"/>
          <p:nvPr/>
        </p:nvSpPr>
        <p:spPr>
          <a:xfrm>
            <a:off x="353767" y="1232037"/>
            <a:ext cx="6559791" cy="369332"/>
          </a:xfrm>
          <a:prstGeom prst="rect">
            <a:avLst/>
          </a:prstGeom>
          <a:noFill/>
        </p:spPr>
        <p:txBody>
          <a:bodyPr wrap="square">
            <a:spAutoFit/>
          </a:bodyPr>
          <a:lstStyle/>
          <a:p>
            <a:r>
              <a:rPr lang="en-US" dirty="0"/>
              <a:t>Bigger damage in the Weld/Heat Affected Zone (HAZ). Causes:</a:t>
            </a:r>
          </a:p>
        </p:txBody>
      </p:sp>
      <p:sp>
        <p:nvSpPr>
          <p:cNvPr id="21" name="TextBox 20">
            <a:extLst>
              <a:ext uri="{FF2B5EF4-FFF2-40B4-BE49-F238E27FC236}">
                <a16:creationId xmlns:a16="http://schemas.microsoft.com/office/drawing/2014/main" id="{3B52B852-F881-4245-AB53-5A4AD61DD4BF}"/>
              </a:ext>
            </a:extLst>
          </p:cNvPr>
          <p:cNvSpPr txBox="1"/>
          <p:nvPr/>
        </p:nvSpPr>
        <p:spPr>
          <a:xfrm>
            <a:off x="432179" y="1870483"/>
            <a:ext cx="5516127" cy="3970318"/>
          </a:xfrm>
          <a:prstGeom prst="rect">
            <a:avLst/>
          </a:prstGeom>
          <a:noFill/>
        </p:spPr>
        <p:txBody>
          <a:bodyPr wrap="square">
            <a:spAutoFit/>
          </a:bodyPr>
          <a:lstStyle/>
          <a:p>
            <a:pPr marL="285750" indent="-285750">
              <a:buFont typeface="Arial" panose="020B0604020202020204" pitchFamily="34" charset="0"/>
              <a:buChar char="•"/>
              <a:defRPr/>
            </a:pPr>
            <a:r>
              <a:rPr lang="en-US" dirty="0"/>
              <a:t>The </a:t>
            </a:r>
            <a:r>
              <a:rPr lang="en-US" b="1" dirty="0"/>
              <a:t>welding process is considered to be harmful to the corrosion behavior of welded titanium alloys. </a:t>
            </a:r>
            <a:r>
              <a:rPr lang="en-US" dirty="0"/>
              <a:t>[1]</a:t>
            </a:r>
          </a:p>
          <a:p>
            <a:pPr>
              <a:defRPr/>
            </a:pPr>
            <a:endParaRPr lang="en-US" dirty="0">
              <a:latin typeface="+mj-lt"/>
            </a:endParaRPr>
          </a:p>
          <a:p>
            <a:pPr marL="285750" indent="-285750">
              <a:buFont typeface="Arial" panose="020B0604020202020204" pitchFamily="34" charset="0"/>
              <a:buChar char="•"/>
              <a:defRPr/>
            </a:pPr>
            <a:r>
              <a:rPr lang="en-US" sz="1800" b="1" dirty="0">
                <a:solidFill>
                  <a:srgbClr val="000000"/>
                </a:solidFill>
                <a:latin typeface="+mj-lt"/>
              </a:rPr>
              <a:t>The metal could have become brittle </a:t>
            </a:r>
            <a:r>
              <a:rPr lang="en-US" sz="1800" dirty="0">
                <a:solidFill>
                  <a:srgbClr val="000000"/>
                </a:solidFill>
                <a:latin typeface="+mj-lt"/>
              </a:rPr>
              <a:t>due to absorption of gases during the welding process</a:t>
            </a:r>
            <a:r>
              <a:rPr lang="en-GB" sz="1800" dirty="0">
                <a:solidFill>
                  <a:srgbClr val="000000"/>
                </a:solidFill>
                <a:latin typeface="+mj-lt"/>
              </a:rPr>
              <a:t>. [2]</a:t>
            </a:r>
            <a:endParaRPr kumimoji="0" lang="en-US" i="0" u="none" strike="noStrike" kern="1200" cap="none" spc="0" normalizeH="0" baseline="0" noProof="0" dirty="0">
              <a:ln>
                <a:noFill/>
              </a:ln>
              <a:solidFill>
                <a:prstClr val="black"/>
              </a:solidFill>
              <a:effectLst/>
              <a:uLnTx/>
              <a:uFillTx/>
              <a:latin typeface="+mj-lt"/>
            </a:endParaRPr>
          </a:p>
          <a:p>
            <a:pPr>
              <a:defRPr/>
            </a:pPr>
            <a:endParaRPr lang="en-US" dirty="0">
              <a:solidFill>
                <a:srgbClr val="222222"/>
              </a:solidFill>
              <a:latin typeface="+mj-lt"/>
            </a:endParaRPr>
          </a:p>
          <a:p>
            <a:pPr marL="285750" indent="-285750">
              <a:buFont typeface="Arial" panose="020B0604020202020204" pitchFamily="34" charset="0"/>
              <a:buChar char="•"/>
              <a:defRPr/>
            </a:pPr>
            <a:r>
              <a:rPr lang="en-US" dirty="0">
                <a:solidFill>
                  <a:srgbClr val="222222"/>
                </a:solidFill>
                <a:latin typeface="+mj-lt"/>
              </a:rPr>
              <a:t>T</a:t>
            </a:r>
            <a:r>
              <a:rPr lang="en-US" b="0" i="0" dirty="0">
                <a:solidFill>
                  <a:srgbClr val="222222"/>
                </a:solidFill>
                <a:effectLst/>
                <a:latin typeface="+mj-lt"/>
              </a:rPr>
              <a:t>he corrosion performance of </a:t>
            </a:r>
            <a:r>
              <a:rPr lang="en-US" b="0" i="0" dirty="0" err="1">
                <a:solidFill>
                  <a:srgbClr val="222222"/>
                </a:solidFill>
                <a:effectLst/>
                <a:latin typeface="+mj-lt"/>
              </a:rPr>
              <a:t>Ti</a:t>
            </a:r>
            <a:r>
              <a:rPr lang="en-US" b="0" i="0" dirty="0">
                <a:solidFill>
                  <a:srgbClr val="222222"/>
                </a:solidFill>
                <a:effectLst/>
                <a:latin typeface="+mj-lt"/>
              </a:rPr>
              <a:t> ASTM Grade 12, in an acidic environment, is </a:t>
            </a:r>
            <a:r>
              <a:rPr lang="en-US" b="1" i="0" dirty="0">
                <a:solidFill>
                  <a:srgbClr val="222222"/>
                </a:solidFill>
                <a:effectLst/>
                <a:latin typeface="+mj-lt"/>
              </a:rPr>
              <a:t>dependent on its heat treatment condition. </a:t>
            </a:r>
            <a:r>
              <a:rPr lang="en-US" b="0" i="0" dirty="0">
                <a:solidFill>
                  <a:srgbClr val="222222"/>
                </a:solidFill>
                <a:effectLst/>
                <a:latin typeface="+mj-lt"/>
              </a:rPr>
              <a:t>[3]</a:t>
            </a:r>
          </a:p>
          <a:p>
            <a:pPr marL="285750" indent="-285750">
              <a:buFont typeface="Arial" panose="020B0604020202020204" pitchFamily="34" charset="0"/>
              <a:buChar char="•"/>
              <a:defRPr/>
            </a:pPr>
            <a:endParaRPr lang="en-US" b="0" i="0" dirty="0">
              <a:solidFill>
                <a:srgbClr val="000000"/>
              </a:solidFill>
              <a:effectLst/>
              <a:latin typeface="+mj-lt"/>
            </a:endParaRPr>
          </a:p>
          <a:p>
            <a:pPr marL="285750" indent="-285750">
              <a:buFont typeface="Arial" panose="020B0604020202020204" pitchFamily="34" charset="0"/>
              <a:buChar char="•"/>
              <a:defRPr/>
            </a:pPr>
            <a:r>
              <a:rPr lang="en-US" dirty="0">
                <a:solidFill>
                  <a:srgbClr val="222222"/>
                </a:solidFill>
                <a:latin typeface="+mj-lt"/>
              </a:rPr>
              <a:t>I</a:t>
            </a:r>
            <a:r>
              <a:rPr lang="en-US" b="0" i="0" dirty="0">
                <a:solidFill>
                  <a:srgbClr val="222222"/>
                </a:solidFill>
                <a:effectLst/>
                <a:latin typeface="+mj-lt"/>
              </a:rPr>
              <a:t>t is likely to have secondary phases (e.g. </a:t>
            </a:r>
            <a:r>
              <a:rPr lang="en-US" b="1" i="0" dirty="0">
                <a:solidFill>
                  <a:srgbClr val="222222"/>
                </a:solidFill>
                <a:effectLst/>
                <a:latin typeface="+mj-lt"/>
              </a:rPr>
              <a:t>beta phase</a:t>
            </a:r>
            <a:r>
              <a:rPr lang="en-US" b="0" i="0" dirty="0">
                <a:solidFill>
                  <a:srgbClr val="222222"/>
                </a:solidFill>
                <a:effectLst/>
                <a:latin typeface="+mj-lt"/>
              </a:rPr>
              <a:t>) in the </a:t>
            </a:r>
            <a:r>
              <a:rPr lang="en-US" b="1" i="0" dirty="0">
                <a:solidFill>
                  <a:srgbClr val="222222"/>
                </a:solidFill>
                <a:effectLst/>
                <a:latin typeface="+mj-lt"/>
              </a:rPr>
              <a:t>weld areas</a:t>
            </a:r>
            <a:r>
              <a:rPr lang="en-US" b="0" i="0" dirty="0">
                <a:solidFill>
                  <a:srgbClr val="222222"/>
                </a:solidFill>
                <a:effectLst/>
                <a:latin typeface="+mj-lt"/>
              </a:rPr>
              <a:t> which will have poorer corrosion behavior compared to the desired </a:t>
            </a:r>
            <a:r>
              <a:rPr lang="en-US" b="1" i="0" dirty="0">
                <a:solidFill>
                  <a:srgbClr val="222222"/>
                </a:solidFill>
                <a:effectLst/>
                <a:latin typeface="+mj-lt"/>
              </a:rPr>
              <a:t>alpha phase.</a:t>
            </a:r>
          </a:p>
          <a:p>
            <a:pPr marL="285750" indent="-285750">
              <a:buFont typeface="Arial" panose="020B0604020202020204" pitchFamily="34" charset="0"/>
              <a:buChar char="•"/>
              <a:defRPr/>
            </a:pPr>
            <a:endParaRPr lang="en-US" b="0" i="0" dirty="0">
              <a:solidFill>
                <a:srgbClr val="222222"/>
              </a:solidFill>
              <a:effectLst/>
              <a:latin typeface="+mj-lt"/>
            </a:endParaRPr>
          </a:p>
        </p:txBody>
      </p:sp>
      <p:pic>
        <p:nvPicPr>
          <p:cNvPr id="34" name="Picture 33">
            <a:extLst>
              <a:ext uri="{FF2B5EF4-FFF2-40B4-BE49-F238E27FC236}">
                <a16:creationId xmlns:a16="http://schemas.microsoft.com/office/drawing/2014/main" id="{8D589330-40D9-446D-8F37-674B29EB3ACF}"/>
              </a:ext>
            </a:extLst>
          </p:cNvPr>
          <p:cNvPicPr>
            <a:picLocks noChangeAspect="1"/>
          </p:cNvPicPr>
          <p:nvPr/>
        </p:nvPicPr>
        <p:blipFill>
          <a:blip r:embed="rId4"/>
          <a:stretch>
            <a:fillRect/>
          </a:stretch>
        </p:blipFill>
        <p:spPr>
          <a:xfrm>
            <a:off x="7631978" y="947126"/>
            <a:ext cx="3086834" cy="1234734"/>
          </a:xfrm>
          <a:prstGeom prst="rect">
            <a:avLst/>
          </a:prstGeom>
        </p:spPr>
      </p:pic>
      <p:grpSp>
        <p:nvGrpSpPr>
          <p:cNvPr id="38" name="Group 37">
            <a:extLst>
              <a:ext uri="{FF2B5EF4-FFF2-40B4-BE49-F238E27FC236}">
                <a16:creationId xmlns:a16="http://schemas.microsoft.com/office/drawing/2014/main" id="{72371D72-69D3-4AB9-B6EF-1024637B32EF}"/>
              </a:ext>
            </a:extLst>
          </p:cNvPr>
          <p:cNvGrpSpPr/>
          <p:nvPr/>
        </p:nvGrpSpPr>
        <p:grpSpPr>
          <a:xfrm>
            <a:off x="9706296" y="2264403"/>
            <a:ext cx="2270275" cy="1269120"/>
            <a:chOff x="7231726" y="1693405"/>
            <a:chExt cx="2342130" cy="1454233"/>
          </a:xfrm>
        </p:grpSpPr>
        <p:pic>
          <p:nvPicPr>
            <p:cNvPr id="3" name="Picture 2">
              <a:extLst>
                <a:ext uri="{FF2B5EF4-FFF2-40B4-BE49-F238E27FC236}">
                  <a16:creationId xmlns:a16="http://schemas.microsoft.com/office/drawing/2014/main" id="{415E8CAA-EFE5-405D-851A-921C43BDC52C}"/>
                </a:ext>
              </a:extLst>
            </p:cNvPr>
            <p:cNvPicPr>
              <a:picLocks noChangeAspect="1"/>
            </p:cNvPicPr>
            <p:nvPr/>
          </p:nvPicPr>
          <p:blipFill>
            <a:blip r:embed="rId5"/>
            <a:stretch>
              <a:fillRect/>
            </a:stretch>
          </p:blipFill>
          <p:spPr>
            <a:xfrm>
              <a:off x="7231726" y="1693405"/>
              <a:ext cx="2342130" cy="1454233"/>
            </a:xfrm>
            <a:prstGeom prst="rect">
              <a:avLst/>
            </a:prstGeom>
          </p:spPr>
        </p:pic>
        <p:sp>
          <p:nvSpPr>
            <p:cNvPr id="12" name="Freeform: Shape 11">
              <a:extLst>
                <a:ext uri="{FF2B5EF4-FFF2-40B4-BE49-F238E27FC236}">
                  <a16:creationId xmlns:a16="http://schemas.microsoft.com/office/drawing/2014/main" id="{2489A943-9583-44D8-9C88-436E22A4B554}"/>
                </a:ext>
              </a:extLst>
            </p:cNvPr>
            <p:cNvSpPr/>
            <p:nvPr/>
          </p:nvSpPr>
          <p:spPr>
            <a:xfrm>
              <a:off x="7395587" y="2559303"/>
              <a:ext cx="1991696" cy="190919"/>
            </a:xfrm>
            <a:custGeom>
              <a:avLst/>
              <a:gdLst>
                <a:gd name="connsiteX0" fmla="*/ 0 w 1899138"/>
                <a:gd name="connsiteY0" fmla="*/ 0 h 190919"/>
                <a:gd name="connsiteX1" fmla="*/ 683288 w 1899138"/>
                <a:gd name="connsiteY1" fmla="*/ 10048 h 190919"/>
                <a:gd name="connsiteX2" fmla="*/ 974690 w 1899138"/>
                <a:gd name="connsiteY2" fmla="*/ 110532 h 190919"/>
                <a:gd name="connsiteX3" fmla="*/ 1185705 w 1899138"/>
                <a:gd name="connsiteY3" fmla="*/ 170822 h 190919"/>
                <a:gd name="connsiteX4" fmla="*/ 1416817 w 1899138"/>
                <a:gd name="connsiteY4" fmla="*/ 190919 h 190919"/>
                <a:gd name="connsiteX5" fmla="*/ 1778558 w 1899138"/>
                <a:gd name="connsiteY5" fmla="*/ 170822 h 190919"/>
                <a:gd name="connsiteX6" fmla="*/ 1899138 w 1899138"/>
                <a:gd name="connsiteY6" fmla="*/ 90435 h 19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138" h="190919">
                  <a:moveTo>
                    <a:pt x="0" y="0"/>
                  </a:moveTo>
                  <a:lnTo>
                    <a:pt x="683288" y="10048"/>
                  </a:lnTo>
                  <a:cubicBezTo>
                    <a:pt x="845736" y="28470"/>
                    <a:pt x="890954" y="83736"/>
                    <a:pt x="974690" y="110532"/>
                  </a:cubicBezTo>
                  <a:cubicBezTo>
                    <a:pt x="1058426" y="137328"/>
                    <a:pt x="1112017" y="157424"/>
                    <a:pt x="1185705" y="170822"/>
                  </a:cubicBezTo>
                  <a:cubicBezTo>
                    <a:pt x="1259393" y="184220"/>
                    <a:pt x="1318008" y="190919"/>
                    <a:pt x="1416817" y="190919"/>
                  </a:cubicBezTo>
                  <a:cubicBezTo>
                    <a:pt x="1515626" y="190919"/>
                    <a:pt x="1698171" y="187569"/>
                    <a:pt x="1778558" y="170822"/>
                  </a:cubicBezTo>
                  <a:cubicBezTo>
                    <a:pt x="1858945" y="154075"/>
                    <a:pt x="1879041" y="122255"/>
                    <a:pt x="1899138" y="90435"/>
                  </a:cubicBezTo>
                </a:path>
              </a:pathLst>
            </a:custGeom>
            <a:ln w="38100">
              <a:solidFill>
                <a:schemeClr val="bg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D7874EFD-B026-426D-B9C9-3D2C18907F15}"/>
              </a:ext>
            </a:extLst>
          </p:cNvPr>
          <p:cNvGrpSpPr/>
          <p:nvPr/>
        </p:nvGrpSpPr>
        <p:grpSpPr>
          <a:xfrm>
            <a:off x="6499234" y="2289662"/>
            <a:ext cx="3080984" cy="2115860"/>
            <a:chOff x="8495735" y="1792403"/>
            <a:chExt cx="3351560" cy="2147183"/>
          </a:xfrm>
        </p:grpSpPr>
        <p:grpSp>
          <p:nvGrpSpPr>
            <p:cNvPr id="37" name="Group 36">
              <a:extLst>
                <a:ext uri="{FF2B5EF4-FFF2-40B4-BE49-F238E27FC236}">
                  <a16:creationId xmlns:a16="http://schemas.microsoft.com/office/drawing/2014/main" id="{0DC4E99F-53A8-4434-8509-3BF0118351C3}"/>
                </a:ext>
              </a:extLst>
            </p:cNvPr>
            <p:cNvGrpSpPr/>
            <p:nvPr/>
          </p:nvGrpSpPr>
          <p:grpSpPr>
            <a:xfrm>
              <a:off x="8536291" y="1882292"/>
              <a:ext cx="3311004" cy="2057294"/>
              <a:chOff x="7812768" y="3002504"/>
              <a:chExt cx="3311004" cy="2057294"/>
            </a:xfrm>
          </p:grpSpPr>
          <p:pic>
            <p:nvPicPr>
              <p:cNvPr id="14" name="Picture 13">
                <a:extLst>
                  <a:ext uri="{FF2B5EF4-FFF2-40B4-BE49-F238E27FC236}">
                    <a16:creationId xmlns:a16="http://schemas.microsoft.com/office/drawing/2014/main" id="{A6D4A6D3-D821-45FF-9653-A7770BCC6CDE}"/>
                  </a:ext>
                </a:extLst>
              </p:cNvPr>
              <p:cNvPicPr>
                <a:picLocks noChangeAspect="1"/>
              </p:cNvPicPr>
              <p:nvPr/>
            </p:nvPicPr>
            <p:blipFill rotWithShape="1">
              <a:blip r:embed="rId6"/>
              <a:srcRect l="10580" t="16612" r="4877" b="22350"/>
              <a:stretch/>
            </p:blipFill>
            <p:spPr>
              <a:xfrm>
                <a:off x="7812768" y="3002504"/>
                <a:ext cx="3311004" cy="2057294"/>
              </a:xfrm>
              <a:prstGeom prst="rect">
                <a:avLst/>
              </a:prstGeom>
            </p:spPr>
          </p:pic>
          <p:sp>
            <p:nvSpPr>
              <p:cNvPr id="15" name="Freeform: Shape 14">
                <a:extLst>
                  <a:ext uri="{FF2B5EF4-FFF2-40B4-BE49-F238E27FC236}">
                    <a16:creationId xmlns:a16="http://schemas.microsoft.com/office/drawing/2014/main" id="{BDA984D6-5063-4BCA-86F2-1E588974F3F6}"/>
                  </a:ext>
                </a:extLst>
              </p:cNvPr>
              <p:cNvSpPr/>
              <p:nvPr/>
            </p:nvSpPr>
            <p:spPr>
              <a:xfrm>
                <a:off x="7964438" y="3636177"/>
                <a:ext cx="1828800" cy="116003"/>
              </a:xfrm>
              <a:custGeom>
                <a:avLst/>
                <a:gdLst>
                  <a:gd name="connsiteX0" fmla="*/ 0 w 1828800"/>
                  <a:gd name="connsiteY0" fmla="*/ 10420 h 116003"/>
                  <a:gd name="connsiteX1" fmla="*/ 1245996 w 1828800"/>
                  <a:gd name="connsiteY1" fmla="*/ 372 h 116003"/>
                  <a:gd name="connsiteX2" fmla="*/ 1356528 w 1828800"/>
                  <a:gd name="connsiteY2" fmla="*/ 10420 h 116003"/>
                  <a:gd name="connsiteX3" fmla="*/ 1457011 w 1828800"/>
                  <a:gd name="connsiteY3" fmla="*/ 80758 h 116003"/>
                  <a:gd name="connsiteX4" fmla="*/ 1577591 w 1828800"/>
                  <a:gd name="connsiteY4" fmla="*/ 110903 h 116003"/>
                  <a:gd name="connsiteX5" fmla="*/ 1698172 w 1828800"/>
                  <a:gd name="connsiteY5" fmla="*/ 110903 h 116003"/>
                  <a:gd name="connsiteX6" fmla="*/ 1828800 w 1828800"/>
                  <a:gd name="connsiteY6" fmla="*/ 60662 h 11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16003">
                    <a:moveTo>
                      <a:pt x="0" y="10420"/>
                    </a:moveTo>
                    <a:lnTo>
                      <a:pt x="1245996" y="372"/>
                    </a:lnTo>
                    <a:cubicBezTo>
                      <a:pt x="1472084" y="372"/>
                      <a:pt x="1321359" y="-2978"/>
                      <a:pt x="1356528" y="10420"/>
                    </a:cubicBezTo>
                    <a:cubicBezTo>
                      <a:pt x="1391697" y="23818"/>
                      <a:pt x="1420167" y="64011"/>
                      <a:pt x="1457011" y="80758"/>
                    </a:cubicBezTo>
                    <a:cubicBezTo>
                      <a:pt x="1493855" y="97505"/>
                      <a:pt x="1537398" y="105879"/>
                      <a:pt x="1577591" y="110903"/>
                    </a:cubicBezTo>
                    <a:cubicBezTo>
                      <a:pt x="1617784" y="115927"/>
                      <a:pt x="1656304" y="119276"/>
                      <a:pt x="1698172" y="110903"/>
                    </a:cubicBezTo>
                    <a:cubicBezTo>
                      <a:pt x="1740040" y="102530"/>
                      <a:pt x="1784420" y="81596"/>
                      <a:pt x="1828800" y="60662"/>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9EEC42EA-27CF-4676-8932-F8ED6A0DE09B}"/>
                  </a:ext>
                </a:extLst>
              </p:cNvPr>
              <p:cNvSpPr/>
              <p:nvPr/>
            </p:nvSpPr>
            <p:spPr>
              <a:xfrm>
                <a:off x="9274629" y="4699976"/>
                <a:ext cx="522514" cy="173475"/>
              </a:xfrm>
              <a:custGeom>
                <a:avLst/>
                <a:gdLst>
                  <a:gd name="connsiteX0" fmla="*/ 0 w 522514"/>
                  <a:gd name="connsiteY0" fmla="*/ 173475 h 173475"/>
                  <a:gd name="connsiteX1" fmla="*/ 90435 w 522514"/>
                  <a:gd name="connsiteY1" fmla="*/ 83039 h 173475"/>
                  <a:gd name="connsiteX2" fmla="*/ 140676 w 522514"/>
                  <a:gd name="connsiteY2" fmla="*/ 42846 h 173475"/>
                  <a:gd name="connsiteX3" fmla="*/ 231112 w 522514"/>
                  <a:gd name="connsiteY3" fmla="*/ 12701 h 173475"/>
                  <a:gd name="connsiteX4" fmla="*/ 321547 w 522514"/>
                  <a:gd name="connsiteY4" fmla="*/ 2653 h 173475"/>
                  <a:gd name="connsiteX5" fmla="*/ 391885 w 522514"/>
                  <a:gd name="connsiteY5" fmla="*/ 2653 h 173475"/>
                  <a:gd name="connsiteX6" fmla="*/ 522514 w 522514"/>
                  <a:gd name="connsiteY6" fmla="*/ 32798 h 17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514" h="173475">
                    <a:moveTo>
                      <a:pt x="0" y="173475"/>
                    </a:moveTo>
                    <a:cubicBezTo>
                      <a:pt x="30145" y="143330"/>
                      <a:pt x="66989" y="104810"/>
                      <a:pt x="90435" y="83039"/>
                    </a:cubicBezTo>
                    <a:cubicBezTo>
                      <a:pt x="113881" y="61267"/>
                      <a:pt x="117230" y="54569"/>
                      <a:pt x="140676" y="42846"/>
                    </a:cubicBezTo>
                    <a:cubicBezTo>
                      <a:pt x="164122" y="31123"/>
                      <a:pt x="200967" y="19400"/>
                      <a:pt x="231112" y="12701"/>
                    </a:cubicBezTo>
                    <a:cubicBezTo>
                      <a:pt x="261257" y="6002"/>
                      <a:pt x="294752" y="4328"/>
                      <a:pt x="321547" y="2653"/>
                    </a:cubicBezTo>
                    <a:cubicBezTo>
                      <a:pt x="348342" y="978"/>
                      <a:pt x="358391" y="-2371"/>
                      <a:pt x="391885" y="2653"/>
                    </a:cubicBezTo>
                    <a:cubicBezTo>
                      <a:pt x="425379" y="7677"/>
                      <a:pt x="473946" y="20237"/>
                      <a:pt x="522514" y="32798"/>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TextBox 38">
              <a:extLst>
                <a:ext uri="{FF2B5EF4-FFF2-40B4-BE49-F238E27FC236}">
                  <a16:creationId xmlns:a16="http://schemas.microsoft.com/office/drawing/2014/main" id="{119F7AA8-0E54-463C-A98B-2D0F18A350EA}"/>
                </a:ext>
              </a:extLst>
            </p:cNvPr>
            <p:cNvSpPr txBox="1"/>
            <p:nvPr/>
          </p:nvSpPr>
          <p:spPr>
            <a:xfrm>
              <a:off x="8495735" y="1792403"/>
              <a:ext cx="2386939" cy="454985"/>
            </a:xfrm>
            <a:prstGeom prst="rect">
              <a:avLst/>
            </a:prstGeom>
            <a:noFill/>
          </p:spPr>
          <p:txBody>
            <a:bodyPr wrap="square" rtlCol="0">
              <a:spAutoFit/>
            </a:bodyPr>
            <a:lstStyle/>
            <a:p>
              <a:r>
                <a:rPr lang="en-US" b="1" dirty="0">
                  <a:ln w="0"/>
                  <a:solidFill>
                    <a:schemeClr val="bg1"/>
                  </a:solidFill>
                </a:rPr>
                <a:t>HAZ areas</a:t>
              </a:r>
              <a:endParaRPr lang="en-GB" b="1" dirty="0">
                <a:ln w="0"/>
                <a:solidFill>
                  <a:schemeClr val="bg1"/>
                </a:solidFill>
              </a:endParaRPr>
            </a:p>
          </p:txBody>
        </p:sp>
      </p:grpSp>
      <p:sp>
        <p:nvSpPr>
          <p:cNvPr id="20" name="Slide Number Placeholder 8">
            <a:extLst>
              <a:ext uri="{FF2B5EF4-FFF2-40B4-BE49-F238E27FC236}">
                <a16:creationId xmlns:a16="http://schemas.microsoft.com/office/drawing/2014/main" id="{B208EFE8-E5E1-46D0-BB22-537C82351253}"/>
              </a:ext>
            </a:extLst>
          </p:cNvPr>
          <p:cNvSpPr>
            <a:spLocks noGrp="1"/>
          </p:cNvSpPr>
          <p:nvPr>
            <p:ph type="sldNum" sz="quarter" idx="12"/>
          </p:nvPr>
        </p:nvSpPr>
        <p:spPr>
          <a:xfrm>
            <a:off x="8610600" y="6356350"/>
            <a:ext cx="2743200" cy="365125"/>
          </a:xfrm>
        </p:spPr>
        <p:txBody>
          <a:bodyPr/>
          <a:lstStyle/>
          <a:p>
            <a:fld id="{2885D1F4-82CC-4222-A4E6-2EE80CB00C80}" type="slidenum">
              <a:rPr lang="en-GB" smtClean="0"/>
              <a:t>8</a:t>
            </a:fld>
            <a:endParaRPr lang="en-GB"/>
          </a:p>
        </p:txBody>
      </p:sp>
      <p:sp>
        <p:nvSpPr>
          <p:cNvPr id="9" name="Freeform: Shape 8">
            <a:extLst>
              <a:ext uri="{FF2B5EF4-FFF2-40B4-BE49-F238E27FC236}">
                <a16:creationId xmlns:a16="http://schemas.microsoft.com/office/drawing/2014/main" id="{03E52016-E148-401D-9084-95AE33AF4A49}"/>
              </a:ext>
            </a:extLst>
          </p:cNvPr>
          <p:cNvSpPr/>
          <p:nvPr/>
        </p:nvSpPr>
        <p:spPr>
          <a:xfrm rot="20951191">
            <a:off x="10379329" y="5236880"/>
            <a:ext cx="924211" cy="321053"/>
          </a:xfrm>
          <a:custGeom>
            <a:avLst/>
            <a:gdLst>
              <a:gd name="connsiteX0" fmla="*/ 0 w 522514"/>
              <a:gd name="connsiteY0" fmla="*/ 173475 h 173475"/>
              <a:gd name="connsiteX1" fmla="*/ 90435 w 522514"/>
              <a:gd name="connsiteY1" fmla="*/ 83039 h 173475"/>
              <a:gd name="connsiteX2" fmla="*/ 140676 w 522514"/>
              <a:gd name="connsiteY2" fmla="*/ 42846 h 173475"/>
              <a:gd name="connsiteX3" fmla="*/ 231112 w 522514"/>
              <a:gd name="connsiteY3" fmla="*/ 12701 h 173475"/>
              <a:gd name="connsiteX4" fmla="*/ 321547 w 522514"/>
              <a:gd name="connsiteY4" fmla="*/ 2653 h 173475"/>
              <a:gd name="connsiteX5" fmla="*/ 391885 w 522514"/>
              <a:gd name="connsiteY5" fmla="*/ 2653 h 173475"/>
              <a:gd name="connsiteX6" fmla="*/ 522514 w 522514"/>
              <a:gd name="connsiteY6" fmla="*/ 32798 h 17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514" h="173475">
                <a:moveTo>
                  <a:pt x="0" y="173475"/>
                </a:moveTo>
                <a:cubicBezTo>
                  <a:pt x="30145" y="143330"/>
                  <a:pt x="66989" y="104810"/>
                  <a:pt x="90435" y="83039"/>
                </a:cubicBezTo>
                <a:cubicBezTo>
                  <a:pt x="113881" y="61267"/>
                  <a:pt x="117230" y="54569"/>
                  <a:pt x="140676" y="42846"/>
                </a:cubicBezTo>
                <a:cubicBezTo>
                  <a:pt x="164122" y="31123"/>
                  <a:pt x="200967" y="19400"/>
                  <a:pt x="231112" y="12701"/>
                </a:cubicBezTo>
                <a:cubicBezTo>
                  <a:pt x="261257" y="6002"/>
                  <a:pt x="294752" y="4328"/>
                  <a:pt x="321547" y="2653"/>
                </a:cubicBezTo>
                <a:cubicBezTo>
                  <a:pt x="348342" y="978"/>
                  <a:pt x="358391" y="-2371"/>
                  <a:pt x="391885" y="2653"/>
                </a:cubicBezTo>
                <a:cubicBezTo>
                  <a:pt x="425379" y="7677"/>
                  <a:pt x="473946" y="20237"/>
                  <a:pt x="522514" y="32798"/>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A24E6C9B-F249-4F7F-96E6-AE4F97298436}"/>
              </a:ext>
            </a:extLst>
          </p:cNvPr>
          <p:cNvGrpSpPr/>
          <p:nvPr/>
        </p:nvGrpSpPr>
        <p:grpSpPr>
          <a:xfrm>
            <a:off x="6913558" y="4670181"/>
            <a:ext cx="2984925" cy="1901830"/>
            <a:chOff x="7808897" y="4075826"/>
            <a:chExt cx="3001209" cy="2330512"/>
          </a:xfrm>
        </p:grpSpPr>
        <p:grpSp>
          <p:nvGrpSpPr>
            <p:cNvPr id="23" name="Group 22">
              <a:extLst>
                <a:ext uri="{FF2B5EF4-FFF2-40B4-BE49-F238E27FC236}">
                  <a16:creationId xmlns:a16="http://schemas.microsoft.com/office/drawing/2014/main" id="{2DF72BE5-AE1A-4142-9779-46B3E50DEE42}"/>
                </a:ext>
              </a:extLst>
            </p:cNvPr>
            <p:cNvGrpSpPr/>
            <p:nvPr/>
          </p:nvGrpSpPr>
          <p:grpSpPr>
            <a:xfrm>
              <a:off x="7808897" y="4408267"/>
              <a:ext cx="3001209" cy="1998071"/>
              <a:chOff x="6946273" y="4169695"/>
              <a:chExt cx="2087533" cy="1391437"/>
            </a:xfrm>
          </p:grpSpPr>
          <p:pic>
            <p:nvPicPr>
              <p:cNvPr id="25" name="Picture 24">
                <a:extLst>
                  <a:ext uri="{FF2B5EF4-FFF2-40B4-BE49-F238E27FC236}">
                    <a16:creationId xmlns:a16="http://schemas.microsoft.com/office/drawing/2014/main" id="{7D354123-34BC-4C87-8760-F2795F34F069}"/>
                  </a:ext>
                </a:extLst>
              </p:cNvPr>
              <p:cNvPicPr>
                <a:picLocks noChangeAspect="1"/>
              </p:cNvPicPr>
              <p:nvPr/>
            </p:nvPicPr>
            <p:blipFill rotWithShape="1">
              <a:blip r:embed="rId7"/>
              <a:srcRect l="2840" t="2651" r="16687" b="22145"/>
              <a:stretch/>
            </p:blipFill>
            <p:spPr>
              <a:xfrm>
                <a:off x="6946273" y="4169695"/>
                <a:ext cx="1994055" cy="1391437"/>
              </a:xfrm>
              <a:prstGeom prst="rect">
                <a:avLst/>
              </a:prstGeom>
            </p:spPr>
          </p:pic>
          <p:sp>
            <p:nvSpPr>
              <p:cNvPr id="26" name="TextBox 25">
                <a:extLst>
                  <a:ext uri="{FF2B5EF4-FFF2-40B4-BE49-F238E27FC236}">
                    <a16:creationId xmlns:a16="http://schemas.microsoft.com/office/drawing/2014/main" id="{0D78102C-31B9-42A8-BF44-6DF751290BAC}"/>
                  </a:ext>
                </a:extLst>
              </p:cNvPr>
              <p:cNvSpPr txBox="1"/>
              <p:nvPr/>
            </p:nvSpPr>
            <p:spPr>
              <a:xfrm>
                <a:off x="6994389" y="4737736"/>
                <a:ext cx="528251" cy="342494"/>
              </a:xfrm>
              <a:prstGeom prst="rect">
                <a:avLst/>
              </a:prstGeom>
              <a:noFill/>
            </p:spPr>
            <p:txBody>
              <a:bodyPr wrap="square" rtlCol="0">
                <a:spAutoFit/>
              </a:bodyPr>
              <a:lstStyle/>
              <a:p>
                <a:r>
                  <a:rPr lang="en-US" b="1" dirty="0">
                    <a:ln w="0"/>
                    <a:solidFill>
                      <a:schemeClr val="bg1"/>
                    </a:solidFill>
                  </a:rPr>
                  <a:t>HAZ</a:t>
                </a:r>
                <a:endParaRPr lang="en-GB" b="1" dirty="0">
                  <a:ln w="0"/>
                  <a:solidFill>
                    <a:schemeClr val="bg1"/>
                  </a:solidFill>
                </a:endParaRPr>
              </a:p>
            </p:txBody>
          </p:sp>
          <p:sp>
            <p:nvSpPr>
              <p:cNvPr id="27" name="TextBox 26">
                <a:extLst>
                  <a:ext uri="{FF2B5EF4-FFF2-40B4-BE49-F238E27FC236}">
                    <a16:creationId xmlns:a16="http://schemas.microsoft.com/office/drawing/2014/main" id="{905BB07D-7BC7-4059-8852-C3069F27BDE3}"/>
                  </a:ext>
                </a:extLst>
              </p:cNvPr>
              <p:cNvSpPr txBox="1"/>
              <p:nvPr/>
            </p:nvSpPr>
            <p:spPr>
              <a:xfrm>
                <a:off x="8194136" y="4666581"/>
                <a:ext cx="839670" cy="646331"/>
              </a:xfrm>
              <a:prstGeom prst="rect">
                <a:avLst/>
              </a:prstGeom>
              <a:noFill/>
            </p:spPr>
            <p:txBody>
              <a:bodyPr wrap="square" rtlCol="0">
                <a:spAutoFit/>
              </a:bodyPr>
              <a:lstStyle/>
              <a:p>
                <a:r>
                  <a:rPr lang="en-US" b="1" dirty="0">
                    <a:ln w="0"/>
                    <a:solidFill>
                      <a:schemeClr val="bg1"/>
                    </a:solidFill>
                  </a:rPr>
                  <a:t>Parent metal</a:t>
                </a:r>
                <a:endParaRPr lang="en-GB" b="1" dirty="0">
                  <a:ln w="0"/>
                  <a:solidFill>
                    <a:schemeClr val="bg1"/>
                  </a:solidFill>
                </a:endParaRPr>
              </a:p>
            </p:txBody>
          </p:sp>
        </p:grpSp>
        <p:sp>
          <p:nvSpPr>
            <p:cNvPr id="24" name="TextBox 23">
              <a:extLst>
                <a:ext uri="{FF2B5EF4-FFF2-40B4-BE49-F238E27FC236}">
                  <a16:creationId xmlns:a16="http://schemas.microsoft.com/office/drawing/2014/main" id="{27B33710-258D-4672-BDBE-58F9103DC3DA}"/>
                </a:ext>
              </a:extLst>
            </p:cNvPr>
            <p:cNvSpPr txBox="1"/>
            <p:nvPr/>
          </p:nvSpPr>
          <p:spPr>
            <a:xfrm>
              <a:off x="7990382" y="4075826"/>
              <a:ext cx="2752529" cy="377152"/>
            </a:xfrm>
            <a:prstGeom prst="rect">
              <a:avLst/>
            </a:prstGeom>
            <a:noFill/>
          </p:spPr>
          <p:txBody>
            <a:bodyPr wrap="square" rtlCol="0">
              <a:spAutoFit/>
            </a:bodyPr>
            <a:lstStyle/>
            <a:p>
              <a:r>
                <a:rPr lang="en-GB" sz="1400" b="1" dirty="0">
                  <a:solidFill>
                    <a:schemeClr val="bg2">
                      <a:lumMod val="25000"/>
                    </a:schemeClr>
                  </a:solidFill>
                </a:rPr>
                <a:t>Crack in the interface HAZ/pipe</a:t>
              </a:r>
            </a:p>
          </p:txBody>
        </p:sp>
      </p:grpSp>
      <p:grpSp>
        <p:nvGrpSpPr>
          <p:cNvPr id="11" name="Group 10">
            <a:extLst>
              <a:ext uri="{FF2B5EF4-FFF2-40B4-BE49-F238E27FC236}">
                <a16:creationId xmlns:a16="http://schemas.microsoft.com/office/drawing/2014/main" id="{6D7BA459-5719-4F20-AE04-9313BC228308}"/>
              </a:ext>
            </a:extLst>
          </p:cNvPr>
          <p:cNvGrpSpPr/>
          <p:nvPr/>
        </p:nvGrpSpPr>
        <p:grpSpPr>
          <a:xfrm>
            <a:off x="9818007" y="3564368"/>
            <a:ext cx="1941814" cy="1237508"/>
            <a:chOff x="9870526" y="3690963"/>
            <a:chExt cx="1941814" cy="1237508"/>
          </a:xfrm>
        </p:grpSpPr>
        <p:pic>
          <p:nvPicPr>
            <p:cNvPr id="2" name="Picture 1">
              <a:extLst>
                <a:ext uri="{FF2B5EF4-FFF2-40B4-BE49-F238E27FC236}">
                  <a16:creationId xmlns:a16="http://schemas.microsoft.com/office/drawing/2014/main" id="{7733D38E-61D4-45D8-8764-FBE928101387}"/>
                </a:ext>
              </a:extLst>
            </p:cNvPr>
            <p:cNvPicPr>
              <a:picLocks noChangeAspect="1"/>
            </p:cNvPicPr>
            <p:nvPr/>
          </p:nvPicPr>
          <p:blipFill>
            <a:blip r:embed="rId8"/>
            <a:stretch>
              <a:fillRect/>
            </a:stretch>
          </p:blipFill>
          <p:spPr>
            <a:xfrm>
              <a:off x="9870526" y="3690963"/>
              <a:ext cx="1941814" cy="1237508"/>
            </a:xfrm>
            <a:prstGeom prst="rect">
              <a:avLst/>
            </a:prstGeom>
          </p:spPr>
        </p:pic>
        <p:sp>
          <p:nvSpPr>
            <p:cNvPr id="10" name="Freeform: Shape 9">
              <a:extLst>
                <a:ext uri="{FF2B5EF4-FFF2-40B4-BE49-F238E27FC236}">
                  <a16:creationId xmlns:a16="http://schemas.microsoft.com/office/drawing/2014/main" id="{0781BBFA-EF0E-4DAA-A3FB-853FDB6500F5}"/>
                </a:ext>
              </a:extLst>
            </p:cNvPr>
            <p:cNvSpPr/>
            <p:nvPr/>
          </p:nvSpPr>
          <p:spPr>
            <a:xfrm rot="20624750">
              <a:off x="10356469" y="4110713"/>
              <a:ext cx="947916" cy="209417"/>
            </a:xfrm>
            <a:custGeom>
              <a:avLst/>
              <a:gdLst>
                <a:gd name="connsiteX0" fmla="*/ 0 w 522514"/>
                <a:gd name="connsiteY0" fmla="*/ 173475 h 173475"/>
                <a:gd name="connsiteX1" fmla="*/ 90435 w 522514"/>
                <a:gd name="connsiteY1" fmla="*/ 83039 h 173475"/>
                <a:gd name="connsiteX2" fmla="*/ 140676 w 522514"/>
                <a:gd name="connsiteY2" fmla="*/ 42846 h 173475"/>
                <a:gd name="connsiteX3" fmla="*/ 231112 w 522514"/>
                <a:gd name="connsiteY3" fmla="*/ 12701 h 173475"/>
                <a:gd name="connsiteX4" fmla="*/ 321547 w 522514"/>
                <a:gd name="connsiteY4" fmla="*/ 2653 h 173475"/>
                <a:gd name="connsiteX5" fmla="*/ 391885 w 522514"/>
                <a:gd name="connsiteY5" fmla="*/ 2653 h 173475"/>
                <a:gd name="connsiteX6" fmla="*/ 522514 w 522514"/>
                <a:gd name="connsiteY6" fmla="*/ 32798 h 17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514" h="173475">
                  <a:moveTo>
                    <a:pt x="0" y="173475"/>
                  </a:moveTo>
                  <a:cubicBezTo>
                    <a:pt x="30145" y="143330"/>
                    <a:pt x="66989" y="104810"/>
                    <a:pt x="90435" y="83039"/>
                  </a:cubicBezTo>
                  <a:cubicBezTo>
                    <a:pt x="113881" y="61267"/>
                    <a:pt x="117230" y="54569"/>
                    <a:pt x="140676" y="42846"/>
                  </a:cubicBezTo>
                  <a:cubicBezTo>
                    <a:pt x="164122" y="31123"/>
                    <a:pt x="200967" y="19400"/>
                    <a:pt x="231112" y="12701"/>
                  </a:cubicBezTo>
                  <a:cubicBezTo>
                    <a:pt x="261257" y="6002"/>
                    <a:pt x="294752" y="4328"/>
                    <a:pt x="321547" y="2653"/>
                  </a:cubicBezTo>
                  <a:cubicBezTo>
                    <a:pt x="348342" y="978"/>
                    <a:pt x="358391" y="-2371"/>
                    <a:pt x="391885" y="2653"/>
                  </a:cubicBezTo>
                  <a:cubicBezTo>
                    <a:pt x="425379" y="7677"/>
                    <a:pt x="473946" y="20237"/>
                    <a:pt x="522514" y="32798"/>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3" name="TextBox 32">
            <a:extLst>
              <a:ext uri="{FF2B5EF4-FFF2-40B4-BE49-F238E27FC236}">
                <a16:creationId xmlns:a16="http://schemas.microsoft.com/office/drawing/2014/main" id="{7912D775-0121-4EC6-A4D6-77141BD7A660}"/>
              </a:ext>
            </a:extLst>
          </p:cNvPr>
          <p:cNvSpPr txBox="1"/>
          <p:nvPr/>
        </p:nvSpPr>
        <p:spPr>
          <a:xfrm>
            <a:off x="9818007" y="5066535"/>
            <a:ext cx="1826322" cy="1384995"/>
          </a:xfrm>
          <a:prstGeom prst="rect">
            <a:avLst/>
          </a:prstGeom>
          <a:noFill/>
        </p:spPr>
        <p:txBody>
          <a:bodyPr wrap="square">
            <a:spAutoFit/>
          </a:bodyPr>
          <a:lstStyle/>
          <a:p>
            <a:r>
              <a:rPr lang="en-US" sz="1200" dirty="0"/>
              <a:t>The fusion zone particularly sensitive to </a:t>
            </a:r>
            <a:r>
              <a:rPr lang="en-US" sz="1200" b="1" dirty="0"/>
              <a:t>stress corrosion cracking </a:t>
            </a:r>
            <a:r>
              <a:rPr lang="en-US" sz="1200" dirty="0"/>
              <a:t>because of the entirely different structure in comparison to the base metal [1].</a:t>
            </a:r>
            <a:endParaRPr lang="en-GB" sz="1200" dirty="0"/>
          </a:p>
        </p:txBody>
      </p:sp>
    </p:spTree>
    <p:extLst>
      <p:ext uri="{BB962C8B-B14F-4D97-AF65-F5344CB8AC3E}">
        <p14:creationId xmlns:p14="http://schemas.microsoft.com/office/powerpoint/2010/main" val="1916333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6634F6-2F10-4EBE-9A4B-0DEC454B88E6}"/>
              </a:ext>
            </a:extLst>
          </p:cNvPr>
          <p:cNvSpPr>
            <a:spLocks noGrp="1"/>
          </p:cNvSpPr>
          <p:nvPr>
            <p:ph type="title"/>
          </p:nvPr>
        </p:nvSpPr>
        <p:spPr>
          <a:xfrm>
            <a:off x="440547" y="98109"/>
            <a:ext cx="10782300" cy="1026126"/>
          </a:xfrm>
        </p:spPr>
        <p:txBody>
          <a:bodyPr>
            <a:normAutofit fontScale="90000"/>
          </a:bodyPr>
          <a:lstStyle/>
          <a:p>
            <a:r>
              <a:rPr lang="en-GB" b="1" dirty="0">
                <a:solidFill>
                  <a:schemeClr val="accent2">
                    <a:lumMod val="75000"/>
                  </a:schemeClr>
                </a:solidFill>
                <a:latin typeface="+mn-lt"/>
              </a:rPr>
              <a:t>Root cause</a:t>
            </a:r>
            <a:br>
              <a:rPr lang="en-GB" dirty="0">
                <a:solidFill>
                  <a:schemeClr val="accent2">
                    <a:lumMod val="75000"/>
                  </a:schemeClr>
                </a:solidFill>
                <a:latin typeface="+mn-lt"/>
              </a:rPr>
            </a:br>
            <a:r>
              <a:rPr lang="en-GB" sz="3100" dirty="0">
                <a:solidFill>
                  <a:schemeClr val="accent2">
                    <a:lumMod val="75000"/>
                  </a:schemeClr>
                </a:solidFill>
                <a:latin typeface="+mn-lt"/>
              </a:rPr>
              <a:t>Environment: O</a:t>
            </a:r>
            <a:r>
              <a:rPr lang="en-GB" sz="3100" baseline="-25000" dirty="0">
                <a:solidFill>
                  <a:schemeClr val="accent2">
                    <a:lumMod val="75000"/>
                  </a:schemeClr>
                </a:solidFill>
                <a:latin typeface="+mn-lt"/>
              </a:rPr>
              <a:t>2</a:t>
            </a:r>
            <a:endParaRPr lang="en-GB" baseline="-25000" dirty="0">
              <a:solidFill>
                <a:schemeClr val="accent2">
                  <a:lumMod val="75000"/>
                </a:schemeClr>
              </a:solidFill>
              <a:latin typeface="+mn-lt"/>
            </a:endParaRPr>
          </a:p>
        </p:txBody>
      </p:sp>
      <p:sp>
        <p:nvSpPr>
          <p:cNvPr id="9" name="Slide Number Placeholder 8">
            <a:extLst>
              <a:ext uri="{FF2B5EF4-FFF2-40B4-BE49-F238E27FC236}">
                <a16:creationId xmlns:a16="http://schemas.microsoft.com/office/drawing/2014/main" id="{78B10C61-C996-4BDD-9C71-F9F720558B58}"/>
              </a:ext>
            </a:extLst>
          </p:cNvPr>
          <p:cNvSpPr>
            <a:spLocks noGrp="1"/>
          </p:cNvSpPr>
          <p:nvPr>
            <p:ph type="sldNum" sz="quarter" idx="12"/>
          </p:nvPr>
        </p:nvSpPr>
        <p:spPr/>
        <p:txBody>
          <a:bodyPr/>
          <a:lstStyle/>
          <a:p>
            <a:fld id="{2885D1F4-82CC-4222-A4E6-2EE80CB00C80}" type="slidenum">
              <a:rPr lang="en-GB" smtClean="0"/>
              <a:t>9</a:t>
            </a:fld>
            <a:endParaRPr lang="en-GB"/>
          </a:p>
        </p:txBody>
      </p:sp>
      <p:cxnSp>
        <p:nvCxnSpPr>
          <p:cNvPr id="5" name="Straight Connector 4">
            <a:extLst>
              <a:ext uri="{FF2B5EF4-FFF2-40B4-BE49-F238E27FC236}">
                <a16:creationId xmlns:a16="http://schemas.microsoft.com/office/drawing/2014/main" id="{16E55F6E-8963-4021-9D42-5C36C26B14AA}"/>
              </a:ext>
            </a:extLst>
          </p:cNvPr>
          <p:cNvCxnSpPr>
            <a:cxnSpLocks/>
          </p:cNvCxnSpPr>
          <p:nvPr/>
        </p:nvCxnSpPr>
        <p:spPr>
          <a:xfrm>
            <a:off x="571500" y="608109"/>
            <a:ext cx="9044343" cy="10081"/>
          </a:xfrm>
          <a:prstGeom prst="line">
            <a:avLst/>
          </a:prstGeom>
        </p:spPr>
        <p:style>
          <a:lnRef idx="2">
            <a:schemeClr val="accent5"/>
          </a:lnRef>
          <a:fillRef idx="0">
            <a:schemeClr val="accent5"/>
          </a:fillRef>
          <a:effectRef idx="1">
            <a:schemeClr val="accent5"/>
          </a:effectRef>
          <a:fontRef idx="minor">
            <a:schemeClr val="tx1"/>
          </a:fontRef>
        </p:style>
      </p:cxnSp>
      <p:grpSp>
        <p:nvGrpSpPr>
          <p:cNvPr id="6" name="Group 5">
            <a:extLst>
              <a:ext uri="{FF2B5EF4-FFF2-40B4-BE49-F238E27FC236}">
                <a16:creationId xmlns:a16="http://schemas.microsoft.com/office/drawing/2014/main" id="{B09E2A65-5001-4C3D-88AA-B30DC011EB83}"/>
              </a:ext>
            </a:extLst>
          </p:cNvPr>
          <p:cNvGrpSpPr/>
          <p:nvPr/>
        </p:nvGrpSpPr>
        <p:grpSpPr>
          <a:xfrm>
            <a:off x="9970871" y="203359"/>
            <a:ext cx="2076450" cy="791319"/>
            <a:chOff x="10007363" y="178177"/>
            <a:chExt cx="2076450" cy="791319"/>
          </a:xfrm>
        </p:grpSpPr>
        <p:pic>
          <p:nvPicPr>
            <p:cNvPr id="7" name="Picture 2" descr="Corrosion Certification - Corrosion Jobs UK | Institute of Corrosion">
              <a:extLst>
                <a:ext uri="{FF2B5EF4-FFF2-40B4-BE49-F238E27FC236}">
                  <a16:creationId xmlns:a16="http://schemas.microsoft.com/office/drawing/2014/main" id="{59F30F48-E15C-4B71-AC7B-B83101FB6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363" y="178177"/>
              <a:ext cx="2076450" cy="7143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61613F8-0B82-4832-A78C-1648F57EC93F}"/>
                </a:ext>
              </a:extLst>
            </p:cNvPr>
            <p:cNvSpPr txBox="1"/>
            <p:nvPr/>
          </p:nvSpPr>
          <p:spPr>
            <a:xfrm>
              <a:off x="10937401" y="630942"/>
              <a:ext cx="1146412" cy="338554"/>
            </a:xfrm>
            <a:prstGeom prst="rect">
              <a:avLst/>
            </a:prstGeom>
            <a:noFill/>
          </p:spPr>
          <p:txBody>
            <a:bodyPr wrap="square" rtlCol="0">
              <a:spAutoFit/>
            </a:bodyPr>
            <a:lstStyle/>
            <a:p>
              <a:r>
                <a:rPr lang="en-US" sz="1600" b="1" dirty="0">
                  <a:latin typeface="Calibri body"/>
                </a:rPr>
                <a:t>TEAM 1 </a:t>
              </a:r>
              <a:endParaRPr lang="en-GB" sz="1600" b="1" dirty="0">
                <a:latin typeface="Calibri body"/>
              </a:endParaRPr>
            </a:p>
          </p:txBody>
        </p:sp>
      </p:grpSp>
      <p:sp>
        <p:nvSpPr>
          <p:cNvPr id="3" name="TextBox 2">
            <a:extLst>
              <a:ext uri="{FF2B5EF4-FFF2-40B4-BE49-F238E27FC236}">
                <a16:creationId xmlns:a16="http://schemas.microsoft.com/office/drawing/2014/main" id="{0B87C7E1-3AAD-4CEA-8983-4E2A8CD4A55A}"/>
              </a:ext>
            </a:extLst>
          </p:cNvPr>
          <p:cNvSpPr txBox="1"/>
          <p:nvPr/>
        </p:nvSpPr>
        <p:spPr>
          <a:xfrm>
            <a:off x="2848742" y="1097573"/>
            <a:ext cx="5639877" cy="584775"/>
          </a:xfrm>
          <a:prstGeom prst="rect">
            <a:avLst/>
          </a:prstGeom>
          <a:noFill/>
        </p:spPr>
        <p:txBody>
          <a:bodyPr wrap="none" rtlCol="0">
            <a:spAutoFit/>
          </a:bodyPr>
          <a:lstStyle>
            <a:defPPr>
              <a:defRPr lang="en-US"/>
            </a:defPPr>
            <a:lvl1pPr>
              <a:defRPr sz="3200"/>
            </a:lvl1pPr>
          </a:lstStyle>
          <a:p>
            <a:r>
              <a:rPr lang="en-GB" dirty="0"/>
              <a:t>Aggressive service environment </a:t>
            </a:r>
          </a:p>
        </p:txBody>
      </p:sp>
      <p:sp>
        <p:nvSpPr>
          <p:cNvPr id="10" name="TextBox 9">
            <a:extLst>
              <a:ext uri="{FF2B5EF4-FFF2-40B4-BE49-F238E27FC236}">
                <a16:creationId xmlns:a16="http://schemas.microsoft.com/office/drawing/2014/main" id="{CE32CBD7-F389-4298-A73E-0E04CC900A01}"/>
              </a:ext>
            </a:extLst>
          </p:cNvPr>
          <p:cNvSpPr txBox="1"/>
          <p:nvPr/>
        </p:nvSpPr>
        <p:spPr>
          <a:xfrm>
            <a:off x="3467178" y="1725204"/>
            <a:ext cx="4170816" cy="313419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285750" indent="-285750">
              <a:buFont typeface="Arial" panose="020B0604020202020204" pitchFamily="34" charset="0"/>
              <a:buChar char="•"/>
            </a:pPr>
            <a:r>
              <a:rPr lang="en-GB" sz="2600" dirty="0"/>
              <a:t>Acidic MEG</a:t>
            </a:r>
          </a:p>
          <a:p>
            <a:pPr marL="285750" lvl="0" indent="-285750">
              <a:spcBef>
                <a:spcPts val="1000"/>
              </a:spcBef>
              <a:buSzPct val="80000"/>
              <a:buFont typeface="Arial" panose="020B0604020202020204" pitchFamily="34" charset="0"/>
              <a:buChar char="•"/>
              <a:defRPr sz="1800" b="0" i="0" u="none" strike="noStrike" kern="0" cap="none" spc="0" baseline="0">
                <a:solidFill>
                  <a:srgbClr val="000000"/>
                </a:solidFill>
                <a:uFillTx/>
              </a:defRPr>
            </a:pPr>
            <a:r>
              <a:rPr lang="en-GB" sz="2600" dirty="0"/>
              <a:t>High Salinity (NaCl)</a:t>
            </a:r>
          </a:p>
          <a:p>
            <a:pPr marL="285750" indent="-285750">
              <a:spcBef>
                <a:spcPts val="1000"/>
              </a:spcBef>
              <a:buSzPct val="80000"/>
              <a:buFont typeface="Arial" panose="020B0604020202020204" pitchFamily="34" charset="0"/>
              <a:buChar char="•"/>
              <a:defRPr sz="1800" b="0" i="0" u="none" strike="noStrike" kern="0" cap="none" spc="0" baseline="0">
                <a:solidFill>
                  <a:srgbClr val="000000"/>
                </a:solidFill>
                <a:uFillTx/>
              </a:defRPr>
            </a:pPr>
            <a:r>
              <a:rPr lang="en-GB" sz="2600" dirty="0"/>
              <a:t>High Temperature &gt; 100°C</a:t>
            </a:r>
          </a:p>
          <a:p>
            <a:pPr>
              <a:spcBef>
                <a:spcPts val="1000"/>
              </a:spcBef>
              <a:buSzPct val="80000"/>
              <a:defRPr sz="1800" b="0" i="0" u="none" strike="noStrike" kern="0" cap="none" spc="0" baseline="0">
                <a:solidFill>
                  <a:srgbClr val="000000"/>
                </a:solidFill>
                <a:uFillTx/>
              </a:defRPr>
            </a:pPr>
            <a:endParaRPr lang="en-GB" sz="2600" dirty="0"/>
          </a:p>
          <a:p>
            <a:pPr>
              <a:spcBef>
                <a:spcPts val="1000"/>
              </a:spcBef>
              <a:buSzPct val="80000"/>
              <a:defRPr sz="1800" b="0" i="0" u="none" strike="noStrike" kern="0" cap="none" spc="0" baseline="0">
                <a:solidFill>
                  <a:srgbClr val="000000"/>
                </a:solidFill>
                <a:uFillTx/>
              </a:defRPr>
            </a:pPr>
            <a:endParaRPr lang="en-GB" sz="2600" dirty="0"/>
          </a:p>
          <a:p>
            <a:pPr marL="285750" lvl="0" indent="-285750">
              <a:spcBef>
                <a:spcPts val="1000"/>
              </a:spcBef>
              <a:buSzPct val="80000"/>
              <a:buFont typeface="Arial" panose="020B0604020202020204" pitchFamily="34" charset="0"/>
              <a:buChar char="•"/>
              <a:defRPr sz="1800" b="0" i="0" u="none" strike="noStrike" kern="0" cap="none" spc="0" baseline="0">
                <a:solidFill>
                  <a:srgbClr val="000000"/>
                </a:solidFill>
                <a:uFillTx/>
              </a:defRPr>
            </a:pPr>
            <a:r>
              <a:rPr lang="en-GB" sz="2600" b="1" dirty="0"/>
              <a:t>+ O₂</a:t>
            </a:r>
          </a:p>
        </p:txBody>
      </p:sp>
      <p:sp>
        <p:nvSpPr>
          <p:cNvPr id="45" name="TextBox 44">
            <a:extLst>
              <a:ext uri="{FF2B5EF4-FFF2-40B4-BE49-F238E27FC236}">
                <a16:creationId xmlns:a16="http://schemas.microsoft.com/office/drawing/2014/main" id="{8E500211-AA8D-4A97-B587-716A3D3F3AA2}"/>
              </a:ext>
            </a:extLst>
          </p:cNvPr>
          <p:cNvSpPr txBox="1"/>
          <p:nvPr/>
        </p:nvSpPr>
        <p:spPr>
          <a:xfrm>
            <a:off x="8817391" y="2453107"/>
            <a:ext cx="3095178" cy="1477328"/>
          </a:xfrm>
          <a:prstGeom prst="rect">
            <a:avLst/>
          </a:prstGeom>
          <a:noFill/>
        </p:spPr>
        <p:txBody>
          <a:bodyPr wrap="square">
            <a:spAutoFit/>
          </a:bodyPr>
          <a:lstStyle/>
          <a:p>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Organic acids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are formed</a:t>
            </a:r>
          </a:p>
          <a:p>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buFont typeface="Arial" panose="020B0604020202020204" pitchFamily="34" charset="0"/>
              <a:buChar cha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Glycolic </a:t>
            </a:r>
          </a:p>
          <a:p>
            <a:pPr marL="285750" indent="-285750">
              <a:buFont typeface="Arial" panose="020B0604020202020204" pitchFamily="34" charset="0"/>
              <a:buChar cha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acetic </a:t>
            </a:r>
          </a:p>
          <a:p>
            <a:pPr marL="285750" indent="-285750">
              <a:buFont typeface="Arial" panose="020B0604020202020204" pitchFamily="34" charset="0"/>
              <a:buChar cha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formic</a:t>
            </a:r>
            <a:endParaRPr lang="en-GB" dirty="0"/>
          </a:p>
        </p:txBody>
      </p:sp>
      <p:sp>
        <p:nvSpPr>
          <p:cNvPr id="17" name="TextBox 16">
            <a:extLst>
              <a:ext uri="{FF2B5EF4-FFF2-40B4-BE49-F238E27FC236}">
                <a16:creationId xmlns:a16="http://schemas.microsoft.com/office/drawing/2014/main" id="{0712A696-97E5-479B-9578-ED1A8FB732D0}"/>
              </a:ext>
            </a:extLst>
          </p:cNvPr>
          <p:cNvSpPr txBox="1"/>
          <p:nvPr/>
        </p:nvSpPr>
        <p:spPr>
          <a:xfrm>
            <a:off x="440547" y="4063101"/>
            <a:ext cx="2152574" cy="1077218"/>
          </a:xfrm>
          <a:prstGeom prst="rect">
            <a:avLst/>
          </a:prstGeom>
          <a:noFill/>
        </p:spPr>
        <p:txBody>
          <a:bodyPr wrap="square" rtlCol="0">
            <a:spAutoFit/>
          </a:bodyPr>
          <a:lstStyle/>
          <a:p>
            <a:r>
              <a:rPr lang="en-US" sz="1600" i="0" u="none" strike="noStrike" baseline="0" dirty="0">
                <a:solidFill>
                  <a:schemeClr val="bg2">
                    <a:lumMod val="75000"/>
                  </a:schemeClr>
                </a:solidFill>
                <a:latin typeface="Calibri body"/>
              </a:rPr>
              <a:t>For 1 year the required vacuum in the evaporator </a:t>
            </a:r>
            <a:r>
              <a:rPr lang="en-US" sz="1600" dirty="0">
                <a:solidFill>
                  <a:schemeClr val="bg2">
                    <a:lumMod val="75000"/>
                  </a:schemeClr>
                </a:solidFill>
                <a:latin typeface="Calibri body"/>
              </a:rPr>
              <a:t>was not maintained</a:t>
            </a:r>
            <a:r>
              <a:rPr lang="en-US" sz="1600" i="0" u="none" strike="noStrike" baseline="0" dirty="0">
                <a:solidFill>
                  <a:schemeClr val="bg2">
                    <a:lumMod val="75000"/>
                  </a:schemeClr>
                </a:solidFill>
                <a:latin typeface="Calibri body"/>
              </a:rPr>
              <a:t>. </a:t>
            </a:r>
          </a:p>
        </p:txBody>
      </p:sp>
      <p:cxnSp>
        <p:nvCxnSpPr>
          <p:cNvPr id="50" name="Straight Arrow Connector 49">
            <a:extLst>
              <a:ext uri="{FF2B5EF4-FFF2-40B4-BE49-F238E27FC236}">
                <a16:creationId xmlns:a16="http://schemas.microsoft.com/office/drawing/2014/main" id="{A2F2E117-EB7E-4DBB-BA5F-1B564A4EF833}"/>
              </a:ext>
            </a:extLst>
          </p:cNvPr>
          <p:cNvCxnSpPr>
            <a:cxnSpLocks/>
          </p:cNvCxnSpPr>
          <p:nvPr/>
        </p:nvCxnSpPr>
        <p:spPr>
          <a:xfrm>
            <a:off x="2715083" y="4601710"/>
            <a:ext cx="752095" cy="0"/>
          </a:xfrm>
          <a:prstGeom prst="straightConnector1">
            <a:avLst/>
          </a:prstGeom>
          <a:noFill/>
          <a:ln w="28575" cap="flat" cmpd="sng" algn="ctr">
            <a:solidFill>
              <a:srgbClr val="4472C4"/>
            </a:solidFill>
            <a:prstDash val="solid"/>
            <a:miter lim="800000"/>
            <a:tailEnd type="triangle"/>
          </a:ln>
          <a:effectLst/>
        </p:spPr>
      </p:cxnSp>
      <p:cxnSp>
        <p:nvCxnSpPr>
          <p:cNvPr id="51" name="Straight Arrow Connector 50">
            <a:extLst>
              <a:ext uri="{FF2B5EF4-FFF2-40B4-BE49-F238E27FC236}">
                <a16:creationId xmlns:a16="http://schemas.microsoft.com/office/drawing/2014/main" id="{B5BBE831-5219-4398-A278-8F99CDBBC6CE}"/>
              </a:ext>
            </a:extLst>
          </p:cNvPr>
          <p:cNvCxnSpPr>
            <a:cxnSpLocks/>
          </p:cNvCxnSpPr>
          <p:nvPr/>
        </p:nvCxnSpPr>
        <p:spPr>
          <a:xfrm flipV="1">
            <a:off x="7525235" y="2776065"/>
            <a:ext cx="1268568" cy="282103"/>
          </a:xfrm>
          <a:prstGeom prst="straightConnector1">
            <a:avLst/>
          </a:prstGeom>
          <a:noFill/>
          <a:ln w="28575" cap="flat" cmpd="sng" algn="ctr">
            <a:solidFill>
              <a:srgbClr val="4472C4"/>
            </a:solidFill>
            <a:prstDash val="solid"/>
            <a:miter lim="800000"/>
            <a:tailEnd type="triangle"/>
          </a:ln>
          <a:effectLst/>
        </p:spPr>
      </p:cxnSp>
      <p:cxnSp>
        <p:nvCxnSpPr>
          <p:cNvPr id="54" name="Straight Arrow Connector 53">
            <a:extLst>
              <a:ext uri="{FF2B5EF4-FFF2-40B4-BE49-F238E27FC236}">
                <a16:creationId xmlns:a16="http://schemas.microsoft.com/office/drawing/2014/main" id="{BDF5ECC9-2E1B-4D8D-8529-A47B8116B998}"/>
              </a:ext>
            </a:extLst>
          </p:cNvPr>
          <p:cNvCxnSpPr>
            <a:cxnSpLocks/>
          </p:cNvCxnSpPr>
          <p:nvPr/>
        </p:nvCxnSpPr>
        <p:spPr>
          <a:xfrm flipV="1">
            <a:off x="4524375" y="2917117"/>
            <a:ext cx="4269428" cy="1684593"/>
          </a:xfrm>
          <a:prstGeom prst="straightConnector1">
            <a:avLst/>
          </a:prstGeom>
          <a:noFill/>
          <a:ln w="28575" cap="flat" cmpd="sng" algn="ctr">
            <a:solidFill>
              <a:srgbClr val="4472C4"/>
            </a:solidFill>
            <a:prstDash val="solid"/>
            <a:miter lim="800000"/>
            <a:tailEnd type="triangle"/>
          </a:ln>
          <a:effectLst/>
        </p:spPr>
      </p:cxnSp>
      <p:sp>
        <p:nvSpPr>
          <p:cNvPr id="25" name="TextBox 24">
            <a:extLst>
              <a:ext uri="{FF2B5EF4-FFF2-40B4-BE49-F238E27FC236}">
                <a16:creationId xmlns:a16="http://schemas.microsoft.com/office/drawing/2014/main" id="{A167C6EE-BF9D-4B6E-B043-83D82B122ADE}"/>
              </a:ext>
            </a:extLst>
          </p:cNvPr>
          <p:cNvSpPr txBox="1"/>
          <p:nvPr/>
        </p:nvSpPr>
        <p:spPr>
          <a:xfrm>
            <a:off x="1559856" y="5429094"/>
            <a:ext cx="4303059" cy="1077218"/>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Only a few organic acids are known to attack </a:t>
            </a:r>
            <a:r>
              <a:rPr kumimoji="0" lang="en-US" sz="2000" b="1" i="0" u="none" strike="noStrike" kern="1200" cap="none" spc="0" normalizeH="0" baseline="0" noProof="0" dirty="0">
                <a:ln>
                  <a:noFill/>
                </a:ln>
                <a:solidFill>
                  <a:schemeClr val="bg1"/>
                </a:solidFill>
                <a:effectLst/>
                <a:uLnTx/>
                <a:uFillTx/>
                <a:latin typeface="Calibri" panose="020F0502020204030204"/>
                <a:ea typeface="+mn-ea"/>
                <a:cs typeface="+mn-cs"/>
              </a:rPr>
              <a:t>titanium</a:t>
            </a: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 Among these are hot non-aerated </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formic</a:t>
            </a: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acid</a:t>
            </a: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chemeClr val="bg1"/>
                </a:solidFill>
                <a:effectLst/>
                <a:uLnTx/>
                <a:uFillTx/>
                <a:latin typeface="Calibri" panose="020F0502020204030204"/>
                <a:ea typeface="+mn-ea"/>
                <a:cs typeface="+mn-cs"/>
              </a:rPr>
              <a:t>[4]</a:t>
            </a:r>
            <a:endPar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3D51F877-28EC-4962-94E0-25CAE2466437}"/>
              </a:ext>
            </a:extLst>
          </p:cNvPr>
          <p:cNvSpPr txBox="1"/>
          <p:nvPr/>
        </p:nvSpPr>
        <p:spPr>
          <a:xfrm>
            <a:off x="6329087" y="5638154"/>
            <a:ext cx="3345064" cy="646331"/>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r>
              <a:rPr lang="en-US" dirty="0">
                <a:solidFill>
                  <a:schemeClr val="bg1"/>
                </a:solidFill>
              </a:rPr>
              <a:t>Accumulation of organic acids inside the MEG loop. </a:t>
            </a:r>
          </a:p>
        </p:txBody>
      </p:sp>
      <p:pic>
        <p:nvPicPr>
          <p:cNvPr id="2" name="Picture 1">
            <a:extLst>
              <a:ext uri="{FF2B5EF4-FFF2-40B4-BE49-F238E27FC236}">
                <a16:creationId xmlns:a16="http://schemas.microsoft.com/office/drawing/2014/main" id="{41AA7F3C-4318-4312-B8FF-AEA2E5A89486}"/>
              </a:ext>
            </a:extLst>
          </p:cNvPr>
          <p:cNvPicPr>
            <a:picLocks noChangeAspect="1"/>
          </p:cNvPicPr>
          <p:nvPr/>
        </p:nvPicPr>
        <p:blipFill rotWithShape="1">
          <a:blip r:embed="rId4"/>
          <a:srcRect r="12223" b="32464"/>
          <a:stretch/>
        </p:blipFill>
        <p:spPr>
          <a:xfrm>
            <a:off x="8390089" y="4007487"/>
            <a:ext cx="3474192" cy="5402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50625739"/>
      </p:ext>
    </p:extLst>
  </p:cSld>
  <p:clrMapOvr>
    <a:masterClrMapping/>
  </p:clrMapOvr>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297FD5"/>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A704EE494C3F4DB743DEFA0337B9B8" ma:contentTypeVersion="13" ma:contentTypeDescription="Create a new document." ma:contentTypeScope="" ma:versionID="643bdac4f206232fd4d789da908d3246">
  <xsd:schema xmlns:xsd="http://www.w3.org/2001/XMLSchema" xmlns:xs="http://www.w3.org/2001/XMLSchema" xmlns:p="http://schemas.microsoft.com/office/2006/metadata/properties" xmlns:ns3="87b23483-d4f5-4b43-ab42-37d40409ea5a" xmlns:ns4="187fc0f5-caf8-4c2f-abf5-c450f57c6a23" targetNamespace="http://schemas.microsoft.com/office/2006/metadata/properties" ma:root="true" ma:fieldsID="76273455bd45fa4a73b4399802e944c6" ns3:_="" ns4:_="">
    <xsd:import namespace="87b23483-d4f5-4b43-ab42-37d40409ea5a"/>
    <xsd:import namespace="187fc0f5-caf8-4c2f-abf5-c450f57c6a2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b23483-d4f5-4b43-ab42-37d40409ea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87fc0f5-caf8-4c2f-abf5-c450f57c6a2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1AE405E-5F1D-47A5-9CBC-BB45F50204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b23483-d4f5-4b43-ab42-37d40409ea5a"/>
    <ds:schemaRef ds:uri="187fc0f5-caf8-4c2f-abf5-c450f57c6a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9BBE7C-82E5-4A2E-8BA3-CA20594734C0}">
  <ds:schemaRefs>
    <ds:schemaRef ds:uri="http://schemas.microsoft.com/sharepoint/v3/contenttype/forms"/>
  </ds:schemaRefs>
</ds:datastoreItem>
</file>

<file path=customXml/itemProps3.xml><?xml version="1.0" encoding="utf-8"?>
<ds:datastoreItem xmlns:ds="http://schemas.openxmlformats.org/officeDocument/2006/customXml" ds:itemID="{055DC795-4E43-4086-B8E0-A4A1D5E6670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1352</TotalTime>
  <Words>2894</Words>
  <Application>Microsoft Office PowerPoint</Application>
  <PresentationFormat>Widescreen</PresentationFormat>
  <Paragraphs>444</Paragraphs>
  <Slides>31</Slides>
  <Notes>27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9" baseType="lpstr">
      <vt:lpstr>Arial</vt:lpstr>
      <vt:lpstr>Calibri</vt:lpstr>
      <vt:lpstr>Calibri body</vt:lpstr>
      <vt:lpstr>Cambria Math</vt:lpstr>
      <vt:lpstr>Wingdings</vt:lpstr>
      <vt:lpstr>WordVisi_MSFontService</vt:lpstr>
      <vt:lpstr>Office Theme</vt:lpstr>
      <vt:lpstr>Bitmap Image</vt:lpstr>
      <vt:lpstr>Onshore Titanium Pipe Corrosion Failure</vt:lpstr>
      <vt:lpstr>Index</vt:lpstr>
      <vt:lpstr>PowerPoint Presentation</vt:lpstr>
      <vt:lpstr>Aim</vt:lpstr>
      <vt:lpstr>Process Description</vt:lpstr>
      <vt:lpstr>Root cause Two leaks location</vt:lpstr>
      <vt:lpstr>Root cause Two streams joining </vt:lpstr>
      <vt:lpstr>Root cause Weld: HAZ area</vt:lpstr>
      <vt:lpstr>Root cause Environment: O2</vt:lpstr>
      <vt:lpstr>PowerPoint Presentation</vt:lpstr>
      <vt:lpstr>Root cause Environment: H+</vt:lpstr>
      <vt:lpstr>PowerPoint Presentation</vt:lpstr>
      <vt:lpstr>PowerPoint Presentation</vt:lpstr>
      <vt:lpstr> Risk assessment Safe to Operate?</vt:lpstr>
      <vt:lpstr>Risk assessment Ongoing Integrity Surveillance Plan</vt:lpstr>
      <vt:lpstr>Risk assessment Ongoing Integrity Surveillance Plan</vt:lpstr>
      <vt:lpstr>PowerPoint Presentation</vt:lpstr>
      <vt:lpstr>PowerPoint Presentation</vt:lpstr>
      <vt:lpstr>PowerPoint Presentation</vt:lpstr>
      <vt:lpstr>PowerPoint Presentation</vt:lpstr>
      <vt:lpstr>PowerPoint Presentation</vt:lpstr>
      <vt:lpstr>PowerPoint Presentation</vt:lpstr>
      <vt:lpstr>Alternative Materials Weld</vt:lpstr>
      <vt:lpstr>Alternative Materials</vt:lpstr>
      <vt:lpstr>Alternative Materials</vt:lpstr>
      <vt:lpstr>Longer Term Solutions</vt:lpstr>
      <vt:lpstr>Longer Term Solutions</vt:lpstr>
      <vt:lpstr>Other Considerations</vt:lpstr>
      <vt:lpstr>Summary</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Onshore Titanium Pipe Corrosion Failure</dc:title>
  <dc:creator>Claudia Martinez Pinon</dc:creator>
  <cp:lastModifiedBy>David Mobbs</cp:lastModifiedBy>
  <cp:revision>166</cp:revision>
  <dcterms:created xsi:type="dcterms:W3CDTF">2020-11-08T20:13:01Z</dcterms:created>
  <dcterms:modified xsi:type="dcterms:W3CDTF">2020-11-11T14:28:19Z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0x01010090A704EE494C3F4DB743DEFA0337B9B8</vt:lpwstr>
  </property>
</Properties>
</file>