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82" r:id="rId5"/>
    <p:sldId id="273" r:id="rId6"/>
    <p:sldId id="268" r:id="rId7"/>
    <p:sldId id="269" r:id="rId8"/>
    <p:sldId id="270" r:id="rId9"/>
    <p:sldId id="271" r:id="rId10"/>
    <p:sldId id="272" r:id="rId11"/>
    <p:sldId id="290" r:id="rId12"/>
    <p:sldId id="284" r:id="rId13"/>
    <p:sldId id="265" r:id="rId14"/>
    <p:sldId id="266" r:id="rId15"/>
    <p:sldId id="258" r:id="rId16"/>
    <p:sldId id="264" r:id="rId17"/>
    <p:sldId id="259" r:id="rId18"/>
    <p:sldId id="278" r:id="rId19"/>
    <p:sldId id="279" r:id="rId20"/>
    <p:sldId id="280" r:id="rId21"/>
    <p:sldId id="281" r:id="rId22"/>
    <p:sldId id="275" r:id="rId23"/>
    <p:sldId id="276" r:id="rId24"/>
    <p:sldId id="277"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shaw5612@gmail.com" initials="ds" lastIdx="54" clrIdx="0">
    <p:extLst>
      <p:ext uri="{19B8F6BF-5375-455C-9EA6-DF929625EA0E}">
        <p15:presenceInfo xmlns:p15="http://schemas.microsoft.com/office/powerpoint/2012/main" userId="S::urn:spo:guest#dshaw5612@gmail.com::" providerId="AD"/>
      </p:ext>
    </p:extLst>
  </p:cmAuthor>
  <p:cmAuthor id="2" name="Sophie Zhang" initials="SZ" lastIdx="7" clrIdx="1">
    <p:extLst>
      <p:ext uri="{19B8F6BF-5375-455C-9EA6-DF929625EA0E}">
        <p15:presenceInfo xmlns:p15="http://schemas.microsoft.com/office/powerpoint/2012/main" userId="S::sophie.zhang_npl.co.uk#ext#@saipem.onmicrosoft.com::6789c029-a553-412a-af92-aa7bd0d05516" providerId="AD"/>
      </p:ext>
    </p:extLst>
  </p:cmAuthor>
  <p:cmAuthor id="3" name="Sophie Zhang" initials="SZ [2]" lastIdx="9" clrIdx="2">
    <p:extLst>
      <p:ext uri="{19B8F6BF-5375-455C-9EA6-DF929625EA0E}">
        <p15:presenceInfo xmlns:p15="http://schemas.microsoft.com/office/powerpoint/2012/main" userId="S::sophie.zhang@npl.co.uk::6568dd70-e9b6-4291-8ef6-50f3f532ba6c" providerId="AD"/>
      </p:ext>
    </p:extLst>
  </p:cmAuthor>
  <p:cmAuthor id="4" name="Reed Antoine" initials="RA" lastIdx="5" clrIdx="3">
    <p:extLst>
      <p:ext uri="{19B8F6BF-5375-455C-9EA6-DF929625EA0E}">
        <p15:presenceInfo xmlns:p15="http://schemas.microsoft.com/office/powerpoint/2012/main" userId="S::Antoine.Reed@saipem.com::3a0c8b67-c3f7-4ed1-b0d8-b3a1a8641b98" providerId="AD"/>
      </p:ext>
    </p:extLst>
  </p:cmAuthor>
  <p:cmAuthor id="5" name="Freda Akwah  Intertek" initials="FI" lastIdx="7" clrIdx="4">
    <p:extLst>
      <p:ext uri="{19B8F6BF-5375-455C-9EA6-DF929625EA0E}">
        <p15:presenceInfo xmlns:p15="http://schemas.microsoft.com/office/powerpoint/2012/main" userId="S::freda.akwah_intertek.com#ext#@saipem.onmicrosoft.com::f20fa35d-c3c1-45bd-8492-c6a5f36c4d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6A9F5-E0EA-4B4E-9F4E-7DCE4DCD6767}" v="2207" dt="2020-11-11T17:12:49.881"/>
    <p1510:client id="{1A1AEC42-CB58-50AC-0132-7084C23BCB30}" v="433" dt="2020-11-11T15:35:11.324"/>
    <p1510:client id="{7BEC07F0-931C-E273-2793-717212E8A568}" v="148" dt="2020-11-11T17:44:14.039"/>
    <p1510:client id="{8DADCB15-D0A5-01E3-2454-CD0BB298698A}" v="123" dt="2020-11-10T21:08:17.526"/>
    <p1510:client id="{A5C4CDF5-37DE-6158-3566-8B3E56B2FAD8}" v="33" dt="2020-11-10T18:27:32.453"/>
    <p1510:client id="{AD36144E-FAFE-4E43-A388-9DFFFB9A1DD5}" v="157" dt="2020-11-10T18:32:39.002"/>
    <p1510:client id="{C6861BCF-0F95-3EE4-6810-48BD450DB311}" v="23" dt="2020-11-11T17:51:15.468"/>
    <p1510:client id="{D9399064-42E8-66BA-C8E7-C1C7A6106910}" v="3" dt="2020-11-10T19:09:10.666"/>
    <p1510:client id="{DDC9C3AB-54AD-D316-3F8A-1408E3BA6874}" v="57" dt="2020-11-11T13:33:37.300"/>
    <p1510:client id="{E9A8E303-10FF-400A-9767-1B57EC89F108}" v="4632" dt="2020-11-11T18:01:21.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EC221-B828-48C5-84AC-950EA1C7C8D6}" type="datetimeFigureOut">
              <a:rPr lang="en-GB" smtClean="0"/>
              <a:t>11/11/2020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EBA27-22CB-45FC-A763-F6F44EA9C76B}" type="slidenum">
              <a:rPr lang="en-GB" smtClean="0"/>
              <a:t>‹#›</a:t>
            </a:fld>
            <a:endParaRPr lang="en-GB"/>
          </a:p>
        </p:txBody>
      </p:sp>
    </p:spTree>
    <p:extLst>
      <p:ext uri="{BB962C8B-B14F-4D97-AF65-F5344CB8AC3E}">
        <p14:creationId xmlns:p14="http://schemas.microsoft.com/office/powerpoint/2010/main" val="175917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first step in approaching this case study was to draw out a simplified PFD of the system and to map out all the available information to identify areas of uncertainty or gaps in data.</a:t>
            </a:r>
          </a:p>
          <a:p>
            <a:endParaRPr lang="en-US">
              <a:cs typeface="Calibri"/>
            </a:endParaRPr>
          </a:p>
        </p:txBody>
      </p:sp>
      <p:sp>
        <p:nvSpPr>
          <p:cNvPr id="4" name="Slide Number Placeholder 3"/>
          <p:cNvSpPr>
            <a:spLocks noGrp="1"/>
          </p:cNvSpPr>
          <p:nvPr>
            <p:ph type="sldNum" sz="quarter" idx="5"/>
          </p:nvPr>
        </p:nvSpPr>
        <p:spPr/>
        <p:txBody>
          <a:bodyPr/>
          <a:lstStyle/>
          <a:p>
            <a:fld id="{430EBA27-22CB-45FC-A763-F6F44EA9C76B}" type="slidenum">
              <a:rPr lang="en-GB" smtClean="0"/>
              <a:t>3</a:t>
            </a:fld>
            <a:endParaRPr lang="en-GB"/>
          </a:p>
        </p:txBody>
      </p:sp>
    </p:spTree>
    <p:extLst>
      <p:ext uri="{BB962C8B-B14F-4D97-AF65-F5344CB8AC3E}">
        <p14:creationId xmlns:p14="http://schemas.microsoft.com/office/powerpoint/2010/main" val="267601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Fix hydride formation – no need to be detailed - </a:t>
            </a:r>
          </a:p>
        </p:txBody>
      </p:sp>
      <p:sp>
        <p:nvSpPr>
          <p:cNvPr id="4" name="Slide Number Placeholder 3"/>
          <p:cNvSpPr>
            <a:spLocks noGrp="1"/>
          </p:cNvSpPr>
          <p:nvPr>
            <p:ph type="sldNum" sz="quarter" idx="5"/>
          </p:nvPr>
        </p:nvSpPr>
        <p:spPr/>
        <p:txBody>
          <a:bodyPr/>
          <a:lstStyle/>
          <a:p>
            <a:fld id="{430EBA27-22CB-45FC-A763-F6F44EA9C76B}" type="slidenum">
              <a:rPr lang="en-GB" smtClean="0"/>
              <a:t>14</a:t>
            </a:fld>
            <a:endParaRPr lang="en-GB"/>
          </a:p>
        </p:txBody>
      </p:sp>
    </p:spTree>
    <p:extLst>
      <p:ext uri="{BB962C8B-B14F-4D97-AF65-F5344CB8AC3E}">
        <p14:creationId xmlns:p14="http://schemas.microsoft.com/office/powerpoint/2010/main" val="328377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Na2MoO4 changes titanium from active-passivation state to a passive state at 40C and therefore may be appropriate as an inhibitor for this system.</a:t>
            </a:r>
          </a:p>
          <a:p>
            <a:endParaRPr lang="en-GB" dirty="0"/>
          </a:p>
        </p:txBody>
      </p:sp>
      <p:sp>
        <p:nvSpPr>
          <p:cNvPr id="4" name="Slide Number Placeholder 3"/>
          <p:cNvSpPr>
            <a:spLocks noGrp="1"/>
          </p:cNvSpPr>
          <p:nvPr>
            <p:ph type="sldNum" sz="quarter" idx="5"/>
          </p:nvPr>
        </p:nvSpPr>
        <p:spPr/>
        <p:txBody>
          <a:bodyPr/>
          <a:lstStyle/>
          <a:p>
            <a:fld id="{430EBA27-22CB-45FC-A763-F6F44EA9C76B}" type="slidenum">
              <a:rPr lang="en-GB" smtClean="0"/>
              <a:t>20</a:t>
            </a:fld>
            <a:endParaRPr lang="en-GB"/>
          </a:p>
        </p:txBody>
      </p:sp>
    </p:spTree>
    <p:extLst>
      <p:ext uri="{BB962C8B-B14F-4D97-AF65-F5344CB8AC3E}">
        <p14:creationId xmlns:p14="http://schemas.microsoft.com/office/powerpoint/2010/main" val="257935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looked at understanding the front end of the process:</a:t>
            </a:r>
          </a:p>
          <a:p>
            <a:r>
              <a:rPr lang="en-US">
                <a:cs typeface="Calibri"/>
              </a:rPr>
              <a:t>Sodium carbonate and water are mixed in a vessel, which is a source of O2 ingress, but this is removed by an oxygen scavenger. It is also a source of high pH as it is alkaline.</a:t>
            </a:r>
          </a:p>
          <a:p>
            <a:r>
              <a:rPr lang="en-US">
                <a:cs typeface="Calibri"/>
              </a:rPr>
              <a:t>The </a:t>
            </a:r>
            <a:r>
              <a:rPr lang="en-US" err="1">
                <a:cs typeface="Calibri"/>
              </a:rPr>
              <a:t>sodacarb</a:t>
            </a:r>
            <a:r>
              <a:rPr lang="en-US">
                <a:cs typeface="Calibri"/>
              </a:rPr>
              <a:t> solution is mixed with dry MEG from storage, which is another source of O2 ingress for which it is not believed that scavenger is used.</a:t>
            </a:r>
          </a:p>
          <a:p>
            <a:r>
              <a:rPr lang="en-US">
                <a:cs typeface="Calibri"/>
              </a:rPr>
              <a:t>The MEG and </a:t>
            </a:r>
            <a:r>
              <a:rPr lang="en-US" err="1">
                <a:cs typeface="Calibri"/>
              </a:rPr>
              <a:t>sodacarb</a:t>
            </a:r>
            <a:r>
              <a:rPr lang="en-US">
                <a:cs typeface="Calibri"/>
              </a:rPr>
              <a:t> are mixed and left to react for an hour to precipitate carbonates.</a:t>
            </a:r>
          </a:p>
          <a:p>
            <a:r>
              <a:rPr lang="en-US">
                <a:cs typeface="Calibri"/>
              </a:rPr>
              <a:t>These are then removed by a filter which seems to remove any undissolved salts which mainly includes some sodium chloride, sodium, calcium and magnesium carbonate.</a:t>
            </a:r>
          </a:p>
          <a:p>
            <a:r>
              <a:rPr lang="en-US">
                <a:cs typeface="Calibri"/>
              </a:rPr>
              <a:t>The filtrate is then ready to be pumped to the evaporator.</a:t>
            </a:r>
          </a:p>
        </p:txBody>
      </p:sp>
      <p:sp>
        <p:nvSpPr>
          <p:cNvPr id="4" name="Slide Number Placeholder 3"/>
          <p:cNvSpPr>
            <a:spLocks noGrp="1"/>
          </p:cNvSpPr>
          <p:nvPr>
            <p:ph type="sldNum" sz="quarter" idx="5"/>
          </p:nvPr>
        </p:nvSpPr>
        <p:spPr/>
        <p:txBody>
          <a:bodyPr/>
          <a:lstStyle/>
          <a:p>
            <a:fld id="{430EBA27-22CB-45FC-A763-F6F44EA9C76B}" type="slidenum">
              <a:rPr lang="en-GB" smtClean="0"/>
              <a:t>4</a:t>
            </a:fld>
            <a:endParaRPr lang="en-GB"/>
          </a:p>
        </p:txBody>
      </p:sp>
    </p:spTree>
    <p:extLst>
      <p:ext uri="{BB962C8B-B14F-4D97-AF65-F5344CB8AC3E}">
        <p14:creationId xmlns:p14="http://schemas.microsoft.com/office/powerpoint/2010/main" val="349463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Fresh dry MEG filtrate is pumped to the evaporator which already contains an inventory of salt-concentrated MEG.</a:t>
            </a:r>
          </a:p>
          <a:p>
            <a:r>
              <a:rPr lang="en-US">
                <a:cs typeface="Calibri"/>
              </a:rPr>
              <a:t>This is in turn pumped:</a:t>
            </a:r>
          </a:p>
          <a:p>
            <a:r>
              <a:rPr lang="en-US">
                <a:cs typeface="Calibri"/>
              </a:rPr>
              <a:t>1) to the calandria where it is heated up to 160 deg C. It then flashes in the evaporator which is at a lower pressure, 200 </a:t>
            </a:r>
            <a:r>
              <a:rPr lang="en-US" err="1">
                <a:cs typeface="Calibri"/>
              </a:rPr>
              <a:t>mbara</a:t>
            </a:r>
            <a:r>
              <a:rPr lang="en-US">
                <a:cs typeface="Calibri"/>
              </a:rPr>
              <a:t>. The flash </a:t>
            </a:r>
            <a:r>
              <a:rPr lang="en-US" err="1">
                <a:cs typeface="Calibri"/>
              </a:rPr>
              <a:t>vapour</a:t>
            </a:r>
            <a:r>
              <a:rPr lang="en-US">
                <a:cs typeface="Calibri"/>
              </a:rPr>
              <a:t> which is lean MEG is recovered in the vacuum system by condensing the MEG.</a:t>
            </a:r>
          </a:p>
          <a:p>
            <a:r>
              <a:rPr lang="en-US">
                <a:cs typeface="Calibri"/>
              </a:rPr>
              <a:t>2) to the spillback line which contains a density meter to monitor the salt concentration and control how much of the solution is sent forward to the centrifuge separator. The spillback continuously sends rich MEG around back to the pump suction.</a:t>
            </a:r>
          </a:p>
          <a:p>
            <a:r>
              <a:rPr lang="en-US">
                <a:cs typeface="Calibri"/>
              </a:rPr>
              <a:t>The rich MEG take-off is processed in the centrifuge where lean MEG is separated from salts, mainly sodium chloride (over 90%).</a:t>
            </a:r>
          </a:p>
          <a:p>
            <a:endParaRPr lang="en-US">
              <a:cs typeface="Calibri"/>
            </a:endParaRPr>
          </a:p>
        </p:txBody>
      </p:sp>
      <p:sp>
        <p:nvSpPr>
          <p:cNvPr id="4" name="Slide Number Placeholder 3"/>
          <p:cNvSpPr>
            <a:spLocks noGrp="1"/>
          </p:cNvSpPr>
          <p:nvPr>
            <p:ph type="sldNum" sz="quarter" idx="5"/>
          </p:nvPr>
        </p:nvSpPr>
        <p:spPr/>
        <p:txBody>
          <a:bodyPr/>
          <a:lstStyle/>
          <a:p>
            <a:fld id="{430EBA27-22CB-45FC-A763-F6F44EA9C76B}" type="slidenum">
              <a:rPr lang="en-GB" smtClean="0"/>
              <a:t>5</a:t>
            </a:fld>
            <a:endParaRPr lang="en-GB"/>
          </a:p>
        </p:txBody>
      </p:sp>
    </p:spTree>
    <p:extLst>
      <p:ext uri="{BB962C8B-B14F-4D97-AF65-F5344CB8AC3E}">
        <p14:creationId xmlns:p14="http://schemas.microsoft.com/office/powerpoint/2010/main" val="411857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Part of the investigation was to pin-point the exact location of the leaks and to make sense of which pictures belonged to which leak.</a:t>
            </a:r>
          </a:p>
          <a:p>
            <a:r>
              <a:rPr lang="en-US"/>
              <a:t>Two leaks were observed in the pump spillback at similar locations (near bends and dead legs) and similar conditions (same temp, P, velocity, composition). We have assumed they leaked for the same reasons so will concentrate only on one location: the leak at the takeoff to the centrifuge.</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30EBA27-22CB-45FC-A763-F6F44EA9C76B}" type="slidenum">
              <a:rPr lang="en-GB" smtClean="0"/>
              <a:t>6</a:t>
            </a:fld>
            <a:endParaRPr lang="en-GB"/>
          </a:p>
        </p:txBody>
      </p:sp>
    </p:spTree>
    <p:extLst>
      <p:ext uri="{BB962C8B-B14F-4D97-AF65-F5344CB8AC3E}">
        <p14:creationId xmlns:p14="http://schemas.microsoft.com/office/powerpoint/2010/main" val="748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found several inconsistencies and areas of concern:</a:t>
            </a:r>
          </a:p>
          <a:p>
            <a:r>
              <a:rPr lang="en-US">
                <a:cs typeface="Calibri"/>
              </a:rPr>
              <a:t>- high velocities in the pipe 11 m/s for a slurry line is very high and is likely to lead to </a:t>
            </a:r>
            <a:r>
              <a:rPr lang="en-US" err="1">
                <a:cs typeface="Calibri"/>
              </a:rPr>
              <a:t>errosion</a:t>
            </a:r>
            <a:r>
              <a:rPr lang="en-US">
                <a:cs typeface="Calibri"/>
              </a:rPr>
              <a:t>.</a:t>
            </a:r>
          </a:p>
          <a:p>
            <a:r>
              <a:rPr lang="en-US">
                <a:cs typeface="Calibri"/>
              </a:rPr>
              <a:t>- the required vacuum of 200 mbar was not maintained for the past year. It is unclear what caused the vacuum to fail but it resulted in O2 ingress into the system. This in turn caused the formation of acids mainly glycolic acid and formic acid in the calandria.</a:t>
            </a:r>
          </a:p>
          <a:p>
            <a:r>
              <a:rPr lang="en-US">
                <a:cs typeface="Calibri"/>
              </a:rPr>
              <a:t>- corrosive chloride ions are present in the solution. However this is what the system would have been designed for but the presence of acids may have changed the material suitability for this service.</a:t>
            </a:r>
          </a:p>
          <a:p>
            <a:r>
              <a:rPr lang="en-US">
                <a:cs typeface="Calibri"/>
              </a:rPr>
              <a:t>- there was some conflicting information about the operating temperature of the calandria, with some sources stating up to 160 </a:t>
            </a:r>
            <a:r>
              <a:rPr lang="en-US" err="1">
                <a:cs typeface="Calibri"/>
              </a:rPr>
              <a:t>dgeC</a:t>
            </a:r>
            <a:r>
              <a:rPr lang="en-US">
                <a:cs typeface="Calibri"/>
              </a:rPr>
              <a:t> and others stating an operating temperature of 120-130 deg C. This high temperature is also, in the presence of O2 a catalyst for the formation of acids.</a:t>
            </a:r>
          </a:p>
        </p:txBody>
      </p:sp>
      <p:sp>
        <p:nvSpPr>
          <p:cNvPr id="4" name="Slide Number Placeholder 3"/>
          <p:cNvSpPr>
            <a:spLocks noGrp="1"/>
          </p:cNvSpPr>
          <p:nvPr>
            <p:ph type="sldNum" sz="quarter" idx="5"/>
          </p:nvPr>
        </p:nvSpPr>
        <p:spPr/>
        <p:txBody>
          <a:bodyPr/>
          <a:lstStyle/>
          <a:p>
            <a:fld id="{430EBA27-22CB-45FC-A763-F6F44EA9C76B}" type="slidenum">
              <a:rPr lang="en-GB" smtClean="0"/>
              <a:t>7</a:t>
            </a:fld>
            <a:endParaRPr lang="en-GB"/>
          </a:p>
        </p:txBody>
      </p:sp>
    </p:spTree>
    <p:extLst>
      <p:ext uri="{BB962C8B-B14F-4D97-AF65-F5344CB8AC3E}">
        <p14:creationId xmlns:p14="http://schemas.microsoft.com/office/powerpoint/2010/main" val="217717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investigated what could be the cause of formation of acids and how these could be made:</a:t>
            </a:r>
          </a:p>
          <a:p>
            <a:pPr marL="171450" indent="-171450">
              <a:buFontTx/>
              <a:buChar char="-"/>
            </a:pPr>
            <a:r>
              <a:rPr lang="en-US">
                <a:cs typeface="Calibri"/>
              </a:rPr>
              <a:t>MEG easily </a:t>
            </a:r>
            <a:r>
              <a:rPr lang="en-US" err="1">
                <a:cs typeface="Calibri"/>
              </a:rPr>
              <a:t>oxidises</a:t>
            </a:r>
            <a:r>
              <a:rPr lang="en-US">
                <a:cs typeface="Calibri"/>
              </a:rPr>
              <a:t> to an aldehyde under the presence of air</a:t>
            </a:r>
          </a:p>
          <a:p>
            <a:pPr marL="171450" indent="-171450">
              <a:buFontTx/>
              <a:buChar char="-"/>
            </a:pPr>
            <a:r>
              <a:rPr lang="en-US">
                <a:cs typeface="Calibri"/>
              </a:rPr>
              <a:t>The aldehyde then  </a:t>
            </a:r>
            <a:r>
              <a:rPr lang="en-US" err="1">
                <a:cs typeface="Calibri"/>
              </a:rPr>
              <a:t>oxidises</a:t>
            </a:r>
            <a:r>
              <a:rPr lang="en-US">
                <a:cs typeface="Calibri"/>
              </a:rPr>
              <a:t> to glycolic acid with heat and the presence of a catalyst.</a:t>
            </a:r>
          </a:p>
          <a:p>
            <a:pPr marL="171450" indent="-171450">
              <a:buFontTx/>
              <a:buChar char="-"/>
            </a:pPr>
            <a:r>
              <a:rPr lang="en-US">
                <a:cs typeface="Calibri"/>
              </a:rPr>
              <a:t>We would expect this catalyst to be either an enzyme or a base metal.</a:t>
            </a:r>
          </a:p>
          <a:p>
            <a:pPr marL="171450" indent="-171450">
              <a:buFontTx/>
              <a:buChar char="-"/>
            </a:pPr>
            <a:r>
              <a:rPr lang="en-US">
                <a:cs typeface="Calibri"/>
              </a:rPr>
              <a:t>The paper this is extracted from suggested Titanium dioxide could catalyze the conversions</a:t>
            </a:r>
          </a:p>
          <a:p>
            <a:pPr marL="171450" indent="-171450">
              <a:buFontTx/>
              <a:buChar char="-"/>
            </a:pPr>
            <a:r>
              <a:rPr lang="en-US">
                <a:cs typeface="Calibri"/>
              </a:rPr>
              <a:t>The main dominant acid we would see is glycolic acid as it is most stable but formic and acetic are also be formed.</a:t>
            </a:r>
          </a:p>
          <a:p>
            <a:pPr marL="171450" indent="-171450">
              <a:buFontTx/>
              <a:buChar char="-"/>
            </a:pPr>
            <a:endParaRPr lang="en-US">
              <a:cs typeface="Calibri"/>
            </a:endParaRPr>
          </a:p>
          <a:p>
            <a:pPr marL="171450" indent="-171450">
              <a:buFontTx/>
              <a:buChar char="-"/>
            </a:pPr>
            <a:endParaRPr lang="en-US">
              <a:cs typeface="Calibri"/>
            </a:endParaRPr>
          </a:p>
          <a:p>
            <a:pPr marL="0" indent="0">
              <a:buFontTx/>
              <a:buNone/>
            </a:pPr>
            <a:endParaRPr lang="en-US">
              <a:cs typeface="Calibri"/>
            </a:endParaRPr>
          </a:p>
        </p:txBody>
      </p:sp>
      <p:sp>
        <p:nvSpPr>
          <p:cNvPr id="4" name="Slide Number Placeholder 3"/>
          <p:cNvSpPr>
            <a:spLocks noGrp="1"/>
          </p:cNvSpPr>
          <p:nvPr>
            <p:ph type="sldNum" sz="quarter" idx="5"/>
          </p:nvPr>
        </p:nvSpPr>
        <p:spPr/>
        <p:txBody>
          <a:bodyPr/>
          <a:lstStyle/>
          <a:p>
            <a:fld id="{430EBA27-22CB-45FC-A763-F6F44EA9C76B}" type="slidenum">
              <a:rPr lang="en-GB" smtClean="0"/>
              <a:t>8</a:t>
            </a:fld>
            <a:endParaRPr lang="en-GB"/>
          </a:p>
        </p:txBody>
      </p:sp>
    </p:spTree>
    <p:extLst>
      <p:ext uri="{BB962C8B-B14F-4D97-AF65-F5344CB8AC3E}">
        <p14:creationId xmlns:p14="http://schemas.microsoft.com/office/powerpoint/2010/main" val="396143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0EBA27-22CB-45FC-A763-F6F44EA9C76B}" type="slidenum">
              <a:rPr lang="en-GB" smtClean="0"/>
              <a:t>9</a:t>
            </a:fld>
            <a:endParaRPr lang="en-GB"/>
          </a:p>
        </p:txBody>
      </p:sp>
    </p:spTree>
    <p:extLst>
      <p:ext uri="{BB962C8B-B14F-4D97-AF65-F5344CB8AC3E}">
        <p14:creationId xmlns:p14="http://schemas.microsoft.com/office/powerpoint/2010/main" val="256357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0EBA27-22CB-45FC-A763-F6F44EA9C76B}" type="slidenum">
              <a:rPr lang="en-GB" smtClean="0"/>
              <a:t>10</a:t>
            </a:fld>
            <a:endParaRPr lang="en-GB"/>
          </a:p>
        </p:txBody>
      </p:sp>
    </p:spTree>
    <p:extLst>
      <p:ext uri="{BB962C8B-B14F-4D97-AF65-F5344CB8AC3E}">
        <p14:creationId xmlns:p14="http://schemas.microsoft.com/office/powerpoint/2010/main" val="13500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Arial" panose="020B0604020202020204" pitchFamily="34" charset="0"/>
                <a:cs typeface="Arial" panose="020B0604020202020204" pitchFamily="34" charset="0"/>
              </a:rPr>
              <a:t>Erosion-Corrosion </a:t>
            </a:r>
            <a:r>
              <a:rPr lang="en-GB" sz="1200">
                <a:latin typeface="Arial" panose="020B0604020202020204" pitchFamily="34" charset="0"/>
                <a:cs typeface="Arial" panose="020B0604020202020204" pitchFamily="34" charset="0"/>
              </a:rPr>
              <a:t>– Erosion-corrosion is a description for the damage that occurs when corrosion contributes to erosion by removing protective films or scales, or by exposing the metal surface to further corrosion under the combined action of erosion and corrosion; </a:t>
            </a:r>
          </a:p>
          <a:p>
            <a:pPr algn="l">
              <a:buFont typeface="Courier New" panose="02070309020205020404" pitchFamily="49" charset="0"/>
              <a:buChar char="o"/>
            </a:pPr>
            <a:r>
              <a:rPr lang="en-GB" sz="1200">
                <a:latin typeface="Arial" panose="020B0604020202020204" pitchFamily="34" charset="0"/>
                <a:cs typeface="Arial" panose="020B0604020202020204" pitchFamily="34" charset="0"/>
              </a:rPr>
              <a:t>Geometry of the pipe in the failed areas (Joint A + other failed area) would be associated with additional turbulence and therefore implies an erosion type failure.</a:t>
            </a:r>
          </a:p>
          <a:p>
            <a:pPr algn="l">
              <a:buFont typeface="Courier New" panose="02070309020205020404" pitchFamily="49" charset="0"/>
              <a:buChar char="o"/>
            </a:pPr>
            <a:r>
              <a:rPr lang="en-GB" sz="1200">
                <a:latin typeface="Arial" panose="020B0604020202020204" pitchFamily="34" charset="0"/>
                <a:cs typeface="Arial" panose="020B0604020202020204" pitchFamily="34" charset="0"/>
              </a:rPr>
              <a:t>Flowing salt slurry of which we have approximately </a:t>
            </a:r>
            <a:r>
              <a:rPr lang="en-GB" sz="1200">
                <a:solidFill>
                  <a:srgbClr val="FF0000"/>
                </a:solidFill>
                <a:latin typeface="Arial" panose="020B0604020202020204" pitchFamily="34" charset="0"/>
                <a:cs typeface="Arial" panose="020B0604020202020204" pitchFamily="34" charset="0"/>
              </a:rPr>
              <a:t>2.5% </a:t>
            </a:r>
            <a:r>
              <a:rPr lang="en-GB" sz="1200" err="1">
                <a:solidFill>
                  <a:srgbClr val="FF0000"/>
                </a:solidFill>
                <a:latin typeface="Arial" panose="020B0604020202020204" pitchFamily="34" charset="0"/>
                <a:cs typeface="Arial" panose="020B0604020202020204" pitchFamily="34" charset="0"/>
              </a:rPr>
              <a:t>wt</a:t>
            </a:r>
            <a:r>
              <a:rPr lang="en-GB" sz="1200">
                <a:solidFill>
                  <a:srgbClr val="FF0000"/>
                </a:solidFill>
                <a:latin typeface="Arial" panose="020B0604020202020204" pitchFamily="34" charset="0"/>
                <a:cs typeface="Arial" panose="020B0604020202020204" pitchFamily="34" charset="0"/>
              </a:rPr>
              <a:t>% </a:t>
            </a:r>
            <a:r>
              <a:rPr lang="en-GB" sz="1200" err="1">
                <a:solidFill>
                  <a:srgbClr val="FF0000"/>
                </a:solidFill>
                <a:latin typeface="Arial" panose="020B0604020202020204" pitchFamily="34" charset="0"/>
                <a:cs typeface="Arial" panose="020B0604020202020204" pitchFamily="34" charset="0"/>
              </a:rPr>
              <a:t>NaCL</a:t>
            </a:r>
            <a:r>
              <a:rPr lang="en-GB" sz="1200">
                <a:solidFill>
                  <a:srgbClr val="FF0000"/>
                </a:solidFill>
                <a:latin typeface="Arial" panose="020B0604020202020204" pitchFamily="34" charset="0"/>
                <a:cs typeface="Arial" panose="020B0604020202020204" pitchFamily="34" charset="0"/>
              </a:rPr>
              <a:t> solids </a:t>
            </a:r>
            <a:r>
              <a:rPr lang="en-GB" sz="1200">
                <a:latin typeface="Arial" panose="020B0604020202020204" pitchFamily="34" charset="0"/>
                <a:cs typeface="Arial" panose="020B0604020202020204" pitchFamily="34" charset="0"/>
              </a:rPr>
              <a:t>can mechanical removed protective oxide films and break down passivity.</a:t>
            </a:r>
          </a:p>
          <a:p>
            <a:pPr algn="l">
              <a:buFont typeface="Courier New" panose="02070309020205020404" pitchFamily="49" charset="0"/>
              <a:buChar char="o"/>
            </a:pPr>
            <a:r>
              <a:rPr lang="en-GB" sz="1200">
                <a:latin typeface="Arial" panose="020B0604020202020204" pitchFamily="34" charset="0"/>
                <a:cs typeface="Arial" panose="020B0604020202020204" pitchFamily="34" charset="0"/>
              </a:rPr>
              <a:t>Although for titanium, a minimum velocity of 30 m/s is required usually for erosion, the presence of corrosion/pitting removes this minimum velocity limit and a speed of </a:t>
            </a:r>
            <a:r>
              <a:rPr lang="en-GB" sz="1200">
                <a:solidFill>
                  <a:srgbClr val="FF0000"/>
                </a:solidFill>
                <a:latin typeface="Arial" panose="020B0604020202020204" pitchFamily="34" charset="0"/>
                <a:cs typeface="Arial" panose="020B0604020202020204" pitchFamily="34" charset="0"/>
              </a:rPr>
              <a:t>11 m/s</a:t>
            </a:r>
            <a:r>
              <a:rPr lang="en-GB" sz="1200">
                <a:latin typeface="Arial" panose="020B0604020202020204" pitchFamily="34" charset="0"/>
                <a:cs typeface="Arial" panose="020B0604020202020204" pitchFamily="34" charset="0"/>
              </a:rPr>
              <a:t> would certainly be sufficient to break down the passive protective coating.</a:t>
            </a:r>
          </a:p>
          <a:p>
            <a:pPr algn="l">
              <a:buFont typeface="Courier New" panose="02070309020205020404" pitchFamily="49" charset="0"/>
              <a:buChar char="o"/>
            </a:pPr>
            <a:r>
              <a:rPr lang="en-GB" sz="1100">
                <a:latin typeface="Arial" panose="020B0604020202020204" pitchFamily="34" charset="0"/>
                <a:cs typeface="Arial" panose="020B0604020202020204" pitchFamily="34" charset="0"/>
              </a:rPr>
              <a:t>Inability to reform oxide (re-passivation) in reducing environment (low potential) </a:t>
            </a:r>
          </a:p>
          <a:p>
            <a:pPr marL="457200" indent="-457200">
              <a:buFont typeface="+mj-lt"/>
              <a:buAutoNum type="arabicPeriod"/>
            </a:pPr>
            <a:r>
              <a:rPr lang="en-GB" sz="1200" b="1">
                <a:latin typeface="Arial" panose="020B0604020202020204" pitchFamily="34" charset="0"/>
                <a:cs typeface="Arial" panose="020B0604020202020204" pitchFamily="34" charset="0"/>
              </a:rPr>
              <a:t>HCl corrosion – </a:t>
            </a:r>
            <a:r>
              <a:rPr lang="en-GB" sz="1200">
                <a:latin typeface="Arial" panose="020B0604020202020204" pitchFamily="34" charset="0"/>
                <a:cs typeface="Arial" panose="020B0604020202020204" pitchFamily="34" charset="0"/>
              </a:rPr>
              <a:t>HCl corrosion causes both general and localized corrosion</a:t>
            </a:r>
          </a:p>
          <a:p>
            <a:pPr marL="457200" indent="-457200">
              <a:buFont typeface="+mj-lt"/>
              <a:buAutoNum type="arabicPeriod"/>
            </a:pPr>
            <a:r>
              <a:rPr lang="en-GB" sz="1200">
                <a:latin typeface="Arial" panose="020B0604020202020204" pitchFamily="34" charset="0"/>
                <a:cs typeface="Arial" panose="020B0604020202020204" pitchFamily="34" charset="0"/>
              </a:rPr>
              <a:t>HCl corrosion will de-stabilise the passive film formed on the surface of titanium which usually makes the material immune to pitting and corrosion.</a:t>
            </a:r>
          </a:p>
          <a:p>
            <a:pPr marL="457200" indent="-457200">
              <a:buFont typeface="+mj-lt"/>
              <a:buAutoNum type="arabicPeriod"/>
            </a:pPr>
            <a:r>
              <a:rPr lang="en-GB" sz="1100" b="1">
                <a:latin typeface="Arial" panose="020B0604020202020204" pitchFamily="34" charset="0"/>
                <a:cs typeface="Arial" panose="020B0604020202020204" pitchFamily="34" charset="0"/>
              </a:rPr>
              <a:t>Selective Attack – </a:t>
            </a:r>
            <a:r>
              <a:rPr lang="en-GB" sz="1200">
                <a:latin typeface="Arial" panose="020B0604020202020204" pitchFamily="34" charset="0"/>
                <a:cs typeface="Arial" panose="020B0604020202020204" pitchFamily="34" charset="0"/>
              </a:rPr>
              <a:t>Selective attack of a certain phase in a material in this case, we have a duel phase titanium, with increased beta phase around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430EBA27-22CB-45FC-A763-F6F44EA9C76B}" type="slidenum">
              <a:rPr lang="en-GB" smtClean="0"/>
              <a:t>12</a:t>
            </a:fld>
            <a:endParaRPr lang="en-GB"/>
          </a:p>
        </p:txBody>
      </p:sp>
    </p:spTree>
    <p:extLst>
      <p:ext uri="{BB962C8B-B14F-4D97-AF65-F5344CB8AC3E}">
        <p14:creationId xmlns:p14="http://schemas.microsoft.com/office/powerpoint/2010/main" val="248450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1F6369-C3CA-445F-95D3-95FDAD735920}"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416487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F6369-C3CA-445F-95D3-95FDAD735920}"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344347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F6369-C3CA-445F-95D3-95FDAD735920}"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199721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1F6369-C3CA-445F-95D3-95FDAD735920}"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277625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F6369-C3CA-445F-95D3-95FDAD735920}" type="datetimeFigureOut">
              <a:rPr lang="en-GB" smtClean="0"/>
              <a:t>11/11/2020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391607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1F6369-C3CA-445F-95D3-95FDAD735920}"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279128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1F6369-C3CA-445F-95D3-95FDAD735920}" type="datetimeFigureOut">
              <a:rPr lang="en-GB" smtClean="0"/>
              <a:t>11/11/2020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40322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1F6369-C3CA-445F-95D3-95FDAD735920}" type="datetimeFigureOut">
              <a:rPr lang="en-GB" smtClean="0"/>
              <a:t>11/11/2020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50000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F6369-C3CA-445F-95D3-95FDAD735920}" type="datetimeFigureOut">
              <a:rPr lang="en-GB" smtClean="0"/>
              <a:t>11/11/2020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321896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1F6369-C3CA-445F-95D3-95FDAD735920}"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357083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1F6369-C3CA-445F-95D3-95FDAD735920}" type="datetimeFigureOut">
              <a:rPr lang="en-GB" smtClean="0"/>
              <a:t>11/11/2020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B64079-6DC5-44C5-9D9D-0FDB15A4A9CF}" type="slidenum">
              <a:rPr lang="en-GB" smtClean="0"/>
              <a:t>‹#›</a:t>
            </a:fld>
            <a:endParaRPr lang="en-GB"/>
          </a:p>
        </p:txBody>
      </p:sp>
    </p:spTree>
    <p:extLst>
      <p:ext uri="{BB962C8B-B14F-4D97-AF65-F5344CB8AC3E}">
        <p14:creationId xmlns:p14="http://schemas.microsoft.com/office/powerpoint/2010/main" val="315966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F6369-C3CA-445F-95D3-95FDAD735920}" type="datetimeFigureOut">
              <a:rPr lang="en-GB" smtClean="0"/>
              <a:t>11/11/2020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64079-6DC5-44C5-9D9D-0FDB15A4A9CF}" type="slidenum">
              <a:rPr lang="en-GB" smtClean="0"/>
              <a:t>‹#›</a:t>
            </a:fld>
            <a:endParaRPr lang="en-GB"/>
          </a:p>
        </p:txBody>
      </p:sp>
    </p:spTree>
    <p:extLst>
      <p:ext uri="{BB962C8B-B14F-4D97-AF65-F5344CB8AC3E}">
        <p14:creationId xmlns:p14="http://schemas.microsoft.com/office/powerpoint/2010/main" val="255293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D08800-BFD8-44F4-BE0F-872ED95CB799}"/>
              </a:ext>
            </a:extLst>
          </p:cNvPr>
          <p:cNvSpPr>
            <a:spLocks noGrp="1"/>
          </p:cNvSpPr>
          <p:nvPr>
            <p:ph type="ctrTitle"/>
          </p:nvPr>
        </p:nvSpPr>
        <p:spPr>
          <a:xfrm>
            <a:off x="1524003" y="1999615"/>
            <a:ext cx="9144000" cy="2764028"/>
          </a:xfrm>
        </p:spPr>
        <p:txBody>
          <a:bodyPr anchor="ctr">
            <a:normAutofit/>
          </a:bodyPr>
          <a:lstStyle/>
          <a:p>
            <a:r>
              <a:rPr lang="en-GB" sz="7200">
                <a:latin typeface="Arial" panose="020B0604020202020204" pitchFamily="34" charset="0"/>
                <a:cs typeface="Arial" panose="020B0604020202020204" pitchFamily="34" charset="0"/>
              </a:rPr>
              <a:t>YEP Team 5</a:t>
            </a:r>
          </a:p>
        </p:txBody>
      </p:sp>
      <p:sp>
        <p:nvSpPr>
          <p:cNvPr id="3" name="Subtitle 2">
            <a:extLst>
              <a:ext uri="{FF2B5EF4-FFF2-40B4-BE49-F238E27FC236}">
                <a16:creationId xmlns:a16="http://schemas.microsoft.com/office/drawing/2014/main" id="{E7CAA27B-8594-47F1-9F51-85C30EA1298E}"/>
              </a:ext>
            </a:extLst>
          </p:cNvPr>
          <p:cNvSpPr>
            <a:spLocks noGrp="1"/>
          </p:cNvSpPr>
          <p:nvPr>
            <p:ph type="subTitle" idx="1"/>
          </p:nvPr>
        </p:nvSpPr>
        <p:spPr>
          <a:xfrm>
            <a:off x="1681924" y="5679305"/>
            <a:ext cx="8939787" cy="570238"/>
          </a:xfrm>
        </p:spPr>
        <p:txBody>
          <a:bodyPr anchor="ctr">
            <a:normAutofit fontScale="85000" lnSpcReduction="10000"/>
          </a:bodyPr>
          <a:lstStyle/>
          <a:p>
            <a:r>
              <a:rPr lang="en-GB" sz="2800">
                <a:latin typeface="Arial" panose="020B0604020202020204" pitchFamily="34" charset="0"/>
                <a:cs typeface="Arial" panose="020B0604020202020204" pitchFamily="34" charset="0"/>
              </a:rPr>
              <a:t>Antoine Reed, Celine Dischamps, Freda Akwah, Sophie Zhang </a:t>
            </a:r>
          </a:p>
        </p:txBody>
      </p:sp>
      <p:sp>
        <p:nvSpPr>
          <p:cNvPr id="39"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49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2EDB-073F-481B-8B7C-27E5EF6DE071}"/>
              </a:ext>
            </a:extLst>
          </p:cNvPr>
          <p:cNvSpPr>
            <a:spLocks noGrp="1"/>
          </p:cNvSpPr>
          <p:nvPr>
            <p:ph type="title"/>
          </p:nvPr>
        </p:nvSpPr>
        <p:spPr>
          <a:xfrm>
            <a:off x="435429" y="-247433"/>
            <a:ext cx="10515600" cy="1325563"/>
          </a:xfrm>
        </p:spPr>
        <p:txBody>
          <a:bodyPr>
            <a:normAutofit/>
          </a:bodyPr>
          <a:lstStyle/>
          <a:p>
            <a:r>
              <a:rPr lang="en-GB" sz="3000">
                <a:latin typeface="Arial" panose="020B0604020202020204" pitchFamily="34" charset="0"/>
                <a:cs typeface="Arial" panose="020B0604020202020204" pitchFamily="34" charset="0"/>
              </a:rPr>
              <a:t>Failure Observations (Leak 1 recycle line Joint A)</a:t>
            </a:r>
          </a:p>
        </p:txBody>
      </p:sp>
      <p:sp>
        <p:nvSpPr>
          <p:cNvPr id="31" name="Content Placeholder 2">
            <a:extLst>
              <a:ext uri="{FF2B5EF4-FFF2-40B4-BE49-F238E27FC236}">
                <a16:creationId xmlns:a16="http://schemas.microsoft.com/office/drawing/2014/main" id="{323AA3D4-EEAC-4701-A609-C5A95796635A}"/>
              </a:ext>
            </a:extLst>
          </p:cNvPr>
          <p:cNvSpPr>
            <a:spLocks noGrp="1"/>
          </p:cNvSpPr>
          <p:nvPr>
            <p:ph idx="1"/>
          </p:nvPr>
        </p:nvSpPr>
        <p:spPr>
          <a:xfrm>
            <a:off x="5227587" y="660190"/>
            <a:ext cx="5996633" cy="3163537"/>
          </a:xfrm>
        </p:spPr>
        <p:txBody>
          <a:bodyPr>
            <a:noAutofit/>
          </a:bodyPr>
          <a:lstStyle/>
          <a:p>
            <a:r>
              <a:rPr lang="en-GB" sz="2000" dirty="0">
                <a:latin typeface="Arial" panose="020B0604020202020204" pitchFamily="34" charset="0"/>
                <a:cs typeface="Arial" panose="020B0604020202020204" pitchFamily="34" charset="0"/>
              </a:rPr>
              <a:t>Gross pitting downstream from B end</a:t>
            </a:r>
          </a:p>
          <a:p>
            <a:r>
              <a:rPr lang="en-GB" sz="2000" dirty="0">
                <a:latin typeface="Arial" panose="020B0604020202020204" pitchFamily="34" charset="0"/>
                <a:cs typeface="Arial" panose="020B0604020202020204" pitchFamily="34" charset="0"/>
              </a:rPr>
              <a:t>Failure from inside to outside</a:t>
            </a:r>
          </a:p>
          <a:p>
            <a:r>
              <a:rPr lang="en-GB" sz="2000" dirty="0">
                <a:latin typeface="Arial" panose="020B0604020202020204" pitchFamily="34" charset="0"/>
                <a:cs typeface="Arial" panose="020B0604020202020204" pitchFamily="34" charset="0"/>
              </a:rPr>
              <a:t>Gross pitting predominately in the HAZ of the branch weld and the seam weld of the pipe</a:t>
            </a:r>
          </a:p>
          <a:p>
            <a:r>
              <a:rPr lang="en-GB" sz="2000" dirty="0">
                <a:latin typeface="Arial" panose="020B0604020202020204" pitchFamily="34" charset="0"/>
                <a:cs typeface="Arial" panose="020B0604020202020204" pitchFamily="34" charset="0"/>
              </a:rPr>
              <a:t>Additional pitting in the pipe parent material downstream from TEE junction</a:t>
            </a:r>
          </a:p>
          <a:p>
            <a:r>
              <a:rPr lang="en-GB" sz="2000" dirty="0">
                <a:latin typeface="Arial" panose="020B0604020202020204" pitchFamily="34" charset="0"/>
                <a:cs typeface="Arial" panose="020B0604020202020204" pitchFamily="34" charset="0"/>
              </a:rPr>
              <a:t>Majority of internally surface not associated with pitting and seems unaffected</a:t>
            </a:r>
          </a:p>
          <a:p>
            <a:r>
              <a:rPr lang="en-GB" sz="2000" dirty="0">
                <a:latin typeface="Arial" panose="020B0604020202020204" pitchFamily="34" charset="0"/>
                <a:cs typeface="Arial" panose="020B0604020202020204" pitchFamily="34" charset="0"/>
              </a:rPr>
              <a:t>No deposits on the internal surface of the pipe (maybe due to the process)</a:t>
            </a:r>
          </a:p>
          <a:p>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5B6CBE3-103F-4BF4-B5AB-83DA35992F33}"/>
              </a:ext>
            </a:extLst>
          </p:cNvPr>
          <p:cNvPicPr>
            <a:picLocks noChangeAspect="1"/>
          </p:cNvPicPr>
          <p:nvPr/>
        </p:nvPicPr>
        <p:blipFill rotWithShape="1">
          <a:blip r:embed="rId3"/>
          <a:srcRect t="3189" b="9588"/>
          <a:stretch/>
        </p:blipFill>
        <p:spPr>
          <a:xfrm>
            <a:off x="212535" y="3983058"/>
            <a:ext cx="4606665" cy="2816338"/>
          </a:xfrm>
          <a:prstGeom prst="rect">
            <a:avLst/>
          </a:prstGeom>
        </p:spPr>
      </p:pic>
      <p:pic>
        <p:nvPicPr>
          <p:cNvPr id="7" name="Picture 6">
            <a:extLst>
              <a:ext uri="{FF2B5EF4-FFF2-40B4-BE49-F238E27FC236}">
                <a16:creationId xmlns:a16="http://schemas.microsoft.com/office/drawing/2014/main" id="{D1532AF0-7054-42B1-BC32-06F0980062A1}"/>
              </a:ext>
            </a:extLst>
          </p:cNvPr>
          <p:cNvPicPr>
            <a:picLocks noChangeAspect="1"/>
          </p:cNvPicPr>
          <p:nvPr/>
        </p:nvPicPr>
        <p:blipFill rotWithShape="1">
          <a:blip r:embed="rId4"/>
          <a:srcRect t="1731" b="8239"/>
          <a:stretch/>
        </p:blipFill>
        <p:spPr>
          <a:xfrm>
            <a:off x="6295499" y="4049050"/>
            <a:ext cx="4402188" cy="2808950"/>
          </a:xfrm>
          <a:prstGeom prst="rect">
            <a:avLst/>
          </a:prstGeom>
        </p:spPr>
      </p:pic>
      <p:pic>
        <p:nvPicPr>
          <p:cNvPr id="8" name="Picture 7">
            <a:extLst>
              <a:ext uri="{FF2B5EF4-FFF2-40B4-BE49-F238E27FC236}">
                <a16:creationId xmlns:a16="http://schemas.microsoft.com/office/drawing/2014/main" id="{2B65A9E4-9C3E-49D4-ABB3-36F9B9AE8F16}"/>
              </a:ext>
            </a:extLst>
          </p:cNvPr>
          <p:cNvPicPr>
            <a:picLocks noChangeAspect="1"/>
          </p:cNvPicPr>
          <p:nvPr/>
        </p:nvPicPr>
        <p:blipFill rotWithShape="1">
          <a:blip r:embed="rId5"/>
          <a:srcRect b="4838"/>
          <a:stretch/>
        </p:blipFill>
        <p:spPr>
          <a:xfrm>
            <a:off x="856977" y="647846"/>
            <a:ext cx="3817406" cy="3397848"/>
          </a:xfrm>
          <a:prstGeom prst="rect">
            <a:avLst/>
          </a:prstGeom>
        </p:spPr>
      </p:pic>
      <p:sp>
        <p:nvSpPr>
          <p:cNvPr id="9" name="TextBox 8">
            <a:extLst>
              <a:ext uri="{FF2B5EF4-FFF2-40B4-BE49-F238E27FC236}">
                <a16:creationId xmlns:a16="http://schemas.microsoft.com/office/drawing/2014/main" id="{E50695C4-2231-43F3-A186-3A95E4A2E695}"/>
              </a:ext>
            </a:extLst>
          </p:cNvPr>
          <p:cNvSpPr txBox="1"/>
          <p:nvPr/>
        </p:nvSpPr>
        <p:spPr>
          <a:xfrm>
            <a:off x="435429" y="6060663"/>
            <a:ext cx="610616" cy="461665"/>
          </a:xfrm>
          <a:prstGeom prst="rect">
            <a:avLst/>
          </a:prstGeom>
          <a:noFill/>
        </p:spPr>
        <p:txBody>
          <a:bodyPr wrap="none" rtlCol="0">
            <a:spAutoFit/>
          </a:bodyPr>
          <a:lstStyle/>
          <a:p>
            <a:r>
              <a:rPr lang="en-GB" sz="2400">
                <a:solidFill>
                  <a:schemeClr val="bg1"/>
                </a:solidFill>
              </a:rPr>
              <a:t>JA1</a:t>
            </a:r>
          </a:p>
        </p:txBody>
      </p:sp>
      <p:sp>
        <p:nvSpPr>
          <p:cNvPr id="14" name="TextBox 13">
            <a:extLst>
              <a:ext uri="{FF2B5EF4-FFF2-40B4-BE49-F238E27FC236}">
                <a16:creationId xmlns:a16="http://schemas.microsoft.com/office/drawing/2014/main" id="{67E41789-2395-4657-AA7B-2A7A4A70DE6E}"/>
              </a:ext>
            </a:extLst>
          </p:cNvPr>
          <p:cNvSpPr txBox="1"/>
          <p:nvPr/>
        </p:nvSpPr>
        <p:spPr>
          <a:xfrm>
            <a:off x="6345469" y="5199353"/>
            <a:ext cx="698667" cy="461665"/>
          </a:xfrm>
          <a:prstGeom prst="rect">
            <a:avLst/>
          </a:prstGeom>
          <a:noFill/>
        </p:spPr>
        <p:txBody>
          <a:bodyPr wrap="square" rtlCol="0">
            <a:spAutoFit/>
          </a:bodyPr>
          <a:lstStyle/>
          <a:p>
            <a:r>
              <a:rPr lang="en-GB" sz="2400">
                <a:solidFill>
                  <a:schemeClr val="bg1"/>
                </a:solidFill>
              </a:rPr>
              <a:t>JA2</a:t>
            </a:r>
          </a:p>
        </p:txBody>
      </p:sp>
      <p:cxnSp>
        <p:nvCxnSpPr>
          <p:cNvPr id="13" name="Straight Arrow Connector 12">
            <a:extLst>
              <a:ext uri="{FF2B5EF4-FFF2-40B4-BE49-F238E27FC236}">
                <a16:creationId xmlns:a16="http://schemas.microsoft.com/office/drawing/2014/main" id="{E6CA5DE8-2584-4742-A217-C1C1504F97EA}"/>
              </a:ext>
            </a:extLst>
          </p:cNvPr>
          <p:cNvCxnSpPr>
            <a:cxnSpLocks/>
          </p:cNvCxnSpPr>
          <p:nvPr/>
        </p:nvCxnSpPr>
        <p:spPr>
          <a:xfrm flipH="1">
            <a:off x="2327857" y="2057642"/>
            <a:ext cx="13536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1E5F380-8E32-48FA-9B26-D2BE4F13E922}"/>
              </a:ext>
            </a:extLst>
          </p:cNvPr>
          <p:cNvSpPr txBox="1"/>
          <p:nvPr/>
        </p:nvSpPr>
        <p:spPr>
          <a:xfrm>
            <a:off x="3484259" y="2107448"/>
            <a:ext cx="1838965" cy="400110"/>
          </a:xfrm>
          <a:prstGeom prst="rect">
            <a:avLst/>
          </a:prstGeom>
          <a:noFill/>
        </p:spPr>
        <p:txBody>
          <a:bodyPr wrap="none" rtlCol="0">
            <a:spAutoFit/>
          </a:bodyPr>
          <a:lstStyle/>
          <a:p>
            <a:r>
              <a:rPr lang="en-GB" sz="2000">
                <a:solidFill>
                  <a:srgbClr val="FF0000"/>
                </a:solidFill>
                <a:latin typeface="Arial" panose="020B0604020202020204" pitchFamily="34" charset="0"/>
                <a:cs typeface="Arial" panose="020B0604020202020204" pitchFamily="34" charset="0"/>
              </a:rPr>
              <a:t>Flow direction </a:t>
            </a:r>
          </a:p>
        </p:txBody>
      </p:sp>
      <p:cxnSp>
        <p:nvCxnSpPr>
          <p:cNvPr id="16" name="Straight Arrow Connector 15">
            <a:extLst>
              <a:ext uri="{FF2B5EF4-FFF2-40B4-BE49-F238E27FC236}">
                <a16:creationId xmlns:a16="http://schemas.microsoft.com/office/drawing/2014/main" id="{6F2AA58D-CE2F-4061-AFFE-56689C423159}"/>
              </a:ext>
            </a:extLst>
          </p:cNvPr>
          <p:cNvCxnSpPr>
            <a:cxnSpLocks/>
          </p:cNvCxnSpPr>
          <p:nvPr/>
        </p:nvCxnSpPr>
        <p:spPr>
          <a:xfrm>
            <a:off x="3244669" y="3096166"/>
            <a:ext cx="0" cy="7569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11C79E-66E9-4DD4-B1B2-80C8ECBDE86C}"/>
              </a:ext>
            </a:extLst>
          </p:cNvPr>
          <p:cNvCxnSpPr>
            <a:cxnSpLocks/>
          </p:cNvCxnSpPr>
          <p:nvPr/>
        </p:nvCxnSpPr>
        <p:spPr>
          <a:xfrm flipH="1">
            <a:off x="2327857" y="2650717"/>
            <a:ext cx="13536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67EC659-7F00-486C-AE44-19DB4F4AF1D7}"/>
              </a:ext>
            </a:extLst>
          </p:cNvPr>
          <p:cNvCxnSpPr>
            <a:cxnSpLocks/>
          </p:cNvCxnSpPr>
          <p:nvPr/>
        </p:nvCxnSpPr>
        <p:spPr>
          <a:xfrm flipH="1" flipV="1">
            <a:off x="1494313" y="5453525"/>
            <a:ext cx="3180070" cy="47716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19598F0-C95E-45EC-9E25-55C33468BA7B}"/>
              </a:ext>
            </a:extLst>
          </p:cNvPr>
          <p:cNvCxnSpPr>
            <a:cxnSpLocks/>
            <a:stCxn id="25" idx="1"/>
          </p:cNvCxnSpPr>
          <p:nvPr/>
        </p:nvCxnSpPr>
        <p:spPr>
          <a:xfrm flipH="1">
            <a:off x="2897436" y="4436639"/>
            <a:ext cx="1839438" cy="11705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4E7DF0D-C61B-4D08-B516-CEE16EA28C1A}"/>
              </a:ext>
            </a:extLst>
          </p:cNvPr>
          <p:cNvSpPr txBox="1"/>
          <p:nvPr/>
        </p:nvSpPr>
        <p:spPr>
          <a:xfrm>
            <a:off x="4747849" y="5737497"/>
            <a:ext cx="1957928" cy="646331"/>
          </a:xfrm>
          <a:prstGeom prst="rect">
            <a:avLst/>
          </a:prstGeom>
          <a:noFill/>
        </p:spPr>
        <p:txBody>
          <a:bodyPr wrap="square" rtlCol="0">
            <a:spAutoFit/>
          </a:bodyPr>
          <a:lstStyle/>
          <a:p>
            <a:r>
              <a:rPr lang="en-GB">
                <a:solidFill>
                  <a:srgbClr val="FF0000"/>
                </a:solidFill>
                <a:latin typeface="Arial" panose="020B0604020202020204" pitchFamily="34" charset="0"/>
                <a:cs typeface="Arial" panose="020B0604020202020204" pitchFamily="34" charset="0"/>
              </a:rPr>
              <a:t>HAZ of seam weld  </a:t>
            </a:r>
          </a:p>
        </p:txBody>
      </p:sp>
      <p:sp>
        <p:nvSpPr>
          <p:cNvPr id="25" name="TextBox 24">
            <a:extLst>
              <a:ext uri="{FF2B5EF4-FFF2-40B4-BE49-F238E27FC236}">
                <a16:creationId xmlns:a16="http://schemas.microsoft.com/office/drawing/2014/main" id="{644CBFF4-D6BC-4FC8-BD68-710E58DF11DD}"/>
              </a:ext>
            </a:extLst>
          </p:cNvPr>
          <p:cNvSpPr txBox="1"/>
          <p:nvPr/>
        </p:nvSpPr>
        <p:spPr>
          <a:xfrm>
            <a:off x="4736874" y="4113473"/>
            <a:ext cx="1957928" cy="646331"/>
          </a:xfrm>
          <a:prstGeom prst="rect">
            <a:avLst/>
          </a:prstGeom>
          <a:noFill/>
        </p:spPr>
        <p:txBody>
          <a:bodyPr wrap="square" rtlCol="0">
            <a:spAutoFit/>
          </a:bodyPr>
          <a:lstStyle/>
          <a:p>
            <a:r>
              <a:rPr lang="en-GB">
                <a:solidFill>
                  <a:srgbClr val="FF0000"/>
                </a:solidFill>
                <a:latin typeface="Arial" panose="020B0604020202020204" pitchFamily="34" charset="0"/>
                <a:cs typeface="Arial" panose="020B0604020202020204" pitchFamily="34" charset="0"/>
              </a:rPr>
              <a:t>HAZ of branch weld  </a:t>
            </a:r>
          </a:p>
        </p:txBody>
      </p:sp>
      <p:cxnSp>
        <p:nvCxnSpPr>
          <p:cNvPr id="32" name="Straight Arrow Connector 31">
            <a:extLst>
              <a:ext uri="{FF2B5EF4-FFF2-40B4-BE49-F238E27FC236}">
                <a16:creationId xmlns:a16="http://schemas.microsoft.com/office/drawing/2014/main" id="{0332B708-55CE-438B-9E41-1B1804781DCC}"/>
              </a:ext>
            </a:extLst>
          </p:cNvPr>
          <p:cNvCxnSpPr>
            <a:cxnSpLocks/>
          </p:cNvCxnSpPr>
          <p:nvPr/>
        </p:nvCxnSpPr>
        <p:spPr>
          <a:xfrm flipH="1">
            <a:off x="8218290" y="4759804"/>
            <a:ext cx="2529367" cy="63142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49946D-2CC5-4696-AECB-0B62973DBF9D}"/>
              </a:ext>
            </a:extLst>
          </p:cNvPr>
          <p:cNvSpPr txBox="1"/>
          <p:nvPr/>
        </p:nvSpPr>
        <p:spPr>
          <a:xfrm>
            <a:off x="10566534" y="4553899"/>
            <a:ext cx="1957928" cy="646331"/>
          </a:xfrm>
          <a:prstGeom prst="rect">
            <a:avLst/>
          </a:prstGeom>
          <a:noFill/>
        </p:spPr>
        <p:txBody>
          <a:bodyPr wrap="square" rtlCol="0">
            <a:spAutoFit/>
          </a:bodyPr>
          <a:lstStyle/>
          <a:p>
            <a:r>
              <a:rPr lang="en-GB">
                <a:solidFill>
                  <a:srgbClr val="FF0000"/>
                </a:solidFill>
                <a:latin typeface="Arial" panose="020B0604020202020204" pitchFamily="34" charset="0"/>
                <a:cs typeface="Arial" panose="020B0604020202020204" pitchFamily="34" charset="0"/>
              </a:rPr>
              <a:t>HAZ of branch weld  </a:t>
            </a:r>
          </a:p>
        </p:txBody>
      </p:sp>
      <p:cxnSp>
        <p:nvCxnSpPr>
          <p:cNvPr id="35" name="Straight Arrow Connector 34">
            <a:extLst>
              <a:ext uri="{FF2B5EF4-FFF2-40B4-BE49-F238E27FC236}">
                <a16:creationId xmlns:a16="http://schemas.microsoft.com/office/drawing/2014/main" id="{F1086CFC-C8A2-45E4-942C-4CB5D7F76A34}"/>
              </a:ext>
            </a:extLst>
          </p:cNvPr>
          <p:cNvCxnSpPr>
            <a:cxnSpLocks/>
          </p:cNvCxnSpPr>
          <p:nvPr/>
        </p:nvCxnSpPr>
        <p:spPr>
          <a:xfrm flipH="1">
            <a:off x="8521005" y="5737497"/>
            <a:ext cx="2226652" cy="48919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00F9973-231D-4D86-9551-F271506E37A9}"/>
              </a:ext>
            </a:extLst>
          </p:cNvPr>
          <p:cNvSpPr txBox="1"/>
          <p:nvPr/>
        </p:nvSpPr>
        <p:spPr>
          <a:xfrm>
            <a:off x="10407581" y="5876066"/>
            <a:ext cx="1957928" cy="923330"/>
          </a:xfrm>
          <a:prstGeom prst="rect">
            <a:avLst/>
          </a:prstGeom>
          <a:noFill/>
        </p:spPr>
        <p:txBody>
          <a:bodyPr wrap="square" rtlCol="0">
            <a:spAutoFit/>
          </a:bodyPr>
          <a:lstStyle/>
          <a:p>
            <a:r>
              <a:rPr lang="en-GB">
                <a:solidFill>
                  <a:srgbClr val="FF0000"/>
                </a:solidFill>
                <a:latin typeface="Arial" panose="020B0604020202020204" pitchFamily="34" charset="0"/>
                <a:cs typeface="Arial" panose="020B0604020202020204" pitchFamily="34" charset="0"/>
              </a:rPr>
              <a:t>Surface crack transverse to the weld</a:t>
            </a:r>
          </a:p>
        </p:txBody>
      </p:sp>
      <p:sp>
        <p:nvSpPr>
          <p:cNvPr id="3" name="TextBox 2">
            <a:extLst>
              <a:ext uri="{FF2B5EF4-FFF2-40B4-BE49-F238E27FC236}">
                <a16:creationId xmlns:a16="http://schemas.microsoft.com/office/drawing/2014/main" id="{7D377C76-06E6-4813-A537-C12F2DEC1975}"/>
              </a:ext>
            </a:extLst>
          </p:cNvPr>
          <p:cNvSpPr txBox="1"/>
          <p:nvPr/>
        </p:nvSpPr>
        <p:spPr>
          <a:xfrm>
            <a:off x="3759657" y="2874942"/>
            <a:ext cx="1336274" cy="923330"/>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flow away from the main pipe</a:t>
            </a:r>
          </a:p>
        </p:txBody>
      </p:sp>
    </p:spTree>
    <p:extLst>
      <p:ext uri="{BB962C8B-B14F-4D97-AF65-F5344CB8AC3E}">
        <p14:creationId xmlns:p14="http://schemas.microsoft.com/office/powerpoint/2010/main" val="41149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88A726B-64AF-4055-8112-BCF11DF2BFC2}"/>
              </a:ext>
            </a:extLst>
          </p:cNvPr>
          <p:cNvPicPr>
            <a:picLocks noChangeAspect="1"/>
          </p:cNvPicPr>
          <p:nvPr/>
        </p:nvPicPr>
        <p:blipFill rotWithShape="1">
          <a:blip r:embed="rId2"/>
          <a:srcRect r="11511" b="12741"/>
          <a:stretch/>
        </p:blipFill>
        <p:spPr>
          <a:xfrm>
            <a:off x="3246075" y="790004"/>
            <a:ext cx="4225129" cy="3129795"/>
          </a:xfrm>
          <a:prstGeom prst="rect">
            <a:avLst/>
          </a:prstGeom>
        </p:spPr>
      </p:pic>
      <p:sp>
        <p:nvSpPr>
          <p:cNvPr id="2" name="Title 1">
            <a:extLst>
              <a:ext uri="{FF2B5EF4-FFF2-40B4-BE49-F238E27FC236}">
                <a16:creationId xmlns:a16="http://schemas.microsoft.com/office/drawing/2014/main" id="{F8302EDB-073F-481B-8B7C-27E5EF6DE071}"/>
              </a:ext>
            </a:extLst>
          </p:cNvPr>
          <p:cNvSpPr>
            <a:spLocks noGrp="1"/>
          </p:cNvSpPr>
          <p:nvPr>
            <p:ph type="title"/>
          </p:nvPr>
        </p:nvSpPr>
        <p:spPr>
          <a:xfrm>
            <a:off x="297533" y="38535"/>
            <a:ext cx="10515600" cy="1325563"/>
          </a:xfrm>
        </p:spPr>
        <p:txBody>
          <a:bodyPr>
            <a:normAutofit/>
          </a:bodyPr>
          <a:lstStyle/>
          <a:p>
            <a:r>
              <a:rPr lang="en-GB" sz="3000">
                <a:latin typeface="Arial" panose="020B0604020202020204" pitchFamily="34" charset="0"/>
                <a:cs typeface="Arial" panose="020B0604020202020204" pitchFamily="34" charset="0"/>
              </a:rPr>
              <a:t>Failure Observations (recycle line Joint B)</a:t>
            </a:r>
            <a:br>
              <a:rPr lang="en-GB" sz="3000">
                <a:latin typeface="Arial" panose="020B0604020202020204" pitchFamily="34" charset="0"/>
                <a:cs typeface="Arial" panose="020B0604020202020204" pitchFamily="34" charset="0"/>
              </a:rPr>
            </a:br>
            <a:endParaRPr lang="en-GB" sz="300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1AC170F3-6526-42F2-BA7C-117464A0EDDA}"/>
              </a:ext>
            </a:extLst>
          </p:cNvPr>
          <p:cNvSpPr>
            <a:spLocks noGrp="1"/>
          </p:cNvSpPr>
          <p:nvPr>
            <p:ph idx="1"/>
          </p:nvPr>
        </p:nvSpPr>
        <p:spPr>
          <a:xfrm>
            <a:off x="7332363" y="1356883"/>
            <a:ext cx="4667249" cy="3724501"/>
          </a:xfrm>
        </p:spPr>
        <p:txBody>
          <a:bodyPr>
            <a:normAutofit/>
          </a:bodyPr>
          <a:lstStyle/>
          <a:p>
            <a:r>
              <a:rPr lang="en-GB" sz="2000">
                <a:latin typeface="Arial" panose="020B0604020202020204" pitchFamily="34" charset="0"/>
                <a:cs typeface="Arial" panose="020B0604020202020204" pitchFamily="34" charset="0"/>
              </a:rPr>
              <a:t>Fine branchlike cracking initiating from the internal surface</a:t>
            </a:r>
          </a:p>
          <a:p>
            <a:r>
              <a:rPr lang="en-GB" sz="2000">
                <a:latin typeface="Arial" panose="020B0604020202020204" pitchFamily="34" charset="0"/>
                <a:cs typeface="Arial" panose="020B0604020202020204" pitchFamily="34" charset="0"/>
              </a:rPr>
              <a:t>Cracking transverse to the welding direction</a:t>
            </a:r>
          </a:p>
          <a:p>
            <a:r>
              <a:rPr lang="en-GB" sz="2200">
                <a:latin typeface="Arial" panose="020B0604020202020204" pitchFamily="34" charset="0"/>
                <a:cs typeface="Arial" panose="020B0604020202020204" pitchFamily="34" charset="0"/>
              </a:rPr>
              <a:t>Cracking but no leaking </a:t>
            </a:r>
          </a:p>
          <a:p>
            <a:pPr marL="0" indent="0">
              <a:buNone/>
            </a:pPr>
            <a:endParaRPr lang="en-GB" sz="2400">
              <a:latin typeface="Arial" panose="020B0604020202020204" pitchFamily="34" charset="0"/>
              <a:cs typeface="Arial" panose="020B0604020202020204" pitchFamily="34" charset="0"/>
            </a:endParaRPr>
          </a:p>
          <a:p>
            <a:pPr marL="0" indent="0">
              <a:buNone/>
            </a:pPr>
            <a:endParaRPr lang="en-GB" sz="24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FFC299E-565E-4AF5-8030-7024D0107B1E}"/>
              </a:ext>
            </a:extLst>
          </p:cNvPr>
          <p:cNvPicPr>
            <a:picLocks noChangeAspect="1"/>
          </p:cNvPicPr>
          <p:nvPr/>
        </p:nvPicPr>
        <p:blipFill rotWithShape="1">
          <a:blip r:embed="rId3"/>
          <a:srcRect t="5897" b="9742"/>
          <a:stretch/>
        </p:blipFill>
        <p:spPr>
          <a:xfrm>
            <a:off x="192388" y="899683"/>
            <a:ext cx="2983985" cy="1881214"/>
          </a:xfrm>
          <a:prstGeom prst="rect">
            <a:avLst/>
          </a:prstGeom>
        </p:spPr>
      </p:pic>
      <p:pic>
        <p:nvPicPr>
          <p:cNvPr id="29" name="Picture 28">
            <a:extLst>
              <a:ext uri="{FF2B5EF4-FFF2-40B4-BE49-F238E27FC236}">
                <a16:creationId xmlns:a16="http://schemas.microsoft.com/office/drawing/2014/main" id="{3EFF6AF2-DF5B-437F-AA35-10D5CB393B26}"/>
              </a:ext>
            </a:extLst>
          </p:cNvPr>
          <p:cNvPicPr>
            <a:picLocks noChangeAspect="1"/>
          </p:cNvPicPr>
          <p:nvPr/>
        </p:nvPicPr>
        <p:blipFill rotWithShape="1">
          <a:blip r:embed="rId4"/>
          <a:srcRect b="9306"/>
          <a:stretch/>
        </p:blipFill>
        <p:spPr>
          <a:xfrm>
            <a:off x="5661355" y="3728667"/>
            <a:ext cx="4428484" cy="3029109"/>
          </a:xfrm>
          <a:prstGeom prst="rect">
            <a:avLst/>
          </a:prstGeom>
        </p:spPr>
      </p:pic>
      <p:pic>
        <p:nvPicPr>
          <p:cNvPr id="7" name="Picture 6">
            <a:extLst>
              <a:ext uri="{FF2B5EF4-FFF2-40B4-BE49-F238E27FC236}">
                <a16:creationId xmlns:a16="http://schemas.microsoft.com/office/drawing/2014/main" id="{0B679638-D9E6-43BA-8CCA-55F1BF847EA3}"/>
              </a:ext>
            </a:extLst>
          </p:cNvPr>
          <p:cNvPicPr>
            <a:picLocks noChangeAspect="1"/>
          </p:cNvPicPr>
          <p:nvPr/>
        </p:nvPicPr>
        <p:blipFill>
          <a:blip r:embed="rId5"/>
          <a:stretch>
            <a:fillRect/>
          </a:stretch>
        </p:blipFill>
        <p:spPr>
          <a:xfrm>
            <a:off x="297533" y="3701667"/>
            <a:ext cx="4018872" cy="3029110"/>
          </a:xfrm>
          <a:prstGeom prst="rect">
            <a:avLst/>
          </a:prstGeom>
        </p:spPr>
      </p:pic>
      <p:sp>
        <p:nvSpPr>
          <p:cNvPr id="11" name="Content Placeholder 2">
            <a:extLst>
              <a:ext uri="{FF2B5EF4-FFF2-40B4-BE49-F238E27FC236}">
                <a16:creationId xmlns:a16="http://schemas.microsoft.com/office/drawing/2014/main" id="{7A8E04C3-D6DD-4416-84CC-8358FE8C6A7A}"/>
              </a:ext>
            </a:extLst>
          </p:cNvPr>
          <p:cNvSpPr txBox="1">
            <a:spLocks/>
          </p:cNvSpPr>
          <p:nvPr/>
        </p:nvSpPr>
        <p:spPr>
          <a:xfrm>
            <a:off x="4387112" y="4210704"/>
            <a:ext cx="1547185" cy="3549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a:t>
            </a:r>
            <a:r>
              <a:rPr lang="en-GB" sz="2000">
                <a:latin typeface="Arial" panose="020B0604020202020204" pitchFamily="34" charset="0"/>
                <a:cs typeface="Arial" panose="020B0604020202020204" pitchFamily="34" charset="0"/>
              </a:rPr>
              <a:t>Cleavage</a:t>
            </a:r>
            <a:r>
              <a:rPr lang="en-GB" sz="2000" dirty="0">
                <a:latin typeface="Arial" panose="020B0604020202020204" pitchFamily="34" charset="0"/>
                <a:cs typeface="Arial" panose="020B0604020202020204" pitchFamily="34" charset="0"/>
              </a:rPr>
              <a:t>’</a:t>
            </a:r>
            <a:r>
              <a:rPr lang="en-GB" sz="2000">
                <a:latin typeface="Arial" panose="020B0604020202020204" pitchFamily="34" charset="0"/>
                <a:cs typeface="Arial" panose="020B0604020202020204" pitchFamily="34" charset="0"/>
              </a:rPr>
              <a:t> like fracture surfaces</a:t>
            </a:r>
            <a:endParaRPr lang="en-GB" sz="2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33BFC1E-3F60-4FC1-9A61-BB2E7414DA57}"/>
              </a:ext>
            </a:extLst>
          </p:cNvPr>
          <p:cNvSpPr/>
          <p:nvPr/>
        </p:nvSpPr>
        <p:spPr>
          <a:xfrm>
            <a:off x="9590458" y="4082057"/>
            <a:ext cx="2457052" cy="1323439"/>
          </a:xfrm>
          <a:prstGeom prst="rect">
            <a:avLst/>
          </a:prstGeom>
        </p:spPr>
        <p:txBody>
          <a:bodyPr wrap="square">
            <a:spAutoFit/>
          </a:bodyPr>
          <a:lstStyle/>
          <a:p>
            <a:r>
              <a:rPr lang="en-GB" sz="2000">
                <a:latin typeface="Arial" panose="020B0604020202020204" pitchFamily="34" charset="0"/>
                <a:cs typeface="Arial" panose="020B0604020202020204" pitchFamily="34" charset="0"/>
              </a:rPr>
              <a:t>intergranular </a:t>
            </a:r>
            <a:r>
              <a:rPr lang="en-GB" sz="2000" dirty="0">
                <a:latin typeface="Arial" panose="020B0604020202020204" pitchFamily="34" charset="0"/>
                <a:cs typeface="Arial" panose="020B0604020202020204" pitchFamily="34" charset="0"/>
              </a:rPr>
              <a:t>cracking </a:t>
            </a:r>
            <a:r>
              <a:rPr lang="en-GB" sz="2000">
                <a:latin typeface="Arial" panose="020B0604020202020204" pitchFamily="34" charset="0"/>
                <a:cs typeface="Arial" panose="020B0604020202020204" pitchFamily="34" charset="0"/>
              </a:rPr>
              <a:t>and along the alpha/beta interface</a:t>
            </a:r>
          </a:p>
        </p:txBody>
      </p:sp>
      <p:cxnSp>
        <p:nvCxnSpPr>
          <p:cNvPr id="12" name="Straight Arrow Connector 11">
            <a:extLst>
              <a:ext uri="{FF2B5EF4-FFF2-40B4-BE49-F238E27FC236}">
                <a16:creationId xmlns:a16="http://schemas.microsoft.com/office/drawing/2014/main" id="{6A3E4E0C-B8E0-4DD9-8F86-7F17EA1AA0BC}"/>
              </a:ext>
            </a:extLst>
          </p:cNvPr>
          <p:cNvCxnSpPr>
            <a:cxnSpLocks/>
          </p:cNvCxnSpPr>
          <p:nvPr/>
        </p:nvCxnSpPr>
        <p:spPr>
          <a:xfrm flipH="1">
            <a:off x="7068545" y="3728667"/>
            <a:ext cx="1132788" cy="1322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AA2D55F-9EBD-40ED-8BC9-476BC0D3F374}"/>
              </a:ext>
            </a:extLst>
          </p:cNvPr>
          <p:cNvCxnSpPr>
            <a:cxnSpLocks/>
          </p:cNvCxnSpPr>
          <p:nvPr/>
        </p:nvCxnSpPr>
        <p:spPr>
          <a:xfrm flipH="1">
            <a:off x="7463091" y="3728667"/>
            <a:ext cx="738242" cy="1556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B3A5BF1-65FA-4F75-8A87-F44FF039C4EE}"/>
              </a:ext>
            </a:extLst>
          </p:cNvPr>
          <p:cNvSpPr/>
          <p:nvPr/>
        </p:nvSpPr>
        <p:spPr>
          <a:xfrm>
            <a:off x="7555714" y="3331146"/>
            <a:ext cx="3597460" cy="461665"/>
          </a:xfrm>
          <a:prstGeom prst="rect">
            <a:avLst/>
          </a:prstGeom>
        </p:spPr>
        <p:txBody>
          <a:bodyPr wrap="none">
            <a:spAutoFit/>
          </a:bodyPr>
          <a:lstStyle/>
          <a:p>
            <a:r>
              <a:rPr lang="el-GR" sz="2400" dirty="0">
                <a:solidFill>
                  <a:srgbClr val="FF0000"/>
                </a:solidFill>
                <a:latin typeface="Arial" panose="020B0604020202020204" pitchFamily="34" charset="0"/>
                <a:cs typeface="Arial" panose="020B0604020202020204" pitchFamily="34" charset="0"/>
              </a:rPr>
              <a:t>β</a:t>
            </a:r>
            <a:r>
              <a:rPr lang="en-GB" sz="2400" dirty="0">
                <a:solidFill>
                  <a:srgbClr val="FF0000"/>
                </a:solidFill>
                <a:latin typeface="Arial" panose="020B0604020202020204" pitchFamily="34" charset="0"/>
                <a:cs typeface="Arial" panose="020B0604020202020204" pitchFamily="34" charset="0"/>
              </a:rPr>
              <a:t> phase: ‘bright platelets’</a:t>
            </a:r>
            <a:endParaRPr lang="en-GB" sz="2400" dirty="0">
              <a:solidFill>
                <a:srgbClr val="FF0000"/>
              </a:solidFill>
            </a:endParaRPr>
          </a:p>
        </p:txBody>
      </p:sp>
      <p:sp>
        <p:nvSpPr>
          <p:cNvPr id="6" name="TextBox 5">
            <a:extLst>
              <a:ext uri="{FF2B5EF4-FFF2-40B4-BE49-F238E27FC236}">
                <a16:creationId xmlns:a16="http://schemas.microsoft.com/office/drawing/2014/main" id="{F2348D3F-4724-4F71-9DDC-3A82F0CCE74A}"/>
              </a:ext>
            </a:extLst>
          </p:cNvPr>
          <p:cNvSpPr txBox="1"/>
          <p:nvPr/>
        </p:nvSpPr>
        <p:spPr>
          <a:xfrm>
            <a:off x="4410960" y="2426505"/>
            <a:ext cx="897356" cy="430887"/>
          </a:xfrm>
          <a:prstGeom prst="rect">
            <a:avLst/>
          </a:prstGeom>
          <a:noFill/>
        </p:spPr>
        <p:txBody>
          <a:bodyPr wrap="square" rtlCol="0">
            <a:spAutoFit/>
          </a:bodyPr>
          <a:lstStyle/>
          <a:p>
            <a:r>
              <a:rPr lang="en-GB" sz="2200" dirty="0">
                <a:solidFill>
                  <a:srgbClr val="FF0000"/>
                </a:solidFill>
                <a:latin typeface="Arial" panose="020B0604020202020204" pitchFamily="34" charset="0"/>
                <a:cs typeface="Arial" panose="020B0604020202020204" pitchFamily="34" charset="0"/>
              </a:rPr>
              <a:t>HAZ</a:t>
            </a:r>
          </a:p>
        </p:txBody>
      </p:sp>
      <p:sp>
        <p:nvSpPr>
          <p:cNvPr id="16" name="TextBox 15">
            <a:extLst>
              <a:ext uri="{FF2B5EF4-FFF2-40B4-BE49-F238E27FC236}">
                <a16:creationId xmlns:a16="http://schemas.microsoft.com/office/drawing/2014/main" id="{6898E5C4-A2ED-4DB4-8342-406CCBA05EE5}"/>
              </a:ext>
            </a:extLst>
          </p:cNvPr>
          <p:cNvSpPr txBox="1"/>
          <p:nvPr/>
        </p:nvSpPr>
        <p:spPr>
          <a:xfrm>
            <a:off x="5678211" y="2354901"/>
            <a:ext cx="1637296" cy="769441"/>
          </a:xfrm>
          <a:prstGeom prst="rect">
            <a:avLst/>
          </a:prstGeom>
          <a:noFill/>
        </p:spPr>
        <p:txBody>
          <a:bodyPr wrap="square" rtlCol="0">
            <a:spAutoFit/>
          </a:bodyPr>
          <a:lstStyle/>
          <a:p>
            <a:r>
              <a:rPr lang="en-GB" sz="2200" dirty="0">
                <a:solidFill>
                  <a:srgbClr val="FF0000"/>
                </a:solidFill>
                <a:latin typeface="Arial" panose="020B0604020202020204" pitchFamily="34" charset="0"/>
                <a:cs typeface="Arial" panose="020B0604020202020204" pitchFamily="34" charset="0"/>
              </a:rPr>
              <a:t>Parent material </a:t>
            </a:r>
          </a:p>
        </p:txBody>
      </p:sp>
      <p:cxnSp>
        <p:nvCxnSpPr>
          <p:cNvPr id="17" name="Straight Arrow Connector 16">
            <a:extLst>
              <a:ext uri="{FF2B5EF4-FFF2-40B4-BE49-F238E27FC236}">
                <a16:creationId xmlns:a16="http://schemas.microsoft.com/office/drawing/2014/main" id="{10C9EEB9-08A2-40B3-979F-6373CDAB58AA}"/>
              </a:ext>
            </a:extLst>
          </p:cNvPr>
          <p:cNvCxnSpPr>
            <a:cxnSpLocks/>
          </p:cNvCxnSpPr>
          <p:nvPr/>
        </p:nvCxnSpPr>
        <p:spPr>
          <a:xfrm flipH="1" flipV="1">
            <a:off x="2781278" y="3876124"/>
            <a:ext cx="1545976" cy="630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374961F-B07C-4EF5-8ABB-C4660DA85610}"/>
              </a:ext>
            </a:extLst>
          </p:cNvPr>
          <p:cNvCxnSpPr>
            <a:cxnSpLocks/>
          </p:cNvCxnSpPr>
          <p:nvPr/>
        </p:nvCxnSpPr>
        <p:spPr>
          <a:xfrm flipH="1">
            <a:off x="2279240" y="4506924"/>
            <a:ext cx="2031158" cy="7512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6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2EDB-073F-481B-8B7C-27E5EF6DE071}"/>
              </a:ext>
            </a:extLst>
          </p:cNvPr>
          <p:cNvSpPr>
            <a:spLocks noGrp="1"/>
          </p:cNvSpPr>
          <p:nvPr>
            <p:ph type="title"/>
          </p:nvPr>
        </p:nvSpPr>
        <p:spPr>
          <a:xfrm>
            <a:off x="579890" y="-62957"/>
            <a:ext cx="10515600" cy="1325563"/>
          </a:xfrm>
        </p:spPr>
        <p:txBody>
          <a:bodyPr>
            <a:normAutofit/>
          </a:bodyPr>
          <a:lstStyle/>
          <a:p>
            <a:r>
              <a:rPr lang="en-GB" sz="3000">
                <a:latin typeface="Arial" panose="020B0604020202020204" pitchFamily="34" charset="0"/>
                <a:cs typeface="Arial" panose="020B0604020202020204" pitchFamily="34" charset="0"/>
              </a:rPr>
              <a:t>Root Cause Analysis – leak 1 joint A</a:t>
            </a:r>
          </a:p>
        </p:txBody>
      </p:sp>
      <p:sp>
        <p:nvSpPr>
          <p:cNvPr id="5" name="TextBox 4">
            <a:extLst>
              <a:ext uri="{FF2B5EF4-FFF2-40B4-BE49-F238E27FC236}">
                <a16:creationId xmlns:a16="http://schemas.microsoft.com/office/drawing/2014/main" id="{318955F7-F2C4-4D0B-9E8F-F729C1176571}"/>
              </a:ext>
            </a:extLst>
          </p:cNvPr>
          <p:cNvSpPr txBox="1"/>
          <p:nvPr/>
        </p:nvSpPr>
        <p:spPr>
          <a:xfrm>
            <a:off x="1020089" y="2509908"/>
            <a:ext cx="2667423" cy="707886"/>
          </a:xfrm>
          <a:prstGeom prst="rect">
            <a:avLst/>
          </a:prstGeom>
          <a:noFill/>
        </p:spPr>
        <p:txBody>
          <a:bodyPr wrap="square" rtlCol="0">
            <a:spAutoFit/>
          </a:bodyPr>
          <a:lstStyle/>
          <a:p>
            <a:r>
              <a:rPr lang="en-GB" sz="2000">
                <a:solidFill>
                  <a:schemeClr val="accent1"/>
                </a:solidFill>
                <a:latin typeface="Arial" panose="020B0604020202020204" pitchFamily="34" charset="0"/>
                <a:cs typeface="Arial" panose="020B0604020202020204" pitchFamily="34" charset="0"/>
              </a:rPr>
              <a:t>Flow velocity</a:t>
            </a:r>
          </a:p>
          <a:p>
            <a:r>
              <a:rPr lang="en-GB" sz="2000">
                <a:solidFill>
                  <a:schemeClr val="accent1"/>
                </a:solidFill>
                <a:latin typeface="Arial" panose="020B0604020202020204" pitchFamily="34" charset="0"/>
                <a:cs typeface="Arial" panose="020B0604020202020204" pitchFamily="34" charset="0"/>
              </a:rPr>
              <a:t>11 m/s </a:t>
            </a:r>
          </a:p>
        </p:txBody>
      </p:sp>
      <p:sp>
        <p:nvSpPr>
          <p:cNvPr id="10" name="TextBox 9">
            <a:extLst>
              <a:ext uri="{FF2B5EF4-FFF2-40B4-BE49-F238E27FC236}">
                <a16:creationId xmlns:a16="http://schemas.microsoft.com/office/drawing/2014/main" id="{BB4716BB-A6BC-4108-B3E4-6C29DD223AF7}"/>
              </a:ext>
            </a:extLst>
          </p:cNvPr>
          <p:cNvSpPr txBox="1"/>
          <p:nvPr/>
        </p:nvSpPr>
        <p:spPr>
          <a:xfrm>
            <a:off x="4457843" y="1376893"/>
            <a:ext cx="2533032" cy="707886"/>
          </a:xfrm>
          <a:prstGeom prst="rect">
            <a:avLst/>
          </a:prstGeom>
          <a:noFill/>
        </p:spPr>
        <p:txBody>
          <a:bodyPr wrap="square" rtlCol="0">
            <a:spAutoFit/>
          </a:bodyPr>
          <a:lstStyle/>
          <a:p>
            <a:r>
              <a:rPr lang="en-GB" sz="2000">
                <a:solidFill>
                  <a:schemeClr val="accent1"/>
                </a:solidFill>
                <a:latin typeface="Arial" panose="020B0604020202020204" pitchFamily="34" charset="0"/>
                <a:cs typeface="Arial" panose="020B0604020202020204" pitchFamily="34" charset="0"/>
              </a:rPr>
              <a:t>pH 5 – 5.5, acidification</a:t>
            </a:r>
          </a:p>
        </p:txBody>
      </p:sp>
      <p:sp>
        <p:nvSpPr>
          <p:cNvPr id="11" name="TextBox 10">
            <a:extLst>
              <a:ext uri="{FF2B5EF4-FFF2-40B4-BE49-F238E27FC236}">
                <a16:creationId xmlns:a16="http://schemas.microsoft.com/office/drawing/2014/main" id="{2BCD29EA-BF17-4926-9E11-ADA15F25C95B}"/>
              </a:ext>
            </a:extLst>
          </p:cNvPr>
          <p:cNvSpPr txBox="1"/>
          <p:nvPr/>
        </p:nvSpPr>
        <p:spPr>
          <a:xfrm>
            <a:off x="1075853" y="1427013"/>
            <a:ext cx="2844469" cy="707886"/>
          </a:xfrm>
          <a:prstGeom prst="rect">
            <a:avLst/>
          </a:prstGeom>
          <a:noFill/>
        </p:spPr>
        <p:txBody>
          <a:bodyPr wrap="square" rtlCol="0">
            <a:spAutoFit/>
          </a:bodyPr>
          <a:lstStyle/>
          <a:p>
            <a:r>
              <a:rPr lang="en-GB" sz="2000">
                <a:solidFill>
                  <a:schemeClr val="accent1"/>
                </a:solidFill>
                <a:latin typeface="Arial" panose="020B0604020202020204" pitchFamily="34" charset="0"/>
                <a:cs typeface="Arial" panose="020B0604020202020204" pitchFamily="34" charset="0"/>
              </a:rPr>
              <a:t>NaCl solids (2.5 </a:t>
            </a:r>
            <a:r>
              <a:rPr lang="en-GB" sz="2000" err="1">
                <a:solidFill>
                  <a:schemeClr val="accent1"/>
                </a:solidFill>
                <a:latin typeface="Arial" panose="020B0604020202020204" pitchFamily="34" charset="0"/>
                <a:cs typeface="Arial" panose="020B0604020202020204" pitchFamily="34" charset="0"/>
              </a:rPr>
              <a:t>wt</a:t>
            </a:r>
            <a:r>
              <a:rPr lang="en-GB" sz="2000">
                <a:solidFill>
                  <a:schemeClr val="accent1"/>
                </a:solidFill>
                <a:latin typeface="Arial" panose="020B0604020202020204" pitchFamily="34" charset="0"/>
                <a:cs typeface="Arial" panose="020B0604020202020204" pitchFamily="34" charset="0"/>
              </a:rPr>
              <a:t>%) high Cl</a:t>
            </a:r>
            <a:r>
              <a:rPr lang="en-GB" sz="2000" baseline="30000">
                <a:solidFill>
                  <a:schemeClr val="accent1"/>
                </a:solidFill>
                <a:latin typeface="Arial" panose="020B0604020202020204" pitchFamily="34" charset="0"/>
                <a:cs typeface="Arial" panose="020B0604020202020204" pitchFamily="34" charset="0"/>
              </a:rPr>
              <a:t>-</a:t>
            </a:r>
            <a:r>
              <a:rPr lang="en-GB" sz="2000">
                <a:solidFill>
                  <a:schemeClr val="accent1"/>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182FEEB1-E260-49F1-BE3B-1AEBCE279D8F}"/>
              </a:ext>
            </a:extLst>
          </p:cNvPr>
          <p:cNvSpPr txBox="1"/>
          <p:nvPr/>
        </p:nvSpPr>
        <p:spPr>
          <a:xfrm>
            <a:off x="1181714" y="4282421"/>
            <a:ext cx="2505798" cy="1323439"/>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Piping geometry, right angle bend , additional turbulence  </a:t>
            </a:r>
          </a:p>
        </p:txBody>
      </p:sp>
      <p:sp>
        <p:nvSpPr>
          <p:cNvPr id="15" name="TextBox 14">
            <a:extLst>
              <a:ext uri="{FF2B5EF4-FFF2-40B4-BE49-F238E27FC236}">
                <a16:creationId xmlns:a16="http://schemas.microsoft.com/office/drawing/2014/main" id="{6AB041DE-12BD-40FA-B3E0-9FD8D0A5AD31}"/>
              </a:ext>
            </a:extLst>
          </p:cNvPr>
          <p:cNvSpPr txBox="1"/>
          <p:nvPr/>
        </p:nvSpPr>
        <p:spPr>
          <a:xfrm>
            <a:off x="4346283" y="2853778"/>
            <a:ext cx="2199632" cy="400110"/>
          </a:xfrm>
          <a:prstGeom prst="rect">
            <a:avLst/>
          </a:prstGeom>
          <a:noFill/>
        </p:spPr>
        <p:txBody>
          <a:bodyPr wrap="square" rtlCol="0">
            <a:spAutoFit/>
          </a:bodyPr>
          <a:lstStyle/>
          <a:p>
            <a:r>
              <a:rPr lang="en-GB" sz="2000">
                <a:solidFill>
                  <a:schemeClr val="accent1"/>
                </a:solidFill>
                <a:latin typeface="Arial" panose="020B0604020202020204" pitchFamily="34" charset="0"/>
                <a:cs typeface="Arial" panose="020B0604020202020204" pitchFamily="34" charset="0"/>
              </a:rPr>
              <a:t>O</a:t>
            </a:r>
            <a:r>
              <a:rPr lang="en-GB" sz="2000" baseline="-25000">
                <a:solidFill>
                  <a:schemeClr val="accent1"/>
                </a:solidFill>
                <a:latin typeface="Arial" panose="020B0604020202020204" pitchFamily="34" charset="0"/>
                <a:cs typeface="Arial" panose="020B0604020202020204" pitchFamily="34" charset="0"/>
              </a:rPr>
              <a:t>2</a:t>
            </a:r>
            <a:r>
              <a:rPr lang="en-GB" sz="2000">
                <a:solidFill>
                  <a:schemeClr val="accent1"/>
                </a:solidFill>
                <a:latin typeface="Arial" panose="020B0604020202020204" pitchFamily="34" charset="0"/>
                <a:cs typeface="Arial" panose="020B0604020202020204" pitchFamily="34" charset="0"/>
              </a:rPr>
              <a:t> ingress </a:t>
            </a:r>
          </a:p>
        </p:txBody>
      </p:sp>
      <p:sp>
        <p:nvSpPr>
          <p:cNvPr id="17" name="TextBox 16">
            <a:extLst>
              <a:ext uri="{FF2B5EF4-FFF2-40B4-BE49-F238E27FC236}">
                <a16:creationId xmlns:a16="http://schemas.microsoft.com/office/drawing/2014/main" id="{974E444F-1B28-44BD-990A-CB3D03A39F83}"/>
              </a:ext>
            </a:extLst>
          </p:cNvPr>
          <p:cNvSpPr txBox="1"/>
          <p:nvPr/>
        </p:nvSpPr>
        <p:spPr>
          <a:xfrm>
            <a:off x="4175230" y="3990274"/>
            <a:ext cx="2505798" cy="707886"/>
          </a:xfrm>
          <a:prstGeom prst="rect">
            <a:avLst/>
          </a:prstGeom>
          <a:noFill/>
        </p:spPr>
        <p:txBody>
          <a:bodyPr wrap="square" rtlCol="0">
            <a:spAutoFit/>
          </a:bodyPr>
          <a:lstStyle/>
          <a:p>
            <a:r>
              <a:rPr lang="en-GB" sz="2000">
                <a:solidFill>
                  <a:schemeClr val="accent6"/>
                </a:solidFill>
                <a:latin typeface="Arial" panose="020B0604020202020204" pitchFamily="34" charset="0"/>
                <a:cs typeface="Arial" panose="020B0604020202020204" pitchFamily="34" charset="0"/>
              </a:rPr>
              <a:t>Residual stress from weldment </a:t>
            </a:r>
          </a:p>
        </p:txBody>
      </p:sp>
      <p:sp>
        <p:nvSpPr>
          <p:cNvPr id="6" name="Rectangle 5">
            <a:extLst>
              <a:ext uri="{FF2B5EF4-FFF2-40B4-BE49-F238E27FC236}">
                <a16:creationId xmlns:a16="http://schemas.microsoft.com/office/drawing/2014/main" id="{1D536522-1688-4DDE-B65C-0BEF5D1F3310}"/>
              </a:ext>
            </a:extLst>
          </p:cNvPr>
          <p:cNvSpPr/>
          <p:nvPr/>
        </p:nvSpPr>
        <p:spPr>
          <a:xfrm>
            <a:off x="698500" y="1219361"/>
            <a:ext cx="6194200" cy="10189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6B222015-0C01-4BB8-9F63-18E220BD1B04}"/>
              </a:ext>
            </a:extLst>
          </p:cNvPr>
          <p:cNvCxnSpPr>
            <a:cxnSpLocks/>
            <a:stCxn id="6" idx="3"/>
          </p:cNvCxnSpPr>
          <p:nvPr/>
        </p:nvCxnSpPr>
        <p:spPr>
          <a:xfrm>
            <a:off x="6892700" y="1728822"/>
            <a:ext cx="589868" cy="16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251A8DC-91F2-446D-84F1-FFABA0C03994}"/>
              </a:ext>
            </a:extLst>
          </p:cNvPr>
          <p:cNvSpPr txBox="1"/>
          <p:nvPr/>
        </p:nvSpPr>
        <p:spPr>
          <a:xfrm>
            <a:off x="7482568" y="1427013"/>
            <a:ext cx="1879600" cy="707886"/>
          </a:xfrm>
          <a:prstGeom prst="rect">
            <a:avLst/>
          </a:prstGeom>
          <a:noFill/>
        </p:spPr>
        <p:txBody>
          <a:bodyPr wrap="square" rtlCol="0">
            <a:spAutoFit/>
          </a:bodyPr>
          <a:lstStyle/>
          <a:p>
            <a:r>
              <a:rPr lang="en-GB" sz="2000">
                <a:solidFill>
                  <a:schemeClr val="accent1"/>
                </a:solidFill>
                <a:latin typeface="Arial" panose="020B0604020202020204" pitchFamily="34" charset="0"/>
                <a:cs typeface="Arial" panose="020B0604020202020204" pitchFamily="34" charset="0"/>
              </a:rPr>
              <a:t>Formation of HCl </a:t>
            </a:r>
          </a:p>
        </p:txBody>
      </p:sp>
      <p:cxnSp>
        <p:nvCxnSpPr>
          <p:cNvPr id="20" name="Straight Arrow Connector 19">
            <a:extLst>
              <a:ext uri="{FF2B5EF4-FFF2-40B4-BE49-F238E27FC236}">
                <a16:creationId xmlns:a16="http://schemas.microsoft.com/office/drawing/2014/main" id="{1D49B70D-E2AC-4791-804F-3EE1D676FA51}"/>
              </a:ext>
            </a:extLst>
          </p:cNvPr>
          <p:cNvCxnSpPr>
            <a:cxnSpLocks/>
          </p:cNvCxnSpPr>
          <p:nvPr/>
        </p:nvCxnSpPr>
        <p:spPr>
          <a:xfrm>
            <a:off x="8995942" y="1806580"/>
            <a:ext cx="589868" cy="16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E53AB62-48EB-4849-B7E7-73A24E0131D5}"/>
              </a:ext>
            </a:extLst>
          </p:cNvPr>
          <p:cNvSpPr txBox="1"/>
          <p:nvPr/>
        </p:nvSpPr>
        <p:spPr>
          <a:xfrm>
            <a:off x="9666659" y="893043"/>
            <a:ext cx="2318024" cy="1631216"/>
          </a:xfrm>
          <a:prstGeom prst="rect">
            <a:avLst/>
          </a:prstGeom>
          <a:noFill/>
        </p:spPr>
        <p:txBody>
          <a:bodyPr wrap="square" rtlCol="0">
            <a:spAutoFit/>
          </a:bodyPr>
          <a:lstStyle/>
          <a:p>
            <a:r>
              <a:rPr lang="en-GB" sz="2000" b="1">
                <a:solidFill>
                  <a:srgbClr val="FF0000"/>
                </a:solidFill>
                <a:latin typeface="Arial" panose="020B0604020202020204" pitchFamily="34" charset="0"/>
                <a:cs typeface="Arial" panose="020B0604020202020204" pitchFamily="34" charset="0"/>
              </a:rPr>
              <a:t>2. HCl corrosion </a:t>
            </a:r>
          </a:p>
          <a:p>
            <a:r>
              <a:rPr lang="en-GB" sz="2000">
                <a:latin typeface="Arial" panose="020B0604020202020204" pitchFamily="34" charset="0"/>
                <a:cs typeface="Arial" panose="020B0604020202020204" pitchFamily="34" charset="0"/>
              </a:rPr>
              <a:t>Destabilise passive film</a:t>
            </a:r>
          </a:p>
          <a:p>
            <a:r>
              <a:rPr lang="en-GB" sz="2000">
                <a:latin typeface="Arial" panose="020B0604020202020204" pitchFamily="34" charset="0"/>
                <a:cs typeface="Arial" panose="020B0604020202020204" pitchFamily="34" charset="0"/>
              </a:rPr>
              <a:t>      +</a:t>
            </a:r>
          </a:p>
          <a:p>
            <a:r>
              <a:rPr lang="en-GB" sz="2000">
                <a:latin typeface="Arial" panose="020B0604020202020204" pitchFamily="34" charset="0"/>
                <a:cs typeface="Arial" panose="020B0604020202020204" pitchFamily="34" charset="0"/>
              </a:rPr>
              <a:t>Reducing potential </a:t>
            </a:r>
          </a:p>
        </p:txBody>
      </p:sp>
      <p:sp>
        <p:nvSpPr>
          <p:cNvPr id="23" name="Arrow: Right 22">
            <a:extLst>
              <a:ext uri="{FF2B5EF4-FFF2-40B4-BE49-F238E27FC236}">
                <a16:creationId xmlns:a16="http://schemas.microsoft.com/office/drawing/2014/main" id="{24C2B99E-9AFC-46E2-96A2-901552BB459A}"/>
              </a:ext>
            </a:extLst>
          </p:cNvPr>
          <p:cNvSpPr/>
          <p:nvPr/>
        </p:nvSpPr>
        <p:spPr>
          <a:xfrm>
            <a:off x="825500" y="3167674"/>
            <a:ext cx="8760310" cy="522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2CFB3DCD-ED02-45B9-9BDC-39CC44CAE455}"/>
              </a:ext>
            </a:extLst>
          </p:cNvPr>
          <p:cNvCxnSpPr/>
          <p:nvPr/>
        </p:nvCxnSpPr>
        <p:spPr>
          <a:xfrm flipH="1" flipV="1">
            <a:off x="2057400" y="2084457"/>
            <a:ext cx="1218085" cy="12050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C8AE75-86C5-49FE-B69D-45F0495A9789}"/>
              </a:ext>
            </a:extLst>
          </p:cNvPr>
          <p:cNvCxnSpPr>
            <a:cxnSpLocks/>
          </p:cNvCxnSpPr>
          <p:nvPr/>
        </p:nvCxnSpPr>
        <p:spPr>
          <a:xfrm flipH="1">
            <a:off x="247179" y="2868323"/>
            <a:ext cx="2623021" cy="77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8F41D6-0BDB-4949-AE44-3F942120D92D}"/>
              </a:ext>
            </a:extLst>
          </p:cNvPr>
          <p:cNvCxnSpPr/>
          <p:nvPr/>
        </p:nvCxnSpPr>
        <p:spPr>
          <a:xfrm flipH="1" flipV="1">
            <a:off x="4865215" y="2019266"/>
            <a:ext cx="1218085" cy="12050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8DDC66-23F4-4947-80CF-CE9912FD219F}"/>
              </a:ext>
            </a:extLst>
          </p:cNvPr>
          <p:cNvCxnSpPr>
            <a:cxnSpLocks/>
          </p:cNvCxnSpPr>
          <p:nvPr/>
        </p:nvCxnSpPr>
        <p:spPr>
          <a:xfrm flipH="1" flipV="1">
            <a:off x="4040017" y="2775850"/>
            <a:ext cx="1614630" cy="165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FE4D165-2834-442C-8101-0D6747B3455D}"/>
              </a:ext>
            </a:extLst>
          </p:cNvPr>
          <p:cNvSpPr/>
          <p:nvPr/>
        </p:nvSpPr>
        <p:spPr>
          <a:xfrm>
            <a:off x="942916" y="1044809"/>
            <a:ext cx="2752481" cy="4555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A19374DE-443C-40B8-8507-3D33795586D6}"/>
              </a:ext>
            </a:extLst>
          </p:cNvPr>
          <p:cNvCxnSpPr>
            <a:cxnSpLocks/>
          </p:cNvCxnSpPr>
          <p:nvPr/>
        </p:nvCxnSpPr>
        <p:spPr>
          <a:xfrm>
            <a:off x="2057400" y="5600409"/>
            <a:ext cx="0" cy="3847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1FC14EC-716A-4A8B-8091-4CC6631C5442}"/>
              </a:ext>
            </a:extLst>
          </p:cNvPr>
          <p:cNvSpPr txBox="1"/>
          <p:nvPr/>
        </p:nvSpPr>
        <p:spPr>
          <a:xfrm>
            <a:off x="1269999" y="6025920"/>
            <a:ext cx="3817352" cy="400110"/>
          </a:xfrm>
          <a:prstGeom prst="rect">
            <a:avLst/>
          </a:prstGeom>
          <a:noFill/>
        </p:spPr>
        <p:txBody>
          <a:bodyPr wrap="square" rtlCol="0">
            <a:spAutoFit/>
          </a:bodyPr>
          <a:lstStyle/>
          <a:p>
            <a:r>
              <a:rPr lang="en-GB" sz="2000" b="1">
                <a:solidFill>
                  <a:srgbClr val="FF0000"/>
                </a:solidFill>
                <a:latin typeface="Arial" panose="020B0604020202020204" pitchFamily="34" charset="0"/>
                <a:cs typeface="Arial" panose="020B0604020202020204" pitchFamily="34" charset="0"/>
              </a:rPr>
              <a:t>1. Erosion+ Corrosion</a:t>
            </a:r>
          </a:p>
        </p:txBody>
      </p:sp>
      <p:cxnSp>
        <p:nvCxnSpPr>
          <p:cNvPr id="42" name="Straight Connector 41">
            <a:extLst>
              <a:ext uri="{FF2B5EF4-FFF2-40B4-BE49-F238E27FC236}">
                <a16:creationId xmlns:a16="http://schemas.microsoft.com/office/drawing/2014/main" id="{9F32BFD1-FE9F-41EE-B225-5A561DD8B5A8}"/>
              </a:ext>
            </a:extLst>
          </p:cNvPr>
          <p:cNvCxnSpPr>
            <a:cxnSpLocks/>
          </p:cNvCxnSpPr>
          <p:nvPr/>
        </p:nvCxnSpPr>
        <p:spPr>
          <a:xfrm flipH="1">
            <a:off x="2209800" y="3581454"/>
            <a:ext cx="1040979" cy="762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A73EFF3-5933-4AAE-83EA-B7ABBA3CDA0A}"/>
              </a:ext>
            </a:extLst>
          </p:cNvPr>
          <p:cNvCxnSpPr>
            <a:cxnSpLocks/>
          </p:cNvCxnSpPr>
          <p:nvPr/>
        </p:nvCxnSpPr>
        <p:spPr>
          <a:xfrm flipH="1">
            <a:off x="4678323" y="3581454"/>
            <a:ext cx="2916278" cy="260168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06321D9-A6DB-4C12-9A90-5CC3546A8E31}"/>
              </a:ext>
            </a:extLst>
          </p:cNvPr>
          <p:cNvCxnSpPr>
            <a:cxnSpLocks/>
          </p:cNvCxnSpPr>
          <p:nvPr/>
        </p:nvCxnSpPr>
        <p:spPr>
          <a:xfrm flipH="1">
            <a:off x="4232784" y="4756183"/>
            <a:ext cx="205371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2A8106F-B45D-4D67-A481-5EEC04AD85F8}"/>
              </a:ext>
            </a:extLst>
          </p:cNvPr>
          <p:cNvCxnSpPr>
            <a:cxnSpLocks/>
          </p:cNvCxnSpPr>
          <p:nvPr/>
        </p:nvCxnSpPr>
        <p:spPr>
          <a:xfrm flipH="1">
            <a:off x="5914808" y="5008080"/>
            <a:ext cx="1568379" cy="1410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1EF8FAE-E1E3-40C9-AC05-B28F5E75F357}"/>
              </a:ext>
            </a:extLst>
          </p:cNvPr>
          <p:cNvSpPr txBox="1"/>
          <p:nvPr/>
        </p:nvSpPr>
        <p:spPr>
          <a:xfrm>
            <a:off x="6575672" y="4631209"/>
            <a:ext cx="2505798" cy="400110"/>
          </a:xfrm>
          <a:prstGeom prst="rect">
            <a:avLst/>
          </a:prstGeom>
          <a:noFill/>
        </p:spPr>
        <p:txBody>
          <a:bodyPr wrap="square" rtlCol="0">
            <a:spAutoFit/>
          </a:bodyPr>
          <a:lstStyle/>
          <a:p>
            <a:r>
              <a:rPr lang="en-GB" sz="2000">
                <a:solidFill>
                  <a:schemeClr val="accent6"/>
                </a:solidFill>
                <a:latin typeface="Arial" panose="020B0604020202020204" pitchFamily="34" charset="0"/>
                <a:cs typeface="Arial" panose="020B0604020202020204" pitchFamily="34" charset="0"/>
              </a:rPr>
              <a:t>HAZ</a:t>
            </a:r>
          </a:p>
        </p:txBody>
      </p:sp>
      <p:sp>
        <p:nvSpPr>
          <p:cNvPr id="61" name="Rectangle 60">
            <a:extLst>
              <a:ext uri="{FF2B5EF4-FFF2-40B4-BE49-F238E27FC236}">
                <a16:creationId xmlns:a16="http://schemas.microsoft.com/office/drawing/2014/main" id="{971C59D7-4EAD-480A-92D3-74EDD2E21806}"/>
              </a:ext>
            </a:extLst>
          </p:cNvPr>
          <p:cNvSpPr/>
          <p:nvPr/>
        </p:nvSpPr>
        <p:spPr>
          <a:xfrm>
            <a:off x="4257031" y="2895177"/>
            <a:ext cx="1487379" cy="322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a:extLst>
              <a:ext uri="{FF2B5EF4-FFF2-40B4-BE49-F238E27FC236}">
                <a16:creationId xmlns:a16="http://schemas.microsoft.com/office/drawing/2014/main" id="{716050D3-F9A8-4E6B-A799-5FE4815DFEAF}"/>
              </a:ext>
            </a:extLst>
          </p:cNvPr>
          <p:cNvCxnSpPr>
            <a:cxnSpLocks/>
          </p:cNvCxnSpPr>
          <p:nvPr/>
        </p:nvCxnSpPr>
        <p:spPr>
          <a:xfrm flipV="1">
            <a:off x="5681505" y="2727152"/>
            <a:ext cx="809167" cy="1696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AB986FD-422F-45DF-9264-70D5B0B2257F}"/>
              </a:ext>
            </a:extLst>
          </p:cNvPr>
          <p:cNvSpPr txBox="1"/>
          <p:nvPr/>
        </p:nvSpPr>
        <p:spPr>
          <a:xfrm>
            <a:off x="6504693" y="2486904"/>
            <a:ext cx="2911272" cy="707886"/>
          </a:xfrm>
          <a:prstGeom prst="rect">
            <a:avLst/>
          </a:prstGeom>
          <a:noFill/>
        </p:spPr>
        <p:txBody>
          <a:bodyPr wrap="square" rtlCol="0">
            <a:spAutoFit/>
          </a:bodyPr>
          <a:lstStyle/>
          <a:p>
            <a:r>
              <a:rPr lang="en-GB" sz="2000">
                <a:solidFill>
                  <a:schemeClr val="accent1"/>
                </a:solidFill>
                <a:latin typeface="Arial" panose="020B0604020202020204" pitchFamily="34" charset="0"/>
                <a:cs typeface="Arial" panose="020B0604020202020204" pitchFamily="34" charset="0"/>
              </a:rPr>
              <a:t>Formation of organic acids</a:t>
            </a:r>
          </a:p>
        </p:txBody>
      </p:sp>
      <p:sp>
        <p:nvSpPr>
          <p:cNvPr id="70" name="TextBox 69">
            <a:extLst>
              <a:ext uri="{FF2B5EF4-FFF2-40B4-BE49-F238E27FC236}">
                <a16:creationId xmlns:a16="http://schemas.microsoft.com/office/drawing/2014/main" id="{3F969915-9FB3-4836-884B-35CA21A1DF11}"/>
              </a:ext>
            </a:extLst>
          </p:cNvPr>
          <p:cNvSpPr txBox="1"/>
          <p:nvPr/>
        </p:nvSpPr>
        <p:spPr>
          <a:xfrm>
            <a:off x="6765851" y="5537280"/>
            <a:ext cx="4054954" cy="400110"/>
          </a:xfrm>
          <a:prstGeom prst="rect">
            <a:avLst/>
          </a:prstGeom>
          <a:noFill/>
        </p:spPr>
        <p:txBody>
          <a:bodyPr wrap="square" rtlCol="0">
            <a:spAutoFit/>
          </a:bodyPr>
          <a:lstStyle/>
          <a:p>
            <a:r>
              <a:rPr lang="en-GB" sz="2000" b="1">
                <a:solidFill>
                  <a:srgbClr val="FF0000"/>
                </a:solidFill>
                <a:latin typeface="Arial" panose="020B0604020202020204" pitchFamily="34" charset="0"/>
                <a:cs typeface="Arial" panose="020B0604020202020204" pitchFamily="34" charset="0"/>
              </a:rPr>
              <a:t>3. Preferential attack in </a:t>
            </a:r>
            <a:r>
              <a:rPr lang="el-GR" sz="2000" b="1">
                <a:solidFill>
                  <a:srgbClr val="FF0000"/>
                </a:solidFill>
                <a:latin typeface="Arial" panose="020B0604020202020204" pitchFamily="34" charset="0"/>
                <a:cs typeface="Arial" panose="020B0604020202020204" pitchFamily="34" charset="0"/>
              </a:rPr>
              <a:t>β</a:t>
            </a:r>
            <a:r>
              <a:rPr lang="en-GB" sz="2000" b="1">
                <a:solidFill>
                  <a:srgbClr val="FF0000"/>
                </a:solidFill>
                <a:latin typeface="Arial" panose="020B0604020202020204" pitchFamily="34" charset="0"/>
                <a:cs typeface="Arial" panose="020B0604020202020204" pitchFamily="34" charset="0"/>
              </a:rPr>
              <a:t> phase</a:t>
            </a:r>
          </a:p>
        </p:txBody>
      </p:sp>
      <p:cxnSp>
        <p:nvCxnSpPr>
          <p:cNvPr id="71" name="Straight Arrow Connector 70">
            <a:extLst>
              <a:ext uri="{FF2B5EF4-FFF2-40B4-BE49-F238E27FC236}">
                <a16:creationId xmlns:a16="http://schemas.microsoft.com/office/drawing/2014/main" id="{25B5B49A-6110-4457-B9B8-7F52C98789C8}"/>
              </a:ext>
            </a:extLst>
          </p:cNvPr>
          <p:cNvCxnSpPr>
            <a:cxnSpLocks/>
          </p:cNvCxnSpPr>
          <p:nvPr/>
        </p:nvCxnSpPr>
        <p:spPr>
          <a:xfrm>
            <a:off x="6990875" y="5008080"/>
            <a:ext cx="106837" cy="5062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B6BFA22C-7D21-4A90-9B31-4723387DCFCA}"/>
              </a:ext>
            </a:extLst>
          </p:cNvPr>
          <p:cNvSpPr txBox="1"/>
          <p:nvPr/>
        </p:nvSpPr>
        <p:spPr>
          <a:xfrm>
            <a:off x="7566483" y="4037317"/>
            <a:ext cx="3282525" cy="1015663"/>
          </a:xfrm>
          <a:prstGeom prst="rect">
            <a:avLst/>
          </a:prstGeom>
          <a:noFill/>
        </p:spPr>
        <p:txBody>
          <a:bodyPr wrap="square" rtlCol="0">
            <a:spAutoFit/>
          </a:bodyPr>
          <a:lstStyle/>
          <a:p>
            <a:r>
              <a:rPr lang="en-GB" sz="2000" b="1">
                <a:solidFill>
                  <a:srgbClr val="FF0000"/>
                </a:solidFill>
                <a:latin typeface="Arial" panose="020B0604020202020204" pitchFamily="34" charset="0"/>
                <a:cs typeface="Arial" panose="020B0604020202020204" pitchFamily="34" charset="0"/>
              </a:rPr>
              <a:t>4. Stress corrosion cracking / Hydrogen induced cracking </a:t>
            </a:r>
          </a:p>
        </p:txBody>
      </p:sp>
      <p:sp>
        <p:nvSpPr>
          <p:cNvPr id="77" name="Oval 76">
            <a:extLst>
              <a:ext uri="{FF2B5EF4-FFF2-40B4-BE49-F238E27FC236}">
                <a16:creationId xmlns:a16="http://schemas.microsoft.com/office/drawing/2014/main" id="{E119F2DE-94A0-4AA8-85F0-367FFAE1550D}"/>
              </a:ext>
            </a:extLst>
          </p:cNvPr>
          <p:cNvSpPr/>
          <p:nvPr/>
        </p:nvSpPr>
        <p:spPr>
          <a:xfrm>
            <a:off x="3784292" y="3825175"/>
            <a:ext cx="2896736" cy="847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Arrow Connector 78">
            <a:extLst>
              <a:ext uri="{FF2B5EF4-FFF2-40B4-BE49-F238E27FC236}">
                <a16:creationId xmlns:a16="http://schemas.microsoft.com/office/drawing/2014/main" id="{E53D15B0-87B7-44DA-A8F1-A1F21E27B17B}"/>
              </a:ext>
            </a:extLst>
          </p:cNvPr>
          <p:cNvCxnSpPr>
            <a:cxnSpLocks/>
          </p:cNvCxnSpPr>
          <p:nvPr/>
        </p:nvCxnSpPr>
        <p:spPr>
          <a:xfrm>
            <a:off x="6698997" y="4306117"/>
            <a:ext cx="846566" cy="60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B4E0C15-1518-45C7-9444-DA380CDE44E0}"/>
              </a:ext>
            </a:extLst>
          </p:cNvPr>
          <p:cNvSpPr txBox="1"/>
          <p:nvPr/>
        </p:nvSpPr>
        <p:spPr>
          <a:xfrm>
            <a:off x="9599831" y="2848328"/>
            <a:ext cx="2657178" cy="1323439"/>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Gross pitting in HAZs of seam weld, branch weld; internal crack to the weld</a:t>
            </a:r>
          </a:p>
        </p:txBody>
      </p:sp>
      <p:cxnSp>
        <p:nvCxnSpPr>
          <p:cNvPr id="85" name="Straight Connector 84">
            <a:extLst>
              <a:ext uri="{FF2B5EF4-FFF2-40B4-BE49-F238E27FC236}">
                <a16:creationId xmlns:a16="http://schemas.microsoft.com/office/drawing/2014/main" id="{6833EA47-21CA-4BC4-993E-7ABA0FE0DAB7}"/>
              </a:ext>
            </a:extLst>
          </p:cNvPr>
          <p:cNvCxnSpPr>
            <a:cxnSpLocks/>
          </p:cNvCxnSpPr>
          <p:nvPr/>
        </p:nvCxnSpPr>
        <p:spPr>
          <a:xfrm flipH="1">
            <a:off x="5724359" y="5048096"/>
            <a:ext cx="965687" cy="84312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C3810472-51B8-463B-963B-414B2392C036}"/>
              </a:ext>
            </a:extLst>
          </p:cNvPr>
          <p:cNvSpPr txBox="1"/>
          <p:nvPr/>
        </p:nvSpPr>
        <p:spPr>
          <a:xfrm>
            <a:off x="5237773" y="5873159"/>
            <a:ext cx="3487586" cy="707886"/>
          </a:xfrm>
          <a:prstGeom prst="rect">
            <a:avLst/>
          </a:prstGeom>
          <a:noFill/>
        </p:spPr>
        <p:txBody>
          <a:bodyPr wrap="square" rtlCol="0">
            <a:spAutoFit/>
          </a:bodyPr>
          <a:lstStyle/>
          <a:p>
            <a:r>
              <a:rPr lang="en-GB" sz="2000">
                <a:solidFill>
                  <a:schemeClr val="accent6"/>
                </a:solidFill>
                <a:latin typeface="Arial" panose="020B0604020202020204" pitchFamily="34" charset="0"/>
                <a:cs typeface="Arial" panose="020B0604020202020204" pitchFamily="34" charset="0"/>
              </a:rPr>
              <a:t>Change in microstructure: from fully </a:t>
            </a:r>
            <a:r>
              <a:rPr lang="el-GR" sz="2000">
                <a:solidFill>
                  <a:schemeClr val="accent6"/>
                </a:solidFill>
                <a:latin typeface="Arial" panose="020B0604020202020204" pitchFamily="34" charset="0"/>
                <a:cs typeface="Arial" panose="020B0604020202020204" pitchFamily="34" charset="0"/>
              </a:rPr>
              <a:t>α</a:t>
            </a:r>
            <a:r>
              <a:rPr lang="en-GB" sz="2000">
                <a:solidFill>
                  <a:schemeClr val="accent6"/>
                </a:solidFill>
                <a:latin typeface="Arial" panose="020B0604020202020204" pitchFamily="34" charset="0"/>
                <a:cs typeface="Arial" panose="020B0604020202020204" pitchFamily="34" charset="0"/>
              </a:rPr>
              <a:t> to </a:t>
            </a:r>
            <a:r>
              <a:rPr lang="el-GR" sz="2000">
                <a:solidFill>
                  <a:schemeClr val="accent6"/>
                </a:solidFill>
                <a:latin typeface="Arial" panose="020B0604020202020204" pitchFamily="34" charset="0"/>
                <a:cs typeface="Arial" panose="020B0604020202020204" pitchFamily="34" charset="0"/>
              </a:rPr>
              <a:t>α</a:t>
            </a:r>
            <a:r>
              <a:rPr lang="en-GB" sz="2000">
                <a:solidFill>
                  <a:schemeClr val="accent6"/>
                </a:solidFill>
                <a:latin typeface="Arial" panose="020B0604020202020204" pitchFamily="34" charset="0"/>
                <a:cs typeface="Arial" panose="020B0604020202020204" pitchFamily="34" charset="0"/>
              </a:rPr>
              <a:t>+</a:t>
            </a:r>
            <a:r>
              <a:rPr lang="el-GR" sz="2000">
                <a:solidFill>
                  <a:schemeClr val="accent6"/>
                </a:solidFill>
                <a:latin typeface="Arial" panose="020B0604020202020204" pitchFamily="34" charset="0"/>
                <a:cs typeface="Arial" panose="020B0604020202020204" pitchFamily="34" charset="0"/>
              </a:rPr>
              <a:t>β</a:t>
            </a:r>
            <a:endParaRPr lang="en-GB" sz="20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8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560576-75EE-4C18-B5B3-2A4B9AA8C497}"/>
              </a:ext>
            </a:extLst>
          </p:cNvPr>
          <p:cNvSpPr/>
          <p:nvPr/>
        </p:nvSpPr>
        <p:spPr>
          <a:xfrm>
            <a:off x="6096000" y="632479"/>
            <a:ext cx="5872479" cy="147732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a:latin typeface="Arial"/>
                <a:cs typeface="Arial"/>
              </a:rPr>
              <a:t>At pH =5, active dissolution of </a:t>
            </a:r>
            <a:r>
              <a:rPr lang="en-GB" err="1">
                <a:latin typeface="Arial"/>
                <a:cs typeface="Arial"/>
              </a:rPr>
              <a:t>Ti</a:t>
            </a:r>
            <a:r>
              <a:rPr lang="en-GB">
                <a:latin typeface="Arial"/>
                <a:cs typeface="Arial"/>
              </a:rPr>
              <a:t> occurs </a:t>
            </a:r>
            <a:endParaRPr lang="en-US"/>
          </a:p>
          <a:p>
            <a:pPr marL="285750" indent="-285750">
              <a:buFont typeface="Arial" panose="020B0604020202020204" pitchFamily="34" charset="0"/>
              <a:buChar char="•"/>
            </a:pPr>
            <a:r>
              <a:rPr lang="en-GB">
                <a:latin typeface="Arial"/>
                <a:cs typeface="Arial"/>
              </a:rPr>
              <a:t>Rapid deterioration of corrosion resistance of Gr12. when HCl% &gt; 2% [1]</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1F8CF16D-3022-433A-9121-6D708638D491}"/>
              </a:ext>
            </a:extLst>
          </p:cNvPr>
          <p:cNvSpPr txBox="1">
            <a:spLocks/>
          </p:cNvSpPr>
          <p:nvPr/>
        </p:nvSpPr>
        <p:spPr>
          <a:xfrm>
            <a:off x="648222" y="-1518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000">
                <a:latin typeface="Arial"/>
                <a:cs typeface="Arial"/>
              </a:rPr>
              <a:t>Corrosion of </a:t>
            </a:r>
            <a:r>
              <a:rPr lang="en-GB" sz="3000" err="1">
                <a:latin typeface="Arial"/>
                <a:cs typeface="Arial"/>
              </a:rPr>
              <a:t>Ti</a:t>
            </a:r>
            <a:r>
              <a:rPr lang="en-GB" sz="3000">
                <a:latin typeface="Arial"/>
                <a:cs typeface="Arial"/>
              </a:rPr>
              <a:t> in HCl</a:t>
            </a:r>
            <a:endParaRPr lang="en-GB" sz="3000">
              <a:latin typeface="Arial" panose="020B0604020202020204" pitchFamily="34" charset="0"/>
              <a:cs typeface="Arial" panose="020B0604020202020204" pitchFamily="34" charset="0"/>
            </a:endParaRPr>
          </a:p>
        </p:txBody>
      </p:sp>
      <p:pic>
        <p:nvPicPr>
          <p:cNvPr id="4" name="Picture 5" descr="Chart, line chart&#10;&#10;Description automatically generated">
            <a:extLst>
              <a:ext uri="{FF2B5EF4-FFF2-40B4-BE49-F238E27FC236}">
                <a16:creationId xmlns:a16="http://schemas.microsoft.com/office/drawing/2014/main" id="{685232B3-7E1A-47AF-9CB0-EAE60E529C29}"/>
              </a:ext>
            </a:extLst>
          </p:cNvPr>
          <p:cNvPicPr>
            <a:picLocks noChangeAspect="1"/>
          </p:cNvPicPr>
          <p:nvPr/>
        </p:nvPicPr>
        <p:blipFill>
          <a:blip r:embed="rId2"/>
          <a:stretch>
            <a:fillRect/>
          </a:stretch>
        </p:blipFill>
        <p:spPr>
          <a:xfrm>
            <a:off x="5716044" y="1714962"/>
            <a:ext cx="6093911" cy="4471908"/>
          </a:xfrm>
          <a:prstGeom prst="rect">
            <a:avLst/>
          </a:prstGeom>
        </p:spPr>
      </p:pic>
      <p:sp>
        <p:nvSpPr>
          <p:cNvPr id="6" name="TextBox 5">
            <a:extLst>
              <a:ext uri="{FF2B5EF4-FFF2-40B4-BE49-F238E27FC236}">
                <a16:creationId xmlns:a16="http://schemas.microsoft.com/office/drawing/2014/main" id="{D8D65090-0993-4398-91B1-7361C2AA77AD}"/>
              </a:ext>
            </a:extLst>
          </p:cNvPr>
          <p:cNvSpPr txBox="1"/>
          <p:nvPr/>
        </p:nvSpPr>
        <p:spPr>
          <a:xfrm>
            <a:off x="7273848" y="6488668"/>
            <a:ext cx="74937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[1] </a:t>
            </a:r>
            <a:r>
              <a:rPr lang="en-US" err="1">
                <a:cs typeface="Calibri"/>
              </a:rPr>
              <a:t>Kaminaka</a:t>
            </a:r>
            <a:r>
              <a:rPr lang="en-US">
                <a:cs typeface="Calibri"/>
              </a:rPr>
              <a:t> et al. 2014; [2] Total Materia database </a:t>
            </a:r>
          </a:p>
        </p:txBody>
      </p:sp>
      <p:pic>
        <p:nvPicPr>
          <p:cNvPr id="14" name="Picture 13">
            <a:extLst>
              <a:ext uri="{FF2B5EF4-FFF2-40B4-BE49-F238E27FC236}">
                <a16:creationId xmlns:a16="http://schemas.microsoft.com/office/drawing/2014/main" id="{8CE1D3C5-282D-4A25-BB5C-CE59446E4462}"/>
              </a:ext>
            </a:extLst>
          </p:cNvPr>
          <p:cNvPicPr>
            <a:picLocks noChangeAspect="1"/>
          </p:cNvPicPr>
          <p:nvPr/>
        </p:nvPicPr>
        <p:blipFill>
          <a:blip r:embed="rId3"/>
          <a:stretch>
            <a:fillRect/>
          </a:stretch>
        </p:blipFill>
        <p:spPr>
          <a:xfrm>
            <a:off x="409403" y="784077"/>
            <a:ext cx="4834514" cy="6073923"/>
          </a:xfrm>
          <a:prstGeom prst="rect">
            <a:avLst/>
          </a:prstGeom>
        </p:spPr>
      </p:pic>
      <p:sp>
        <p:nvSpPr>
          <p:cNvPr id="15" name="TextBox 14">
            <a:extLst>
              <a:ext uri="{FF2B5EF4-FFF2-40B4-BE49-F238E27FC236}">
                <a16:creationId xmlns:a16="http://schemas.microsoft.com/office/drawing/2014/main" id="{BA83C981-17B2-4F29-A8D8-C15A1F5C6149}"/>
              </a:ext>
            </a:extLst>
          </p:cNvPr>
          <p:cNvSpPr txBox="1"/>
          <p:nvPr/>
        </p:nvSpPr>
        <p:spPr>
          <a:xfrm>
            <a:off x="2253076" y="902002"/>
            <a:ext cx="2898670" cy="492443"/>
          </a:xfrm>
          <a:prstGeom prst="rect">
            <a:avLst/>
          </a:prstGeom>
          <a:noFill/>
        </p:spPr>
        <p:txBody>
          <a:bodyPr wrap="square" rtlCol="0">
            <a:spAutoFit/>
          </a:bodyPr>
          <a:lstStyle/>
          <a:p>
            <a:r>
              <a:rPr lang="en-GB" sz="2200">
                <a:latin typeface="Arial" panose="020B0604020202020204" pitchFamily="34" charset="0"/>
                <a:cs typeface="Arial" panose="020B0604020202020204" pitchFamily="34" charset="0"/>
              </a:rPr>
              <a:t>Grade 2 </a:t>
            </a:r>
            <a:r>
              <a:rPr lang="en-GB" sz="2200" err="1">
                <a:latin typeface="Arial" panose="020B0604020202020204" pitchFamily="34" charset="0"/>
                <a:cs typeface="Arial" panose="020B0604020202020204" pitchFamily="34" charset="0"/>
              </a:rPr>
              <a:t>Ti</a:t>
            </a:r>
            <a:r>
              <a:rPr lang="en-GB" sz="2200">
                <a:latin typeface="Arial" panose="020B0604020202020204" pitchFamily="34" charset="0"/>
                <a:cs typeface="Arial" panose="020B0604020202020204" pitchFamily="34" charset="0"/>
              </a:rPr>
              <a:t> [2</a:t>
            </a:r>
            <a:r>
              <a:rPr lang="en-GB" sz="2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77502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F434760-A52E-45CA-8EF4-758EE45027EF}"/>
              </a:ext>
            </a:extLst>
          </p:cNvPr>
          <p:cNvSpPr>
            <a:spLocks noGrp="1"/>
          </p:cNvSpPr>
          <p:nvPr>
            <p:ph idx="1"/>
          </p:nvPr>
        </p:nvSpPr>
        <p:spPr>
          <a:xfrm>
            <a:off x="578208" y="796329"/>
            <a:ext cx="6459230" cy="6061671"/>
          </a:xfrm>
        </p:spPr>
        <p:txBody>
          <a:bodyPr vert="horz" lIns="91440" tIns="45720" rIns="91440" bIns="45720" rtlCol="0" anchor="t">
            <a:noAutofit/>
          </a:bodyPr>
          <a:lstStyle/>
          <a:p>
            <a:pPr marL="0" indent="0">
              <a:buNone/>
            </a:pPr>
            <a:r>
              <a:rPr lang="en-GB" sz="2600" b="1">
                <a:latin typeface="Arial" panose="020B0604020202020204" pitchFamily="34" charset="0"/>
                <a:cs typeface="Arial" panose="020B0604020202020204" pitchFamily="34" charset="0"/>
              </a:rPr>
              <a:t>Hydrogen induced cracking (HIC)</a:t>
            </a:r>
          </a:p>
          <a:p>
            <a:pPr marL="0" indent="0">
              <a:buNone/>
            </a:pPr>
            <a:endParaRPr lang="en-GB" sz="2600" b="1">
              <a:latin typeface="Arial" panose="020B0604020202020204" pitchFamily="34" charset="0"/>
              <a:cs typeface="Arial" panose="020B0604020202020204" pitchFamily="34" charset="0"/>
            </a:endParaRPr>
          </a:p>
          <a:p>
            <a:pPr marL="0" indent="0">
              <a:buNone/>
            </a:pPr>
            <a:endParaRPr lang="en-GB" sz="2600">
              <a:solidFill>
                <a:srgbClr val="0070C0"/>
              </a:solidFill>
              <a:latin typeface="Arial" panose="020B0604020202020204" pitchFamily="34" charset="0"/>
              <a:cs typeface="Arial" panose="020B0604020202020204" pitchFamily="34" charset="0"/>
            </a:endParaRPr>
          </a:p>
          <a:p>
            <a:pPr marL="0" indent="0">
              <a:buNone/>
            </a:pPr>
            <a:endParaRPr lang="en-GB" sz="2600">
              <a:solidFill>
                <a:srgbClr val="FF0000"/>
              </a:solidFill>
              <a:latin typeface="Arial" panose="020B0604020202020204" pitchFamily="34" charset="0"/>
              <a:cs typeface="Arial" panose="020B0604020202020204" pitchFamily="34" charset="0"/>
            </a:endParaRPr>
          </a:p>
          <a:p>
            <a:pPr marL="0" indent="0">
              <a:buNone/>
            </a:pPr>
            <a:r>
              <a:rPr lang="en-GB" sz="2600">
                <a:solidFill>
                  <a:srgbClr val="FF0000"/>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8215B861-9297-469E-8743-8CB2F80C8798}"/>
              </a:ext>
            </a:extLst>
          </p:cNvPr>
          <p:cNvSpPr/>
          <p:nvPr/>
        </p:nvSpPr>
        <p:spPr>
          <a:xfrm>
            <a:off x="561241" y="205151"/>
            <a:ext cx="7729355" cy="553998"/>
          </a:xfrm>
          <a:prstGeom prst="rect">
            <a:avLst/>
          </a:prstGeom>
        </p:spPr>
        <p:txBody>
          <a:bodyPr wrap="square">
            <a:spAutoFit/>
          </a:bodyPr>
          <a:lstStyle/>
          <a:p>
            <a:r>
              <a:rPr lang="en-GB" sz="3000">
                <a:latin typeface="Arial" panose="020B0604020202020204" pitchFamily="34" charset="0"/>
                <a:cs typeface="Arial" panose="020B0604020202020204" pitchFamily="34" charset="0"/>
              </a:rPr>
              <a:t>Root Cause Analysis -  Leak 1 joint B </a:t>
            </a:r>
          </a:p>
        </p:txBody>
      </p:sp>
      <p:sp>
        <p:nvSpPr>
          <p:cNvPr id="8" name="TextBox 7">
            <a:extLst>
              <a:ext uri="{FF2B5EF4-FFF2-40B4-BE49-F238E27FC236}">
                <a16:creationId xmlns:a16="http://schemas.microsoft.com/office/drawing/2014/main" id="{AE1DEF0F-5580-4071-B39B-00F32F0AF902}"/>
              </a:ext>
            </a:extLst>
          </p:cNvPr>
          <p:cNvSpPr txBox="1"/>
          <p:nvPr/>
        </p:nvSpPr>
        <p:spPr>
          <a:xfrm>
            <a:off x="10190602" y="6488668"/>
            <a:ext cx="4722564" cy="369332"/>
          </a:xfrm>
          <a:prstGeom prst="rect">
            <a:avLst/>
          </a:prstGeom>
          <a:noFill/>
        </p:spPr>
        <p:txBody>
          <a:bodyPr wrap="square" rtlCol="0">
            <a:spAutoFit/>
          </a:bodyPr>
          <a:lstStyle/>
          <a:p>
            <a:r>
              <a:rPr lang="en-GB"/>
              <a:t>[3] Hua et al. 2005 </a:t>
            </a:r>
          </a:p>
        </p:txBody>
      </p:sp>
      <p:pic>
        <p:nvPicPr>
          <p:cNvPr id="11" name="Picture 10">
            <a:extLst>
              <a:ext uri="{FF2B5EF4-FFF2-40B4-BE49-F238E27FC236}">
                <a16:creationId xmlns:a16="http://schemas.microsoft.com/office/drawing/2014/main" id="{6CFAE225-1A87-4D7B-92CE-EA48AEA57B14}"/>
              </a:ext>
            </a:extLst>
          </p:cNvPr>
          <p:cNvPicPr>
            <a:picLocks noChangeAspect="1"/>
          </p:cNvPicPr>
          <p:nvPr/>
        </p:nvPicPr>
        <p:blipFill>
          <a:blip r:embed="rId3"/>
          <a:stretch>
            <a:fillRect/>
          </a:stretch>
        </p:blipFill>
        <p:spPr>
          <a:xfrm>
            <a:off x="1122686" y="1332211"/>
            <a:ext cx="4078400" cy="2889884"/>
          </a:xfrm>
          <a:prstGeom prst="rect">
            <a:avLst/>
          </a:prstGeom>
        </p:spPr>
      </p:pic>
      <p:pic>
        <p:nvPicPr>
          <p:cNvPr id="15" name="Picture 14">
            <a:extLst>
              <a:ext uri="{FF2B5EF4-FFF2-40B4-BE49-F238E27FC236}">
                <a16:creationId xmlns:a16="http://schemas.microsoft.com/office/drawing/2014/main" id="{9786D76F-CF4E-4EC1-8910-D93E4720D388}"/>
              </a:ext>
            </a:extLst>
          </p:cNvPr>
          <p:cNvPicPr>
            <a:picLocks noChangeAspect="1"/>
          </p:cNvPicPr>
          <p:nvPr/>
        </p:nvPicPr>
        <p:blipFill rotWithShape="1">
          <a:blip r:embed="rId4"/>
          <a:srcRect b="9306"/>
          <a:stretch/>
        </p:blipFill>
        <p:spPr>
          <a:xfrm>
            <a:off x="6640830" y="1247616"/>
            <a:ext cx="4428484" cy="3029109"/>
          </a:xfrm>
          <a:prstGeom prst="rect">
            <a:avLst/>
          </a:prstGeom>
        </p:spPr>
      </p:pic>
      <p:cxnSp>
        <p:nvCxnSpPr>
          <p:cNvPr id="17" name="Straight Arrow Connector 16">
            <a:extLst>
              <a:ext uri="{FF2B5EF4-FFF2-40B4-BE49-F238E27FC236}">
                <a16:creationId xmlns:a16="http://schemas.microsoft.com/office/drawing/2014/main" id="{A31D102A-76B9-49F9-893C-FC3F4BE3EEB7}"/>
              </a:ext>
            </a:extLst>
          </p:cNvPr>
          <p:cNvCxnSpPr>
            <a:cxnSpLocks/>
          </p:cNvCxnSpPr>
          <p:nvPr/>
        </p:nvCxnSpPr>
        <p:spPr>
          <a:xfrm flipH="1">
            <a:off x="8141732" y="1124506"/>
            <a:ext cx="203862" cy="380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5BFDAEE-F9AC-4A76-BFB0-D595D2D24EA1}"/>
              </a:ext>
            </a:extLst>
          </p:cNvPr>
          <p:cNvCxnSpPr>
            <a:cxnSpLocks/>
          </p:cNvCxnSpPr>
          <p:nvPr/>
        </p:nvCxnSpPr>
        <p:spPr>
          <a:xfrm>
            <a:off x="8411842" y="1124506"/>
            <a:ext cx="148990" cy="13581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D3D5DAB-5064-46FB-BB96-594FAB057D04}"/>
              </a:ext>
            </a:extLst>
          </p:cNvPr>
          <p:cNvSpPr/>
          <p:nvPr/>
        </p:nvSpPr>
        <p:spPr>
          <a:xfrm>
            <a:off x="8033299" y="706153"/>
            <a:ext cx="3597460" cy="461665"/>
          </a:xfrm>
          <a:prstGeom prst="rect">
            <a:avLst/>
          </a:prstGeom>
        </p:spPr>
        <p:txBody>
          <a:bodyPr wrap="none">
            <a:spAutoFit/>
          </a:bodyPr>
          <a:lstStyle/>
          <a:p>
            <a:r>
              <a:rPr lang="el-GR" sz="2400">
                <a:solidFill>
                  <a:srgbClr val="FF0000"/>
                </a:solidFill>
                <a:latin typeface="Arial" panose="020B0604020202020204" pitchFamily="34" charset="0"/>
                <a:cs typeface="Arial" panose="020B0604020202020204" pitchFamily="34" charset="0"/>
              </a:rPr>
              <a:t>β</a:t>
            </a:r>
            <a:r>
              <a:rPr lang="en-GB" sz="2400">
                <a:solidFill>
                  <a:srgbClr val="FF0000"/>
                </a:solidFill>
                <a:latin typeface="Arial" panose="020B0604020202020204" pitchFamily="34" charset="0"/>
                <a:cs typeface="Arial" panose="020B0604020202020204" pitchFamily="34" charset="0"/>
              </a:rPr>
              <a:t> phase: ‘bright platelets’</a:t>
            </a:r>
            <a:endParaRPr lang="en-GB" sz="2400">
              <a:solidFill>
                <a:srgbClr val="FF0000"/>
              </a:solidFill>
            </a:endParaRPr>
          </a:p>
        </p:txBody>
      </p:sp>
      <p:sp>
        <p:nvSpPr>
          <p:cNvPr id="7" name="Rectangle 6">
            <a:extLst>
              <a:ext uri="{FF2B5EF4-FFF2-40B4-BE49-F238E27FC236}">
                <a16:creationId xmlns:a16="http://schemas.microsoft.com/office/drawing/2014/main" id="{507B2A79-5463-4278-91D7-C4BEAF524CAA}"/>
              </a:ext>
            </a:extLst>
          </p:cNvPr>
          <p:cNvSpPr/>
          <p:nvPr/>
        </p:nvSpPr>
        <p:spPr>
          <a:xfrm>
            <a:off x="6888693" y="4245874"/>
            <a:ext cx="3779171" cy="1323439"/>
          </a:xfrm>
          <a:prstGeom prst="rect">
            <a:avLst/>
          </a:prstGeom>
        </p:spPr>
        <p:txBody>
          <a:bodyPr wrap="square">
            <a:spAutoFit/>
          </a:bodyPr>
          <a:lstStyle/>
          <a:p>
            <a:pPr marL="342900" indent="-342900">
              <a:buFont typeface="Arial" panose="020B0604020202020204" pitchFamily="34" charset="0"/>
              <a:buChar char="•"/>
            </a:pPr>
            <a:r>
              <a:rPr lang="en-GB" sz="2000" b="1">
                <a:latin typeface="Arial" panose="020B0604020202020204" pitchFamily="34" charset="0"/>
                <a:cs typeface="Arial" panose="020B0604020202020204" pitchFamily="34" charset="0"/>
              </a:rPr>
              <a:t>Hydride formation </a:t>
            </a:r>
            <a:r>
              <a:rPr lang="en-GB" sz="2000">
                <a:latin typeface="Arial" panose="020B0604020202020204" pitchFamily="34" charset="0"/>
                <a:cs typeface="Arial" panose="020B0604020202020204" pitchFamily="34" charset="0"/>
              </a:rPr>
              <a:t>– maybe preferentially in beta phase (low H solubility) </a:t>
            </a:r>
          </a:p>
          <a:p>
            <a:pPr marL="800100" lvl="1" indent="-342900">
              <a:buFont typeface="Wingdings" panose="05000000000000000000" pitchFamily="2" charset="2"/>
              <a:buChar char="Ø"/>
            </a:pPr>
            <a:r>
              <a:rPr lang="en-GB" sz="2000">
                <a:latin typeface="Arial" panose="020B0604020202020204" pitchFamily="34" charset="0"/>
                <a:cs typeface="Arial" panose="020B0604020202020204" pitchFamily="34" charset="0"/>
              </a:rPr>
              <a:t>Brittle – loss in ductility </a:t>
            </a:r>
          </a:p>
        </p:txBody>
      </p:sp>
      <p:sp>
        <p:nvSpPr>
          <p:cNvPr id="12" name="Rectangle 11">
            <a:extLst>
              <a:ext uri="{FF2B5EF4-FFF2-40B4-BE49-F238E27FC236}">
                <a16:creationId xmlns:a16="http://schemas.microsoft.com/office/drawing/2014/main" id="{DFC116D0-C32B-48D7-ACFD-BCC8AA2898B5}"/>
              </a:ext>
            </a:extLst>
          </p:cNvPr>
          <p:cNvSpPr/>
          <p:nvPr/>
        </p:nvSpPr>
        <p:spPr>
          <a:xfrm>
            <a:off x="673515" y="4222095"/>
            <a:ext cx="6124028" cy="2554545"/>
          </a:xfrm>
          <a:prstGeom prst="rect">
            <a:avLst/>
          </a:prstGeom>
        </p:spPr>
        <p:txBody>
          <a:bodyPr wrap="square">
            <a:spAutoFit/>
          </a:bodyPr>
          <a:lstStyle/>
          <a:p>
            <a:pPr marL="342900" indent="-342900">
              <a:buFont typeface="Arial" panose="020B0604020202020204" pitchFamily="34" charset="0"/>
              <a:buChar char="•"/>
            </a:pPr>
            <a:r>
              <a:rPr lang="en-GB" sz="2000">
                <a:latin typeface="Arial"/>
                <a:cs typeface="Arial"/>
              </a:rPr>
              <a:t>Atomic Hydrogen is produced by corrosion </a:t>
            </a:r>
            <a:endParaRPr lang="en-GB"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a:latin typeface="Arial" panose="020B0604020202020204" pitchFamily="34" charset="0"/>
                <a:cs typeface="Arial" panose="020B0604020202020204" pitchFamily="34" charset="0"/>
              </a:rPr>
              <a:t>H adsorption and diffusion </a:t>
            </a:r>
          </a:p>
          <a:p>
            <a:pPr lvl="1">
              <a:buFont typeface="Wingdings" panose="05000000000000000000" pitchFamily="2" charset="2"/>
              <a:buChar char="Ø"/>
            </a:pPr>
            <a:r>
              <a:rPr lang="en-GB" sz="2000">
                <a:latin typeface="Arial" panose="020B0604020202020204" pitchFamily="34" charset="0"/>
                <a:cs typeface="Arial" panose="020B0604020202020204" pitchFamily="34" charset="0"/>
              </a:rPr>
              <a:t>Differentiation of H diffusion in alpha and beta phases</a:t>
            </a:r>
          </a:p>
          <a:p>
            <a:pPr lvl="1">
              <a:buFont typeface="Wingdings" panose="05000000000000000000" pitchFamily="2" charset="2"/>
              <a:buChar char="Ø"/>
            </a:pPr>
            <a:r>
              <a:rPr lang="en-GB" sz="2000" err="1">
                <a:latin typeface="Arial" panose="020B0604020202020204" pitchFamily="34" charset="0"/>
                <a:cs typeface="Arial" panose="020B0604020202020204" pitchFamily="34" charset="0"/>
              </a:rPr>
              <a:t>Intermetallics</a:t>
            </a:r>
            <a:r>
              <a:rPr lang="en-GB" sz="2000">
                <a:latin typeface="Arial" panose="020B0604020202020204" pitchFamily="34" charset="0"/>
                <a:cs typeface="Arial" panose="020B0604020202020204" pitchFamily="34" charset="0"/>
              </a:rPr>
              <a:t> Ti</a:t>
            </a:r>
            <a:r>
              <a:rPr lang="en-GB" sz="2000" baseline="-25000">
                <a:latin typeface="Arial" panose="020B0604020202020204" pitchFamily="34" charset="0"/>
                <a:cs typeface="Arial" panose="020B0604020202020204" pitchFamily="34" charset="0"/>
              </a:rPr>
              <a:t>2</a:t>
            </a:r>
            <a:r>
              <a:rPr lang="en-GB" sz="2000">
                <a:latin typeface="Arial" panose="020B0604020202020204" pitchFamily="34" charset="0"/>
                <a:cs typeface="Arial" panose="020B0604020202020204" pitchFamily="34" charset="0"/>
              </a:rPr>
              <a:t>Ni preferential sites for H adsorption</a:t>
            </a:r>
          </a:p>
          <a:p>
            <a:pPr lvl="1">
              <a:buFont typeface="Wingdings" panose="05000000000000000000" pitchFamily="2" charset="2"/>
              <a:buChar char="Ø"/>
            </a:pPr>
            <a:r>
              <a:rPr lang="en-GB" sz="2000">
                <a:latin typeface="Arial" panose="020B0604020202020204" pitchFamily="34" charset="0"/>
                <a:cs typeface="Arial" panose="020B0604020202020204" pitchFamily="34" charset="0"/>
              </a:rPr>
              <a:t>High temperature (&gt;80 °C) significantly promotes H diffusion [3]</a:t>
            </a:r>
          </a:p>
        </p:txBody>
      </p:sp>
    </p:spTree>
    <p:extLst>
      <p:ext uri="{BB962C8B-B14F-4D97-AF65-F5344CB8AC3E}">
        <p14:creationId xmlns:p14="http://schemas.microsoft.com/office/powerpoint/2010/main" val="336506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538EA-1260-42A7-B53A-2585179CA9B7}"/>
              </a:ext>
            </a:extLst>
          </p:cNvPr>
          <p:cNvSpPr>
            <a:spLocks noGrp="1"/>
          </p:cNvSpPr>
          <p:nvPr>
            <p:ph type="title"/>
          </p:nvPr>
        </p:nvSpPr>
        <p:spPr/>
        <p:txBody>
          <a:bodyPr/>
          <a:lstStyle/>
          <a:p>
            <a:r>
              <a:rPr lang="en-US">
                <a:cs typeface="Calibri Light"/>
              </a:rPr>
              <a:t>Corrosion Risk Assessment</a:t>
            </a:r>
            <a:endParaRPr lang="en-US"/>
          </a:p>
        </p:txBody>
      </p:sp>
      <p:sp>
        <p:nvSpPr>
          <p:cNvPr id="3" name="Content Placeholder 2">
            <a:extLst>
              <a:ext uri="{FF2B5EF4-FFF2-40B4-BE49-F238E27FC236}">
                <a16:creationId xmlns:a16="http://schemas.microsoft.com/office/drawing/2014/main" id="{3CE344E4-092D-4989-9C1C-841424BDC295}"/>
              </a:ext>
            </a:extLst>
          </p:cNvPr>
          <p:cNvSpPr>
            <a:spLocks noGrp="1"/>
          </p:cNvSpPr>
          <p:nvPr>
            <p:ph idx="1"/>
          </p:nvPr>
        </p:nvSpPr>
        <p:spPr/>
        <p:txBody>
          <a:bodyPr vert="horz" lIns="91440" tIns="45720" rIns="91440" bIns="45720" rtlCol="0" anchor="t">
            <a:normAutofit lnSpcReduction="10000"/>
          </a:bodyPr>
          <a:lstStyle/>
          <a:p>
            <a:r>
              <a:rPr lang="en-US">
                <a:cs typeface="Calibri"/>
              </a:rPr>
              <a:t>What is  a Corrosion Risk Assessment</a:t>
            </a:r>
          </a:p>
          <a:p>
            <a:r>
              <a:rPr lang="en-US">
                <a:cs typeface="Calibri"/>
              </a:rPr>
              <a:t>Methodology</a:t>
            </a:r>
          </a:p>
          <a:p>
            <a:r>
              <a:rPr lang="en-US">
                <a:cs typeface="Calibri"/>
              </a:rPr>
              <a:t>Inputs:</a:t>
            </a:r>
          </a:p>
          <a:p>
            <a:pPr lvl="1">
              <a:buFont typeface="Wingdings" panose="020B0604020202020204" pitchFamily="34" charset="0"/>
              <a:buChar char="ü"/>
            </a:pPr>
            <a:r>
              <a:rPr lang="en-US">
                <a:cs typeface="Calibri"/>
              </a:rPr>
              <a:t> intended service</a:t>
            </a:r>
          </a:p>
          <a:p>
            <a:pPr lvl="1">
              <a:buFont typeface="Wingdings" panose="020B0604020202020204" pitchFamily="34" charset="0"/>
              <a:buChar char="ü"/>
            </a:pPr>
            <a:r>
              <a:rPr lang="en-US">
                <a:cs typeface="Calibri"/>
              </a:rPr>
              <a:t>selected material</a:t>
            </a:r>
          </a:p>
          <a:p>
            <a:pPr lvl="1">
              <a:buFont typeface="Wingdings" panose="020B0604020202020204" pitchFamily="34" charset="0"/>
              <a:buChar char="ü"/>
            </a:pPr>
            <a:r>
              <a:rPr lang="en-US">
                <a:cs typeface="Calibri"/>
              </a:rPr>
              <a:t>operating conditions</a:t>
            </a:r>
          </a:p>
          <a:p>
            <a:pPr lvl="1">
              <a:buFont typeface="Wingdings" panose="020B0604020202020204" pitchFamily="34" charset="0"/>
              <a:buChar char="ü"/>
            </a:pPr>
            <a:r>
              <a:rPr lang="en-US">
                <a:cs typeface="Calibri"/>
              </a:rPr>
              <a:t>What controls are in place</a:t>
            </a:r>
          </a:p>
          <a:p>
            <a:pPr lvl="1">
              <a:buFont typeface="Wingdings" panose="020B0604020202020204" pitchFamily="34" charset="0"/>
              <a:buChar char="ü"/>
            </a:pPr>
            <a:r>
              <a:rPr lang="en-US">
                <a:cs typeface="Calibri"/>
              </a:rPr>
              <a:t>Upset conditions</a:t>
            </a:r>
          </a:p>
          <a:p>
            <a:r>
              <a:rPr lang="en-US">
                <a:cs typeface="Calibri"/>
              </a:rPr>
              <a:t>Uncertainties in the data provided (pH levels, solids content, temperature)</a:t>
            </a:r>
          </a:p>
        </p:txBody>
      </p:sp>
    </p:spTree>
    <p:extLst>
      <p:ext uri="{BB962C8B-B14F-4D97-AF65-F5344CB8AC3E}">
        <p14:creationId xmlns:p14="http://schemas.microsoft.com/office/powerpoint/2010/main" val="312904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0D17-49F5-44DF-A610-5FEA1A00D1A7}"/>
              </a:ext>
            </a:extLst>
          </p:cNvPr>
          <p:cNvSpPr>
            <a:spLocks noGrp="1"/>
          </p:cNvSpPr>
          <p:nvPr>
            <p:ph type="title"/>
          </p:nvPr>
        </p:nvSpPr>
        <p:spPr/>
        <p:txBody>
          <a:bodyPr/>
          <a:lstStyle/>
          <a:p>
            <a:r>
              <a:rPr lang="en-US">
                <a:cs typeface="Calibri Light"/>
              </a:rPr>
              <a:t>The identifiable Risk (predictable?)</a:t>
            </a:r>
            <a:endParaRPr lang="en-US"/>
          </a:p>
        </p:txBody>
      </p:sp>
      <p:sp>
        <p:nvSpPr>
          <p:cNvPr id="3" name="Content Placeholder 2">
            <a:extLst>
              <a:ext uri="{FF2B5EF4-FFF2-40B4-BE49-F238E27FC236}">
                <a16:creationId xmlns:a16="http://schemas.microsoft.com/office/drawing/2014/main" id="{928A42C1-2CCC-4434-9921-A85CB7D2DB58}"/>
              </a:ext>
            </a:extLst>
          </p:cNvPr>
          <p:cNvSpPr>
            <a:spLocks noGrp="1"/>
          </p:cNvSpPr>
          <p:nvPr>
            <p:ph idx="1"/>
          </p:nvPr>
        </p:nvSpPr>
        <p:spPr/>
        <p:txBody>
          <a:bodyPr vert="horz" lIns="91440" tIns="45720" rIns="91440" bIns="45720" rtlCol="0" anchor="t">
            <a:normAutofit/>
          </a:bodyPr>
          <a:lstStyle/>
          <a:p>
            <a:r>
              <a:rPr lang="en-US">
                <a:cs typeface="Calibri"/>
              </a:rPr>
              <a:t>What is the Risk against the identified damage mechanisms</a:t>
            </a:r>
          </a:p>
          <a:p>
            <a:r>
              <a:rPr lang="en-US">
                <a:cs typeface="Calibri"/>
              </a:rPr>
              <a:t>Should the possibility of upset conditions have been considered at design stage</a:t>
            </a:r>
          </a:p>
          <a:p>
            <a:r>
              <a:rPr lang="en-US">
                <a:cs typeface="Calibri"/>
              </a:rPr>
              <a:t>What is the likelihood of failure</a:t>
            </a:r>
          </a:p>
          <a:p>
            <a:r>
              <a:rPr lang="en-US">
                <a:cs typeface="Calibri"/>
              </a:rPr>
              <a:t>Was Titanium Grade 12 material suitable for this service</a:t>
            </a:r>
          </a:p>
          <a:p>
            <a:pPr marL="0" indent="0">
              <a:buNone/>
            </a:pPr>
            <a:endParaRPr lang="en-US">
              <a:cs typeface="Calibri"/>
            </a:endParaRPr>
          </a:p>
          <a:p>
            <a:pPr marL="0" indent="0">
              <a:buNone/>
            </a:pP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22325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693AD-7710-4EFD-A638-D55F25FA5992}"/>
              </a:ext>
            </a:extLst>
          </p:cNvPr>
          <p:cNvSpPr>
            <a:spLocks noGrp="1"/>
          </p:cNvSpPr>
          <p:nvPr>
            <p:ph type="title"/>
          </p:nvPr>
        </p:nvSpPr>
        <p:spPr>
          <a:xfrm>
            <a:off x="838200" y="365125"/>
            <a:ext cx="10515600" cy="1306443"/>
          </a:xfrm>
        </p:spPr>
        <p:txBody>
          <a:bodyPr>
            <a:normAutofit/>
          </a:bodyPr>
          <a:lstStyle/>
          <a:p>
            <a:r>
              <a:rPr lang="en-US" sz="4000">
                <a:cs typeface="Calibri Light"/>
              </a:rPr>
              <a:t>Consequences of Failure</a:t>
            </a:r>
            <a:endParaRPr lang="en-US" sz="4000"/>
          </a:p>
        </p:txBody>
      </p:sp>
      <p:sp>
        <p:nvSpPr>
          <p:cNvPr id="3" name="Content Placeholder 2">
            <a:extLst>
              <a:ext uri="{FF2B5EF4-FFF2-40B4-BE49-F238E27FC236}">
                <a16:creationId xmlns:a16="http://schemas.microsoft.com/office/drawing/2014/main" id="{55DA97C0-BB40-4919-B641-8761A4D733C4}"/>
              </a:ext>
            </a:extLst>
          </p:cNvPr>
          <p:cNvSpPr>
            <a:spLocks noGrp="1"/>
          </p:cNvSpPr>
          <p:nvPr>
            <p:ph idx="1"/>
          </p:nvPr>
        </p:nvSpPr>
        <p:spPr>
          <a:xfrm>
            <a:off x="838200" y="1825625"/>
            <a:ext cx="4152774" cy="4303464"/>
          </a:xfrm>
        </p:spPr>
        <p:txBody>
          <a:bodyPr vert="horz" lIns="91440" tIns="45720" rIns="91440" bIns="45720" rtlCol="0" anchor="t">
            <a:normAutofit/>
          </a:bodyPr>
          <a:lstStyle/>
          <a:p>
            <a:r>
              <a:rPr lang="en-US" sz="2000">
                <a:cs typeface="Calibri"/>
              </a:rPr>
              <a:t>People (risk of death or serious injury) - determined that there was no risk of death</a:t>
            </a:r>
          </a:p>
          <a:p>
            <a:r>
              <a:rPr lang="en-US" sz="2000">
                <a:cs typeface="Calibri"/>
              </a:rPr>
              <a:t>Environment (pollution) - minimal</a:t>
            </a:r>
          </a:p>
          <a:p>
            <a:r>
              <a:rPr lang="en-US" sz="2000">
                <a:cs typeface="Calibri"/>
              </a:rPr>
              <a:t>Economic (plant shutdown, fines &amp; cost of moving production to a different facility) - some disruption</a:t>
            </a:r>
          </a:p>
          <a:p>
            <a:pPr marL="0" indent="0">
              <a:buNone/>
            </a:pPr>
            <a:endParaRPr lang="en-US" sz="2000">
              <a:cs typeface="Calibri"/>
            </a:endParaRPr>
          </a:p>
        </p:txBody>
      </p:sp>
      <p:pic>
        <p:nvPicPr>
          <p:cNvPr id="6" name="Picture 6" descr="A picture containing timeline&#10;&#10;Description automatically generated">
            <a:extLst>
              <a:ext uri="{FF2B5EF4-FFF2-40B4-BE49-F238E27FC236}">
                <a16:creationId xmlns:a16="http://schemas.microsoft.com/office/drawing/2014/main" id="{56274B52-396E-4B16-A2E0-8F5585D1DF93}"/>
              </a:ext>
            </a:extLst>
          </p:cNvPr>
          <p:cNvPicPr>
            <a:picLocks noChangeAspect="1"/>
          </p:cNvPicPr>
          <p:nvPr/>
        </p:nvPicPr>
        <p:blipFill rotWithShape="1">
          <a:blip r:embed="rId2"/>
          <a:srcRect t="2534" r="2" b="2"/>
          <a:stretch/>
        </p:blipFill>
        <p:spPr>
          <a:xfrm>
            <a:off x="5183500" y="1904282"/>
            <a:ext cx="6170299" cy="4224808"/>
          </a:xfrm>
          <a:prstGeom prst="rect">
            <a:avLst/>
          </a:prstGeom>
        </p:spPr>
      </p:pic>
      <p:sp>
        <p:nvSpPr>
          <p:cNvPr id="4" name="TextBox 3">
            <a:extLst>
              <a:ext uri="{FF2B5EF4-FFF2-40B4-BE49-F238E27FC236}">
                <a16:creationId xmlns:a16="http://schemas.microsoft.com/office/drawing/2014/main" id="{F0694AC2-A66A-4FB8-A1E5-6CABA89385DA}"/>
              </a:ext>
            </a:extLst>
          </p:cNvPr>
          <p:cNvSpPr txBox="1"/>
          <p:nvPr/>
        </p:nvSpPr>
        <p:spPr>
          <a:xfrm>
            <a:off x="1090669" y="4450815"/>
            <a:ext cx="184731" cy="584775"/>
          </a:xfrm>
          <a:prstGeom prst="rect">
            <a:avLst/>
          </a:prstGeom>
          <a:noFill/>
        </p:spPr>
        <p:txBody>
          <a:bodyPr wrap="none" lIns="91440" tIns="45720" rIns="91440" bIns="45720" rtlCol="0" anchor="t">
            <a:spAutoFit/>
          </a:bodyPr>
          <a:lstStyle/>
          <a:p>
            <a:endParaRPr lang="en-GB" sz="3200">
              <a:cs typeface="Calibri"/>
            </a:endParaRPr>
          </a:p>
        </p:txBody>
      </p:sp>
    </p:spTree>
    <p:extLst>
      <p:ext uri="{BB962C8B-B14F-4D97-AF65-F5344CB8AC3E}">
        <p14:creationId xmlns:p14="http://schemas.microsoft.com/office/powerpoint/2010/main" val="585112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EC4E-6FD3-4ADF-8821-89FCC4B7FF22}"/>
              </a:ext>
            </a:extLst>
          </p:cNvPr>
          <p:cNvSpPr>
            <a:spLocks noGrp="1"/>
          </p:cNvSpPr>
          <p:nvPr>
            <p:ph type="title"/>
          </p:nvPr>
        </p:nvSpPr>
        <p:spPr/>
        <p:txBody>
          <a:bodyPr/>
          <a:lstStyle/>
          <a:p>
            <a:r>
              <a:rPr lang="en-US">
                <a:cs typeface="Calibri Light"/>
              </a:rPr>
              <a:t>Mitigation Measures</a:t>
            </a:r>
            <a:endParaRPr lang="en-US"/>
          </a:p>
        </p:txBody>
      </p:sp>
      <p:sp>
        <p:nvSpPr>
          <p:cNvPr id="3" name="Content Placeholder 2">
            <a:extLst>
              <a:ext uri="{FF2B5EF4-FFF2-40B4-BE49-F238E27FC236}">
                <a16:creationId xmlns:a16="http://schemas.microsoft.com/office/drawing/2014/main" id="{098EC6FA-CE7C-4F71-A216-D612E7C8958D}"/>
              </a:ext>
            </a:extLst>
          </p:cNvPr>
          <p:cNvSpPr>
            <a:spLocks noGrp="1"/>
          </p:cNvSpPr>
          <p:nvPr>
            <p:ph idx="1"/>
          </p:nvPr>
        </p:nvSpPr>
        <p:spPr/>
        <p:txBody>
          <a:bodyPr vert="horz" lIns="91440" tIns="45720" rIns="91440" bIns="45720" rtlCol="0" anchor="t">
            <a:normAutofit/>
          </a:bodyPr>
          <a:lstStyle/>
          <a:p>
            <a:r>
              <a:rPr lang="en-GB">
                <a:ea typeface="+mn-lt"/>
                <a:cs typeface="+mn-lt"/>
              </a:rPr>
              <a:t>Introduce measures that will prevent a reducing environment being formed (organic acids)</a:t>
            </a:r>
            <a:endParaRPr lang="en-US">
              <a:cs typeface="Calibri" panose="020F0502020204030204"/>
            </a:endParaRPr>
          </a:p>
          <a:p>
            <a:r>
              <a:rPr lang="en-GB">
                <a:ea typeface="+mn-lt"/>
                <a:cs typeface="+mn-lt"/>
              </a:rPr>
              <a:t>Introduce extra controls in place to allow early capture of any issues e.g. loss of vacuum, pH , O2 content </a:t>
            </a:r>
            <a:endParaRPr lang="en-US"/>
          </a:p>
          <a:p>
            <a:r>
              <a:rPr lang="en-GB">
                <a:ea typeface="+mn-lt"/>
                <a:cs typeface="+mn-lt"/>
              </a:rPr>
              <a:t>Establish a targeted inspection programme (Risk-based inspection)</a:t>
            </a:r>
            <a:endParaRPr lang="en-US"/>
          </a:p>
          <a:p>
            <a:r>
              <a:rPr lang="en-GB">
                <a:ea typeface="+mn-lt"/>
                <a:cs typeface="+mn-lt"/>
              </a:rPr>
              <a:t>Replace with a better grade titanium</a:t>
            </a:r>
            <a:endParaRPr lang="en-US"/>
          </a:p>
          <a:p>
            <a:endParaRPr lang="en-US">
              <a:cs typeface="Calibri"/>
            </a:endParaRPr>
          </a:p>
        </p:txBody>
      </p:sp>
    </p:spTree>
    <p:extLst>
      <p:ext uri="{BB962C8B-B14F-4D97-AF65-F5344CB8AC3E}">
        <p14:creationId xmlns:p14="http://schemas.microsoft.com/office/powerpoint/2010/main" val="84654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63BF90-2335-43E4-8E98-6825E73BFBCE}"/>
              </a:ext>
            </a:extLst>
          </p:cNvPr>
          <p:cNvSpPr/>
          <p:nvPr/>
        </p:nvSpPr>
        <p:spPr>
          <a:xfrm>
            <a:off x="414779" y="629266"/>
            <a:ext cx="5681221" cy="121140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atin typeface="+mj-lt"/>
                <a:ea typeface="+mj-ea"/>
                <a:cs typeface="+mj-cs"/>
              </a:rPr>
              <a:t>Short term (&lt; 4 weeks)   </a:t>
            </a:r>
          </a:p>
        </p:txBody>
      </p:sp>
      <p:sp>
        <p:nvSpPr>
          <p:cNvPr id="2" name="TextBox 1">
            <a:extLst>
              <a:ext uri="{FF2B5EF4-FFF2-40B4-BE49-F238E27FC236}">
                <a16:creationId xmlns:a16="http://schemas.microsoft.com/office/drawing/2014/main" id="{97404878-B8B3-4265-BCB5-BCD99E1B31AB}"/>
              </a:ext>
            </a:extLst>
          </p:cNvPr>
          <p:cNvSpPr txBox="1"/>
          <p:nvPr/>
        </p:nvSpPr>
        <p:spPr>
          <a:xfrm>
            <a:off x="704213" y="2055696"/>
            <a:ext cx="5102351" cy="3785419"/>
          </a:xfrm>
          <a:prstGeom prst="rect">
            <a:avLst/>
          </a:prstGeom>
        </p:spPr>
        <p:txBody>
          <a:bodyPr vert="horz" lIns="91440" tIns="45720" rIns="91440" bIns="45720" rtlCol="0">
            <a:normAutofit lnSpcReduction="10000"/>
          </a:bodyPr>
          <a:lstStyle/>
          <a:p>
            <a:pPr marL="342900" indent="-228600" defTabSz="914400">
              <a:lnSpc>
                <a:spcPct val="90000"/>
              </a:lnSpc>
              <a:spcAft>
                <a:spcPts val="600"/>
              </a:spcAft>
              <a:buFont typeface="Arial" panose="020B0604020202020204" pitchFamily="34" charset="0"/>
              <a:buChar char="•"/>
            </a:pPr>
            <a:r>
              <a:rPr lang="en-US" sz="2000" dirty="0"/>
              <a:t>‘Apply wraps’ or ‘repair sticks’ to the areas of the assembly which have failed.</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Pros:</a:t>
            </a:r>
          </a:p>
          <a:p>
            <a:pPr marL="800100" lvl="1" indent="-228600" defTabSz="914400">
              <a:lnSpc>
                <a:spcPct val="90000"/>
              </a:lnSpc>
              <a:spcAft>
                <a:spcPts val="600"/>
              </a:spcAft>
              <a:buFont typeface="Arial" panose="020B0604020202020204" pitchFamily="34" charset="0"/>
              <a:buChar char="•"/>
            </a:pPr>
            <a:r>
              <a:rPr lang="en-US" sz="2000" dirty="0"/>
              <a:t>Cheap, Fast and Easy</a:t>
            </a:r>
          </a:p>
          <a:p>
            <a:pPr marL="285750" indent="-228600" defTabSz="914400">
              <a:lnSpc>
                <a:spcPct val="90000"/>
              </a:lnSpc>
              <a:spcAft>
                <a:spcPts val="600"/>
              </a:spcAft>
              <a:buFont typeface="Arial" panose="020B0604020202020204" pitchFamily="34" charset="0"/>
              <a:buChar char="•"/>
            </a:pPr>
            <a:endParaRPr lang="en-US" sz="2000" dirty="0"/>
          </a:p>
          <a:p>
            <a:pPr marL="285750" indent="-228600" defTabSz="914400">
              <a:lnSpc>
                <a:spcPct val="90000"/>
              </a:lnSpc>
              <a:spcAft>
                <a:spcPts val="600"/>
              </a:spcAft>
              <a:buFont typeface="Arial" panose="020B0604020202020204" pitchFamily="34" charset="0"/>
              <a:buChar char="•"/>
            </a:pPr>
            <a:r>
              <a:rPr lang="en-US" sz="2000" dirty="0"/>
              <a:t>Downside:</a:t>
            </a:r>
          </a:p>
          <a:p>
            <a:pPr marL="742950" lvl="1" indent="-228600" defTabSz="914400">
              <a:lnSpc>
                <a:spcPct val="90000"/>
              </a:lnSpc>
              <a:spcAft>
                <a:spcPts val="600"/>
              </a:spcAft>
              <a:buFont typeface="Arial" panose="020B0604020202020204" pitchFamily="34" charset="0"/>
              <a:buChar char="•"/>
            </a:pPr>
            <a:r>
              <a:rPr lang="en-US" sz="2000" dirty="0"/>
              <a:t>Short term</a:t>
            </a:r>
          </a:p>
          <a:p>
            <a:pPr marL="742950" lvl="1" indent="-228600" defTabSz="914400">
              <a:lnSpc>
                <a:spcPct val="90000"/>
              </a:lnSpc>
              <a:spcAft>
                <a:spcPts val="600"/>
              </a:spcAft>
              <a:buFont typeface="Arial" panose="020B0604020202020204" pitchFamily="34" charset="0"/>
              <a:buChar char="•"/>
            </a:pPr>
            <a:endParaRPr lang="en-US" sz="2000" dirty="0"/>
          </a:p>
          <a:p>
            <a:pPr marL="285750" indent="-228600" defTabSz="914400">
              <a:lnSpc>
                <a:spcPct val="90000"/>
              </a:lnSpc>
              <a:spcAft>
                <a:spcPts val="600"/>
              </a:spcAft>
              <a:buFont typeface="Arial" panose="020B0604020202020204" pitchFamily="34" charset="0"/>
              <a:buChar char="•"/>
            </a:pPr>
            <a:r>
              <a:rPr lang="en-US" sz="2000" dirty="0"/>
              <a:t>Begin to plan for future activities (NDT + RCA analysis which will require cut out and shut down of the batch process)</a:t>
            </a:r>
          </a:p>
          <a:p>
            <a:pPr marL="742950" lvl="1" indent="-228600" defTabSz="914400">
              <a:lnSpc>
                <a:spcPct val="90000"/>
              </a:lnSpc>
              <a:spcAft>
                <a:spcPts val="600"/>
              </a:spcAft>
              <a:buFont typeface="Arial" panose="020B0604020202020204" pitchFamily="34" charset="0"/>
              <a:buChar char="•"/>
            </a:pPr>
            <a:endParaRPr lang="en-US" sz="2000" dirty="0"/>
          </a:p>
        </p:txBody>
      </p:sp>
      <p:sp>
        <p:nvSpPr>
          <p:cNvPr id="14" name="Rectangle 1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4E5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Graphical user interface, text, application, email&#10;&#10;Description automatically generated">
            <a:extLst>
              <a:ext uri="{FF2B5EF4-FFF2-40B4-BE49-F238E27FC236}">
                <a16:creationId xmlns:a16="http://schemas.microsoft.com/office/drawing/2014/main" id="{5F25E9DA-2A99-4E75-BBA6-912B682375BD}"/>
              </a:ext>
            </a:extLst>
          </p:cNvPr>
          <p:cNvPicPr>
            <a:picLocks noChangeAspect="1"/>
          </p:cNvPicPr>
          <p:nvPr/>
        </p:nvPicPr>
        <p:blipFill rotWithShape="1">
          <a:blip r:embed="rId2"/>
          <a:srcRect l="339" t="2" r="448" b="26845"/>
          <a:stretch/>
        </p:blipFill>
        <p:spPr>
          <a:xfrm>
            <a:off x="6763512" y="740601"/>
            <a:ext cx="4779264" cy="2184822"/>
          </a:xfrm>
          <a:prstGeom prst="rect">
            <a:avLst/>
          </a:prstGeom>
        </p:spPr>
      </p:pic>
      <p:sp>
        <p:nvSpPr>
          <p:cNvPr id="18"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Graphical user interface&#10;&#10;Description automatically generated">
            <a:extLst>
              <a:ext uri="{FF2B5EF4-FFF2-40B4-BE49-F238E27FC236}">
                <a16:creationId xmlns:a16="http://schemas.microsoft.com/office/drawing/2014/main" id="{12E3AAF3-50B9-4E4E-AF94-03F2526F3E01}"/>
              </a:ext>
            </a:extLst>
          </p:cNvPr>
          <p:cNvPicPr>
            <a:picLocks noGrp="1" noChangeAspect="1"/>
          </p:cNvPicPr>
          <p:nvPr>
            <p:ph idx="1"/>
          </p:nvPr>
        </p:nvPicPr>
        <p:blipFill>
          <a:blip r:embed="rId3"/>
          <a:stretch>
            <a:fillRect/>
          </a:stretch>
        </p:blipFill>
        <p:spPr>
          <a:xfrm>
            <a:off x="6781619" y="3924677"/>
            <a:ext cx="4761338" cy="1916438"/>
          </a:xfrm>
          <a:prstGeom prst="rect">
            <a:avLst/>
          </a:prstGeom>
          <a:effectLst/>
        </p:spPr>
      </p:pic>
    </p:spTree>
    <p:extLst>
      <p:ext uri="{BB962C8B-B14F-4D97-AF65-F5344CB8AC3E}">
        <p14:creationId xmlns:p14="http://schemas.microsoft.com/office/powerpoint/2010/main" val="278218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146C5E-D3B5-4B1A-981E-46EC715C54B2}"/>
              </a:ext>
            </a:extLst>
          </p:cNvPr>
          <p:cNvSpPr txBox="1"/>
          <p:nvPr/>
        </p:nvSpPr>
        <p:spPr>
          <a:xfrm>
            <a:off x="749147" y="466128"/>
            <a:ext cx="6874525"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Overview</a:t>
            </a:r>
          </a:p>
        </p:txBody>
      </p:sp>
      <p:sp>
        <p:nvSpPr>
          <p:cNvPr id="5" name="TextBox 4">
            <a:extLst>
              <a:ext uri="{FF2B5EF4-FFF2-40B4-BE49-F238E27FC236}">
                <a16:creationId xmlns:a16="http://schemas.microsoft.com/office/drawing/2014/main" id="{AA8B7043-02CF-46E0-AE68-5E245ECD0C1E}"/>
              </a:ext>
            </a:extLst>
          </p:cNvPr>
          <p:cNvSpPr txBox="1"/>
          <p:nvPr/>
        </p:nvSpPr>
        <p:spPr>
          <a:xfrm>
            <a:off x="749147" y="1046602"/>
            <a:ext cx="10432973" cy="369332"/>
          </a:xfrm>
          <a:prstGeom prst="rect">
            <a:avLst/>
          </a:prstGeom>
          <a:noFill/>
        </p:spPr>
        <p:txBody>
          <a:bodyPr wrap="square" rtlCol="0">
            <a:spAutoFit/>
          </a:bodyPr>
          <a:lstStyle/>
          <a:p>
            <a:pPr marL="285750" indent="-285750">
              <a:buClr>
                <a:srgbClr val="FF0000"/>
              </a:buClr>
              <a:buFont typeface="Calibri" panose="020F0502020204030204" pitchFamily="34" charset="0"/>
              <a:buChar char="●"/>
            </a:pPr>
            <a:endParaRPr lang="en-GB"/>
          </a:p>
        </p:txBody>
      </p:sp>
      <p:sp>
        <p:nvSpPr>
          <p:cNvPr id="6" name="TextBox 5">
            <a:extLst>
              <a:ext uri="{FF2B5EF4-FFF2-40B4-BE49-F238E27FC236}">
                <a16:creationId xmlns:a16="http://schemas.microsoft.com/office/drawing/2014/main" id="{8463C40E-1627-4358-A355-DCFD0E5A02D3}"/>
              </a:ext>
            </a:extLst>
          </p:cNvPr>
          <p:cNvSpPr txBox="1"/>
          <p:nvPr/>
        </p:nvSpPr>
        <p:spPr>
          <a:xfrm>
            <a:off x="749147" y="1186167"/>
            <a:ext cx="11194181" cy="4832092"/>
          </a:xfrm>
          <a:prstGeom prst="rect">
            <a:avLst/>
          </a:prstGeom>
          <a:noFill/>
        </p:spPr>
        <p:txBody>
          <a:bodyPr wrap="square" lIns="91440" tIns="45720" rIns="91440" bIns="45720" rtlCol="0" anchor="t">
            <a:spAutoFit/>
          </a:bodyPr>
          <a:lstStyle/>
          <a:p>
            <a:pPr marL="285750" indent="-285750">
              <a:buFont typeface="Courier New" panose="02070309020205020404" pitchFamily="49" charset="0"/>
              <a:buChar char="o"/>
            </a:pPr>
            <a:r>
              <a:rPr lang="en-GB" sz="2800">
                <a:latin typeface="Arial"/>
                <a:cs typeface="Arial"/>
              </a:rPr>
              <a:t>Process overview </a:t>
            </a:r>
            <a:endParaRPr lang="en-GB" sz="280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800">
                <a:latin typeface="Arial"/>
                <a:cs typeface="Arial"/>
              </a:rPr>
              <a:t>Operation conditions (deviations from intended design)</a:t>
            </a:r>
          </a:p>
          <a:p>
            <a:pPr marL="285750" indent="-285750">
              <a:buFont typeface="Courier New" panose="02070309020205020404" pitchFamily="49" charset="0"/>
              <a:buChar char="o"/>
            </a:pPr>
            <a:r>
              <a:rPr lang="en-GB" sz="2800">
                <a:latin typeface="Arial"/>
                <a:cs typeface="Arial"/>
              </a:rPr>
              <a:t>Failure Observations (Recycle line and Drain line)</a:t>
            </a:r>
          </a:p>
          <a:p>
            <a:pPr marL="285750" indent="-285750">
              <a:buFont typeface="Courier New" panose="02070309020205020404" pitchFamily="49" charset="0"/>
              <a:buChar char="o"/>
            </a:pPr>
            <a:r>
              <a:rPr lang="en-GB" sz="2800">
                <a:latin typeface="Arial"/>
                <a:cs typeface="Arial"/>
              </a:rPr>
              <a:t>Root Cause Analysis </a:t>
            </a:r>
            <a:endParaRPr lang="en-GB" sz="280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800">
                <a:latin typeface="Arial"/>
                <a:cs typeface="Arial"/>
              </a:rPr>
              <a:t>Corrosion Risk Assessment </a:t>
            </a:r>
            <a:endParaRPr lang="en-GB" sz="280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sz="2800">
                <a:latin typeface="Arial"/>
                <a:cs typeface="Arial"/>
              </a:rPr>
              <a:t>Risk mitigation and solutions </a:t>
            </a:r>
            <a:endParaRPr lang="en-GB" sz="280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2800">
                <a:latin typeface="Arial"/>
                <a:cs typeface="Arial"/>
              </a:rPr>
              <a:t>Short-term </a:t>
            </a:r>
            <a:endParaRPr lang="en-GB" sz="280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2800">
                <a:latin typeface="Arial"/>
                <a:cs typeface="Arial"/>
              </a:rPr>
              <a:t>Medium-term </a:t>
            </a:r>
            <a:endParaRPr lang="en-GB" sz="280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GB" sz="2800">
                <a:latin typeface="Arial"/>
                <a:cs typeface="Arial"/>
              </a:rPr>
              <a:t>Long-term </a:t>
            </a:r>
            <a:endParaRPr lang="en-GB" sz="280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a:p>
            <a:r>
              <a:rPr lang="en-GB" sz="2800">
                <a:latin typeface="Arial"/>
                <a:cs typeface="Arial"/>
              </a:rPr>
              <a:t>	</a:t>
            </a:r>
          </a:p>
        </p:txBody>
      </p:sp>
    </p:spTree>
    <p:extLst>
      <p:ext uri="{BB962C8B-B14F-4D97-AF65-F5344CB8AC3E}">
        <p14:creationId xmlns:p14="http://schemas.microsoft.com/office/powerpoint/2010/main" val="363342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B4E191-AB41-44D2-A786-5BF8466DA9C6}"/>
              </a:ext>
            </a:extLst>
          </p:cNvPr>
          <p:cNvSpPr/>
          <p:nvPr/>
        </p:nvSpPr>
        <p:spPr>
          <a:xfrm>
            <a:off x="649224" y="629266"/>
            <a:ext cx="5102351" cy="167660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atin typeface="+mj-lt"/>
                <a:ea typeface="+mj-ea"/>
                <a:cs typeface="+mj-cs"/>
              </a:rPr>
              <a:t>Medium + Long term (till end of life) </a:t>
            </a:r>
          </a:p>
        </p:txBody>
      </p:sp>
      <p:sp>
        <p:nvSpPr>
          <p:cNvPr id="2" name="TextBox 1">
            <a:extLst>
              <a:ext uri="{FF2B5EF4-FFF2-40B4-BE49-F238E27FC236}">
                <a16:creationId xmlns:a16="http://schemas.microsoft.com/office/drawing/2014/main" id="{CDCBB46C-ECFA-4011-ADD0-BB994524EED8}"/>
              </a:ext>
            </a:extLst>
          </p:cNvPr>
          <p:cNvSpPr txBox="1"/>
          <p:nvPr/>
        </p:nvSpPr>
        <p:spPr>
          <a:xfrm>
            <a:off x="649224" y="2130641"/>
            <a:ext cx="5102351" cy="4383281"/>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dirty="0"/>
              <a:t>With the results from the RCA and NDT. Appropriate action should be implemented:</a:t>
            </a:r>
          </a:p>
          <a:p>
            <a:pPr marL="342900" indent="-228600" defTabSz="914400">
              <a:lnSpc>
                <a:spcPct val="90000"/>
              </a:lnSpc>
              <a:spcAft>
                <a:spcPts val="600"/>
              </a:spcAft>
              <a:buFont typeface="Arial" panose="020B0604020202020204" pitchFamily="34" charset="0"/>
              <a:buChar char="•"/>
            </a:pPr>
            <a:endParaRPr lang="en-US" dirty="0"/>
          </a:p>
          <a:p>
            <a:pPr marL="342900" indent="-228600" defTabSz="914400">
              <a:lnSpc>
                <a:spcPct val="90000"/>
              </a:lnSpc>
              <a:spcAft>
                <a:spcPts val="600"/>
              </a:spcAft>
              <a:buFont typeface="Arial" panose="020B0604020202020204" pitchFamily="34" charset="0"/>
              <a:buChar char="•"/>
            </a:pPr>
            <a:r>
              <a:rPr lang="en-US" dirty="0"/>
              <a:t>Replace piping. Ensure appropriate welding procedure.</a:t>
            </a:r>
          </a:p>
          <a:p>
            <a:pPr marL="342900" indent="-228600" defTabSz="914400">
              <a:lnSpc>
                <a:spcPct val="90000"/>
              </a:lnSpc>
              <a:spcAft>
                <a:spcPts val="600"/>
              </a:spcAft>
              <a:buFont typeface="Arial" panose="020B0604020202020204" pitchFamily="34" charset="0"/>
              <a:buChar char="•"/>
            </a:pPr>
            <a:endParaRPr lang="en-US" dirty="0"/>
          </a:p>
          <a:p>
            <a:pPr marL="342900" indent="-228600" defTabSz="914400">
              <a:lnSpc>
                <a:spcPct val="90000"/>
              </a:lnSpc>
              <a:spcAft>
                <a:spcPts val="600"/>
              </a:spcAft>
              <a:buFont typeface="Arial" panose="020B0604020202020204" pitchFamily="34" charset="0"/>
              <a:buChar char="•"/>
            </a:pPr>
            <a:r>
              <a:rPr lang="en-US" dirty="0"/>
              <a:t>Corrosion inhibitors/deration of process. (Na2MoO4 possible inhibitor)</a:t>
            </a:r>
          </a:p>
          <a:p>
            <a:pPr marL="342900" indent="-228600" defTabSz="914400">
              <a:lnSpc>
                <a:spcPct val="90000"/>
              </a:lnSpc>
              <a:spcAft>
                <a:spcPts val="600"/>
              </a:spcAft>
              <a:buFont typeface="Arial" panose="020B0604020202020204" pitchFamily="34" charset="0"/>
              <a:buChar char="•"/>
            </a:pPr>
            <a:endParaRPr lang="en-US" dirty="0"/>
          </a:p>
          <a:p>
            <a:pPr marL="342900" indent="-228600" defTabSz="914400">
              <a:lnSpc>
                <a:spcPct val="90000"/>
              </a:lnSpc>
              <a:spcAft>
                <a:spcPts val="600"/>
              </a:spcAft>
              <a:buFont typeface="Arial" panose="020B0604020202020204" pitchFamily="34" charset="0"/>
              <a:buChar char="•"/>
            </a:pPr>
            <a:r>
              <a:rPr lang="en-US" dirty="0"/>
              <a:t>Pros + Cons:</a:t>
            </a:r>
          </a:p>
          <a:p>
            <a:pPr marL="800100" lvl="1" indent="-228600" defTabSz="914400">
              <a:lnSpc>
                <a:spcPct val="90000"/>
              </a:lnSpc>
              <a:spcAft>
                <a:spcPts val="600"/>
              </a:spcAft>
              <a:buFont typeface="Arial" panose="020B0604020202020204" pitchFamily="34" charset="0"/>
              <a:buChar char="•"/>
            </a:pPr>
            <a:r>
              <a:rPr lang="en-US" dirty="0"/>
              <a:t>Longer Lasting Solution that should last until end of service</a:t>
            </a:r>
          </a:p>
          <a:p>
            <a:pPr marL="800100" lvl="1" indent="-228600" defTabSz="914400">
              <a:lnSpc>
                <a:spcPct val="90000"/>
              </a:lnSpc>
              <a:spcAft>
                <a:spcPts val="600"/>
              </a:spcAft>
              <a:buFont typeface="Arial" panose="020B0604020202020204" pitchFamily="34" charset="0"/>
              <a:buChar char="•"/>
            </a:pPr>
            <a:r>
              <a:rPr lang="en-US" dirty="0"/>
              <a:t>May be expensive.</a:t>
            </a:r>
          </a:p>
          <a:p>
            <a:pPr marL="800100" lvl="1" indent="-228600" defTabSz="914400">
              <a:lnSpc>
                <a:spcPct val="90000"/>
              </a:lnSpc>
              <a:spcAft>
                <a:spcPts val="600"/>
              </a:spcAft>
              <a:buFont typeface="Arial" panose="020B0604020202020204" pitchFamily="34" charset="0"/>
              <a:buChar char="•"/>
            </a:pPr>
            <a:r>
              <a:rPr lang="en-US" dirty="0"/>
              <a:t>Will only work if process issues are resolved.</a:t>
            </a:r>
          </a:p>
          <a:p>
            <a:pPr marL="342900" indent="-228600" defTabSz="914400">
              <a:lnSpc>
                <a:spcPct val="90000"/>
              </a:lnSpc>
              <a:spcAft>
                <a:spcPts val="600"/>
              </a:spcAft>
              <a:buFont typeface="Arial" panose="020B0604020202020204" pitchFamily="34" charset="0"/>
              <a:buChar char="•"/>
            </a:pPr>
            <a:endParaRPr lang="en-US" sz="1400" dirty="0"/>
          </a:p>
          <a:p>
            <a:pPr marL="114300" indent="-228600" defTabSz="914400">
              <a:lnSpc>
                <a:spcPct val="90000"/>
              </a:lnSpc>
              <a:spcAft>
                <a:spcPts val="600"/>
              </a:spcAft>
              <a:buFont typeface="Arial" panose="020B0604020202020204" pitchFamily="34" charset="0"/>
              <a:buChar char="•"/>
            </a:pPr>
            <a:endParaRPr lang="en-US" sz="1400" dirty="0"/>
          </a:p>
          <a:p>
            <a:pPr marL="285750" indent="-228600" defTabSz="914400">
              <a:lnSpc>
                <a:spcPct val="90000"/>
              </a:lnSpc>
              <a:spcAft>
                <a:spcPts val="600"/>
              </a:spcAft>
              <a:buFont typeface="Arial" panose="020B0604020202020204" pitchFamily="34" charset="0"/>
              <a:buChar char="•"/>
            </a:pPr>
            <a:endParaRPr lang="en-US" sz="1400" dirty="0"/>
          </a:p>
        </p:txBody>
      </p:sp>
      <p:sp>
        <p:nvSpPr>
          <p:cNvPr id="45" name="Rectangle 44">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42AA2B-C7D4-45EC-B995-A67CB9CE870B}"/>
              </a:ext>
            </a:extLst>
          </p:cNvPr>
          <p:cNvPicPr>
            <a:picLocks noChangeAspect="1"/>
          </p:cNvPicPr>
          <p:nvPr/>
        </p:nvPicPr>
        <p:blipFill>
          <a:blip r:embed="rId3"/>
          <a:stretch>
            <a:fillRect/>
          </a:stretch>
        </p:blipFill>
        <p:spPr>
          <a:xfrm>
            <a:off x="7608726" y="694945"/>
            <a:ext cx="3107124" cy="2322576"/>
          </a:xfrm>
          <a:prstGeom prst="rect">
            <a:avLst/>
          </a:prstGeom>
        </p:spPr>
      </p:pic>
      <p:sp>
        <p:nvSpPr>
          <p:cNvPr id="49"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42F397-0CEC-40DF-B276-AE6AC9DD3727}"/>
              </a:ext>
            </a:extLst>
          </p:cNvPr>
          <p:cNvPicPr>
            <a:picLocks noChangeAspect="1"/>
          </p:cNvPicPr>
          <p:nvPr/>
        </p:nvPicPr>
        <p:blipFill rotWithShape="1">
          <a:blip r:embed="rId4"/>
          <a:srcRect t="917" r="2" b="920"/>
          <a:stretch/>
        </p:blipFill>
        <p:spPr>
          <a:xfrm>
            <a:off x="7466236" y="3721608"/>
            <a:ext cx="3392104" cy="2322576"/>
          </a:xfrm>
          <a:prstGeom prst="rect">
            <a:avLst/>
          </a:prstGeom>
          <a:effectLst/>
        </p:spPr>
      </p:pic>
    </p:spTree>
    <p:extLst>
      <p:ext uri="{BB962C8B-B14F-4D97-AF65-F5344CB8AC3E}">
        <p14:creationId xmlns:p14="http://schemas.microsoft.com/office/powerpoint/2010/main" val="262851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8C9CA6A-0118-4738-A433-A45084829CE2}"/>
              </a:ext>
            </a:extLst>
          </p:cNvPr>
          <p:cNvSpPr/>
          <p:nvPr/>
        </p:nvSpPr>
        <p:spPr>
          <a:xfrm>
            <a:off x="643467" y="321734"/>
            <a:ext cx="10905066" cy="113573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600" b="1" dirty="0">
                <a:latin typeface="+mj-lt"/>
                <a:ea typeface="+mj-ea"/>
                <a:cs typeface="+mj-cs"/>
              </a:rPr>
              <a:t>Monitoring (Until End of life)  </a:t>
            </a:r>
          </a:p>
        </p:txBody>
      </p:sp>
      <p:sp>
        <p:nvSpPr>
          <p:cNvPr id="5" name="TextBox 4">
            <a:extLst>
              <a:ext uri="{FF2B5EF4-FFF2-40B4-BE49-F238E27FC236}">
                <a16:creationId xmlns:a16="http://schemas.microsoft.com/office/drawing/2014/main" id="{EDF70346-1FA9-480B-A370-AD073A08575E}"/>
              </a:ext>
            </a:extLst>
          </p:cNvPr>
          <p:cNvSpPr txBox="1"/>
          <p:nvPr/>
        </p:nvSpPr>
        <p:spPr>
          <a:xfrm>
            <a:off x="643468" y="1782981"/>
            <a:ext cx="6891188" cy="4836096"/>
          </a:xfrm>
          <a:prstGeom prst="rect">
            <a:avLst/>
          </a:prstGeom>
        </p:spPr>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2000" dirty="0"/>
              <a:t>Monitoring the PH/Oxygen of the spillback line</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PH levels should be constant for each batch.</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Oxygen levels should be monitored.</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If issues with oxygen continue </a:t>
            </a:r>
          </a:p>
          <a:p>
            <a:pPr marL="800100" lvl="1" indent="-228600" defTabSz="914400">
              <a:lnSpc>
                <a:spcPct val="90000"/>
              </a:lnSpc>
              <a:spcAft>
                <a:spcPts val="600"/>
              </a:spcAft>
              <a:buFont typeface="Arial" panose="020B0604020202020204" pitchFamily="34" charset="0"/>
              <a:buChar char="•"/>
            </a:pPr>
            <a:r>
              <a:rPr lang="en-US" sz="2000" dirty="0"/>
              <a:t>new oxygen scavenger in the MEG tank.</a:t>
            </a:r>
          </a:p>
          <a:p>
            <a:pPr marL="342900" indent="-228600" defTabSz="914400">
              <a:lnSpc>
                <a:spcPct val="90000"/>
              </a:lnSpc>
              <a:spcAft>
                <a:spcPts val="600"/>
              </a:spcAft>
              <a:buFont typeface="Arial" panose="020B0604020202020204" pitchFamily="34" charset="0"/>
              <a:buChar char="•"/>
            </a:pPr>
            <a:endParaRPr lang="en-US" sz="2000" dirty="0"/>
          </a:p>
          <a:p>
            <a:pPr marL="342900" indent="-228600" defTabSz="914400">
              <a:lnSpc>
                <a:spcPct val="90000"/>
              </a:lnSpc>
              <a:spcAft>
                <a:spcPts val="600"/>
              </a:spcAft>
              <a:buFont typeface="Arial" panose="020B0604020202020204" pitchFamily="34" charset="0"/>
              <a:buChar char="•"/>
            </a:pPr>
            <a:r>
              <a:rPr lang="en-US" sz="2000" dirty="0"/>
              <a:t>Pro + Cons</a:t>
            </a:r>
          </a:p>
          <a:p>
            <a:pPr marL="800100" lvl="1" indent="-228600" defTabSz="914400">
              <a:lnSpc>
                <a:spcPct val="90000"/>
              </a:lnSpc>
              <a:spcAft>
                <a:spcPts val="600"/>
              </a:spcAft>
              <a:buFont typeface="Arial" panose="020B0604020202020204" pitchFamily="34" charset="0"/>
              <a:buChar char="•"/>
            </a:pPr>
            <a:r>
              <a:rPr lang="en-US" sz="2000" dirty="0"/>
              <a:t>Requires some management</a:t>
            </a:r>
          </a:p>
          <a:p>
            <a:pPr marL="800100" lvl="1" indent="-228600" defTabSz="914400">
              <a:lnSpc>
                <a:spcPct val="90000"/>
              </a:lnSpc>
              <a:spcAft>
                <a:spcPts val="600"/>
              </a:spcAft>
              <a:buFont typeface="Arial" panose="020B0604020202020204" pitchFamily="34" charset="0"/>
              <a:buChar char="•"/>
            </a:pPr>
            <a:r>
              <a:rPr lang="en-US" sz="2000" dirty="0"/>
              <a:t>Relatively cheap</a:t>
            </a:r>
          </a:p>
          <a:p>
            <a:pPr marL="571500" lvl="1" defTabSz="914400">
              <a:lnSpc>
                <a:spcPct val="90000"/>
              </a:lnSpc>
              <a:spcAft>
                <a:spcPts val="600"/>
              </a:spcAft>
            </a:pPr>
            <a:endParaRPr lang="en-US" sz="2000" dirty="0"/>
          </a:p>
          <a:p>
            <a:pPr marL="342900" indent="-228600" defTabSz="914400">
              <a:lnSpc>
                <a:spcPct val="90000"/>
              </a:lnSpc>
              <a:spcAft>
                <a:spcPts val="600"/>
              </a:spcAft>
              <a:buFont typeface="Arial" panose="020B0604020202020204" pitchFamily="34" charset="0"/>
              <a:buChar char="•"/>
            </a:pPr>
            <a:endParaRPr lang="en-US" sz="2000" dirty="0"/>
          </a:p>
        </p:txBody>
      </p:sp>
      <p:pic>
        <p:nvPicPr>
          <p:cNvPr id="2050" name="Picture 2" descr="PROCESS PIPING">
            <a:extLst>
              <a:ext uri="{FF2B5EF4-FFF2-40B4-BE49-F238E27FC236}">
                <a16:creationId xmlns:a16="http://schemas.microsoft.com/office/drawing/2014/main" id="{60491BFF-F267-406F-93E0-241D0F9B54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448" r="20817" b="2"/>
          <a:stretch/>
        </p:blipFill>
        <p:spPr bwMode="auto">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90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9918-6436-4EA7-8FBC-46BB2CD608CE}"/>
              </a:ext>
            </a:extLst>
          </p:cNvPr>
          <p:cNvSpPr>
            <a:spLocks noGrp="1"/>
          </p:cNvSpPr>
          <p:nvPr>
            <p:ph type="title"/>
          </p:nvPr>
        </p:nvSpPr>
        <p:spPr/>
        <p:txBody>
          <a:bodyPr>
            <a:normAutofit/>
          </a:bodyPr>
          <a:lstStyle/>
          <a:p>
            <a:r>
              <a:rPr lang="en-GB" sz="4000">
                <a:latin typeface="Arial"/>
                <a:cs typeface="Arial"/>
              </a:rPr>
              <a:t>Summary </a:t>
            </a:r>
            <a:endParaRPr lang="en-GB" sz="4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536457F-0714-49FF-BB2C-49230901DA6D}"/>
              </a:ext>
            </a:extLst>
          </p:cNvPr>
          <p:cNvSpPr>
            <a:spLocks noGrp="1"/>
          </p:cNvSpPr>
          <p:nvPr>
            <p:ph idx="1"/>
          </p:nvPr>
        </p:nvSpPr>
        <p:spPr/>
        <p:txBody>
          <a:bodyPr vert="horz" lIns="91440" tIns="45720" rIns="91440" bIns="45720" rtlCol="0" anchor="t">
            <a:normAutofit lnSpcReduction="10000"/>
          </a:bodyPr>
          <a:lstStyle/>
          <a:p>
            <a:r>
              <a:rPr lang="en-GB">
                <a:latin typeface="Calibri"/>
                <a:cs typeface="Arial"/>
              </a:rPr>
              <a:t>Process: Planned process operating parameters and fluid chemistries were upset over time.</a:t>
            </a:r>
          </a:p>
          <a:p>
            <a:endParaRPr lang="en-GB">
              <a:latin typeface="Calibri"/>
              <a:cs typeface="Arial" panose="020B0604020202020204" pitchFamily="34" charset="0"/>
            </a:endParaRPr>
          </a:p>
          <a:p>
            <a:r>
              <a:rPr lang="en-GB">
                <a:latin typeface="Calibri"/>
                <a:cs typeface="Arial"/>
              </a:rPr>
              <a:t>Grade 12: may have been acceptable should the process not have been upset</a:t>
            </a:r>
          </a:p>
          <a:p>
            <a:endParaRPr lang="en-GB">
              <a:latin typeface="Calibri"/>
              <a:cs typeface="Arial" panose="020B0604020202020204" pitchFamily="34" charset="0"/>
            </a:endParaRPr>
          </a:p>
          <a:p>
            <a:r>
              <a:rPr lang="en-GB">
                <a:latin typeface="Calibri"/>
                <a:cs typeface="Arial"/>
              </a:rPr>
              <a:t>Causes of Failure: salt slurry, low pH, HCl, O</a:t>
            </a:r>
            <a:r>
              <a:rPr lang="en-GB" baseline="-25000">
                <a:latin typeface="Calibri"/>
                <a:cs typeface="Arial"/>
              </a:rPr>
              <a:t>2</a:t>
            </a:r>
            <a:r>
              <a:rPr lang="en-GB">
                <a:latin typeface="Calibri"/>
                <a:cs typeface="Arial"/>
              </a:rPr>
              <a:t>, reducing potential; right angle bend TEE joint; susceptible microstructure  </a:t>
            </a:r>
            <a:endParaRPr lang="en-GB">
              <a:latin typeface="Calibri"/>
              <a:cs typeface="Arial" panose="020B0604020202020204" pitchFamily="34" charset="0"/>
            </a:endParaRPr>
          </a:p>
          <a:p>
            <a:endParaRPr lang="en-GB">
              <a:latin typeface="Calibri"/>
              <a:cs typeface="Arial" panose="020B0604020202020204" pitchFamily="34" charset="0"/>
            </a:endParaRPr>
          </a:p>
          <a:p>
            <a:r>
              <a:rPr lang="en-GB">
                <a:latin typeface="Calibri"/>
                <a:cs typeface="Arial"/>
              </a:rPr>
              <a:t>Mitigations: short, medium and long term</a:t>
            </a:r>
          </a:p>
          <a:p>
            <a:endParaRPr lang="en-GB" dirty="0">
              <a:cs typeface="Calibri"/>
            </a:endParaRPr>
          </a:p>
        </p:txBody>
      </p:sp>
    </p:spTree>
    <p:extLst>
      <p:ext uri="{BB962C8B-B14F-4D97-AF65-F5344CB8AC3E}">
        <p14:creationId xmlns:p14="http://schemas.microsoft.com/office/powerpoint/2010/main" val="116151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04E2-5A51-4E6C-8AF9-1C5297459BB0}"/>
              </a:ext>
            </a:extLst>
          </p:cNvPr>
          <p:cNvSpPr>
            <a:spLocks noGrp="1"/>
          </p:cNvSpPr>
          <p:nvPr>
            <p:ph type="title"/>
          </p:nvPr>
        </p:nvSpPr>
        <p:spPr>
          <a:xfrm>
            <a:off x="838200" y="190598"/>
            <a:ext cx="10515600" cy="1325563"/>
          </a:xfrm>
        </p:spPr>
        <p:txBody>
          <a:bodyPr/>
          <a:lstStyle/>
          <a:p>
            <a:r>
              <a:rPr lang="en-GB" dirty="0">
                <a:latin typeface="+mn-lt"/>
                <a:cs typeface="Arial" panose="020B0604020202020204" pitchFamily="34" charset="0"/>
              </a:rPr>
              <a:t>Process overview</a:t>
            </a:r>
          </a:p>
        </p:txBody>
      </p:sp>
      <p:pic>
        <p:nvPicPr>
          <p:cNvPr id="4" name="Content Placeholder 3">
            <a:extLst>
              <a:ext uri="{FF2B5EF4-FFF2-40B4-BE49-F238E27FC236}">
                <a16:creationId xmlns:a16="http://schemas.microsoft.com/office/drawing/2014/main" id="{DD2383E5-A2E4-4487-B461-FB09BAAF94DD}"/>
              </a:ext>
            </a:extLst>
          </p:cNvPr>
          <p:cNvPicPr>
            <a:picLocks noGrp="1" noChangeAspect="1"/>
          </p:cNvPicPr>
          <p:nvPr>
            <p:ph idx="1"/>
          </p:nvPr>
        </p:nvPicPr>
        <p:blipFill>
          <a:blip r:embed="rId3"/>
          <a:stretch>
            <a:fillRect/>
          </a:stretch>
        </p:blipFill>
        <p:spPr>
          <a:xfrm>
            <a:off x="838200" y="1828577"/>
            <a:ext cx="10515600" cy="4345434"/>
          </a:xfrm>
          <a:prstGeom prst="rect">
            <a:avLst/>
          </a:prstGeom>
        </p:spPr>
      </p:pic>
      <p:sp>
        <p:nvSpPr>
          <p:cNvPr id="5" name="TextBox 4">
            <a:extLst>
              <a:ext uri="{FF2B5EF4-FFF2-40B4-BE49-F238E27FC236}">
                <a16:creationId xmlns:a16="http://schemas.microsoft.com/office/drawing/2014/main" id="{09CFDF61-58A7-4A51-A958-1E3AA21CCE13}"/>
              </a:ext>
            </a:extLst>
          </p:cNvPr>
          <p:cNvSpPr txBox="1"/>
          <p:nvPr/>
        </p:nvSpPr>
        <p:spPr>
          <a:xfrm>
            <a:off x="838200" y="1331495"/>
            <a:ext cx="10036209" cy="369332"/>
          </a:xfrm>
          <a:prstGeom prst="rect">
            <a:avLst/>
          </a:prstGeom>
          <a:noFill/>
        </p:spPr>
        <p:txBody>
          <a:bodyPr wrap="none" rtlCol="0">
            <a:spAutoFit/>
          </a:bodyPr>
          <a:lstStyle/>
          <a:p>
            <a:r>
              <a:rPr lang="en-GB" dirty="0">
                <a:cs typeface="Arial" panose="020B0604020202020204" pitchFamily="34" charset="0"/>
              </a:rPr>
              <a:t>Initial investigation PFD mapping out all the information we gathered and identifying areas of uncertainty</a:t>
            </a:r>
          </a:p>
        </p:txBody>
      </p:sp>
    </p:spTree>
    <p:extLst>
      <p:ext uri="{BB962C8B-B14F-4D97-AF65-F5344CB8AC3E}">
        <p14:creationId xmlns:p14="http://schemas.microsoft.com/office/powerpoint/2010/main" val="369697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86DFB9-0DFE-403F-8DE4-0CD314EB3543}"/>
              </a:ext>
            </a:extLst>
          </p:cNvPr>
          <p:cNvPicPr>
            <a:picLocks noChangeAspect="1"/>
          </p:cNvPicPr>
          <p:nvPr/>
        </p:nvPicPr>
        <p:blipFill>
          <a:blip r:embed="rId3"/>
          <a:stretch>
            <a:fillRect/>
          </a:stretch>
        </p:blipFill>
        <p:spPr>
          <a:xfrm>
            <a:off x="372174" y="1963065"/>
            <a:ext cx="11447652" cy="4472295"/>
          </a:xfrm>
          <a:prstGeom prst="rect">
            <a:avLst/>
          </a:prstGeom>
        </p:spPr>
      </p:pic>
      <p:sp>
        <p:nvSpPr>
          <p:cNvPr id="10" name="Title 1">
            <a:extLst>
              <a:ext uri="{FF2B5EF4-FFF2-40B4-BE49-F238E27FC236}">
                <a16:creationId xmlns:a16="http://schemas.microsoft.com/office/drawing/2014/main" id="{547D6369-E87D-4488-95F8-D1370C5F48BA}"/>
              </a:ext>
            </a:extLst>
          </p:cNvPr>
          <p:cNvSpPr txBox="1">
            <a:spLocks/>
          </p:cNvSpPr>
          <p:nvPr/>
        </p:nvSpPr>
        <p:spPr>
          <a:xfrm>
            <a:off x="2462028" y="11504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cs typeface="Arial" panose="020B0604020202020204" pitchFamily="34" charset="0"/>
              </a:rPr>
              <a:t>Process overview: front end</a:t>
            </a:r>
          </a:p>
        </p:txBody>
      </p:sp>
      <p:sp>
        <p:nvSpPr>
          <p:cNvPr id="11" name="Oval 10">
            <a:extLst>
              <a:ext uri="{FF2B5EF4-FFF2-40B4-BE49-F238E27FC236}">
                <a16:creationId xmlns:a16="http://schemas.microsoft.com/office/drawing/2014/main" id="{025BD79D-F1E5-4DF1-84C0-46C8D737266F}"/>
              </a:ext>
            </a:extLst>
          </p:cNvPr>
          <p:cNvSpPr/>
          <p:nvPr/>
        </p:nvSpPr>
        <p:spPr>
          <a:xfrm>
            <a:off x="9662278" y="1963065"/>
            <a:ext cx="160421" cy="16426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83BE8513-8477-4E30-AB15-068D649CC073}"/>
              </a:ext>
            </a:extLst>
          </p:cNvPr>
          <p:cNvSpPr/>
          <p:nvPr/>
        </p:nvSpPr>
        <p:spPr>
          <a:xfrm>
            <a:off x="11659405" y="3007980"/>
            <a:ext cx="160421" cy="164264"/>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0E86C14-08FD-4F89-907A-1696968A1B55}"/>
              </a:ext>
            </a:extLst>
          </p:cNvPr>
          <p:cNvSpPr/>
          <p:nvPr/>
        </p:nvSpPr>
        <p:spPr>
          <a:xfrm>
            <a:off x="9662278" y="3007980"/>
            <a:ext cx="160421" cy="164264"/>
          </a:xfrm>
          <a:prstGeom prst="ellipse">
            <a:avLst/>
          </a:prstGeom>
          <a:solidFill>
            <a:srgbClr val="D6BBEB"/>
          </a:solidFill>
          <a:ln>
            <a:solidFill>
              <a:srgbClr val="D6B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76B59D0-828B-4D14-BBDF-00DDED210C70}"/>
              </a:ext>
            </a:extLst>
          </p:cNvPr>
          <p:cNvSpPr/>
          <p:nvPr/>
        </p:nvSpPr>
        <p:spPr>
          <a:xfrm>
            <a:off x="6532264" y="4500053"/>
            <a:ext cx="160421" cy="16426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8D4AC20-CDA9-4A8B-B168-77175B2CB235}"/>
              </a:ext>
            </a:extLst>
          </p:cNvPr>
          <p:cNvSpPr/>
          <p:nvPr/>
        </p:nvSpPr>
        <p:spPr>
          <a:xfrm>
            <a:off x="4547312" y="4500053"/>
            <a:ext cx="160421" cy="1642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93180BA-E101-4D3F-9F62-81D120181417}"/>
              </a:ext>
            </a:extLst>
          </p:cNvPr>
          <p:cNvSpPr/>
          <p:nvPr/>
        </p:nvSpPr>
        <p:spPr>
          <a:xfrm>
            <a:off x="1868900" y="5150039"/>
            <a:ext cx="160421" cy="164264"/>
          </a:xfrm>
          <a:prstGeom prst="ellipse">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A97D7FA-E12E-49E3-B824-F1A91FF25E8F}"/>
              </a:ext>
            </a:extLst>
          </p:cNvPr>
          <p:cNvSpPr/>
          <p:nvPr/>
        </p:nvSpPr>
        <p:spPr>
          <a:xfrm>
            <a:off x="1868901" y="5150039"/>
            <a:ext cx="160421" cy="16426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746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1.45833E-6 1.85185E-6 L 0.00091 0.15069 " pathEditMode="relative" rAng="0" ptsTypes="AA">
                                      <p:cBhvr>
                                        <p:cTn id="11" dur="2000" fill="hold"/>
                                        <p:tgtEl>
                                          <p:spTgt spid="11"/>
                                        </p:tgtEl>
                                        <p:attrNameLst>
                                          <p:attrName>ppt_x</p:attrName>
                                          <p:attrName>ppt_y</p:attrName>
                                        </p:attrNameLst>
                                      </p:cBhvr>
                                      <p:rCtr x="39" y="7523"/>
                                    </p:animMotion>
                                  </p:childTnLst>
                                </p:cTn>
                              </p:par>
                              <p:par>
                                <p:cTn id="12" presetID="42" presetClass="path" presetSubtype="0" accel="50000" decel="50000" fill="hold" grpId="0" nodeType="withEffect">
                                  <p:stCondLst>
                                    <p:cond delay="0"/>
                                  </p:stCondLst>
                                  <p:childTnLst>
                                    <p:animMotion origin="layout" path="M -6.25E-7 -2.96296E-6 L -0.16536 -0.00023 " pathEditMode="relative" rAng="0" ptsTypes="AA">
                                      <p:cBhvr>
                                        <p:cTn id="13" dur="2000" fill="hold"/>
                                        <p:tgtEl>
                                          <p:spTgt spid="12"/>
                                        </p:tgtEl>
                                        <p:attrNameLst>
                                          <p:attrName>ppt_x</p:attrName>
                                          <p:attrName>ppt_y</p:attrName>
                                        </p:attrNameLst>
                                      </p:cBhvr>
                                      <p:rCtr x="-8268" y="-23"/>
                                    </p:animMotion>
                                  </p:childTnLst>
                                </p:cTn>
                              </p:par>
                            </p:childTnLst>
                          </p:cTn>
                        </p:par>
                        <p:par>
                          <p:cTn id="14" fill="hold">
                            <p:stCondLst>
                              <p:cond delay="2000"/>
                            </p:stCondLst>
                            <p:childTnLst>
                              <p:par>
                                <p:cTn id="15" presetID="1" presetClass="exit" presetSubtype="0" fill="hold" grpId="1" nodeType="after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2"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2000"/>
                            </p:stCondLst>
                            <p:childTnLst>
                              <p:par>
                                <p:cTn id="22" presetID="50" presetClass="path" presetSubtype="0" accel="50000" decel="50000" fill="hold" grpId="0" nodeType="afterEffect">
                                  <p:stCondLst>
                                    <p:cond delay="0"/>
                                  </p:stCondLst>
                                  <p:childTnLst>
                                    <p:animMotion origin="layout" path="M 2.08333E-7 -2.59259E-6 C 0.00052 0.06343 0.00221 0.04699 0.00052 0.08704 C -0.02826 0.09051 -0.02188 0.08241 -0.05104 0.08218 C -0.05104 0.12014 -0.05313 0.29283 -0.05313 0.33172 C -0.09883 0.3331 -0.16758 0.30232 -0.16758 0.30324 C -0.16732 0.23843 -0.16966 0.0801 -0.16992 0.07801 C -0.26523 0.0801 -0.32591 0.0794 -0.42109 0.08148 C -0.42109 0.14306 -0.42266 0.22037 -0.42266 0.22153 " pathEditMode="relative" rAng="0" ptsTypes="AAAAAAAA">
                                      <p:cBhvr>
                                        <p:cTn id="23" dur="2000" fill="hold"/>
                                        <p:tgtEl>
                                          <p:spTgt spid="13"/>
                                        </p:tgtEl>
                                        <p:attrNameLst>
                                          <p:attrName>ppt_x</p:attrName>
                                          <p:attrName>ppt_y</p:attrName>
                                        </p:attrNameLst>
                                      </p:cBhvr>
                                      <p:rCtr x="-21068" y="16597"/>
                                    </p:animMotion>
                                  </p:childTnLst>
                                </p:cTn>
                              </p:par>
                            </p:childTnLst>
                          </p:cTn>
                        </p:par>
                        <p:par>
                          <p:cTn id="24" fill="hold">
                            <p:stCondLst>
                              <p:cond delay="4000"/>
                            </p:stCondLst>
                            <p:childTnLst>
                              <p:par>
                                <p:cTn id="25" presetID="1" presetClass="entr" presetSubtype="0" fill="hold" grpId="2"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4000"/>
                            </p:stCondLst>
                            <p:childTnLst>
                              <p:par>
                                <p:cTn id="28" presetID="42" presetClass="path" presetSubtype="0" accel="50000" decel="50000" fill="hold" grpId="0" nodeType="afterEffect">
                                  <p:stCondLst>
                                    <p:cond delay="0"/>
                                  </p:stCondLst>
                                  <p:childTnLst>
                                    <p:animMotion origin="layout" path="M 2.29167E-6 4.44444E-6 L -0.16406 4.44444E-6 " pathEditMode="relative" rAng="0" ptsTypes="AA">
                                      <p:cBhvr>
                                        <p:cTn id="29" dur="2000" fill="hold"/>
                                        <p:tgtEl>
                                          <p:spTgt spid="14"/>
                                        </p:tgtEl>
                                        <p:attrNameLst>
                                          <p:attrName>ppt_x</p:attrName>
                                          <p:attrName>ppt_y</p:attrName>
                                        </p:attrNameLst>
                                      </p:cBhvr>
                                      <p:rCtr x="-8203" y="0"/>
                                    </p:animMotion>
                                  </p:childTnLst>
                                </p:cTn>
                              </p:par>
                            </p:childTnLst>
                          </p:cTn>
                        </p:par>
                        <p:par>
                          <p:cTn id="30" fill="hold">
                            <p:stCondLst>
                              <p:cond delay="6000"/>
                            </p:stCondLst>
                            <p:childTnLst>
                              <p:par>
                                <p:cTn id="31" presetID="1" presetClass="exit" presetSubtype="0" fill="hold" grpId="1" nodeType="after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2"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0" presetClass="path" presetSubtype="0" accel="50000" decel="50000" fill="hold" grpId="0" nodeType="withEffect">
                                  <p:stCondLst>
                                    <p:cond delay="0"/>
                                  </p:stCondLst>
                                  <p:childTnLst>
                                    <p:animMotion origin="layout" path="M -0.00312 0.00394 C -0.00429 0.02292 -0.00455 0.09861 -0.00482 0.11944 C -0.08216 0.11528 -0.14336 0.09699 -0.2207 0.09306 " pathEditMode="relative" rAng="0" ptsTypes="AAA">
                                      <p:cBhvr>
                                        <p:cTn id="38" dur="2000" fill="hold"/>
                                        <p:tgtEl>
                                          <p:spTgt spid="15"/>
                                        </p:tgtEl>
                                        <p:attrNameLst>
                                          <p:attrName>ppt_x</p:attrName>
                                          <p:attrName>ppt_y</p:attrName>
                                        </p:attrNameLst>
                                      </p:cBhvr>
                                      <p:rCtr x="-10885" y="5764"/>
                                    </p:animMotion>
                                  </p:childTnLst>
                                </p:cTn>
                              </p:par>
                            </p:childTnLst>
                          </p:cTn>
                        </p:par>
                        <p:par>
                          <p:cTn id="39" fill="hold">
                            <p:stCondLst>
                              <p:cond delay="8000"/>
                            </p:stCondLst>
                            <p:childTnLst>
                              <p:par>
                                <p:cTn id="40" presetID="1" presetClass="exit" presetSubtype="0" fill="hold" grpId="1" nodeType="afterEffect">
                                  <p:stCondLst>
                                    <p:cond delay="0"/>
                                  </p:stCondLst>
                                  <p:childTnLst>
                                    <p:set>
                                      <p:cBhvr>
                                        <p:cTn id="41" dur="1" fill="hold">
                                          <p:stCondLst>
                                            <p:cond delay="0"/>
                                          </p:stCondLst>
                                        </p:cTn>
                                        <p:tgtEl>
                                          <p:spTgt spid="15"/>
                                        </p:tgtEl>
                                        <p:attrNameLst>
                                          <p:attrName>style.visibility</p:attrName>
                                        </p:attrNameLst>
                                      </p:cBhvr>
                                      <p:to>
                                        <p:strVal val="hidden"/>
                                      </p:to>
                                    </p:set>
                                  </p:childTnLst>
                                </p:cTn>
                              </p:par>
                            </p:childTnLst>
                          </p:cTn>
                        </p:par>
                        <p:par>
                          <p:cTn id="42" fill="hold">
                            <p:stCondLst>
                              <p:cond delay="8000"/>
                            </p:stCondLst>
                            <p:childTnLst>
                              <p:par>
                                <p:cTn id="43" presetID="1" presetClass="entr" presetSubtype="0" fill="hold" grpId="1" nodeType="after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par>
                          <p:cTn id="47" fill="hold">
                            <p:stCondLst>
                              <p:cond delay="8000"/>
                            </p:stCondLst>
                            <p:childTnLst>
                              <p:par>
                                <p:cTn id="48" presetID="42" presetClass="path" presetSubtype="0" accel="50000" decel="50000" fill="hold" grpId="0" nodeType="afterEffect">
                                  <p:stCondLst>
                                    <p:cond delay="0"/>
                                  </p:stCondLst>
                                  <p:childTnLst>
                                    <p:animMotion origin="layout" path="M 4.375E-6 -2.96296E-6 L -0.11615 -0.02384 " pathEditMode="relative" rAng="0" ptsTypes="AA">
                                      <p:cBhvr>
                                        <p:cTn id="49" dur="2000" fill="hold"/>
                                        <p:tgtEl>
                                          <p:spTgt spid="17"/>
                                        </p:tgtEl>
                                        <p:attrNameLst>
                                          <p:attrName>ppt_x</p:attrName>
                                          <p:attrName>ppt_y</p:attrName>
                                        </p:attrNameLst>
                                      </p:cBhvr>
                                      <p:rCtr x="-5807" y="-1204"/>
                                    </p:animMotion>
                                  </p:childTnLst>
                                </p:cTn>
                              </p:par>
                              <p:par>
                                <p:cTn id="50" presetID="42" presetClass="path" presetSubtype="0" accel="50000" decel="50000" fill="hold" grpId="1" nodeType="withEffect">
                                  <p:stCondLst>
                                    <p:cond delay="0"/>
                                  </p:stCondLst>
                                  <p:childTnLst>
                                    <p:animMotion origin="layout" path="M 4.375E-6 -2.96296E-6 L -0.00079 0.1669 " pathEditMode="relative" rAng="0" ptsTypes="AA">
                                      <p:cBhvr>
                                        <p:cTn id="51" dur="2000" fill="hold"/>
                                        <p:tgtEl>
                                          <p:spTgt spid="19"/>
                                        </p:tgtEl>
                                        <p:attrNameLst>
                                          <p:attrName>ppt_x</p:attrName>
                                          <p:attrName>ppt_y</p:attrName>
                                        </p:attrNameLst>
                                      </p:cBhvr>
                                      <p:rCtr x="-39" y="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7" grpId="0" animBg="1"/>
      <p:bldP spid="17" grpId="1" animBg="1"/>
      <p:bldP spid="19" grpId="0" animBg="1"/>
      <p:bldP spid="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550904-0DFF-4D46-A854-D0CF9BCDE501}"/>
              </a:ext>
            </a:extLst>
          </p:cNvPr>
          <p:cNvPicPr>
            <a:picLocks noChangeAspect="1"/>
          </p:cNvPicPr>
          <p:nvPr/>
        </p:nvPicPr>
        <p:blipFill>
          <a:blip r:embed="rId3"/>
          <a:stretch>
            <a:fillRect/>
          </a:stretch>
        </p:blipFill>
        <p:spPr>
          <a:xfrm>
            <a:off x="1129387" y="332509"/>
            <a:ext cx="9256092" cy="6525491"/>
          </a:xfrm>
          <a:prstGeom prst="rect">
            <a:avLst/>
          </a:prstGeom>
        </p:spPr>
      </p:pic>
      <p:sp>
        <p:nvSpPr>
          <p:cNvPr id="10" name="Title 1">
            <a:extLst>
              <a:ext uri="{FF2B5EF4-FFF2-40B4-BE49-F238E27FC236}">
                <a16:creationId xmlns:a16="http://schemas.microsoft.com/office/drawing/2014/main" id="{547D6369-E87D-4488-95F8-D1370C5F48BA}"/>
              </a:ext>
            </a:extLst>
          </p:cNvPr>
          <p:cNvSpPr txBox="1">
            <a:spLocks/>
          </p:cNvSpPr>
          <p:nvPr/>
        </p:nvSpPr>
        <p:spPr>
          <a:xfrm>
            <a:off x="2478391" y="-528758"/>
            <a:ext cx="8638269" cy="1773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cs typeface="Arial" panose="020B0604020202020204" pitchFamily="34" charset="0"/>
              </a:rPr>
              <a:t>Process overview: evaporator</a:t>
            </a:r>
          </a:p>
        </p:txBody>
      </p:sp>
      <p:sp>
        <p:nvSpPr>
          <p:cNvPr id="13" name="Oval 12">
            <a:extLst>
              <a:ext uri="{FF2B5EF4-FFF2-40B4-BE49-F238E27FC236}">
                <a16:creationId xmlns:a16="http://schemas.microsoft.com/office/drawing/2014/main" id="{6F59DC05-A0DE-44C6-8E60-B5AA60212C71}"/>
              </a:ext>
            </a:extLst>
          </p:cNvPr>
          <p:cNvSpPr/>
          <p:nvPr/>
        </p:nvSpPr>
        <p:spPr>
          <a:xfrm>
            <a:off x="10225058" y="4106629"/>
            <a:ext cx="160421" cy="16426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0032F1D-0B11-4A9F-933C-CC415A57D2C5}"/>
              </a:ext>
            </a:extLst>
          </p:cNvPr>
          <p:cNvSpPr/>
          <p:nvPr/>
        </p:nvSpPr>
        <p:spPr>
          <a:xfrm>
            <a:off x="3380755" y="4783393"/>
            <a:ext cx="160421" cy="16426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3EB3913-5EB9-47D1-B757-1BCD6DA4C6E5}"/>
              </a:ext>
            </a:extLst>
          </p:cNvPr>
          <p:cNvSpPr/>
          <p:nvPr/>
        </p:nvSpPr>
        <p:spPr>
          <a:xfrm>
            <a:off x="3380755" y="4783393"/>
            <a:ext cx="160421" cy="16426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A97AB2B-E07F-4672-97E9-2B398DDC47D4}"/>
              </a:ext>
            </a:extLst>
          </p:cNvPr>
          <p:cNvSpPr/>
          <p:nvPr/>
        </p:nvSpPr>
        <p:spPr>
          <a:xfrm>
            <a:off x="3380756" y="4783393"/>
            <a:ext cx="160421" cy="16426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xplosion: 8 Points 4">
            <a:extLst>
              <a:ext uri="{FF2B5EF4-FFF2-40B4-BE49-F238E27FC236}">
                <a16:creationId xmlns:a16="http://schemas.microsoft.com/office/drawing/2014/main" id="{1BB212E6-DE32-4333-A7BA-990DEB4D2E8E}"/>
              </a:ext>
            </a:extLst>
          </p:cNvPr>
          <p:cNvSpPr/>
          <p:nvPr/>
        </p:nvSpPr>
        <p:spPr>
          <a:xfrm>
            <a:off x="3364195" y="5700769"/>
            <a:ext cx="176981" cy="21631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Explosion: 8 Points 16">
            <a:extLst>
              <a:ext uri="{FF2B5EF4-FFF2-40B4-BE49-F238E27FC236}">
                <a16:creationId xmlns:a16="http://schemas.microsoft.com/office/drawing/2014/main" id="{C8725C93-204A-45E7-8A93-3B2222368FCE}"/>
              </a:ext>
            </a:extLst>
          </p:cNvPr>
          <p:cNvSpPr/>
          <p:nvPr/>
        </p:nvSpPr>
        <p:spPr>
          <a:xfrm>
            <a:off x="5919019" y="5917079"/>
            <a:ext cx="176981" cy="21631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xplosion: 8 Points 17">
            <a:extLst>
              <a:ext uri="{FF2B5EF4-FFF2-40B4-BE49-F238E27FC236}">
                <a16:creationId xmlns:a16="http://schemas.microsoft.com/office/drawing/2014/main" id="{86F78E56-14FC-4E63-A4EC-0B24331C2D72}"/>
              </a:ext>
            </a:extLst>
          </p:cNvPr>
          <p:cNvSpPr/>
          <p:nvPr/>
        </p:nvSpPr>
        <p:spPr>
          <a:xfrm>
            <a:off x="221225" y="5917079"/>
            <a:ext cx="176981" cy="21631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638C7EB-23C7-4F87-829B-AF87DBCA7A51}"/>
              </a:ext>
            </a:extLst>
          </p:cNvPr>
          <p:cNvSpPr txBox="1"/>
          <p:nvPr/>
        </p:nvSpPr>
        <p:spPr>
          <a:xfrm>
            <a:off x="398206" y="5808924"/>
            <a:ext cx="2230098" cy="430887"/>
          </a:xfrm>
          <a:prstGeom prst="rect">
            <a:avLst/>
          </a:prstGeom>
          <a:noFill/>
        </p:spPr>
        <p:txBody>
          <a:bodyPr wrap="none" rtlCol="0">
            <a:spAutoFit/>
          </a:bodyPr>
          <a:lstStyle/>
          <a:p>
            <a:r>
              <a:rPr lang="en-GB" sz="1100">
                <a:solidFill>
                  <a:srgbClr val="FF0000"/>
                </a:solidFill>
              </a:rPr>
              <a:t>Observed leaks in similar conditions</a:t>
            </a:r>
          </a:p>
          <a:p>
            <a:r>
              <a:rPr lang="en-GB" sz="1100">
                <a:solidFill>
                  <a:srgbClr val="FF0000"/>
                </a:solidFill>
              </a:rPr>
              <a:t>Assume same failure mechanisms</a:t>
            </a:r>
          </a:p>
        </p:txBody>
      </p:sp>
      <p:pic>
        <p:nvPicPr>
          <p:cNvPr id="2" name="Picture 2" descr="Graphical user interface, text&#10;&#10;Description automatically generated">
            <a:extLst>
              <a:ext uri="{FF2B5EF4-FFF2-40B4-BE49-F238E27FC236}">
                <a16:creationId xmlns:a16="http://schemas.microsoft.com/office/drawing/2014/main" id="{B0535B6E-74AE-4C6A-A76C-EEA211FAAA47}"/>
              </a:ext>
            </a:extLst>
          </p:cNvPr>
          <p:cNvPicPr>
            <a:picLocks noChangeAspect="1"/>
          </p:cNvPicPr>
          <p:nvPr/>
        </p:nvPicPr>
        <p:blipFill>
          <a:blip r:embed="rId4"/>
          <a:stretch>
            <a:fillRect/>
          </a:stretch>
        </p:blipFill>
        <p:spPr>
          <a:xfrm>
            <a:off x="1132627" y="4362450"/>
            <a:ext cx="2056225" cy="1389867"/>
          </a:xfrm>
          <a:prstGeom prst="rect">
            <a:avLst/>
          </a:prstGeom>
        </p:spPr>
      </p:pic>
    </p:spTree>
    <p:extLst>
      <p:ext uri="{BB962C8B-B14F-4D97-AF65-F5344CB8AC3E}">
        <p14:creationId xmlns:p14="http://schemas.microsoft.com/office/powerpoint/2010/main" val="283225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9167E-6 -0.00093 L -0.09661 0.00116 C -0.09791 -0.00278 -0.09909 -0.00648 -0.10026 -0.01088 C -0.16172 -0.01158 -0.20065 -0.02338 -0.26185 -0.02338 C -0.27357 -0.01019 -0.27317 -0.0044 -0.28463 0.00949 C -0.28502 0.0294 -0.28672 0.09977 -0.28698 0.11991 C -0.31875 0.11944 -0.38073 0.12384 -0.4125 0.12338 C -0.4151 0.11991 -0.43528 0.10625 -0.43776 0.10301 L -0.56094 0.1081 " pathEditMode="relative" rAng="0" ptsTypes="AAAAAAAAA">
                                      <p:cBhvr>
                                        <p:cTn id="6" dur="2000" fill="hold"/>
                                        <p:tgtEl>
                                          <p:spTgt spid="13"/>
                                        </p:tgtEl>
                                        <p:attrNameLst>
                                          <p:attrName>ppt_x</p:attrName>
                                          <p:attrName>ppt_y</p:attrName>
                                        </p:attrNameLst>
                                      </p:cBhvr>
                                      <p:rCtr x="-28047" y="5093"/>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3"/>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2000"/>
                            </p:stCondLst>
                            <p:childTnLst>
                              <p:par>
                                <p:cTn id="17" presetID="0" presetClass="path" presetSubtype="0" accel="50000" decel="50000" fill="hold" grpId="1" nodeType="afterEffect">
                                  <p:stCondLst>
                                    <p:cond delay="0"/>
                                  </p:stCondLst>
                                  <p:childTnLst>
                                    <p:animMotion origin="layout" path="M -4.79167E-6 4.16334E-17 L -4.79167E-6 -0.5875 L 0.0905 -0.58565 C 0.0905 -0.47454 0.0918 -0.23009 0.09206 -0.11898 C 0.13529 -0.11991 0.23516 -0.12454 0.27865 -0.12477 C 0.27813 -0.24861 0.28204 -0.46273 0.28204 -0.58634 C 0.33542 -0.58611 0.42657 -0.5912 0.46459 -0.59005 " pathEditMode="relative" rAng="0" ptsTypes="AAAAAAA">
                                      <p:cBhvr>
                                        <p:cTn id="18" dur="2000" fill="hold"/>
                                        <p:tgtEl>
                                          <p:spTgt spid="14"/>
                                        </p:tgtEl>
                                        <p:attrNameLst>
                                          <p:attrName>ppt_x</p:attrName>
                                          <p:attrName>ppt_y</p:attrName>
                                        </p:attrNameLst>
                                      </p:cBhvr>
                                      <p:rCtr x="23229" y="-29514"/>
                                    </p:animMotion>
                                  </p:childTnLst>
                                </p:cTn>
                              </p:par>
                              <p:par>
                                <p:cTn id="19" presetID="0" presetClass="path" presetSubtype="0" accel="50000" decel="50000" fill="hold" grpId="1" nodeType="withEffect">
                                  <p:stCondLst>
                                    <p:cond delay="0"/>
                                  </p:stCondLst>
                                  <p:childTnLst>
                                    <p:animMotion origin="layout" path="M -4.79167E-6 4.16334E-17 C -0.00013 0.05509 -0.00052 0.11065 -0.00078 0.1662 C 0.07227 0.1669 0.14545 0.16389 0.21862 0.16458 C 0.21771 0.11343 0.21928 0.075 0.21836 0.02454 C 0.19232 0.02801 0.16042 0.01597 0.13425 0.01968 C 0.13125 0.00972 0.13594 0.01852 0.13295 0.0088 C 0.10326 0.0088 0.0293 4.16334E-17 -4.79167E-6 4.16334E-17 Z " pathEditMode="relative" rAng="0" ptsTypes="AAAAAAA">
                                      <p:cBhvr>
                                        <p:cTn id="20" dur="2000" fill="hold"/>
                                        <p:tgtEl>
                                          <p:spTgt spid="15"/>
                                        </p:tgtEl>
                                        <p:attrNameLst>
                                          <p:attrName>ppt_x</p:attrName>
                                          <p:attrName>ppt_y</p:attrName>
                                        </p:attrNameLst>
                                      </p:cBhvr>
                                      <p:rCtr x="10898" y="8310"/>
                                    </p:animMotion>
                                  </p:childTnLst>
                                </p:cTn>
                              </p:par>
                              <p:par>
                                <p:cTn id="21" presetID="0" presetClass="path" presetSubtype="0" accel="50000" decel="50000" fill="hold" grpId="1" nodeType="withEffect">
                                  <p:stCondLst>
                                    <p:cond delay="0"/>
                                  </p:stCondLst>
                                  <p:childTnLst>
                                    <p:animMotion origin="layout" path="M -4.79167E-6 4.16334E-17 C -0.00104 0.05556 -0.00182 0.11134 -0.00247 0.16713 L 0.54766 0.17894 " pathEditMode="relative" rAng="0" ptsTypes="AAA">
                                      <p:cBhvr>
                                        <p:cTn id="22" dur="2000" fill="hold"/>
                                        <p:tgtEl>
                                          <p:spTgt spid="16"/>
                                        </p:tgtEl>
                                        <p:attrNameLst>
                                          <p:attrName>ppt_x</p:attrName>
                                          <p:attrName>ppt_y</p:attrName>
                                        </p:attrNameLst>
                                      </p:cBhvr>
                                      <p:rCtr x="27253" y="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AF84D824-4912-4D95-B3E9-CD619E1C785D}"/>
              </a:ext>
            </a:extLst>
          </p:cNvPr>
          <p:cNvPicPr>
            <a:picLocks noChangeAspect="1"/>
          </p:cNvPicPr>
          <p:nvPr/>
        </p:nvPicPr>
        <p:blipFill>
          <a:blip r:embed="rId3"/>
          <a:stretch>
            <a:fillRect/>
          </a:stretch>
        </p:blipFill>
        <p:spPr>
          <a:xfrm>
            <a:off x="507622" y="1132992"/>
            <a:ext cx="10723360" cy="3525275"/>
          </a:xfrm>
          <a:prstGeom prst="rect">
            <a:avLst/>
          </a:prstGeom>
        </p:spPr>
      </p:pic>
      <p:sp>
        <p:nvSpPr>
          <p:cNvPr id="10" name="Title 1">
            <a:extLst>
              <a:ext uri="{FF2B5EF4-FFF2-40B4-BE49-F238E27FC236}">
                <a16:creationId xmlns:a16="http://schemas.microsoft.com/office/drawing/2014/main" id="{547D6369-E87D-4488-95F8-D1370C5F48BA}"/>
              </a:ext>
            </a:extLst>
          </p:cNvPr>
          <p:cNvSpPr txBox="1">
            <a:spLocks/>
          </p:cNvSpPr>
          <p:nvPr/>
        </p:nvSpPr>
        <p:spPr>
          <a:xfrm>
            <a:off x="513014" y="-51668"/>
            <a:ext cx="3481137" cy="1892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cs typeface="Arial" panose="020B0604020202020204" pitchFamily="34" charset="0"/>
              </a:rPr>
              <a:t>Investigation:</a:t>
            </a:r>
          </a:p>
        </p:txBody>
      </p:sp>
      <p:grpSp>
        <p:nvGrpSpPr>
          <p:cNvPr id="89" name="Group 88">
            <a:extLst>
              <a:ext uri="{FF2B5EF4-FFF2-40B4-BE49-F238E27FC236}">
                <a16:creationId xmlns:a16="http://schemas.microsoft.com/office/drawing/2014/main" id="{307D3D7A-92BB-41ED-AA72-C3C42A72DB30}"/>
              </a:ext>
            </a:extLst>
          </p:cNvPr>
          <p:cNvGrpSpPr/>
          <p:nvPr/>
        </p:nvGrpSpPr>
        <p:grpSpPr>
          <a:xfrm>
            <a:off x="6171252" y="4362505"/>
            <a:ext cx="5828243" cy="2563621"/>
            <a:chOff x="5792115" y="4050273"/>
            <a:chExt cx="5828243" cy="2563621"/>
          </a:xfrm>
        </p:grpSpPr>
        <p:grpSp>
          <p:nvGrpSpPr>
            <p:cNvPr id="76" name="Group 75">
              <a:extLst>
                <a:ext uri="{FF2B5EF4-FFF2-40B4-BE49-F238E27FC236}">
                  <a16:creationId xmlns:a16="http://schemas.microsoft.com/office/drawing/2014/main" id="{2516EDA3-313C-4B2B-AB7F-4E7B46442AFE}"/>
                </a:ext>
              </a:extLst>
            </p:cNvPr>
            <p:cNvGrpSpPr/>
            <p:nvPr/>
          </p:nvGrpSpPr>
          <p:grpSpPr>
            <a:xfrm>
              <a:off x="5792115" y="4186482"/>
              <a:ext cx="5172402" cy="2427412"/>
              <a:chOff x="5153627" y="4231946"/>
              <a:chExt cx="5172402" cy="2427412"/>
            </a:xfrm>
          </p:grpSpPr>
          <p:grpSp>
            <p:nvGrpSpPr>
              <p:cNvPr id="40" name="Group 39">
                <a:extLst>
                  <a:ext uri="{FF2B5EF4-FFF2-40B4-BE49-F238E27FC236}">
                    <a16:creationId xmlns:a16="http://schemas.microsoft.com/office/drawing/2014/main" id="{66C0F0D9-90E9-4321-A46F-A4F5FF35AC56}"/>
                  </a:ext>
                </a:extLst>
              </p:cNvPr>
              <p:cNvGrpSpPr/>
              <p:nvPr/>
            </p:nvGrpSpPr>
            <p:grpSpPr>
              <a:xfrm>
                <a:off x="5153627" y="4231946"/>
                <a:ext cx="5172402" cy="2383646"/>
                <a:chOff x="13613" y="5140547"/>
                <a:chExt cx="5172402" cy="2383646"/>
              </a:xfrm>
            </p:grpSpPr>
            <p:cxnSp>
              <p:nvCxnSpPr>
                <p:cNvPr id="41" name="Straight Arrow Connector 40">
                  <a:extLst>
                    <a:ext uri="{FF2B5EF4-FFF2-40B4-BE49-F238E27FC236}">
                      <a16:creationId xmlns:a16="http://schemas.microsoft.com/office/drawing/2014/main" id="{823C0569-93A6-427D-8C43-11BE7DB77841}"/>
                    </a:ext>
                  </a:extLst>
                </p:cNvPr>
                <p:cNvCxnSpPr/>
                <p:nvPr/>
              </p:nvCxnSpPr>
              <p:spPr>
                <a:xfrm>
                  <a:off x="122663" y="6463010"/>
                  <a:ext cx="13158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B1308636-86D1-4EB7-8739-0C0B2DE7B2DA}"/>
                    </a:ext>
                  </a:extLst>
                </p:cNvPr>
                <p:cNvGrpSpPr/>
                <p:nvPr/>
              </p:nvGrpSpPr>
              <p:grpSpPr>
                <a:xfrm>
                  <a:off x="13613" y="5140547"/>
                  <a:ext cx="5172402" cy="2383646"/>
                  <a:chOff x="13613" y="5140547"/>
                  <a:chExt cx="5172402" cy="2383646"/>
                </a:xfrm>
              </p:grpSpPr>
              <p:grpSp>
                <p:nvGrpSpPr>
                  <p:cNvPr id="43" name="Group 42">
                    <a:extLst>
                      <a:ext uri="{FF2B5EF4-FFF2-40B4-BE49-F238E27FC236}">
                        <a16:creationId xmlns:a16="http://schemas.microsoft.com/office/drawing/2014/main" id="{C1BB145C-4F31-4217-B460-F3D37C16325C}"/>
                      </a:ext>
                    </a:extLst>
                  </p:cNvPr>
                  <p:cNvGrpSpPr/>
                  <p:nvPr/>
                </p:nvGrpSpPr>
                <p:grpSpPr>
                  <a:xfrm>
                    <a:off x="323385" y="5140547"/>
                    <a:ext cx="4862630" cy="1513012"/>
                    <a:chOff x="323385" y="5140547"/>
                    <a:chExt cx="4862630" cy="1513012"/>
                  </a:xfrm>
                </p:grpSpPr>
                <p:grpSp>
                  <p:nvGrpSpPr>
                    <p:cNvPr id="48" name="Group 47">
                      <a:extLst>
                        <a:ext uri="{FF2B5EF4-FFF2-40B4-BE49-F238E27FC236}">
                          <a16:creationId xmlns:a16="http://schemas.microsoft.com/office/drawing/2014/main" id="{EA098660-905A-43E8-9762-1523C5176412}"/>
                        </a:ext>
                      </a:extLst>
                    </p:cNvPr>
                    <p:cNvGrpSpPr/>
                    <p:nvPr/>
                  </p:nvGrpSpPr>
                  <p:grpSpPr>
                    <a:xfrm>
                      <a:off x="323385" y="5363737"/>
                      <a:ext cx="4862630" cy="1289822"/>
                      <a:chOff x="323385" y="4716968"/>
                      <a:chExt cx="4862630" cy="1289822"/>
                    </a:xfrm>
                  </p:grpSpPr>
                  <p:sp>
                    <p:nvSpPr>
                      <p:cNvPr id="51" name="Arc 50">
                        <a:extLst>
                          <a:ext uri="{FF2B5EF4-FFF2-40B4-BE49-F238E27FC236}">
                            <a16:creationId xmlns:a16="http://schemas.microsoft.com/office/drawing/2014/main" id="{44031788-20D2-49F2-A8B6-2F6D80AF3B29}"/>
                          </a:ext>
                        </a:extLst>
                      </p:cNvPr>
                      <p:cNvSpPr/>
                      <p:nvPr/>
                    </p:nvSpPr>
                    <p:spPr>
                      <a:xfrm rot="5400000">
                        <a:off x="2509025" y="4720343"/>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E1BF0725-A813-49F1-B52E-749A3C78F95A}"/>
                          </a:ext>
                        </a:extLst>
                      </p:cNvPr>
                      <p:cNvCxnSpPr>
                        <a:cxnSpLocks/>
                        <a:endCxn id="51" idx="2"/>
                      </p:cNvCxnSpPr>
                      <p:nvPr/>
                    </p:nvCxnSpPr>
                    <p:spPr>
                      <a:xfrm>
                        <a:off x="323385" y="5634743"/>
                        <a:ext cx="2642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C6B585E-D5A6-4DCF-96EC-A8FA7DAC41CF}"/>
                          </a:ext>
                        </a:extLst>
                      </p:cNvPr>
                      <p:cNvCxnSpPr>
                        <a:cxnSpLocks/>
                      </p:cNvCxnSpPr>
                      <p:nvPr/>
                    </p:nvCxnSpPr>
                    <p:spPr>
                      <a:xfrm>
                        <a:off x="323385" y="6006790"/>
                        <a:ext cx="1263457"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6F3C3939-3654-4253-AC0F-BBCD3188FE90}"/>
                          </a:ext>
                        </a:extLst>
                      </p:cNvPr>
                      <p:cNvSpPr/>
                      <p:nvPr/>
                    </p:nvSpPr>
                    <p:spPr>
                      <a:xfrm rot="10800000">
                        <a:off x="3869474" y="471696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6A690172-E8D6-4380-9708-CD959D2B1EBF}"/>
                          </a:ext>
                        </a:extLst>
                      </p:cNvPr>
                      <p:cNvCxnSpPr>
                        <a:cxnSpLocks/>
                      </p:cNvCxnSpPr>
                      <p:nvPr/>
                    </p:nvCxnSpPr>
                    <p:spPr>
                      <a:xfrm>
                        <a:off x="4337827" y="5639138"/>
                        <a:ext cx="84818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8F669DA6-DA6B-4E1B-A274-F256BFFC765A}"/>
                        </a:ext>
                      </a:extLst>
                    </p:cNvPr>
                    <p:cNvCxnSpPr>
                      <a:cxnSpLocks/>
                    </p:cNvCxnSpPr>
                    <p:nvPr/>
                  </p:nvCxnSpPr>
                  <p:spPr>
                    <a:xfrm>
                      <a:off x="3869474" y="5140547"/>
                      <a:ext cx="0" cy="680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E7C01F6-535E-4F02-8182-293E92BAA827}"/>
                        </a:ext>
                      </a:extLst>
                    </p:cNvPr>
                    <p:cNvCxnSpPr>
                      <a:cxnSpLocks/>
                    </p:cNvCxnSpPr>
                    <p:nvPr/>
                  </p:nvCxnSpPr>
                  <p:spPr>
                    <a:xfrm>
                      <a:off x="3423425" y="5140547"/>
                      <a:ext cx="0" cy="6803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Explosion: 8 Points 43">
                    <a:extLst>
                      <a:ext uri="{FF2B5EF4-FFF2-40B4-BE49-F238E27FC236}">
                        <a16:creationId xmlns:a16="http://schemas.microsoft.com/office/drawing/2014/main" id="{92EE0EEA-7F71-4247-AA86-DF6A53C6D617}"/>
                      </a:ext>
                    </a:extLst>
                  </p:cNvPr>
                  <p:cNvSpPr/>
                  <p:nvPr/>
                </p:nvSpPr>
                <p:spPr>
                  <a:xfrm>
                    <a:off x="3904365" y="6040148"/>
                    <a:ext cx="176981" cy="21631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5E549444-D660-4DA8-AD41-135E6E14CAC2}"/>
                      </a:ext>
                    </a:extLst>
                  </p:cNvPr>
                  <p:cNvSpPr txBox="1"/>
                  <p:nvPr/>
                </p:nvSpPr>
                <p:spPr>
                  <a:xfrm>
                    <a:off x="13613" y="6211882"/>
                    <a:ext cx="1458348" cy="307777"/>
                  </a:xfrm>
                  <a:prstGeom prst="rect">
                    <a:avLst/>
                  </a:prstGeom>
                  <a:noFill/>
                </p:spPr>
                <p:txBody>
                  <a:bodyPr wrap="none" rtlCol="0">
                    <a:spAutoFit/>
                  </a:bodyPr>
                  <a:lstStyle/>
                  <a:p>
                    <a:r>
                      <a:rPr lang="en-GB" sz="1400"/>
                      <a:t>FLOW DIRECTION</a:t>
                    </a:r>
                  </a:p>
                </p:txBody>
              </p:sp>
              <p:cxnSp>
                <p:nvCxnSpPr>
                  <p:cNvPr id="46" name="Straight Arrow Connector 45">
                    <a:extLst>
                      <a:ext uri="{FF2B5EF4-FFF2-40B4-BE49-F238E27FC236}">
                        <a16:creationId xmlns:a16="http://schemas.microsoft.com/office/drawing/2014/main" id="{0A64775E-D46A-4D2A-A08C-5B185D1C24E3}"/>
                      </a:ext>
                    </a:extLst>
                  </p:cNvPr>
                  <p:cNvCxnSpPr>
                    <a:cxnSpLocks/>
                  </p:cNvCxnSpPr>
                  <p:nvPr/>
                </p:nvCxnSpPr>
                <p:spPr>
                  <a:xfrm flipV="1">
                    <a:off x="3624146" y="5475790"/>
                    <a:ext cx="0" cy="96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0AF6DE5-C6E4-49D9-9EFE-0360E272707A}"/>
                      </a:ext>
                    </a:extLst>
                  </p:cNvPr>
                  <p:cNvSpPr txBox="1"/>
                  <p:nvPr/>
                </p:nvSpPr>
                <p:spPr>
                  <a:xfrm rot="5400000">
                    <a:off x="1803122" y="6914506"/>
                    <a:ext cx="911596" cy="307777"/>
                  </a:xfrm>
                  <a:prstGeom prst="rect">
                    <a:avLst/>
                  </a:prstGeom>
                  <a:noFill/>
                </p:spPr>
                <p:txBody>
                  <a:bodyPr wrap="none" rtlCol="0">
                    <a:spAutoFit/>
                  </a:bodyPr>
                  <a:lstStyle/>
                  <a:p>
                    <a:r>
                      <a:rPr lang="en-GB" sz="1400"/>
                      <a:t>DEAD LEG</a:t>
                    </a:r>
                  </a:p>
                </p:txBody>
              </p:sp>
            </p:grpSp>
          </p:grpSp>
          <p:sp>
            <p:nvSpPr>
              <p:cNvPr id="57" name="Arc 56">
                <a:extLst>
                  <a:ext uri="{FF2B5EF4-FFF2-40B4-BE49-F238E27FC236}">
                    <a16:creationId xmlns:a16="http://schemas.microsoft.com/office/drawing/2014/main" id="{41A87827-2AE5-4E78-A111-D86F9AE6CB19}"/>
                  </a:ext>
                </a:extLst>
              </p:cNvPr>
              <p:cNvSpPr/>
              <p:nvPr/>
            </p:nvSpPr>
            <p:spPr>
              <a:xfrm>
                <a:off x="6269656" y="5744957"/>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Arc 57">
                <a:extLst>
                  <a:ext uri="{FF2B5EF4-FFF2-40B4-BE49-F238E27FC236}">
                    <a16:creationId xmlns:a16="http://schemas.microsoft.com/office/drawing/2014/main" id="{E6C4CB5A-4F38-41B4-8B22-521560DB4179}"/>
                  </a:ext>
                </a:extLst>
              </p:cNvPr>
              <p:cNvSpPr/>
              <p:nvPr/>
            </p:nvSpPr>
            <p:spPr>
              <a:xfrm rot="16200000">
                <a:off x="7627993" y="574495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90BA2609-B21B-4FCB-A6CD-FBE274053AEA}"/>
                  </a:ext>
                </a:extLst>
              </p:cNvPr>
              <p:cNvCxnSpPr>
                <a:cxnSpLocks/>
              </p:cNvCxnSpPr>
              <p:nvPr/>
            </p:nvCxnSpPr>
            <p:spPr>
              <a:xfrm>
                <a:off x="8011549" y="5744957"/>
                <a:ext cx="2314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0925EB-062E-4FF9-BB1F-DC0D39BE572D}"/>
                  </a:ext>
                </a:extLst>
              </p:cNvPr>
              <p:cNvCxnSpPr>
                <a:cxnSpLocks/>
              </p:cNvCxnSpPr>
              <p:nvPr/>
            </p:nvCxnSpPr>
            <p:spPr>
              <a:xfrm>
                <a:off x="7622322" y="6164737"/>
                <a:ext cx="0" cy="292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FFF264-3AB3-4BEA-B904-31A90A6E7EC8}"/>
                  </a:ext>
                </a:extLst>
              </p:cNvPr>
              <p:cNvCxnSpPr>
                <a:cxnSpLocks/>
              </p:cNvCxnSpPr>
              <p:nvPr/>
            </p:nvCxnSpPr>
            <p:spPr>
              <a:xfrm>
                <a:off x="7176273" y="6164737"/>
                <a:ext cx="0" cy="292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EADB9F9-1B8B-4C58-A0C7-1EFA6B0B5ED0}"/>
                  </a:ext>
                </a:extLst>
              </p:cNvPr>
              <p:cNvCxnSpPr>
                <a:cxnSpLocks/>
              </p:cNvCxnSpPr>
              <p:nvPr/>
            </p:nvCxnSpPr>
            <p:spPr>
              <a:xfrm>
                <a:off x="8764162" y="5534689"/>
                <a:ext cx="1505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9C5BB97E-E3D7-42F2-8381-07AB2BA7FC3F}"/>
                </a:ext>
              </a:extLst>
            </p:cNvPr>
            <p:cNvSpPr txBox="1"/>
            <p:nvPr/>
          </p:nvSpPr>
          <p:spPr>
            <a:xfrm>
              <a:off x="6033251" y="5686984"/>
              <a:ext cx="314510" cy="369332"/>
            </a:xfrm>
            <a:prstGeom prst="rect">
              <a:avLst/>
            </a:prstGeom>
            <a:noFill/>
          </p:spPr>
          <p:txBody>
            <a:bodyPr wrap="none" rtlCol="0">
              <a:spAutoFit/>
            </a:bodyPr>
            <a:lstStyle/>
            <a:p>
              <a:r>
                <a:rPr lang="en-GB" b="1"/>
                <a:t>B</a:t>
              </a:r>
            </a:p>
          </p:txBody>
        </p:sp>
        <p:sp>
          <p:nvSpPr>
            <p:cNvPr id="80" name="TextBox 79">
              <a:extLst>
                <a:ext uri="{FF2B5EF4-FFF2-40B4-BE49-F238E27FC236}">
                  <a16:creationId xmlns:a16="http://schemas.microsoft.com/office/drawing/2014/main" id="{E6A04C65-91ED-4EC0-98B5-957ACAECB242}"/>
                </a:ext>
              </a:extLst>
            </p:cNvPr>
            <p:cNvSpPr txBox="1"/>
            <p:nvPr/>
          </p:nvSpPr>
          <p:spPr>
            <a:xfrm>
              <a:off x="10838317" y="5715573"/>
              <a:ext cx="324128" cy="369332"/>
            </a:xfrm>
            <a:prstGeom prst="rect">
              <a:avLst/>
            </a:prstGeom>
            <a:noFill/>
          </p:spPr>
          <p:txBody>
            <a:bodyPr wrap="none" rtlCol="0">
              <a:spAutoFit/>
            </a:bodyPr>
            <a:lstStyle/>
            <a:p>
              <a:r>
                <a:rPr lang="en-GB" b="1"/>
                <a:t>A</a:t>
              </a:r>
            </a:p>
          </p:txBody>
        </p:sp>
        <p:sp>
          <p:nvSpPr>
            <p:cNvPr id="81" name="TextBox 80">
              <a:extLst>
                <a:ext uri="{FF2B5EF4-FFF2-40B4-BE49-F238E27FC236}">
                  <a16:creationId xmlns:a16="http://schemas.microsoft.com/office/drawing/2014/main" id="{65D93C03-08A8-4A5D-971E-070ED8C3E9BD}"/>
                </a:ext>
              </a:extLst>
            </p:cNvPr>
            <p:cNvSpPr txBox="1"/>
            <p:nvPr/>
          </p:nvSpPr>
          <p:spPr>
            <a:xfrm>
              <a:off x="8289370" y="6262350"/>
              <a:ext cx="1116075" cy="307777"/>
            </a:xfrm>
            <a:prstGeom prst="rect">
              <a:avLst/>
            </a:prstGeom>
            <a:noFill/>
          </p:spPr>
          <p:txBody>
            <a:bodyPr wrap="none" rtlCol="0">
              <a:spAutoFit/>
            </a:bodyPr>
            <a:lstStyle/>
            <a:p>
              <a:r>
                <a:rPr lang="en-GB" sz="1400"/>
                <a:t>To Flush Line</a:t>
              </a:r>
            </a:p>
          </p:txBody>
        </p:sp>
        <p:sp>
          <p:nvSpPr>
            <p:cNvPr id="83" name="TextBox 82">
              <a:extLst>
                <a:ext uri="{FF2B5EF4-FFF2-40B4-BE49-F238E27FC236}">
                  <a16:creationId xmlns:a16="http://schemas.microsoft.com/office/drawing/2014/main" id="{F66B2CDC-77BD-4100-8913-25B18B7C54AE}"/>
                </a:ext>
              </a:extLst>
            </p:cNvPr>
            <p:cNvSpPr txBox="1"/>
            <p:nvPr/>
          </p:nvSpPr>
          <p:spPr>
            <a:xfrm>
              <a:off x="9647976" y="4050273"/>
              <a:ext cx="1399807" cy="307777"/>
            </a:xfrm>
            <a:prstGeom prst="rect">
              <a:avLst/>
            </a:prstGeom>
            <a:noFill/>
          </p:spPr>
          <p:txBody>
            <a:bodyPr wrap="none" rtlCol="0">
              <a:spAutoFit/>
            </a:bodyPr>
            <a:lstStyle/>
            <a:p>
              <a:r>
                <a:rPr lang="en-GB" sz="1400"/>
                <a:t>To Pump Suction</a:t>
              </a:r>
            </a:p>
          </p:txBody>
        </p:sp>
        <p:sp>
          <p:nvSpPr>
            <p:cNvPr id="84" name="TextBox 83">
              <a:extLst>
                <a:ext uri="{FF2B5EF4-FFF2-40B4-BE49-F238E27FC236}">
                  <a16:creationId xmlns:a16="http://schemas.microsoft.com/office/drawing/2014/main" id="{FC389894-73DC-4E63-B2FB-CAA2C8CC4EB5}"/>
                </a:ext>
              </a:extLst>
            </p:cNvPr>
            <p:cNvSpPr txBox="1"/>
            <p:nvPr/>
          </p:nvSpPr>
          <p:spPr>
            <a:xfrm>
              <a:off x="10462541" y="5015259"/>
              <a:ext cx="1157817" cy="307777"/>
            </a:xfrm>
            <a:prstGeom prst="rect">
              <a:avLst/>
            </a:prstGeom>
            <a:noFill/>
          </p:spPr>
          <p:txBody>
            <a:bodyPr wrap="none" rtlCol="0">
              <a:spAutoFit/>
            </a:bodyPr>
            <a:lstStyle/>
            <a:p>
              <a:r>
                <a:rPr lang="en-GB" sz="1400"/>
                <a:t>To Centrifuge</a:t>
              </a:r>
            </a:p>
          </p:txBody>
        </p:sp>
      </p:grpSp>
      <p:grpSp>
        <p:nvGrpSpPr>
          <p:cNvPr id="90" name="Group 89">
            <a:extLst>
              <a:ext uri="{FF2B5EF4-FFF2-40B4-BE49-F238E27FC236}">
                <a16:creationId xmlns:a16="http://schemas.microsoft.com/office/drawing/2014/main" id="{03EF9A26-4E3F-41FD-AB3A-0296A3C61DD7}"/>
              </a:ext>
            </a:extLst>
          </p:cNvPr>
          <p:cNvGrpSpPr/>
          <p:nvPr/>
        </p:nvGrpSpPr>
        <p:grpSpPr>
          <a:xfrm>
            <a:off x="328570" y="4442792"/>
            <a:ext cx="4680930" cy="1902546"/>
            <a:chOff x="-50567" y="4130560"/>
            <a:chExt cx="4680930" cy="1902546"/>
          </a:xfrm>
        </p:grpSpPr>
        <p:grpSp>
          <p:nvGrpSpPr>
            <p:cNvPr id="39" name="Group 38">
              <a:extLst>
                <a:ext uri="{FF2B5EF4-FFF2-40B4-BE49-F238E27FC236}">
                  <a16:creationId xmlns:a16="http://schemas.microsoft.com/office/drawing/2014/main" id="{8B75FEDC-4113-465B-B6E2-451C1784DCDF}"/>
                </a:ext>
              </a:extLst>
            </p:cNvPr>
            <p:cNvGrpSpPr/>
            <p:nvPr/>
          </p:nvGrpSpPr>
          <p:grpSpPr>
            <a:xfrm>
              <a:off x="-50567" y="4248969"/>
              <a:ext cx="4257304" cy="1513012"/>
              <a:chOff x="13613" y="5140547"/>
              <a:chExt cx="4257304" cy="1513012"/>
            </a:xfrm>
          </p:grpSpPr>
          <p:cxnSp>
            <p:nvCxnSpPr>
              <p:cNvPr id="32" name="Straight Arrow Connector 31">
                <a:extLst>
                  <a:ext uri="{FF2B5EF4-FFF2-40B4-BE49-F238E27FC236}">
                    <a16:creationId xmlns:a16="http://schemas.microsoft.com/office/drawing/2014/main" id="{2BC859F1-A115-4FF7-BF91-A401675AB30C}"/>
                  </a:ext>
                </a:extLst>
              </p:cNvPr>
              <p:cNvCxnSpPr/>
              <p:nvPr/>
            </p:nvCxnSpPr>
            <p:spPr>
              <a:xfrm>
                <a:off x="122663" y="6463010"/>
                <a:ext cx="13158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C4636C1C-6167-4E14-BA63-D4224FE4E438}"/>
                  </a:ext>
                </a:extLst>
              </p:cNvPr>
              <p:cNvGrpSpPr/>
              <p:nvPr/>
            </p:nvGrpSpPr>
            <p:grpSpPr>
              <a:xfrm>
                <a:off x="13613" y="5140547"/>
                <a:ext cx="4257304" cy="1513012"/>
                <a:chOff x="13613" y="5140547"/>
                <a:chExt cx="4257304" cy="1513012"/>
              </a:xfrm>
            </p:grpSpPr>
            <p:grpSp>
              <p:nvGrpSpPr>
                <p:cNvPr id="37" name="Group 36">
                  <a:extLst>
                    <a:ext uri="{FF2B5EF4-FFF2-40B4-BE49-F238E27FC236}">
                      <a16:creationId xmlns:a16="http://schemas.microsoft.com/office/drawing/2014/main" id="{5B89BB2F-013C-407A-B2A1-8D255DE6F85F}"/>
                    </a:ext>
                  </a:extLst>
                </p:cNvPr>
                <p:cNvGrpSpPr/>
                <p:nvPr/>
              </p:nvGrpSpPr>
              <p:grpSpPr>
                <a:xfrm>
                  <a:off x="323385" y="5140547"/>
                  <a:ext cx="3947532" cy="1513012"/>
                  <a:chOff x="323385" y="5140547"/>
                  <a:chExt cx="3947532" cy="1513012"/>
                </a:xfrm>
              </p:grpSpPr>
              <p:grpSp>
                <p:nvGrpSpPr>
                  <p:cNvPr id="23" name="Group 22">
                    <a:extLst>
                      <a:ext uri="{FF2B5EF4-FFF2-40B4-BE49-F238E27FC236}">
                        <a16:creationId xmlns:a16="http://schemas.microsoft.com/office/drawing/2014/main" id="{45BBBFEB-6EA9-4015-98BE-D54C85CB9808}"/>
                      </a:ext>
                    </a:extLst>
                  </p:cNvPr>
                  <p:cNvGrpSpPr/>
                  <p:nvPr/>
                </p:nvGrpSpPr>
                <p:grpSpPr>
                  <a:xfrm>
                    <a:off x="323385" y="5363737"/>
                    <a:ext cx="3947532" cy="1289822"/>
                    <a:chOff x="323385" y="4716968"/>
                    <a:chExt cx="3947532" cy="1289822"/>
                  </a:xfrm>
                </p:grpSpPr>
                <p:sp>
                  <p:nvSpPr>
                    <p:cNvPr id="9" name="Arc 8">
                      <a:extLst>
                        <a:ext uri="{FF2B5EF4-FFF2-40B4-BE49-F238E27FC236}">
                          <a16:creationId xmlns:a16="http://schemas.microsoft.com/office/drawing/2014/main" id="{5E18A033-4FBF-42D7-B20C-0873477E2C7A}"/>
                        </a:ext>
                      </a:extLst>
                    </p:cNvPr>
                    <p:cNvSpPr/>
                    <p:nvPr/>
                  </p:nvSpPr>
                  <p:spPr>
                    <a:xfrm rot="5400000">
                      <a:off x="1717288" y="4720343"/>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F8541A36-49DD-4D3D-8D91-501EA3920EC5}"/>
                        </a:ext>
                      </a:extLst>
                    </p:cNvPr>
                    <p:cNvCxnSpPr>
                      <a:cxnSpLocks/>
                      <a:endCxn id="9" idx="2"/>
                    </p:cNvCxnSpPr>
                    <p:nvPr/>
                  </p:nvCxnSpPr>
                  <p:spPr>
                    <a:xfrm>
                      <a:off x="323385" y="5631365"/>
                      <a:ext cx="1851103" cy="3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499FDB-1017-4D6F-B7C2-BF682A2CCCF4}"/>
                        </a:ext>
                      </a:extLst>
                    </p:cNvPr>
                    <p:cNvCxnSpPr>
                      <a:cxnSpLocks/>
                    </p:cNvCxnSpPr>
                    <p:nvPr/>
                  </p:nvCxnSpPr>
                  <p:spPr>
                    <a:xfrm>
                      <a:off x="323385" y="6006790"/>
                      <a:ext cx="394753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Arc 17">
                      <a:extLst>
                        <a:ext uri="{FF2B5EF4-FFF2-40B4-BE49-F238E27FC236}">
                          <a16:creationId xmlns:a16="http://schemas.microsoft.com/office/drawing/2014/main" id="{77D0F895-489A-4748-BA3A-0A2E7751EB7C}"/>
                        </a:ext>
                      </a:extLst>
                    </p:cNvPr>
                    <p:cNvSpPr/>
                    <p:nvPr/>
                  </p:nvSpPr>
                  <p:spPr>
                    <a:xfrm rot="10800000">
                      <a:off x="3077737" y="4716968"/>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9E39EF5E-2764-479D-8082-B7914ACF1665}"/>
                        </a:ext>
                      </a:extLst>
                    </p:cNvPr>
                    <p:cNvCxnSpPr>
                      <a:cxnSpLocks/>
                    </p:cNvCxnSpPr>
                    <p:nvPr/>
                  </p:nvCxnSpPr>
                  <p:spPr>
                    <a:xfrm>
                      <a:off x="3534936" y="5627987"/>
                      <a:ext cx="735981" cy="337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5B87EB54-CE1C-4B49-A1FC-D169B519CB0E}"/>
                      </a:ext>
                    </a:extLst>
                  </p:cNvPr>
                  <p:cNvCxnSpPr>
                    <a:cxnSpLocks/>
                  </p:cNvCxnSpPr>
                  <p:nvPr/>
                </p:nvCxnSpPr>
                <p:spPr>
                  <a:xfrm>
                    <a:off x="3077737" y="5140547"/>
                    <a:ext cx="0" cy="6803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B5F003-2837-4089-A89D-19A9BD50CDD4}"/>
                      </a:ext>
                    </a:extLst>
                  </p:cNvPr>
                  <p:cNvCxnSpPr>
                    <a:cxnSpLocks/>
                  </p:cNvCxnSpPr>
                  <p:nvPr/>
                </p:nvCxnSpPr>
                <p:spPr>
                  <a:xfrm>
                    <a:off x="2631688" y="5140547"/>
                    <a:ext cx="0" cy="68039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Explosion: 8 Points 29">
                  <a:extLst>
                    <a:ext uri="{FF2B5EF4-FFF2-40B4-BE49-F238E27FC236}">
                      <a16:creationId xmlns:a16="http://schemas.microsoft.com/office/drawing/2014/main" id="{1199A56A-B0B3-402D-91F6-DBA6A51BA255}"/>
                    </a:ext>
                  </a:extLst>
                </p:cNvPr>
                <p:cNvSpPr/>
                <p:nvPr/>
              </p:nvSpPr>
              <p:spPr>
                <a:xfrm>
                  <a:off x="2375209" y="6020938"/>
                  <a:ext cx="176981" cy="21631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C0503D2E-078E-4773-B385-2C3D9979D6BB}"/>
                    </a:ext>
                  </a:extLst>
                </p:cNvPr>
                <p:cNvSpPr txBox="1"/>
                <p:nvPr/>
              </p:nvSpPr>
              <p:spPr>
                <a:xfrm>
                  <a:off x="13613" y="6211882"/>
                  <a:ext cx="1458348" cy="307777"/>
                </a:xfrm>
                <a:prstGeom prst="rect">
                  <a:avLst/>
                </a:prstGeom>
                <a:noFill/>
              </p:spPr>
              <p:txBody>
                <a:bodyPr wrap="none" rtlCol="0">
                  <a:spAutoFit/>
                </a:bodyPr>
                <a:lstStyle/>
                <a:p>
                  <a:r>
                    <a:rPr lang="en-GB" sz="1400"/>
                    <a:t>FLOW DIRECTION</a:t>
                  </a:r>
                </a:p>
              </p:txBody>
            </p:sp>
            <p:cxnSp>
              <p:nvCxnSpPr>
                <p:cNvPr id="35" name="Straight Arrow Connector 34">
                  <a:extLst>
                    <a:ext uri="{FF2B5EF4-FFF2-40B4-BE49-F238E27FC236}">
                      <a16:creationId xmlns:a16="http://schemas.microsoft.com/office/drawing/2014/main" id="{237B3DF0-6CD3-4B5A-A13F-2E2C95FAE221}"/>
                    </a:ext>
                  </a:extLst>
                </p:cNvPr>
                <p:cNvCxnSpPr/>
                <p:nvPr/>
              </p:nvCxnSpPr>
              <p:spPr>
                <a:xfrm flipV="1">
                  <a:off x="2832409" y="5475789"/>
                  <a:ext cx="0" cy="909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0453877-8445-41FD-9B2C-8109615EB8B5}"/>
                    </a:ext>
                  </a:extLst>
                </p:cNvPr>
                <p:cNvSpPr txBox="1"/>
                <p:nvPr/>
              </p:nvSpPr>
              <p:spPr>
                <a:xfrm>
                  <a:off x="3223396" y="6309121"/>
                  <a:ext cx="911596" cy="307777"/>
                </a:xfrm>
                <a:prstGeom prst="rect">
                  <a:avLst/>
                </a:prstGeom>
                <a:noFill/>
              </p:spPr>
              <p:txBody>
                <a:bodyPr wrap="none" rtlCol="0">
                  <a:spAutoFit/>
                </a:bodyPr>
                <a:lstStyle/>
                <a:p>
                  <a:r>
                    <a:rPr lang="en-GB" sz="1400"/>
                    <a:t>DEAD LEG</a:t>
                  </a:r>
                </a:p>
              </p:txBody>
            </p:sp>
          </p:grpSp>
        </p:grpSp>
        <p:sp>
          <p:nvSpPr>
            <p:cNvPr id="82" name="TextBox 81">
              <a:extLst>
                <a:ext uri="{FF2B5EF4-FFF2-40B4-BE49-F238E27FC236}">
                  <a16:creationId xmlns:a16="http://schemas.microsoft.com/office/drawing/2014/main" id="{D6AF157C-9182-468D-8A64-9E50D66A88BB}"/>
                </a:ext>
              </a:extLst>
            </p:cNvPr>
            <p:cNvSpPr txBox="1"/>
            <p:nvPr/>
          </p:nvSpPr>
          <p:spPr>
            <a:xfrm>
              <a:off x="3282302" y="5725329"/>
              <a:ext cx="1348061" cy="307777"/>
            </a:xfrm>
            <a:prstGeom prst="rect">
              <a:avLst/>
            </a:prstGeom>
            <a:noFill/>
          </p:spPr>
          <p:txBody>
            <a:bodyPr wrap="none" rtlCol="0">
              <a:spAutoFit/>
            </a:bodyPr>
            <a:lstStyle/>
            <a:p>
              <a:r>
                <a:rPr lang="en-GB" sz="1400"/>
                <a:t>To Sample Point</a:t>
              </a:r>
            </a:p>
          </p:txBody>
        </p:sp>
        <p:sp>
          <p:nvSpPr>
            <p:cNvPr id="85" name="TextBox 84">
              <a:extLst>
                <a:ext uri="{FF2B5EF4-FFF2-40B4-BE49-F238E27FC236}">
                  <a16:creationId xmlns:a16="http://schemas.microsoft.com/office/drawing/2014/main" id="{053E78F4-CF65-4A23-8E6F-85401854511E}"/>
                </a:ext>
              </a:extLst>
            </p:cNvPr>
            <p:cNvSpPr txBox="1"/>
            <p:nvPr/>
          </p:nvSpPr>
          <p:spPr>
            <a:xfrm>
              <a:off x="2990072" y="4130560"/>
              <a:ext cx="1435393" cy="307777"/>
            </a:xfrm>
            <a:prstGeom prst="rect">
              <a:avLst/>
            </a:prstGeom>
            <a:noFill/>
          </p:spPr>
          <p:txBody>
            <a:bodyPr wrap="none" rtlCol="0">
              <a:spAutoFit/>
            </a:bodyPr>
            <a:lstStyle/>
            <a:p>
              <a:r>
                <a:rPr lang="en-GB" sz="1400"/>
                <a:t>To Density Meter</a:t>
              </a:r>
            </a:p>
          </p:txBody>
        </p:sp>
      </p:grpSp>
    </p:spTree>
    <p:extLst>
      <p:ext uri="{BB962C8B-B14F-4D97-AF65-F5344CB8AC3E}">
        <p14:creationId xmlns:p14="http://schemas.microsoft.com/office/powerpoint/2010/main" val="327380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9F9D-22AF-4BC8-B6D3-966926F75EC1}"/>
              </a:ext>
            </a:extLst>
          </p:cNvPr>
          <p:cNvSpPr>
            <a:spLocks noGrp="1"/>
          </p:cNvSpPr>
          <p:nvPr>
            <p:ph type="title"/>
          </p:nvPr>
        </p:nvSpPr>
        <p:spPr/>
        <p:txBody>
          <a:bodyPr>
            <a:normAutofit/>
          </a:bodyPr>
          <a:lstStyle/>
          <a:p>
            <a:r>
              <a:rPr lang="en-GB">
                <a:solidFill>
                  <a:srgbClr val="000000"/>
                </a:solidFill>
              </a:rPr>
              <a:t>Investigation:</a:t>
            </a:r>
          </a:p>
        </p:txBody>
      </p:sp>
      <p:sp>
        <p:nvSpPr>
          <p:cNvPr id="3" name="Content Placeholder 2">
            <a:extLst>
              <a:ext uri="{FF2B5EF4-FFF2-40B4-BE49-F238E27FC236}">
                <a16:creationId xmlns:a16="http://schemas.microsoft.com/office/drawing/2014/main" id="{FF4784AA-A330-439C-A502-C3B6D59B435C}"/>
              </a:ext>
            </a:extLst>
          </p:cNvPr>
          <p:cNvSpPr>
            <a:spLocks noGrp="1"/>
          </p:cNvSpPr>
          <p:nvPr>
            <p:ph idx="1"/>
          </p:nvPr>
        </p:nvSpPr>
        <p:spPr/>
        <p:txBody>
          <a:bodyPr vert="horz" lIns="91440" tIns="45720" rIns="91440" bIns="45720" rtlCol="0" anchor="ctr">
            <a:normAutofit/>
          </a:bodyPr>
          <a:lstStyle/>
          <a:p>
            <a:pPr marL="0" indent="0">
              <a:buNone/>
            </a:pPr>
            <a:r>
              <a:rPr lang="en-GB" sz="2400" dirty="0">
                <a:solidFill>
                  <a:srgbClr val="000000"/>
                </a:solidFill>
              </a:rPr>
              <a:t>Observed process conditions which are cause for concern:</a:t>
            </a:r>
          </a:p>
          <a:p>
            <a:r>
              <a:rPr lang="en-GB" sz="2400" dirty="0">
                <a:solidFill>
                  <a:srgbClr val="000000"/>
                </a:solidFill>
              </a:rPr>
              <a:t>High velocity of slurry in pipe =&gt; risk of </a:t>
            </a:r>
            <a:r>
              <a:rPr lang="en-GB" sz="2400" dirty="0" err="1">
                <a:solidFill>
                  <a:srgbClr val="000000"/>
                </a:solidFill>
              </a:rPr>
              <a:t>errosion</a:t>
            </a:r>
            <a:endParaRPr lang="en-GB" sz="2400" dirty="0">
              <a:solidFill>
                <a:srgbClr val="000000"/>
              </a:solidFill>
              <a:cs typeface="Calibri"/>
            </a:endParaRPr>
          </a:p>
          <a:p>
            <a:r>
              <a:rPr lang="en-GB" sz="2400" dirty="0">
                <a:solidFill>
                  <a:srgbClr val="000000"/>
                </a:solidFill>
              </a:rPr>
              <a:t>Vacuum not maintained for the past year =&gt; O2 ingress</a:t>
            </a:r>
            <a:endParaRPr lang="en-GB" sz="2400" dirty="0">
              <a:solidFill>
                <a:srgbClr val="000000"/>
              </a:solidFill>
              <a:cs typeface="Calibri"/>
            </a:endParaRPr>
          </a:p>
          <a:p>
            <a:r>
              <a:rPr lang="en-GB" sz="2400" dirty="0">
                <a:solidFill>
                  <a:srgbClr val="000000"/>
                </a:solidFill>
                <a:cs typeface="Calibri"/>
              </a:rPr>
              <a:t>Formation of organic acids =&gt; acidic environment</a:t>
            </a:r>
            <a:endParaRPr lang="en-GB" sz="2400" dirty="0">
              <a:solidFill>
                <a:srgbClr val="000000"/>
              </a:solidFill>
            </a:endParaRPr>
          </a:p>
          <a:p>
            <a:r>
              <a:rPr lang="en-GB" sz="2400" dirty="0">
                <a:solidFill>
                  <a:srgbClr val="000000"/>
                </a:solidFill>
              </a:rPr>
              <a:t>Corrosive chloride ions present in the solution</a:t>
            </a:r>
            <a:endParaRPr lang="en-GB" sz="2400" dirty="0">
              <a:solidFill>
                <a:srgbClr val="000000"/>
              </a:solidFill>
              <a:cs typeface="Calibri"/>
            </a:endParaRPr>
          </a:p>
          <a:p>
            <a:r>
              <a:rPr lang="en-GB" sz="2400" dirty="0">
                <a:solidFill>
                  <a:srgbClr val="000000"/>
                </a:solidFill>
              </a:rPr>
              <a:t>Operating at high temperatures (160 </a:t>
            </a:r>
            <a:r>
              <a:rPr lang="en-GB" sz="2400" dirty="0" err="1">
                <a:solidFill>
                  <a:srgbClr val="000000"/>
                </a:solidFill>
              </a:rPr>
              <a:t>deg</a:t>
            </a:r>
            <a:r>
              <a:rPr lang="en-GB" sz="2400" dirty="0">
                <a:solidFill>
                  <a:srgbClr val="000000"/>
                </a:solidFill>
              </a:rPr>
              <a:t> C reported)</a:t>
            </a:r>
            <a:endParaRPr lang="en-GB" sz="2400" dirty="0">
              <a:solidFill>
                <a:srgbClr val="000000"/>
              </a:solidFill>
              <a:cs typeface="Calibri"/>
            </a:endParaRPr>
          </a:p>
          <a:p>
            <a:pPr marL="0" indent="0">
              <a:buNone/>
            </a:pPr>
            <a:endParaRPr lang="en-GB" sz="1900" dirty="0">
              <a:solidFill>
                <a:srgbClr val="000000"/>
              </a:solidFill>
              <a:cs typeface="Calibri"/>
            </a:endParaRPr>
          </a:p>
          <a:p>
            <a:endParaRPr lang="en-GB" sz="1900" dirty="0">
              <a:solidFill>
                <a:srgbClr val="000000"/>
              </a:solidFill>
            </a:endParaRPr>
          </a:p>
          <a:p>
            <a:endParaRPr lang="en-GB" sz="1900" dirty="0">
              <a:solidFill>
                <a:srgbClr val="000000"/>
              </a:solidFill>
            </a:endParaRPr>
          </a:p>
        </p:txBody>
      </p:sp>
    </p:spTree>
    <p:extLst>
      <p:ext uri="{BB962C8B-B14F-4D97-AF65-F5344CB8AC3E}">
        <p14:creationId xmlns:p14="http://schemas.microsoft.com/office/powerpoint/2010/main" val="317232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9F9D-22AF-4BC8-B6D3-966926F75EC1}"/>
              </a:ext>
            </a:extLst>
          </p:cNvPr>
          <p:cNvSpPr>
            <a:spLocks noGrp="1"/>
          </p:cNvSpPr>
          <p:nvPr>
            <p:ph type="title"/>
          </p:nvPr>
        </p:nvSpPr>
        <p:spPr/>
        <p:txBody>
          <a:bodyPr/>
          <a:lstStyle/>
          <a:p>
            <a:r>
              <a:rPr lang="en-GB"/>
              <a:t>Acid formation:</a:t>
            </a:r>
          </a:p>
        </p:txBody>
      </p:sp>
      <p:pic>
        <p:nvPicPr>
          <p:cNvPr id="1026" name="Picture 2">
            <a:extLst>
              <a:ext uri="{FF2B5EF4-FFF2-40B4-BE49-F238E27FC236}">
                <a16:creationId xmlns:a16="http://schemas.microsoft.com/office/drawing/2014/main" id="{776A2669-5F2C-41C0-B6D1-A91FECC3D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94"/>
          <a:stretch/>
        </p:blipFill>
        <p:spPr bwMode="auto">
          <a:xfrm>
            <a:off x="4467916" y="1769561"/>
            <a:ext cx="5410361" cy="53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1B652E6-E5A4-4CEE-ACF0-2DD1B640EE06}"/>
              </a:ext>
            </a:extLst>
          </p:cNvPr>
          <p:cNvSpPr txBox="1"/>
          <p:nvPr/>
        </p:nvSpPr>
        <p:spPr>
          <a:xfrm>
            <a:off x="4691720" y="3794294"/>
            <a:ext cx="637226" cy="369332"/>
          </a:xfrm>
          <a:prstGeom prst="rect">
            <a:avLst/>
          </a:prstGeom>
          <a:noFill/>
        </p:spPr>
        <p:txBody>
          <a:bodyPr wrap="none" rtlCol="0">
            <a:spAutoFit/>
          </a:bodyPr>
          <a:lstStyle/>
          <a:p>
            <a:r>
              <a:rPr lang="en-GB"/>
              <a:t>MEG</a:t>
            </a:r>
          </a:p>
        </p:txBody>
      </p:sp>
      <p:sp>
        <p:nvSpPr>
          <p:cNvPr id="5" name="TextBox 4">
            <a:extLst>
              <a:ext uri="{FF2B5EF4-FFF2-40B4-BE49-F238E27FC236}">
                <a16:creationId xmlns:a16="http://schemas.microsoft.com/office/drawing/2014/main" id="{8075A736-4879-49D1-B934-9DC8131A2306}"/>
              </a:ext>
            </a:extLst>
          </p:cNvPr>
          <p:cNvSpPr txBox="1"/>
          <p:nvPr/>
        </p:nvSpPr>
        <p:spPr>
          <a:xfrm>
            <a:off x="9994758" y="3887253"/>
            <a:ext cx="1364412" cy="369332"/>
          </a:xfrm>
          <a:prstGeom prst="rect">
            <a:avLst/>
          </a:prstGeom>
          <a:noFill/>
        </p:spPr>
        <p:txBody>
          <a:bodyPr wrap="none" lIns="91440" tIns="45720" rIns="91440" bIns="45720" rtlCol="0" anchor="t">
            <a:spAutoFit/>
          </a:bodyPr>
          <a:lstStyle/>
          <a:p>
            <a:r>
              <a:rPr lang="en-GB">
                <a:solidFill>
                  <a:srgbClr val="FF0000"/>
                </a:solidFill>
              </a:rPr>
              <a:t>Glycolic Acid</a:t>
            </a:r>
            <a:endParaRPr lang="en-GB">
              <a:solidFill>
                <a:srgbClr val="FF0000"/>
              </a:solidFill>
              <a:cs typeface="Calibri"/>
            </a:endParaRPr>
          </a:p>
        </p:txBody>
      </p:sp>
      <p:sp>
        <p:nvSpPr>
          <p:cNvPr id="6" name="TextBox 5">
            <a:extLst>
              <a:ext uri="{FF2B5EF4-FFF2-40B4-BE49-F238E27FC236}">
                <a16:creationId xmlns:a16="http://schemas.microsoft.com/office/drawing/2014/main" id="{7AD85790-46AF-485E-B857-1896B92325F8}"/>
              </a:ext>
            </a:extLst>
          </p:cNvPr>
          <p:cNvSpPr txBox="1"/>
          <p:nvPr/>
        </p:nvSpPr>
        <p:spPr>
          <a:xfrm>
            <a:off x="9931258" y="5509307"/>
            <a:ext cx="1215782" cy="369332"/>
          </a:xfrm>
          <a:prstGeom prst="rect">
            <a:avLst/>
          </a:prstGeom>
          <a:noFill/>
        </p:spPr>
        <p:txBody>
          <a:bodyPr wrap="none" rtlCol="0">
            <a:spAutoFit/>
          </a:bodyPr>
          <a:lstStyle/>
          <a:p>
            <a:r>
              <a:rPr lang="en-GB">
                <a:solidFill>
                  <a:srgbClr val="FF0000"/>
                </a:solidFill>
              </a:rPr>
              <a:t>Acetic Acid</a:t>
            </a:r>
          </a:p>
        </p:txBody>
      </p:sp>
      <p:sp>
        <p:nvSpPr>
          <p:cNvPr id="7" name="TextBox 6">
            <a:extLst>
              <a:ext uri="{FF2B5EF4-FFF2-40B4-BE49-F238E27FC236}">
                <a16:creationId xmlns:a16="http://schemas.microsoft.com/office/drawing/2014/main" id="{1A55F784-C163-4270-9D2D-AA88F9C8E5E5}"/>
              </a:ext>
            </a:extLst>
          </p:cNvPr>
          <p:cNvSpPr txBox="1"/>
          <p:nvPr/>
        </p:nvSpPr>
        <p:spPr>
          <a:xfrm>
            <a:off x="6771930" y="1410149"/>
            <a:ext cx="1282787" cy="369332"/>
          </a:xfrm>
          <a:prstGeom prst="rect">
            <a:avLst/>
          </a:prstGeom>
          <a:noFill/>
        </p:spPr>
        <p:txBody>
          <a:bodyPr wrap="none" lIns="91440" tIns="45720" rIns="91440" bIns="45720" rtlCol="0" anchor="t">
            <a:spAutoFit/>
          </a:bodyPr>
          <a:lstStyle/>
          <a:p>
            <a:r>
              <a:rPr lang="en-GB">
                <a:solidFill>
                  <a:srgbClr val="FF0000"/>
                </a:solidFill>
              </a:rPr>
              <a:t>Formic Acid</a:t>
            </a:r>
          </a:p>
        </p:txBody>
      </p:sp>
      <p:sp>
        <p:nvSpPr>
          <p:cNvPr id="4" name="Oval 3">
            <a:extLst>
              <a:ext uri="{FF2B5EF4-FFF2-40B4-BE49-F238E27FC236}">
                <a16:creationId xmlns:a16="http://schemas.microsoft.com/office/drawing/2014/main" id="{D21F0EE5-483C-4E7A-943D-8E537DB35FA2}"/>
              </a:ext>
            </a:extLst>
          </p:cNvPr>
          <p:cNvSpPr/>
          <p:nvPr/>
        </p:nvSpPr>
        <p:spPr>
          <a:xfrm>
            <a:off x="6959869" y="1771130"/>
            <a:ext cx="906973" cy="84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F533D73-30CB-45A0-BB81-DC773F59A866}"/>
              </a:ext>
            </a:extLst>
          </p:cNvPr>
          <p:cNvSpPr/>
          <p:nvPr/>
        </p:nvSpPr>
        <p:spPr>
          <a:xfrm>
            <a:off x="8630683" y="3644185"/>
            <a:ext cx="1297565" cy="84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BFA092-70CB-4063-9EB3-8F7C5AE2DEEC}"/>
              </a:ext>
            </a:extLst>
          </p:cNvPr>
          <p:cNvSpPr/>
          <p:nvPr/>
        </p:nvSpPr>
        <p:spPr>
          <a:xfrm>
            <a:off x="9017456" y="5272643"/>
            <a:ext cx="906973" cy="846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45F4E5-77A3-4B84-A9CB-A3D01ABA1FCB}"/>
              </a:ext>
            </a:extLst>
          </p:cNvPr>
          <p:cNvSpPr/>
          <p:nvPr/>
        </p:nvSpPr>
        <p:spPr>
          <a:xfrm>
            <a:off x="5861050" y="4524505"/>
            <a:ext cx="2338916" cy="266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ACC954-19FC-41CF-B7C4-0B74EF9FC343}"/>
              </a:ext>
            </a:extLst>
          </p:cNvPr>
          <p:cNvSpPr txBox="1"/>
          <p:nvPr/>
        </p:nvSpPr>
        <p:spPr>
          <a:xfrm>
            <a:off x="6139837" y="4557494"/>
            <a:ext cx="2360711" cy="369332"/>
          </a:xfrm>
          <a:prstGeom prst="rect">
            <a:avLst/>
          </a:prstGeom>
          <a:noFill/>
        </p:spPr>
        <p:txBody>
          <a:bodyPr wrap="none" rtlCol="0">
            <a:spAutoFit/>
          </a:bodyPr>
          <a:lstStyle/>
          <a:p>
            <a:r>
              <a:rPr lang="en-GB"/>
              <a:t>2-hydroxyacetaldehyde</a:t>
            </a:r>
          </a:p>
        </p:txBody>
      </p:sp>
      <p:sp>
        <p:nvSpPr>
          <p:cNvPr id="12" name="TextBox 11">
            <a:extLst>
              <a:ext uri="{FF2B5EF4-FFF2-40B4-BE49-F238E27FC236}">
                <a16:creationId xmlns:a16="http://schemas.microsoft.com/office/drawing/2014/main" id="{5145C3A1-5EA2-415D-9F16-4811824904F5}"/>
              </a:ext>
            </a:extLst>
          </p:cNvPr>
          <p:cNvSpPr txBox="1"/>
          <p:nvPr/>
        </p:nvSpPr>
        <p:spPr>
          <a:xfrm>
            <a:off x="443442" y="2210858"/>
            <a:ext cx="383328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MEG </a:t>
            </a:r>
            <a:r>
              <a:rPr lang="en-US" sz="2400" err="1"/>
              <a:t>oxidises</a:t>
            </a:r>
            <a:r>
              <a:rPr lang="en-US" sz="2400"/>
              <a:t> in presence of air and heat to aldehyde</a:t>
            </a:r>
            <a:endParaRPr lang="en-US" sz="2400">
              <a:cs typeface="Calibri"/>
            </a:endParaRPr>
          </a:p>
          <a:p>
            <a:pPr marL="285750" indent="-285750">
              <a:buFont typeface="Arial"/>
              <a:buChar char="•"/>
            </a:pPr>
            <a:endParaRPr lang="en-US" sz="2400">
              <a:cs typeface="Calibri"/>
            </a:endParaRPr>
          </a:p>
          <a:p>
            <a:pPr marL="285750" indent="-285750">
              <a:buFont typeface="Arial"/>
              <a:buChar char="•"/>
            </a:pPr>
            <a:r>
              <a:rPr lang="en-US" sz="2400">
                <a:cs typeface="Calibri"/>
              </a:rPr>
              <a:t>Aldehyde </a:t>
            </a:r>
            <a:r>
              <a:rPr lang="en-US" sz="2400" err="1">
                <a:cs typeface="Calibri"/>
              </a:rPr>
              <a:t>oxidises</a:t>
            </a:r>
            <a:r>
              <a:rPr lang="en-US" sz="2400">
                <a:cs typeface="Calibri"/>
              </a:rPr>
              <a:t> further to all three acids.</a:t>
            </a:r>
          </a:p>
          <a:p>
            <a:pPr marL="285750" indent="-285750">
              <a:buFont typeface="Arial"/>
              <a:buChar char="•"/>
            </a:pPr>
            <a:endParaRPr lang="en-US" sz="2400">
              <a:cs typeface="Calibri"/>
            </a:endParaRPr>
          </a:p>
          <a:p>
            <a:pPr marL="285750" indent="-285750">
              <a:buFont typeface="Arial"/>
              <a:buChar char="•"/>
            </a:pPr>
            <a:r>
              <a:rPr lang="en-US" sz="2400">
                <a:cs typeface="Calibri"/>
              </a:rPr>
              <a:t>TiO</a:t>
            </a:r>
            <a:r>
              <a:rPr lang="en-US" sz="1600">
                <a:cs typeface="Calibri"/>
              </a:rPr>
              <a:t>2</a:t>
            </a:r>
            <a:r>
              <a:rPr lang="en-US" sz="2400">
                <a:cs typeface="Calibri"/>
              </a:rPr>
              <a:t> is a catalyst to the reactions</a:t>
            </a:r>
          </a:p>
        </p:txBody>
      </p:sp>
    </p:spTree>
    <p:extLst>
      <p:ext uri="{BB962C8B-B14F-4D97-AF65-F5344CB8AC3E}">
        <p14:creationId xmlns:p14="http://schemas.microsoft.com/office/powerpoint/2010/main" val="54677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02EDB-073F-481B-8B7C-27E5EF6DE071}"/>
              </a:ext>
            </a:extLst>
          </p:cNvPr>
          <p:cNvSpPr>
            <a:spLocks noGrp="1"/>
          </p:cNvSpPr>
          <p:nvPr>
            <p:ph type="title"/>
          </p:nvPr>
        </p:nvSpPr>
        <p:spPr>
          <a:xfrm>
            <a:off x="525064" y="0"/>
            <a:ext cx="10515600" cy="1325563"/>
          </a:xfrm>
        </p:spPr>
        <p:txBody>
          <a:bodyPr>
            <a:normAutofit/>
          </a:bodyPr>
          <a:lstStyle/>
          <a:p>
            <a:r>
              <a:rPr lang="en-GB" sz="3000" dirty="0">
                <a:latin typeface="Arial" panose="020B0604020202020204" pitchFamily="34" charset="0"/>
                <a:cs typeface="Arial" panose="020B0604020202020204" pitchFamily="34" charset="0"/>
              </a:rPr>
              <a:t>Titanium Grade 12</a:t>
            </a:r>
          </a:p>
        </p:txBody>
      </p:sp>
      <p:sp>
        <p:nvSpPr>
          <p:cNvPr id="3" name="Content Placeholder 2">
            <a:extLst>
              <a:ext uri="{FF2B5EF4-FFF2-40B4-BE49-F238E27FC236}">
                <a16:creationId xmlns:a16="http://schemas.microsoft.com/office/drawing/2014/main" id="{93E01B07-9821-4D92-8D19-CA6D22CA5BA4}"/>
              </a:ext>
            </a:extLst>
          </p:cNvPr>
          <p:cNvSpPr>
            <a:spLocks noGrp="1"/>
          </p:cNvSpPr>
          <p:nvPr>
            <p:ph idx="1"/>
          </p:nvPr>
        </p:nvSpPr>
        <p:spPr>
          <a:xfrm>
            <a:off x="584462" y="1024466"/>
            <a:ext cx="10396805" cy="5825527"/>
          </a:xfrm>
        </p:spPr>
        <p:txBody>
          <a:bodyPr>
            <a:normAutofit/>
          </a:bodyPr>
          <a:lstStyle/>
          <a:p>
            <a:r>
              <a:rPr lang="en-GB" sz="2000" dirty="0">
                <a:latin typeface="Arial" panose="020B0604020202020204" pitchFamily="34" charset="0"/>
                <a:cs typeface="Arial" panose="020B0604020202020204" pitchFamily="34" charset="0"/>
              </a:rPr>
              <a:t>A high strength, high corrosion resistance and weldable alloy used for various industrial and aerospace applications. </a:t>
            </a:r>
          </a:p>
          <a:p>
            <a:r>
              <a:rPr lang="en-GB" sz="2000" dirty="0">
                <a:latin typeface="Arial" panose="020B0604020202020204" pitchFamily="34" charset="0"/>
                <a:cs typeface="Arial" panose="020B0604020202020204" pitchFamily="34" charset="0"/>
              </a:rPr>
              <a:t>Titanium12 has two phases </a:t>
            </a:r>
            <a:r>
              <a:rPr lang="el-GR" sz="2000" dirty="0">
                <a:latin typeface="Arial" panose="020B0604020202020204" pitchFamily="34" charset="0"/>
                <a:cs typeface="Arial" panose="020B0604020202020204" pitchFamily="34" charset="0"/>
              </a:rPr>
              <a:t>(α</a:t>
            </a:r>
            <a:r>
              <a:rPr lang="en-GB" sz="2000" dirty="0">
                <a:latin typeface="Arial" panose="020B0604020202020204" pitchFamily="34" charset="0"/>
                <a:cs typeface="Arial" panose="020B0604020202020204" pitchFamily="34" charset="0"/>
              </a:rPr>
              <a:t>-alpha</a:t>
            </a:r>
            <a:r>
              <a:rPr lang="el-GR"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and </a:t>
            </a:r>
            <a:r>
              <a:rPr lang="el-GR" sz="2000" dirty="0">
                <a:latin typeface="Arial" panose="020B0604020202020204" pitchFamily="34" charset="0"/>
                <a:cs typeface="Arial" panose="020B0604020202020204" pitchFamily="34" charset="0"/>
              </a:rPr>
              <a:t>(β</a:t>
            </a:r>
            <a:r>
              <a:rPr lang="en-GB" sz="2000" dirty="0">
                <a:latin typeface="Arial" panose="020B0604020202020204" pitchFamily="34" charset="0"/>
                <a:cs typeface="Arial" panose="020B0604020202020204" pitchFamily="34" charset="0"/>
              </a:rPr>
              <a:t>-beta</a:t>
            </a:r>
            <a:r>
              <a:rPr lang="el-GR" sz="2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a:t>
            </a:r>
          </a:p>
          <a:p>
            <a:pPr lvl="1"/>
            <a:r>
              <a:rPr lang="el-GR" sz="1600" dirty="0">
                <a:latin typeface="Arial" panose="020B0604020202020204" pitchFamily="34" charset="0"/>
                <a:cs typeface="Arial" panose="020B0604020202020204" pitchFamily="34" charset="0"/>
              </a:rPr>
              <a:t>α</a:t>
            </a:r>
            <a:r>
              <a:rPr lang="en-GB" sz="1600" dirty="0">
                <a:latin typeface="Arial" panose="020B0604020202020204" pitchFamily="34" charset="0"/>
                <a:cs typeface="Arial" panose="020B0604020202020204" pitchFamily="34" charset="0"/>
              </a:rPr>
              <a:t>-alpha phase is generally associated with a low modulus, but good corrosion resistance and weldability</a:t>
            </a:r>
          </a:p>
          <a:p>
            <a:pPr lvl="1"/>
            <a:r>
              <a:rPr lang="el-GR" sz="1600" dirty="0">
                <a:latin typeface="Arial" panose="020B0604020202020204" pitchFamily="34" charset="0"/>
                <a:cs typeface="Arial" panose="020B0604020202020204" pitchFamily="34" charset="0"/>
              </a:rPr>
              <a:t>Β</a:t>
            </a:r>
            <a:r>
              <a:rPr lang="en-GB" sz="1600" dirty="0">
                <a:latin typeface="Arial" panose="020B0604020202020204" pitchFamily="34" charset="0"/>
                <a:cs typeface="Arial" panose="020B0604020202020204" pitchFamily="34" charset="0"/>
              </a:rPr>
              <a:t>-beta phase is generally associated with a higher modulus, it serves to make the material more workable for industrial applications.</a:t>
            </a:r>
          </a:p>
          <a:p>
            <a:r>
              <a:rPr lang="en-GB" sz="2000" dirty="0">
                <a:latin typeface="Arial" panose="020B0604020202020204" pitchFamily="34" charset="0"/>
                <a:cs typeface="Arial" panose="020B0604020202020204" pitchFamily="34" charset="0"/>
              </a:rPr>
              <a:t>HAZ has more </a:t>
            </a:r>
            <a:r>
              <a:rPr lang="el-GR" sz="2000" dirty="0">
                <a:latin typeface="Arial" panose="020B0604020202020204" pitchFamily="34" charset="0"/>
                <a:cs typeface="Arial" panose="020B0604020202020204" pitchFamily="34" charset="0"/>
              </a:rPr>
              <a:t>Β</a:t>
            </a:r>
            <a:r>
              <a:rPr lang="en-GB" sz="2000" dirty="0">
                <a:latin typeface="Arial" panose="020B0604020202020204" pitchFamily="34" charset="0"/>
                <a:cs typeface="Arial" panose="020B0604020202020204" pitchFamily="34" charset="0"/>
              </a:rPr>
              <a:t>-beta phase because of the precipitation of beta due to the welding.</a:t>
            </a:r>
          </a:p>
        </p:txBody>
      </p:sp>
      <p:pic>
        <p:nvPicPr>
          <p:cNvPr id="5" name="Picture 4">
            <a:extLst>
              <a:ext uri="{FF2B5EF4-FFF2-40B4-BE49-F238E27FC236}">
                <a16:creationId xmlns:a16="http://schemas.microsoft.com/office/drawing/2014/main" id="{8321BA96-2E00-4883-9AF4-3E1BB42D9B97}"/>
              </a:ext>
            </a:extLst>
          </p:cNvPr>
          <p:cNvPicPr>
            <a:picLocks noChangeAspect="1"/>
          </p:cNvPicPr>
          <p:nvPr/>
        </p:nvPicPr>
        <p:blipFill>
          <a:blip r:embed="rId3"/>
          <a:stretch>
            <a:fillRect/>
          </a:stretch>
        </p:blipFill>
        <p:spPr>
          <a:xfrm>
            <a:off x="820132" y="3429000"/>
            <a:ext cx="4236709" cy="3197026"/>
          </a:xfrm>
          <a:prstGeom prst="rect">
            <a:avLst/>
          </a:prstGeom>
        </p:spPr>
      </p:pic>
      <p:pic>
        <p:nvPicPr>
          <p:cNvPr id="7" name="Picture 6">
            <a:extLst>
              <a:ext uri="{FF2B5EF4-FFF2-40B4-BE49-F238E27FC236}">
                <a16:creationId xmlns:a16="http://schemas.microsoft.com/office/drawing/2014/main" id="{B69F6C06-7CC4-4DFE-9E31-7DA0C37D0EF1}"/>
              </a:ext>
            </a:extLst>
          </p:cNvPr>
          <p:cNvPicPr>
            <a:picLocks noChangeAspect="1"/>
          </p:cNvPicPr>
          <p:nvPr/>
        </p:nvPicPr>
        <p:blipFill>
          <a:blip r:embed="rId4"/>
          <a:stretch>
            <a:fillRect/>
          </a:stretch>
        </p:blipFill>
        <p:spPr>
          <a:xfrm>
            <a:off x="6395452" y="3429000"/>
            <a:ext cx="4236709" cy="3240313"/>
          </a:xfrm>
          <a:prstGeom prst="rect">
            <a:avLst/>
          </a:prstGeom>
        </p:spPr>
      </p:pic>
    </p:spTree>
    <p:extLst>
      <p:ext uri="{BB962C8B-B14F-4D97-AF65-F5344CB8AC3E}">
        <p14:creationId xmlns:p14="http://schemas.microsoft.com/office/powerpoint/2010/main" val="4407801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A704EE494C3F4DB743DEFA0337B9B8" ma:contentTypeVersion="13" ma:contentTypeDescription="Create a new document." ma:contentTypeScope="" ma:versionID="643bdac4f206232fd4d789da908d3246">
  <xsd:schema xmlns:xsd="http://www.w3.org/2001/XMLSchema" xmlns:xs="http://www.w3.org/2001/XMLSchema" xmlns:p="http://schemas.microsoft.com/office/2006/metadata/properties" xmlns:ns3="87b23483-d4f5-4b43-ab42-37d40409ea5a" xmlns:ns4="187fc0f5-caf8-4c2f-abf5-c450f57c6a23" targetNamespace="http://schemas.microsoft.com/office/2006/metadata/properties" ma:root="true" ma:fieldsID="76273455bd45fa4a73b4399802e944c6" ns3:_="" ns4:_="">
    <xsd:import namespace="87b23483-d4f5-4b43-ab42-37d40409ea5a"/>
    <xsd:import namespace="187fc0f5-caf8-4c2f-abf5-c450f57c6a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23483-d4f5-4b43-ab42-37d40409e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7fc0f5-caf8-4c2f-abf5-c450f57c6a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D7EA6-F957-44F7-96D2-0ADF19DA6285}">
  <ds:schemaRefs>
    <ds:schemaRef ds:uri="http://schemas.microsoft.com/sharepoint/v3/contenttype/forms"/>
  </ds:schemaRefs>
</ds:datastoreItem>
</file>

<file path=customXml/itemProps2.xml><?xml version="1.0" encoding="utf-8"?>
<ds:datastoreItem xmlns:ds="http://schemas.openxmlformats.org/officeDocument/2006/customXml" ds:itemID="{58541DEB-4863-4C8C-B3D4-CA31533A038F}">
  <ds:schemaRefs>
    <ds:schemaRef ds:uri="http://www.w3.org/XML/1998/namespace"/>
    <ds:schemaRef ds:uri="http://purl.org/dc/dcmitype/"/>
    <ds:schemaRef ds:uri="http://schemas.microsoft.com/office/2006/documentManagement/types"/>
    <ds:schemaRef ds:uri="187fc0f5-caf8-4c2f-abf5-c450f57c6a23"/>
    <ds:schemaRef ds:uri="http://purl.org/dc/elements/1.1/"/>
    <ds:schemaRef ds:uri="http://purl.org/dc/terms/"/>
    <ds:schemaRef ds:uri="http://schemas.microsoft.com/office/infopath/2007/PartnerControls"/>
    <ds:schemaRef ds:uri="http://schemas.openxmlformats.org/package/2006/metadata/core-properties"/>
    <ds:schemaRef ds:uri="87b23483-d4f5-4b43-ab42-37d40409ea5a"/>
    <ds:schemaRef ds:uri="http://schemas.microsoft.com/office/2006/metadata/properties"/>
  </ds:schemaRefs>
</ds:datastoreItem>
</file>

<file path=customXml/itemProps3.xml><?xml version="1.0" encoding="utf-8"?>
<ds:datastoreItem xmlns:ds="http://schemas.openxmlformats.org/officeDocument/2006/customXml" ds:itemID="{C35B4004-D48F-4F3E-BA01-BEC582BC5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23483-d4f5-4b43-ab42-37d40409ea5a"/>
    <ds:schemaRef ds:uri="187fc0f5-caf8-4c2f-abf5-c450f57c6a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2063</Words>
  <Application>Microsoft Office PowerPoint</Application>
  <PresentationFormat>Widescreen</PresentationFormat>
  <Paragraphs>240</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Wingdings</vt:lpstr>
      <vt:lpstr>Office Theme</vt:lpstr>
      <vt:lpstr>YEP Team 5</vt:lpstr>
      <vt:lpstr>PowerPoint Presentation</vt:lpstr>
      <vt:lpstr>Process overview</vt:lpstr>
      <vt:lpstr>PowerPoint Presentation</vt:lpstr>
      <vt:lpstr>PowerPoint Presentation</vt:lpstr>
      <vt:lpstr>PowerPoint Presentation</vt:lpstr>
      <vt:lpstr>Investigation:</vt:lpstr>
      <vt:lpstr>Acid formation:</vt:lpstr>
      <vt:lpstr>Titanium Grade 12</vt:lpstr>
      <vt:lpstr>Failure Observations (Leak 1 recycle line Joint A)</vt:lpstr>
      <vt:lpstr>Failure Observations (recycle line Joint B) </vt:lpstr>
      <vt:lpstr>Root Cause Analysis – leak 1 joint A</vt:lpstr>
      <vt:lpstr>PowerPoint Presentation</vt:lpstr>
      <vt:lpstr>PowerPoint Presentation</vt:lpstr>
      <vt:lpstr>Corrosion Risk Assessment</vt:lpstr>
      <vt:lpstr>The identifiable Risk (predictable?)</vt:lpstr>
      <vt:lpstr>Consequences of Failure</vt:lpstr>
      <vt:lpstr>Mitigation Measures</vt:lpstr>
      <vt:lpstr>PowerPoint Presentation</vt:lpstr>
      <vt:lpstr>PowerPoint Presentation</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YEP Team 5</dc:title>
  <dc:creator>Reed Antoine</dc:creator>
  <cp:lastModifiedBy>David Mobbs</cp:lastModifiedBy>
  <cp:revision>2</cp:revision>
  <dcterms:created xsi:type="dcterms:W3CDTF">2020-11-11T16:12:39Z</dcterms:created>
  <dcterms:modified xsi:type="dcterms:W3CDTF">2020-11-11T19:03:35Z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0x01010090A704EE494C3F4DB743DEFA0337B9B8</vt:lpwstr>
  </property>
</Properties>
</file>