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3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1.xml" ContentType="application/vnd.openxmlformats-officedocument.theme+xml"/>
  <Override PartName="/ppt/diagrams/quickStyle3.xml" ContentType="application/vnd.openxmlformats-officedocument.drawingml.diagramStyl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layout4.xml" ContentType="application/vnd.openxmlformats-officedocument.drawingml.diagram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76" r:id="rId10"/>
    <p:sldId id="262" r:id="rId11"/>
    <p:sldId id="268" r:id="rId12"/>
    <p:sldId id="271" r:id="rId13"/>
    <p:sldId id="277" r:id="rId14"/>
    <p:sldId id="278" r:id="rId15"/>
    <p:sldId id="274" r:id="rId16"/>
    <p:sldId id="272" r:id="rId17"/>
    <p:sldId id="27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6094"/>
    <a:srgbClr val="9F215A"/>
    <a:srgbClr val="5F9366"/>
    <a:srgbClr val="5F4D34"/>
    <a:srgbClr val="777777"/>
    <a:srgbClr val="D2B48C"/>
    <a:srgbClr val="1E3A8A"/>
    <a:srgbClr val="182E6E"/>
    <a:srgbClr val="1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8650F-0155-4D7E-8C96-3F3F2DCA76B6}" v="369" dt="2025-02-19T13:19:59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611F6C-F7E3-40A4-AAEE-13FCA7A24C2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B1746D-CB7E-49DF-89CC-CC5DAA7B0220}">
      <dgm:prSet/>
      <dgm:spPr/>
      <dgm:t>
        <a:bodyPr/>
        <a:lstStyle/>
        <a:p>
          <a:r>
            <a:rPr lang="en-GB"/>
            <a:t>Objectives</a:t>
          </a:r>
        </a:p>
      </dgm:t>
    </dgm:pt>
    <dgm:pt modelId="{F55F66C1-8F07-4B6E-A69C-554DF45ABE0B}" type="parTrans" cxnId="{646C885D-BB30-464D-B0C5-E51E934FAC18}">
      <dgm:prSet/>
      <dgm:spPr/>
      <dgm:t>
        <a:bodyPr/>
        <a:lstStyle/>
        <a:p>
          <a:endParaRPr lang="en-GB"/>
        </a:p>
      </dgm:t>
    </dgm:pt>
    <dgm:pt modelId="{75A5C14A-4ADF-4AA1-8B49-F6FCF49B0F13}" type="sibTrans" cxnId="{646C885D-BB30-464D-B0C5-E51E934FAC18}">
      <dgm:prSet/>
      <dgm:spPr/>
      <dgm:t>
        <a:bodyPr/>
        <a:lstStyle/>
        <a:p>
          <a:endParaRPr lang="en-GB"/>
        </a:p>
      </dgm:t>
    </dgm:pt>
    <dgm:pt modelId="{DFEC2B71-C497-40CA-B5C9-8C6A32522D99}">
      <dgm:prSet/>
      <dgm:spPr/>
      <dgm:t>
        <a:bodyPr/>
        <a:lstStyle/>
        <a:p>
          <a:r>
            <a:rPr lang="en-GB"/>
            <a:t>Understand how the FeCO</a:t>
          </a:r>
          <a:r>
            <a:rPr lang="en-GB" baseline="-25000"/>
            <a:t>3 </a:t>
          </a:r>
          <a:r>
            <a:rPr lang="en-GB"/>
            <a:t>layer forms in high-salinity geothermal conditions</a:t>
          </a:r>
        </a:p>
      </dgm:t>
    </dgm:pt>
    <dgm:pt modelId="{E27E07CB-EF98-4EC7-8C87-754A5963CEAE}" type="parTrans" cxnId="{8AE79AFF-C83F-474F-82C8-C4C32B105997}">
      <dgm:prSet/>
      <dgm:spPr/>
      <dgm:t>
        <a:bodyPr/>
        <a:lstStyle/>
        <a:p>
          <a:endParaRPr lang="en-GB"/>
        </a:p>
      </dgm:t>
    </dgm:pt>
    <dgm:pt modelId="{EFDFA4EE-41B4-4255-A950-CCB0DEB103A1}" type="sibTrans" cxnId="{8AE79AFF-C83F-474F-82C8-C4C32B105997}">
      <dgm:prSet/>
      <dgm:spPr/>
      <dgm:t>
        <a:bodyPr/>
        <a:lstStyle/>
        <a:p>
          <a:endParaRPr lang="en-GB"/>
        </a:p>
      </dgm:t>
    </dgm:pt>
    <dgm:pt modelId="{A7FB7F1B-D5D2-45A2-897B-02C7F804CC90}">
      <dgm:prSet/>
      <dgm:spPr/>
      <dgm:t>
        <a:bodyPr/>
        <a:lstStyle/>
        <a:p>
          <a:r>
            <a:rPr lang="en-GB"/>
            <a:t>Investigate the physical characteristics of FeCO</a:t>
          </a:r>
          <a:r>
            <a:rPr lang="en-GB" baseline="-25000"/>
            <a:t>3</a:t>
          </a:r>
          <a:endParaRPr lang="en-GB"/>
        </a:p>
      </dgm:t>
    </dgm:pt>
    <dgm:pt modelId="{8FFB61AC-22FA-42E0-BD9E-F612FBD351D7}" type="parTrans" cxnId="{8B67F899-179E-438F-90CF-2F922560AF19}">
      <dgm:prSet/>
      <dgm:spPr/>
      <dgm:t>
        <a:bodyPr/>
        <a:lstStyle/>
        <a:p>
          <a:endParaRPr lang="en-GB"/>
        </a:p>
      </dgm:t>
    </dgm:pt>
    <dgm:pt modelId="{B5B58E4F-23CF-45F1-BE96-76432A5D5C46}" type="sibTrans" cxnId="{8B67F899-179E-438F-90CF-2F922560AF19}">
      <dgm:prSet/>
      <dgm:spPr/>
      <dgm:t>
        <a:bodyPr/>
        <a:lstStyle/>
        <a:p>
          <a:endParaRPr lang="en-GB"/>
        </a:p>
      </dgm:t>
    </dgm:pt>
    <dgm:pt modelId="{FF034D3B-2C32-4754-A9EF-B431AFF82EB3}">
      <dgm:prSet/>
      <dgm:spPr/>
      <dgm:t>
        <a:bodyPr/>
        <a:lstStyle/>
        <a:p>
          <a:r>
            <a:rPr lang="en-GB"/>
            <a:t>Understand the impact chemical inhibitors have on FeCO</a:t>
          </a:r>
          <a:r>
            <a:rPr lang="en-GB" baseline="-25000"/>
            <a:t>3</a:t>
          </a:r>
          <a:r>
            <a:rPr lang="en-GB"/>
            <a:t> formation</a:t>
          </a:r>
        </a:p>
      </dgm:t>
    </dgm:pt>
    <dgm:pt modelId="{5210C004-0A97-4977-8B1F-422F17F37F7B}" type="parTrans" cxnId="{95C4B320-825A-4921-84E1-57291C9377A4}">
      <dgm:prSet/>
      <dgm:spPr/>
      <dgm:t>
        <a:bodyPr/>
        <a:lstStyle/>
        <a:p>
          <a:endParaRPr lang="en-GB"/>
        </a:p>
      </dgm:t>
    </dgm:pt>
    <dgm:pt modelId="{54746CBC-61A0-451A-87A6-4CFD90C17A4E}" type="sibTrans" cxnId="{95C4B320-825A-4921-84E1-57291C9377A4}">
      <dgm:prSet/>
      <dgm:spPr/>
      <dgm:t>
        <a:bodyPr/>
        <a:lstStyle/>
        <a:p>
          <a:endParaRPr lang="en-GB"/>
        </a:p>
      </dgm:t>
    </dgm:pt>
    <dgm:pt modelId="{52401C73-66BC-45EA-B695-A19DB2478B66}">
      <dgm:prSet/>
      <dgm:spPr/>
      <dgm:t>
        <a:bodyPr/>
        <a:lstStyle/>
        <a:p>
          <a:r>
            <a:rPr lang="en-GB"/>
            <a:t>Research Gaps</a:t>
          </a:r>
        </a:p>
      </dgm:t>
    </dgm:pt>
    <dgm:pt modelId="{93D5106C-8576-42BA-8D4C-B94D27E65AA0}" type="parTrans" cxnId="{01DCF932-1FBB-4B3D-BEF7-D7F810E1B015}">
      <dgm:prSet/>
      <dgm:spPr/>
      <dgm:t>
        <a:bodyPr/>
        <a:lstStyle/>
        <a:p>
          <a:endParaRPr lang="en-GB"/>
        </a:p>
      </dgm:t>
    </dgm:pt>
    <dgm:pt modelId="{673CDAF4-1772-44B4-814E-647E5F8C98FD}" type="sibTrans" cxnId="{01DCF932-1FBB-4B3D-BEF7-D7F810E1B015}">
      <dgm:prSet/>
      <dgm:spPr/>
      <dgm:t>
        <a:bodyPr/>
        <a:lstStyle/>
        <a:p>
          <a:endParaRPr lang="en-GB"/>
        </a:p>
      </dgm:t>
    </dgm:pt>
    <dgm:pt modelId="{86107890-E1E4-45C0-92B4-4B05B8489FB2}">
      <dgm:prSet/>
      <dgm:spPr/>
      <dgm:t>
        <a:bodyPr/>
        <a:lstStyle/>
        <a:p>
          <a:r>
            <a:rPr lang="en-GB" dirty="0"/>
            <a:t>Studying how the combination of high-salinity environments and varying pH impact FeCO</a:t>
          </a:r>
          <a:r>
            <a:rPr lang="en-GB" baseline="-25000" dirty="0"/>
            <a:t>3 </a:t>
          </a:r>
          <a:r>
            <a:rPr lang="en-GB" dirty="0"/>
            <a:t>formation</a:t>
          </a:r>
        </a:p>
      </dgm:t>
    </dgm:pt>
    <dgm:pt modelId="{040C8FC0-98E2-4448-A49A-AE188788EDD7}" type="parTrans" cxnId="{7FD180EF-BC52-4C7E-A991-B3E2EFFE6667}">
      <dgm:prSet/>
      <dgm:spPr/>
      <dgm:t>
        <a:bodyPr/>
        <a:lstStyle/>
        <a:p>
          <a:endParaRPr lang="en-GB"/>
        </a:p>
      </dgm:t>
    </dgm:pt>
    <dgm:pt modelId="{D1043AC4-9D3E-44CF-A8C1-1664E0759ECB}" type="sibTrans" cxnId="{7FD180EF-BC52-4C7E-A991-B3E2EFFE6667}">
      <dgm:prSet/>
      <dgm:spPr/>
      <dgm:t>
        <a:bodyPr/>
        <a:lstStyle/>
        <a:p>
          <a:endParaRPr lang="en-GB"/>
        </a:p>
      </dgm:t>
    </dgm:pt>
    <dgm:pt modelId="{1CB5FC40-7290-4042-9B6E-67D8B75CEBE1}">
      <dgm:prSet/>
      <dgm:spPr/>
      <dgm:t>
        <a:bodyPr/>
        <a:lstStyle/>
        <a:p>
          <a:r>
            <a:rPr lang="en-GB" dirty="0"/>
            <a:t>High-salinity is quite unknown for these materials and inhibitors</a:t>
          </a:r>
        </a:p>
      </dgm:t>
    </dgm:pt>
    <dgm:pt modelId="{F7DA7B44-8C76-45B9-85FE-98A7CB25C985}" type="parTrans" cxnId="{2474F4FD-4B1E-4E25-9458-EF71C1D88C44}">
      <dgm:prSet/>
      <dgm:spPr/>
    </dgm:pt>
    <dgm:pt modelId="{FFFFCECB-C891-42A5-BC9E-11E0C1E2AF5E}" type="sibTrans" cxnId="{2474F4FD-4B1E-4E25-9458-EF71C1D88C44}">
      <dgm:prSet/>
      <dgm:spPr/>
    </dgm:pt>
    <dgm:pt modelId="{5CEBBDD4-946A-45CB-A294-9332E8A80C86}" type="pres">
      <dgm:prSet presAssocID="{9F611F6C-F7E3-40A4-AAEE-13FCA7A24C23}" presName="linearFlow" presStyleCnt="0">
        <dgm:presLayoutVars>
          <dgm:dir/>
          <dgm:animLvl val="lvl"/>
          <dgm:resizeHandles val="exact"/>
        </dgm:presLayoutVars>
      </dgm:prSet>
      <dgm:spPr/>
    </dgm:pt>
    <dgm:pt modelId="{7DC94ADD-A139-4175-BDB7-A58831CB9F76}" type="pres">
      <dgm:prSet presAssocID="{E5B1746D-CB7E-49DF-89CC-CC5DAA7B0220}" presName="composite" presStyleCnt="0"/>
      <dgm:spPr/>
    </dgm:pt>
    <dgm:pt modelId="{02554B5A-A1CB-4406-BFAE-67D4943DEECD}" type="pres">
      <dgm:prSet presAssocID="{E5B1746D-CB7E-49DF-89CC-CC5DAA7B0220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6B5153E0-EB6B-476F-91DD-FB379C25DE87}" type="pres">
      <dgm:prSet presAssocID="{E5B1746D-CB7E-49DF-89CC-CC5DAA7B0220}" presName="descendantText" presStyleLbl="alignAcc1" presStyleIdx="0" presStyleCnt="2">
        <dgm:presLayoutVars>
          <dgm:bulletEnabled val="1"/>
        </dgm:presLayoutVars>
      </dgm:prSet>
      <dgm:spPr/>
    </dgm:pt>
    <dgm:pt modelId="{FA55F522-1A30-442B-93CD-E691D29DF4F1}" type="pres">
      <dgm:prSet presAssocID="{75A5C14A-4ADF-4AA1-8B49-F6FCF49B0F13}" presName="sp" presStyleCnt="0"/>
      <dgm:spPr/>
    </dgm:pt>
    <dgm:pt modelId="{C4BB2987-7980-4813-ADC3-C6CF3BA58919}" type="pres">
      <dgm:prSet presAssocID="{52401C73-66BC-45EA-B695-A19DB2478B66}" presName="composite" presStyleCnt="0"/>
      <dgm:spPr/>
    </dgm:pt>
    <dgm:pt modelId="{C06D546C-22EC-45DB-8C0E-A22B215CD6BD}" type="pres">
      <dgm:prSet presAssocID="{52401C73-66BC-45EA-B695-A19DB2478B66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8FAD5200-D261-48AF-A4DF-357CF4A4AE08}" type="pres">
      <dgm:prSet presAssocID="{52401C73-66BC-45EA-B695-A19DB2478B66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95C4B320-825A-4921-84E1-57291C9377A4}" srcId="{E5B1746D-CB7E-49DF-89CC-CC5DAA7B0220}" destId="{FF034D3B-2C32-4754-A9EF-B431AFF82EB3}" srcOrd="2" destOrd="0" parTransId="{5210C004-0A97-4977-8B1F-422F17F37F7B}" sibTransId="{54746CBC-61A0-451A-87A6-4CFD90C17A4E}"/>
    <dgm:cxn modelId="{E9A79B26-E863-4927-B0E4-94C83914202C}" type="presOf" srcId="{9F611F6C-F7E3-40A4-AAEE-13FCA7A24C23}" destId="{5CEBBDD4-946A-45CB-A294-9332E8A80C86}" srcOrd="0" destOrd="0" presId="urn:microsoft.com/office/officeart/2005/8/layout/chevron2"/>
    <dgm:cxn modelId="{F10C1730-3DFB-4798-9E87-E88AF45BBBA5}" type="presOf" srcId="{52401C73-66BC-45EA-B695-A19DB2478B66}" destId="{C06D546C-22EC-45DB-8C0E-A22B215CD6BD}" srcOrd="0" destOrd="0" presId="urn:microsoft.com/office/officeart/2005/8/layout/chevron2"/>
    <dgm:cxn modelId="{01DCF932-1FBB-4B3D-BEF7-D7F810E1B015}" srcId="{9F611F6C-F7E3-40A4-AAEE-13FCA7A24C23}" destId="{52401C73-66BC-45EA-B695-A19DB2478B66}" srcOrd="1" destOrd="0" parTransId="{93D5106C-8576-42BA-8D4C-B94D27E65AA0}" sibTransId="{673CDAF4-1772-44B4-814E-647E5F8C98FD}"/>
    <dgm:cxn modelId="{646C885D-BB30-464D-B0C5-E51E934FAC18}" srcId="{9F611F6C-F7E3-40A4-AAEE-13FCA7A24C23}" destId="{E5B1746D-CB7E-49DF-89CC-CC5DAA7B0220}" srcOrd="0" destOrd="0" parTransId="{F55F66C1-8F07-4B6E-A69C-554DF45ABE0B}" sibTransId="{75A5C14A-4ADF-4AA1-8B49-F6FCF49B0F13}"/>
    <dgm:cxn modelId="{926F915F-89E2-484C-8FC6-697E1D18C8AE}" type="presOf" srcId="{A7FB7F1B-D5D2-45A2-897B-02C7F804CC90}" destId="{6B5153E0-EB6B-476F-91DD-FB379C25DE87}" srcOrd="0" destOrd="1" presId="urn:microsoft.com/office/officeart/2005/8/layout/chevron2"/>
    <dgm:cxn modelId="{27B4054E-6888-4085-9E4F-4535660F259A}" type="presOf" srcId="{E5B1746D-CB7E-49DF-89CC-CC5DAA7B0220}" destId="{02554B5A-A1CB-4406-BFAE-67D4943DEECD}" srcOrd="0" destOrd="0" presId="urn:microsoft.com/office/officeart/2005/8/layout/chevron2"/>
    <dgm:cxn modelId="{A59B1954-3EFE-4311-AE66-DD71A1150023}" type="presOf" srcId="{1CB5FC40-7290-4042-9B6E-67D8B75CEBE1}" destId="{8FAD5200-D261-48AF-A4DF-357CF4A4AE08}" srcOrd="0" destOrd="0" presId="urn:microsoft.com/office/officeart/2005/8/layout/chevron2"/>
    <dgm:cxn modelId="{8B67F899-179E-438F-90CF-2F922560AF19}" srcId="{E5B1746D-CB7E-49DF-89CC-CC5DAA7B0220}" destId="{A7FB7F1B-D5D2-45A2-897B-02C7F804CC90}" srcOrd="1" destOrd="0" parTransId="{8FFB61AC-22FA-42E0-BD9E-F612FBD351D7}" sibTransId="{B5B58E4F-23CF-45F1-BE96-76432A5D5C46}"/>
    <dgm:cxn modelId="{EE9539C8-206D-4540-A770-B821F94140E4}" type="presOf" srcId="{DFEC2B71-C497-40CA-B5C9-8C6A32522D99}" destId="{6B5153E0-EB6B-476F-91DD-FB379C25DE87}" srcOrd="0" destOrd="0" presId="urn:microsoft.com/office/officeart/2005/8/layout/chevron2"/>
    <dgm:cxn modelId="{23A554CE-F3E6-48CC-B59F-CFAE8958BD21}" type="presOf" srcId="{FF034D3B-2C32-4754-A9EF-B431AFF82EB3}" destId="{6B5153E0-EB6B-476F-91DD-FB379C25DE87}" srcOrd="0" destOrd="2" presId="urn:microsoft.com/office/officeart/2005/8/layout/chevron2"/>
    <dgm:cxn modelId="{C2B4B8DC-7698-4EB7-BA0C-733E2BF0BECE}" type="presOf" srcId="{86107890-E1E4-45C0-92B4-4B05B8489FB2}" destId="{8FAD5200-D261-48AF-A4DF-357CF4A4AE08}" srcOrd="0" destOrd="1" presId="urn:microsoft.com/office/officeart/2005/8/layout/chevron2"/>
    <dgm:cxn modelId="{7FD180EF-BC52-4C7E-A991-B3E2EFFE6667}" srcId="{52401C73-66BC-45EA-B695-A19DB2478B66}" destId="{86107890-E1E4-45C0-92B4-4B05B8489FB2}" srcOrd="1" destOrd="0" parTransId="{040C8FC0-98E2-4448-A49A-AE188788EDD7}" sibTransId="{D1043AC4-9D3E-44CF-A8C1-1664E0759ECB}"/>
    <dgm:cxn modelId="{2474F4FD-4B1E-4E25-9458-EF71C1D88C44}" srcId="{52401C73-66BC-45EA-B695-A19DB2478B66}" destId="{1CB5FC40-7290-4042-9B6E-67D8B75CEBE1}" srcOrd="0" destOrd="0" parTransId="{F7DA7B44-8C76-45B9-85FE-98A7CB25C985}" sibTransId="{FFFFCECB-C891-42A5-BC9E-11E0C1E2AF5E}"/>
    <dgm:cxn modelId="{8AE79AFF-C83F-474F-82C8-C4C32B105997}" srcId="{E5B1746D-CB7E-49DF-89CC-CC5DAA7B0220}" destId="{DFEC2B71-C497-40CA-B5C9-8C6A32522D99}" srcOrd="0" destOrd="0" parTransId="{E27E07CB-EF98-4EC7-8C87-754A5963CEAE}" sibTransId="{EFDFA4EE-41B4-4255-A950-CCB0DEB103A1}"/>
    <dgm:cxn modelId="{8A1C8330-EA8C-48F8-9796-AF8736474778}" type="presParOf" srcId="{5CEBBDD4-946A-45CB-A294-9332E8A80C86}" destId="{7DC94ADD-A139-4175-BDB7-A58831CB9F76}" srcOrd="0" destOrd="0" presId="urn:microsoft.com/office/officeart/2005/8/layout/chevron2"/>
    <dgm:cxn modelId="{DC59D55C-E9D1-4FD4-92FF-092B377F6B2D}" type="presParOf" srcId="{7DC94ADD-A139-4175-BDB7-A58831CB9F76}" destId="{02554B5A-A1CB-4406-BFAE-67D4943DEECD}" srcOrd="0" destOrd="0" presId="urn:microsoft.com/office/officeart/2005/8/layout/chevron2"/>
    <dgm:cxn modelId="{BD8C81AC-86F9-40DC-AE3C-5A5EA135DA7A}" type="presParOf" srcId="{7DC94ADD-A139-4175-BDB7-A58831CB9F76}" destId="{6B5153E0-EB6B-476F-91DD-FB379C25DE87}" srcOrd="1" destOrd="0" presId="urn:microsoft.com/office/officeart/2005/8/layout/chevron2"/>
    <dgm:cxn modelId="{B6FD0332-E380-44F6-9C54-657E36165547}" type="presParOf" srcId="{5CEBBDD4-946A-45CB-A294-9332E8A80C86}" destId="{FA55F522-1A30-442B-93CD-E691D29DF4F1}" srcOrd="1" destOrd="0" presId="urn:microsoft.com/office/officeart/2005/8/layout/chevron2"/>
    <dgm:cxn modelId="{27819F6C-AB23-4028-81C7-ECAFD1206557}" type="presParOf" srcId="{5CEBBDD4-946A-45CB-A294-9332E8A80C86}" destId="{C4BB2987-7980-4813-ADC3-C6CF3BA58919}" srcOrd="2" destOrd="0" presId="urn:microsoft.com/office/officeart/2005/8/layout/chevron2"/>
    <dgm:cxn modelId="{799DD875-183F-4CB4-B13B-FDD160990E8C}" type="presParOf" srcId="{C4BB2987-7980-4813-ADC3-C6CF3BA58919}" destId="{C06D546C-22EC-45DB-8C0E-A22B215CD6BD}" srcOrd="0" destOrd="0" presId="urn:microsoft.com/office/officeart/2005/8/layout/chevron2"/>
    <dgm:cxn modelId="{934C1DDE-BE54-40BF-8936-32C7BDA98F92}" type="presParOf" srcId="{C4BB2987-7980-4813-ADC3-C6CF3BA58919}" destId="{8FAD5200-D261-48AF-A4DF-357CF4A4AE0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C0563E-B488-4382-BE5D-057F96E4BA2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BDDE532-E7CC-44FC-B5BD-329D2D755837}">
      <dgm:prSet/>
      <dgm:spPr/>
      <dgm:t>
        <a:bodyPr/>
        <a:lstStyle/>
        <a:p>
          <a:pPr algn="ctr"/>
          <a:r>
            <a:rPr lang="en-GB" dirty="0"/>
            <a:t>Conditions</a:t>
          </a:r>
        </a:p>
      </dgm:t>
    </dgm:pt>
    <dgm:pt modelId="{B03EBD6A-A18D-486F-9D85-7F362BB55FF8}" type="parTrans" cxnId="{474ACEBF-5C24-4556-AE14-E60A331F61D5}">
      <dgm:prSet/>
      <dgm:spPr/>
      <dgm:t>
        <a:bodyPr/>
        <a:lstStyle/>
        <a:p>
          <a:endParaRPr lang="en-GB"/>
        </a:p>
      </dgm:t>
    </dgm:pt>
    <dgm:pt modelId="{933A4A92-D4AF-484C-93D3-569EEE1F4299}" type="sibTrans" cxnId="{474ACEBF-5C24-4556-AE14-E60A331F61D5}">
      <dgm:prSet/>
      <dgm:spPr/>
      <dgm:t>
        <a:bodyPr/>
        <a:lstStyle/>
        <a:p>
          <a:endParaRPr lang="en-GB"/>
        </a:p>
      </dgm:t>
    </dgm:pt>
    <dgm:pt modelId="{987A8774-19C0-4894-A2A5-BFF830E72CE6}">
      <dgm:prSet/>
      <dgm:spPr/>
      <dgm:t>
        <a:bodyPr/>
        <a:lstStyle/>
        <a:p>
          <a:pPr algn="ctr"/>
          <a:r>
            <a:rPr lang="en-GB" dirty="0"/>
            <a:t>2 wt.%, 12 wt.%, 24 wt.% NaCl Brine</a:t>
          </a:r>
        </a:p>
      </dgm:t>
    </dgm:pt>
    <dgm:pt modelId="{750C8C57-B77C-4A8E-B274-ABAB14C307FB}" type="parTrans" cxnId="{DDB670D6-626A-45AF-93EC-256EB318F896}">
      <dgm:prSet/>
      <dgm:spPr/>
      <dgm:t>
        <a:bodyPr/>
        <a:lstStyle/>
        <a:p>
          <a:endParaRPr lang="en-GB"/>
        </a:p>
      </dgm:t>
    </dgm:pt>
    <dgm:pt modelId="{E32CFA30-F458-4E8E-AB2C-10E769ADCABC}" type="sibTrans" cxnId="{DDB670D6-626A-45AF-93EC-256EB318F896}">
      <dgm:prSet/>
      <dgm:spPr/>
      <dgm:t>
        <a:bodyPr/>
        <a:lstStyle/>
        <a:p>
          <a:endParaRPr lang="en-GB"/>
        </a:p>
      </dgm:t>
    </dgm:pt>
    <dgm:pt modelId="{A826E851-C311-44B9-B26C-0068F2823A49}">
      <dgm:prSet/>
      <dgm:spPr/>
      <dgm:t>
        <a:bodyPr/>
        <a:lstStyle/>
        <a:p>
          <a:pPr algn="ctr"/>
          <a:r>
            <a:rPr lang="en-GB" dirty="0"/>
            <a:t>pH 6.2 and 6.8</a:t>
          </a:r>
        </a:p>
      </dgm:t>
    </dgm:pt>
    <dgm:pt modelId="{5824646C-034E-4AF9-AC0A-04EAA46DCBC7}" type="parTrans" cxnId="{D32792EC-1F15-4CD1-8372-3D3B6DBCB0A8}">
      <dgm:prSet/>
      <dgm:spPr/>
      <dgm:t>
        <a:bodyPr/>
        <a:lstStyle/>
        <a:p>
          <a:endParaRPr lang="en-GB"/>
        </a:p>
      </dgm:t>
    </dgm:pt>
    <dgm:pt modelId="{00E955E8-CBC6-4634-8218-197E1A13D72B}" type="sibTrans" cxnId="{D32792EC-1F15-4CD1-8372-3D3B6DBCB0A8}">
      <dgm:prSet/>
      <dgm:spPr/>
      <dgm:t>
        <a:bodyPr/>
        <a:lstStyle/>
        <a:p>
          <a:endParaRPr lang="en-GB"/>
        </a:p>
      </dgm:t>
    </dgm:pt>
    <dgm:pt modelId="{0BF9B774-6A19-46D8-A7EA-D4119E5A139B}">
      <dgm:prSet/>
      <dgm:spPr/>
      <dgm:t>
        <a:bodyPr/>
        <a:lstStyle/>
        <a:p>
          <a:pPr algn="ctr"/>
          <a:r>
            <a:rPr lang="en-GB" dirty="0"/>
            <a:t>80 °C</a:t>
          </a:r>
        </a:p>
      </dgm:t>
    </dgm:pt>
    <dgm:pt modelId="{5334F0DB-6C5F-4FAE-8548-0FD67C6AC0C1}" type="parTrans" cxnId="{3F71BBC9-E6BC-4E02-B0CF-98B4398010E6}">
      <dgm:prSet/>
      <dgm:spPr/>
      <dgm:t>
        <a:bodyPr/>
        <a:lstStyle/>
        <a:p>
          <a:endParaRPr lang="en-GB"/>
        </a:p>
      </dgm:t>
    </dgm:pt>
    <dgm:pt modelId="{4701123A-D567-4534-A0E3-EBA3997E817A}" type="sibTrans" cxnId="{3F71BBC9-E6BC-4E02-B0CF-98B4398010E6}">
      <dgm:prSet/>
      <dgm:spPr/>
      <dgm:t>
        <a:bodyPr/>
        <a:lstStyle/>
        <a:p>
          <a:endParaRPr lang="en-GB"/>
        </a:p>
      </dgm:t>
    </dgm:pt>
    <dgm:pt modelId="{659BE89E-A27D-460D-9437-947DDC92C124}">
      <dgm:prSet/>
      <dgm:spPr/>
      <dgm:t>
        <a:bodyPr/>
        <a:lstStyle/>
        <a:p>
          <a:pPr algn="ctr"/>
          <a:r>
            <a:rPr lang="en-GB" dirty="0"/>
            <a:t>CO</a:t>
          </a:r>
          <a:r>
            <a:rPr lang="en-GB" baseline="-25000" dirty="0"/>
            <a:t>2</a:t>
          </a:r>
          <a:r>
            <a:rPr lang="en-GB" baseline="0" dirty="0"/>
            <a:t> Saturated</a:t>
          </a:r>
          <a:endParaRPr lang="en-GB" dirty="0"/>
        </a:p>
      </dgm:t>
    </dgm:pt>
    <dgm:pt modelId="{E29BD491-8CFC-42F7-93AA-FFDB412979A8}" type="parTrans" cxnId="{FEA3AE26-52B1-46B5-8DB3-B4E476445FC8}">
      <dgm:prSet/>
      <dgm:spPr/>
      <dgm:t>
        <a:bodyPr/>
        <a:lstStyle/>
        <a:p>
          <a:endParaRPr lang="en-GB"/>
        </a:p>
      </dgm:t>
    </dgm:pt>
    <dgm:pt modelId="{C6B45D8E-8C4E-4CA4-8F75-FCBC953EE9E4}" type="sibTrans" cxnId="{FEA3AE26-52B1-46B5-8DB3-B4E476445FC8}">
      <dgm:prSet/>
      <dgm:spPr/>
      <dgm:t>
        <a:bodyPr/>
        <a:lstStyle/>
        <a:p>
          <a:endParaRPr lang="en-GB"/>
        </a:p>
      </dgm:t>
    </dgm:pt>
    <dgm:pt modelId="{8296457E-D911-4D44-8E8D-D1AC6D32AFFD}" type="pres">
      <dgm:prSet presAssocID="{D8C0563E-B488-4382-BE5D-057F96E4BA20}" presName="compositeShape" presStyleCnt="0">
        <dgm:presLayoutVars>
          <dgm:chMax val="7"/>
          <dgm:dir/>
          <dgm:resizeHandles val="exact"/>
        </dgm:presLayoutVars>
      </dgm:prSet>
      <dgm:spPr/>
    </dgm:pt>
    <dgm:pt modelId="{FDEA3686-D3B7-4AF4-A867-9D483B330DD3}" type="pres">
      <dgm:prSet presAssocID="{DBDDE532-E7CC-44FC-B5BD-329D2D755837}" presName="circ1TxSh" presStyleLbl="vennNode1" presStyleIdx="0" presStyleCnt="1" custLinFactNeighborX="-60993" custLinFactNeighborY="-1347"/>
      <dgm:spPr/>
    </dgm:pt>
  </dgm:ptLst>
  <dgm:cxnLst>
    <dgm:cxn modelId="{FEA3AE26-52B1-46B5-8DB3-B4E476445FC8}" srcId="{DBDDE532-E7CC-44FC-B5BD-329D2D755837}" destId="{659BE89E-A27D-460D-9437-947DDC92C124}" srcOrd="0" destOrd="0" parTransId="{E29BD491-8CFC-42F7-93AA-FFDB412979A8}" sibTransId="{C6B45D8E-8C4E-4CA4-8F75-FCBC953EE9E4}"/>
    <dgm:cxn modelId="{835C5366-408D-46CE-9055-8C39F590C656}" type="presOf" srcId="{0BF9B774-6A19-46D8-A7EA-D4119E5A139B}" destId="{FDEA3686-D3B7-4AF4-A867-9D483B330DD3}" srcOrd="0" destOrd="4" presId="urn:microsoft.com/office/officeart/2005/8/layout/venn1"/>
    <dgm:cxn modelId="{31E8809D-48DE-4CFB-B147-EA2D752265B7}" type="presOf" srcId="{987A8774-19C0-4894-A2A5-BFF830E72CE6}" destId="{FDEA3686-D3B7-4AF4-A867-9D483B330DD3}" srcOrd="0" destOrd="2" presId="urn:microsoft.com/office/officeart/2005/8/layout/venn1"/>
    <dgm:cxn modelId="{4DA3ECAA-0FF5-4157-AF94-09DAFE6AD0D3}" type="presOf" srcId="{659BE89E-A27D-460D-9437-947DDC92C124}" destId="{FDEA3686-D3B7-4AF4-A867-9D483B330DD3}" srcOrd="0" destOrd="1" presId="urn:microsoft.com/office/officeart/2005/8/layout/venn1"/>
    <dgm:cxn modelId="{474ACEBF-5C24-4556-AE14-E60A331F61D5}" srcId="{D8C0563E-B488-4382-BE5D-057F96E4BA20}" destId="{DBDDE532-E7CC-44FC-B5BD-329D2D755837}" srcOrd="0" destOrd="0" parTransId="{B03EBD6A-A18D-486F-9D85-7F362BB55FF8}" sibTransId="{933A4A92-D4AF-484C-93D3-569EEE1F4299}"/>
    <dgm:cxn modelId="{3F71BBC9-E6BC-4E02-B0CF-98B4398010E6}" srcId="{DBDDE532-E7CC-44FC-B5BD-329D2D755837}" destId="{0BF9B774-6A19-46D8-A7EA-D4119E5A139B}" srcOrd="3" destOrd="0" parTransId="{5334F0DB-6C5F-4FAE-8548-0FD67C6AC0C1}" sibTransId="{4701123A-D567-4534-A0E3-EBA3997E817A}"/>
    <dgm:cxn modelId="{DDB670D6-626A-45AF-93EC-256EB318F896}" srcId="{DBDDE532-E7CC-44FC-B5BD-329D2D755837}" destId="{987A8774-19C0-4894-A2A5-BFF830E72CE6}" srcOrd="1" destOrd="0" parTransId="{750C8C57-B77C-4A8E-B274-ABAB14C307FB}" sibTransId="{E32CFA30-F458-4E8E-AB2C-10E769ADCABC}"/>
    <dgm:cxn modelId="{F5496DE6-6630-4AE6-AD41-F1CF8DE2B763}" type="presOf" srcId="{DBDDE532-E7CC-44FC-B5BD-329D2D755837}" destId="{FDEA3686-D3B7-4AF4-A867-9D483B330DD3}" srcOrd="0" destOrd="0" presId="urn:microsoft.com/office/officeart/2005/8/layout/venn1"/>
    <dgm:cxn modelId="{D32792EC-1F15-4CD1-8372-3D3B6DBCB0A8}" srcId="{DBDDE532-E7CC-44FC-B5BD-329D2D755837}" destId="{A826E851-C311-44B9-B26C-0068F2823A49}" srcOrd="2" destOrd="0" parTransId="{5824646C-034E-4AF9-AC0A-04EAA46DCBC7}" sibTransId="{00E955E8-CBC6-4634-8218-197E1A13D72B}"/>
    <dgm:cxn modelId="{7185A1FB-8DA7-458E-AECC-5AA2F226EBF1}" type="presOf" srcId="{D8C0563E-B488-4382-BE5D-057F96E4BA20}" destId="{8296457E-D911-4D44-8E8D-D1AC6D32AFFD}" srcOrd="0" destOrd="0" presId="urn:microsoft.com/office/officeart/2005/8/layout/venn1"/>
    <dgm:cxn modelId="{36A3E0FE-FBB9-438D-A276-8AEB678ED3D6}" type="presOf" srcId="{A826E851-C311-44B9-B26C-0068F2823A49}" destId="{FDEA3686-D3B7-4AF4-A867-9D483B330DD3}" srcOrd="0" destOrd="3" presId="urn:microsoft.com/office/officeart/2005/8/layout/venn1"/>
    <dgm:cxn modelId="{991EE989-8B1B-46B4-85D2-21D5017A2F77}" type="presParOf" srcId="{8296457E-D911-4D44-8E8D-D1AC6D32AFFD}" destId="{FDEA3686-D3B7-4AF4-A867-9D483B330DD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33B2B9-CFCB-44A8-A9C3-DA931BC270E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EE00340-122A-4E8D-B286-097F826C5FC5}">
      <dgm:prSet/>
      <dgm:spPr/>
      <dgm:t>
        <a:bodyPr/>
        <a:lstStyle/>
        <a:p>
          <a:r>
            <a:rPr lang="en-GB"/>
            <a:t>Effect of Salinity on Corrosion Products on Carbon Steel</a:t>
          </a:r>
        </a:p>
      </dgm:t>
    </dgm:pt>
    <dgm:pt modelId="{C45299BE-0851-487D-BF02-6F4FD4C534E6}" type="parTrans" cxnId="{593D1E19-AEF8-4632-A8CD-819A21FE42A8}">
      <dgm:prSet/>
      <dgm:spPr/>
      <dgm:t>
        <a:bodyPr/>
        <a:lstStyle/>
        <a:p>
          <a:endParaRPr lang="en-GB"/>
        </a:p>
      </dgm:t>
    </dgm:pt>
    <dgm:pt modelId="{D927CA21-F499-4034-A519-87FBD2179F3F}" type="sibTrans" cxnId="{593D1E19-AEF8-4632-A8CD-819A21FE42A8}">
      <dgm:prSet/>
      <dgm:spPr/>
      <dgm:t>
        <a:bodyPr/>
        <a:lstStyle/>
        <a:p>
          <a:endParaRPr lang="en-GB"/>
        </a:p>
      </dgm:t>
    </dgm:pt>
    <dgm:pt modelId="{C76AD90D-1796-4161-84D0-7DD6ACC0AF00}">
      <dgm:prSet/>
      <dgm:spPr/>
      <dgm:t>
        <a:bodyPr/>
        <a:lstStyle/>
        <a:p>
          <a:r>
            <a:rPr lang="en-GB"/>
            <a:t>The concentration of NaCl has an impact on the rate of formation of corrosion products</a:t>
          </a:r>
        </a:p>
      </dgm:t>
    </dgm:pt>
    <dgm:pt modelId="{A3C481F5-8D6A-4EF7-88CD-FF876CB517D3}" type="parTrans" cxnId="{A42CC9AD-3583-426C-873E-41806D48AF3C}">
      <dgm:prSet/>
      <dgm:spPr/>
      <dgm:t>
        <a:bodyPr/>
        <a:lstStyle/>
        <a:p>
          <a:endParaRPr lang="en-GB"/>
        </a:p>
      </dgm:t>
    </dgm:pt>
    <dgm:pt modelId="{AFBE58D6-66C8-4CA6-962C-1122A69431A7}" type="sibTrans" cxnId="{A42CC9AD-3583-426C-873E-41806D48AF3C}">
      <dgm:prSet/>
      <dgm:spPr/>
      <dgm:t>
        <a:bodyPr/>
        <a:lstStyle/>
        <a:p>
          <a:endParaRPr lang="en-GB"/>
        </a:p>
      </dgm:t>
    </dgm:pt>
    <dgm:pt modelId="{27E73461-1B7D-4DAE-97FC-FB1C5F30BD24}">
      <dgm:prSet/>
      <dgm:spPr/>
      <dgm:t>
        <a:bodyPr/>
        <a:lstStyle/>
        <a:p>
          <a:r>
            <a:rPr lang="en-GB" dirty="0"/>
            <a:t>The reduction in R</a:t>
          </a:r>
          <a:r>
            <a:rPr lang="en-GB" baseline="-25000" dirty="0"/>
            <a:t>ct</a:t>
          </a:r>
          <a:r>
            <a:rPr lang="en-GB" baseline="30000" dirty="0"/>
            <a:t>-1</a:t>
          </a:r>
          <a:r>
            <a:rPr lang="en-GB" dirty="0"/>
            <a:t> does not appear to be linear to the increase in NaCl concentration </a:t>
          </a:r>
        </a:p>
      </dgm:t>
    </dgm:pt>
    <dgm:pt modelId="{604BF579-D2BA-480E-AC20-43BCA92FBC21}" type="parTrans" cxnId="{C0F19624-78D0-48BF-95ED-B83D5623F22C}">
      <dgm:prSet/>
      <dgm:spPr/>
      <dgm:t>
        <a:bodyPr/>
        <a:lstStyle/>
        <a:p>
          <a:endParaRPr lang="en-GB"/>
        </a:p>
      </dgm:t>
    </dgm:pt>
    <dgm:pt modelId="{0782B819-E770-4F93-BFB1-103315E5234E}" type="sibTrans" cxnId="{C0F19624-78D0-48BF-95ED-B83D5623F22C}">
      <dgm:prSet/>
      <dgm:spPr/>
      <dgm:t>
        <a:bodyPr/>
        <a:lstStyle/>
        <a:p>
          <a:endParaRPr lang="en-GB"/>
        </a:p>
      </dgm:t>
    </dgm:pt>
    <dgm:pt modelId="{2D0107BD-26DC-49B4-9FA8-7693FF91D2E0}">
      <dgm:prSet/>
      <dgm:spPr/>
      <dgm:t>
        <a:bodyPr/>
        <a:lstStyle/>
        <a:p>
          <a:r>
            <a:rPr lang="en-GB" dirty="0"/>
            <a:t>Higher NaCl concentrations appear to reduce the size of FeCO</a:t>
          </a:r>
          <a:r>
            <a:rPr lang="en-GB" baseline="-25000" dirty="0"/>
            <a:t>3</a:t>
          </a:r>
          <a:r>
            <a:rPr lang="en-GB" dirty="0"/>
            <a:t> crystals</a:t>
          </a:r>
        </a:p>
      </dgm:t>
    </dgm:pt>
    <dgm:pt modelId="{0863E018-9F41-4108-BA92-DAC2A9039605}" type="parTrans" cxnId="{0241BE06-CEEF-430E-9098-F8927F445201}">
      <dgm:prSet/>
      <dgm:spPr/>
      <dgm:t>
        <a:bodyPr/>
        <a:lstStyle/>
        <a:p>
          <a:endParaRPr lang="en-GB"/>
        </a:p>
      </dgm:t>
    </dgm:pt>
    <dgm:pt modelId="{2517CCA4-6B3E-4A64-A518-7297294EC533}" type="sibTrans" cxnId="{0241BE06-CEEF-430E-9098-F8927F445201}">
      <dgm:prSet/>
      <dgm:spPr/>
      <dgm:t>
        <a:bodyPr/>
        <a:lstStyle/>
        <a:p>
          <a:endParaRPr lang="en-GB"/>
        </a:p>
      </dgm:t>
    </dgm:pt>
    <dgm:pt modelId="{51D159E5-FEC5-4F76-8E7A-4A3DE6177233}">
      <dgm:prSet/>
      <dgm:spPr/>
      <dgm:t>
        <a:bodyPr/>
        <a:lstStyle/>
        <a:p>
          <a:r>
            <a:rPr lang="en-GB"/>
            <a:t>Effect of Salinity on Chemical Inhibitor Performance</a:t>
          </a:r>
        </a:p>
      </dgm:t>
    </dgm:pt>
    <dgm:pt modelId="{E41403AA-2D3A-43AE-A963-8744922D58C1}" type="parTrans" cxnId="{BD111F3A-197B-4733-86B3-6032BE653A8F}">
      <dgm:prSet/>
      <dgm:spPr/>
      <dgm:t>
        <a:bodyPr/>
        <a:lstStyle/>
        <a:p>
          <a:endParaRPr lang="en-GB"/>
        </a:p>
      </dgm:t>
    </dgm:pt>
    <dgm:pt modelId="{729FCC0B-6B36-4041-B5C4-334870811827}" type="sibTrans" cxnId="{BD111F3A-197B-4733-86B3-6032BE653A8F}">
      <dgm:prSet/>
      <dgm:spPr/>
      <dgm:t>
        <a:bodyPr/>
        <a:lstStyle/>
        <a:p>
          <a:endParaRPr lang="en-GB"/>
        </a:p>
      </dgm:t>
    </dgm:pt>
    <dgm:pt modelId="{ED6BA4AD-004D-4DA7-84E0-423533E5DE91}">
      <dgm:prSet/>
      <dgm:spPr/>
      <dgm:t>
        <a:bodyPr/>
        <a:lstStyle/>
        <a:p>
          <a:r>
            <a:rPr lang="en-GB" dirty="0"/>
            <a:t>Increase NaCl can impact the final R</a:t>
          </a:r>
          <a:r>
            <a:rPr lang="en-GB" baseline="-25000" dirty="0"/>
            <a:t>ct</a:t>
          </a:r>
          <a:r>
            <a:rPr lang="en-GB" baseline="30000" dirty="0"/>
            <a:t>-1</a:t>
          </a:r>
          <a:r>
            <a:rPr lang="en-GB" dirty="0"/>
            <a:t> value depending on the inhibitor composition</a:t>
          </a:r>
        </a:p>
      </dgm:t>
    </dgm:pt>
    <dgm:pt modelId="{D121C44F-E295-462F-BF26-9366AC6EDC83}" type="parTrans" cxnId="{009C2C4C-A2BD-4B8D-A52E-9C7B859DE95F}">
      <dgm:prSet/>
      <dgm:spPr/>
      <dgm:t>
        <a:bodyPr/>
        <a:lstStyle/>
        <a:p>
          <a:endParaRPr lang="en-GB"/>
        </a:p>
      </dgm:t>
    </dgm:pt>
    <dgm:pt modelId="{16407BD2-74AC-4C15-B43C-223B733EF7F4}" type="sibTrans" cxnId="{009C2C4C-A2BD-4B8D-A52E-9C7B859DE95F}">
      <dgm:prSet/>
      <dgm:spPr/>
      <dgm:t>
        <a:bodyPr/>
        <a:lstStyle/>
        <a:p>
          <a:endParaRPr lang="en-GB"/>
        </a:p>
      </dgm:t>
    </dgm:pt>
    <dgm:pt modelId="{D8460BB1-4B43-4940-BBFE-0CBB4E819266}">
      <dgm:prSet/>
      <dgm:spPr/>
      <dgm:t>
        <a:bodyPr/>
        <a:lstStyle/>
        <a:p>
          <a:r>
            <a:rPr lang="en-GB"/>
            <a:t>At higher NaCl concentrations can result in similar performance to the  chemical inhibitors</a:t>
          </a:r>
          <a:endParaRPr lang="en-GB" dirty="0"/>
        </a:p>
      </dgm:t>
    </dgm:pt>
    <dgm:pt modelId="{C8D0B8C1-95C2-4CEB-8F07-C1105CC7E09D}" type="parTrans" cxnId="{1DC58B63-6B50-4A9D-8EF3-6307D5DBAB7A}">
      <dgm:prSet/>
      <dgm:spPr/>
      <dgm:t>
        <a:bodyPr/>
        <a:lstStyle/>
        <a:p>
          <a:endParaRPr lang="en-GB"/>
        </a:p>
      </dgm:t>
    </dgm:pt>
    <dgm:pt modelId="{AE0DCC84-55F6-449C-9116-443FAC91CB1A}" type="sibTrans" cxnId="{1DC58B63-6B50-4A9D-8EF3-6307D5DBAB7A}">
      <dgm:prSet/>
      <dgm:spPr/>
      <dgm:t>
        <a:bodyPr/>
        <a:lstStyle/>
        <a:p>
          <a:endParaRPr lang="en-GB"/>
        </a:p>
      </dgm:t>
    </dgm:pt>
    <dgm:pt modelId="{79844CFE-AC1C-4558-814E-5AF97465F69E}" type="pres">
      <dgm:prSet presAssocID="{B533B2B9-CFCB-44A8-A9C3-DA931BC270E8}" presName="linearFlow" presStyleCnt="0">
        <dgm:presLayoutVars>
          <dgm:dir/>
          <dgm:animLvl val="lvl"/>
          <dgm:resizeHandles val="exact"/>
        </dgm:presLayoutVars>
      </dgm:prSet>
      <dgm:spPr/>
    </dgm:pt>
    <dgm:pt modelId="{41F12421-6093-4138-AFD4-FA1EE4CA246A}" type="pres">
      <dgm:prSet presAssocID="{4EE00340-122A-4E8D-B286-097F826C5FC5}" presName="composite" presStyleCnt="0"/>
      <dgm:spPr/>
    </dgm:pt>
    <dgm:pt modelId="{15FDBF06-6AE5-4170-88D6-327B7D3F2DCB}" type="pres">
      <dgm:prSet presAssocID="{4EE00340-122A-4E8D-B286-097F826C5FC5}" presName="parentText" presStyleLbl="alignNode1" presStyleIdx="0" presStyleCnt="2" custLinFactNeighborX="-564" custLinFactNeighborY="-100">
        <dgm:presLayoutVars>
          <dgm:chMax val="1"/>
          <dgm:bulletEnabled val="1"/>
        </dgm:presLayoutVars>
      </dgm:prSet>
      <dgm:spPr/>
    </dgm:pt>
    <dgm:pt modelId="{8EAEA7F9-9807-4B5C-8024-F2473C780081}" type="pres">
      <dgm:prSet presAssocID="{4EE00340-122A-4E8D-B286-097F826C5FC5}" presName="descendantText" presStyleLbl="alignAcc1" presStyleIdx="0" presStyleCnt="2">
        <dgm:presLayoutVars>
          <dgm:bulletEnabled val="1"/>
        </dgm:presLayoutVars>
      </dgm:prSet>
      <dgm:spPr/>
    </dgm:pt>
    <dgm:pt modelId="{49F8E958-4875-49F4-856D-56ACA7EE75AD}" type="pres">
      <dgm:prSet presAssocID="{D927CA21-F499-4034-A519-87FBD2179F3F}" presName="sp" presStyleCnt="0"/>
      <dgm:spPr/>
    </dgm:pt>
    <dgm:pt modelId="{8F3CA3B3-0297-42A0-B7D3-D1B7FC8BE2B1}" type="pres">
      <dgm:prSet presAssocID="{51D159E5-FEC5-4F76-8E7A-4A3DE6177233}" presName="composite" presStyleCnt="0"/>
      <dgm:spPr/>
    </dgm:pt>
    <dgm:pt modelId="{A4EEBD3A-D16A-4C25-B514-A96214DF16F4}" type="pres">
      <dgm:prSet presAssocID="{51D159E5-FEC5-4F76-8E7A-4A3DE6177233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52FA9D50-C4CA-44CD-94C6-00E3607B5E2F}" type="pres">
      <dgm:prSet presAssocID="{51D159E5-FEC5-4F76-8E7A-4A3DE6177233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0241BE06-CEEF-430E-9098-F8927F445201}" srcId="{4EE00340-122A-4E8D-B286-097F826C5FC5}" destId="{2D0107BD-26DC-49B4-9FA8-7693FF91D2E0}" srcOrd="2" destOrd="0" parTransId="{0863E018-9F41-4108-BA92-DAC2A9039605}" sibTransId="{2517CCA4-6B3E-4A64-A518-7297294EC533}"/>
    <dgm:cxn modelId="{593D1E19-AEF8-4632-A8CD-819A21FE42A8}" srcId="{B533B2B9-CFCB-44A8-A9C3-DA931BC270E8}" destId="{4EE00340-122A-4E8D-B286-097F826C5FC5}" srcOrd="0" destOrd="0" parTransId="{C45299BE-0851-487D-BF02-6F4FD4C534E6}" sibTransId="{D927CA21-F499-4034-A519-87FBD2179F3F}"/>
    <dgm:cxn modelId="{C0F19624-78D0-48BF-95ED-B83D5623F22C}" srcId="{4EE00340-122A-4E8D-B286-097F826C5FC5}" destId="{27E73461-1B7D-4DAE-97FC-FB1C5F30BD24}" srcOrd="1" destOrd="0" parTransId="{604BF579-D2BA-480E-AC20-43BCA92FBC21}" sibTransId="{0782B819-E770-4F93-BFB1-103315E5234E}"/>
    <dgm:cxn modelId="{C4406431-5171-4B41-A17F-9C67A65BDAC1}" type="presOf" srcId="{2D0107BD-26DC-49B4-9FA8-7693FF91D2E0}" destId="{8EAEA7F9-9807-4B5C-8024-F2473C780081}" srcOrd="0" destOrd="2" presId="urn:microsoft.com/office/officeart/2005/8/layout/chevron2"/>
    <dgm:cxn modelId="{BD111F3A-197B-4733-86B3-6032BE653A8F}" srcId="{B533B2B9-CFCB-44A8-A9C3-DA931BC270E8}" destId="{51D159E5-FEC5-4F76-8E7A-4A3DE6177233}" srcOrd="1" destOrd="0" parTransId="{E41403AA-2D3A-43AE-A963-8744922D58C1}" sibTransId="{729FCC0B-6B36-4041-B5C4-334870811827}"/>
    <dgm:cxn modelId="{1DC58B63-6B50-4A9D-8EF3-6307D5DBAB7A}" srcId="{51D159E5-FEC5-4F76-8E7A-4A3DE6177233}" destId="{D8460BB1-4B43-4940-BBFE-0CBB4E819266}" srcOrd="1" destOrd="0" parTransId="{C8D0B8C1-95C2-4CEB-8F07-C1105CC7E09D}" sibTransId="{AE0DCC84-55F6-449C-9116-443FAC91CB1A}"/>
    <dgm:cxn modelId="{6BEF6D64-6D3F-4C3D-BDB0-9A514E845194}" type="presOf" srcId="{C76AD90D-1796-4161-84D0-7DD6ACC0AF00}" destId="{8EAEA7F9-9807-4B5C-8024-F2473C780081}" srcOrd="0" destOrd="0" presId="urn:microsoft.com/office/officeart/2005/8/layout/chevron2"/>
    <dgm:cxn modelId="{009C2C4C-A2BD-4B8D-A52E-9C7B859DE95F}" srcId="{51D159E5-FEC5-4F76-8E7A-4A3DE6177233}" destId="{ED6BA4AD-004D-4DA7-84E0-423533E5DE91}" srcOrd="0" destOrd="0" parTransId="{D121C44F-E295-462F-BF26-9366AC6EDC83}" sibTransId="{16407BD2-74AC-4C15-B43C-223B733EF7F4}"/>
    <dgm:cxn modelId="{8ECA8AA0-99B1-48AD-BB74-69C6E2666D18}" type="presOf" srcId="{4EE00340-122A-4E8D-B286-097F826C5FC5}" destId="{15FDBF06-6AE5-4170-88D6-327B7D3F2DCB}" srcOrd="0" destOrd="0" presId="urn:microsoft.com/office/officeart/2005/8/layout/chevron2"/>
    <dgm:cxn modelId="{646226A6-47D9-483C-82EE-41C6464AF0A2}" type="presOf" srcId="{D8460BB1-4B43-4940-BBFE-0CBB4E819266}" destId="{52FA9D50-C4CA-44CD-94C6-00E3607B5E2F}" srcOrd="0" destOrd="1" presId="urn:microsoft.com/office/officeart/2005/8/layout/chevron2"/>
    <dgm:cxn modelId="{A42CC9AD-3583-426C-873E-41806D48AF3C}" srcId="{4EE00340-122A-4E8D-B286-097F826C5FC5}" destId="{C76AD90D-1796-4161-84D0-7DD6ACC0AF00}" srcOrd="0" destOrd="0" parTransId="{A3C481F5-8D6A-4EF7-88CD-FF876CB517D3}" sibTransId="{AFBE58D6-66C8-4CA6-962C-1122A69431A7}"/>
    <dgm:cxn modelId="{7FAE43AE-1BE9-4EFD-9A36-6EB7C0C5E541}" type="presOf" srcId="{51D159E5-FEC5-4F76-8E7A-4A3DE6177233}" destId="{A4EEBD3A-D16A-4C25-B514-A96214DF16F4}" srcOrd="0" destOrd="0" presId="urn:microsoft.com/office/officeart/2005/8/layout/chevron2"/>
    <dgm:cxn modelId="{312185B1-466B-4B54-95E1-27DE1D97A2D7}" type="presOf" srcId="{27E73461-1B7D-4DAE-97FC-FB1C5F30BD24}" destId="{8EAEA7F9-9807-4B5C-8024-F2473C780081}" srcOrd="0" destOrd="1" presId="urn:microsoft.com/office/officeart/2005/8/layout/chevron2"/>
    <dgm:cxn modelId="{E58D1CC1-A251-4A53-8267-E37FBEB58A5C}" type="presOf" srcId="{B533B2B9-CFCB-44A8-A9C3-DA931BC270E8}" destId="{79844CFE-AC1C-4558-814E-5AF97465F69E}" srcOrd="0" destOrd="0" presId="urn:microsoft.com/office/officeart/2005/8/layout/chevron2"/>
    <dgm:cxn modelId="{7770A4DB-5099-4F73-A6A6-41A252FB1534}" type="presOf" srcId="{ED6BA4AD-004D-4DA7-84E0-423533E5DE91}" destId="{52FA9D50-C4CA-44CD-94C6-00E3607B5E2F}" srcOrd="0" destOrd="0" presId="urn:microsoft.com/office/officeart/2005/8/layout/chevron2"/>
    <dgm:cxn modelId="{ECC49212-4DC0-4BCD-8BD5-AE089DEF82AD}" type="presParOf" srcId="{79844CFE-AC1C-4558-814E-5AF97465F69E}" destId="{41F12421-6093-4138-AFD4-FA1EE4CA246A}" srcOrd="0" destOrd="0" presId="urn:microsoft.com/office/officeart/2005/8/layout/chevron2"/>
    <dgm:cxn modelId="{19748ECA-6F52-40E6-B837-4E650D535D3E}" type="presParOf" srcId="{41F12421-6093-4138-AFD4-FA1EE4CA246A}" destId="{15FDBF06-6AE5-4170-88D6-327B7D3F2DCB}" srcOrd="0" destOrd="0" presId="urn:microsoft.com/office/officeart/2005/8/layout/chevron2"/>
    <dgm:cxn modelId="{F7CD57AB-8857-48D2-B8AA-76DC90E74914}" type="presParOf" srcId="{41F12421-6093-4138-AFD4-FA1EE4CA246A}" destId="{8EAEA7F9-9807-4B5C-8024-F2473C780081}" srcOrd="1" destOrd="0" presId="urn:microsoft.com/office/officeart/2005/8/layout/chevron2"/>
    <dgm:cxn modelId="{539448C3-8961-4C39-A31F-4D855EE58456}" type="presParOf" srcId="{79844CFE-AC1C-4558-814E-5AF97465F69E}" destId="{49F8E958-4875-49F4-856D-56ACA7EE75AD}" srcOrd="1" destOrd="0" presId="urn:microsoft.com/office/officeart/2005/8/layout/chevron2"/>
    <dgm:cxn modelId="{6485566F-4CAE-4B5A-8DDF-7043FF7D8F0C}" type="presParOf" srcId="{79844CFE-AC1C-4558-814E-5AF97465F69E}" destId="{8F3CA3B3-0297-42A0-B7D3-D1B7FC8BE2B1}" srcOrd="2" destOrd="0" presId="urn:microsoft.com/office/officeart/2005/8/layout/chevron2"/>
    <dgm:cxn modelId="{E8A32D1A-1853-41A7-BCC1-867E321CCBF8}" type="presParOf" srcId="{8F3CA3B3-0297-42A0-B7D3-D1B7FC8BE2B1}" destId="{A4EEBD3A-D16A-4C25-B514-A96214DF16F4}" srcOrd="0" destOrd="0" presId="urn:microsoft.com/office/officeart/2005/8/layout/chevron2"/>
    <dgm:cxn modelId="{54C4FDFB-4301-4F77-B2B1-9B9DF3823828}" type="presParOf" srcId="{8F3CA3B3-0297-42A0-B7D3-D1B7FC8BE2B1}" destId="{52FA9D50-C4CA-44CD-94C6-00E3607B5E2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084341-DDE3-43B8-AF5D-A528CECC15E0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E41886-5F23-4C54-ADCC-08730F80ADF0}">
      <dgm:prSet/>
      <dgm:spPr/>
      <dgm:t>
        <a:bodyPr/>
        <a:lstStyle/>
        <a:p>
          <a:r>
            <a:rPr lang="en-GB"/>
            <a:t>Introducing the chemical inhibitor with different active surface percentages</a:t>
          </a:r>
        </a:p>
      </dgm:t>
    </dgm:pt>
    <dgm:pt modelId="{18B92A68-195B-4D22-843F-1F87A6FC54FC}" type="parTrans" cxnId="{F296F62E-8DE7-41EF-8AA1-C001927B9049}">
      <dgm:prSet/>
      <dgm:spPr/>
      <dgm:t>
        <a:bodyPr/>
        <a:lstStyle/>
        <a:p>
          <a:endParaRPr lang="en-GB"/>
        </a:p>
      </dgm:t>
    </dgm:pt>
    <dgm:pt modelId="{CCA55F58-AF4D-41E5-8026-212E43258D94}" type="sibTrans" cxnId="{F296F62E-8DE7-41EF-8AA1-C001927B9049}">
      <dgm:prSet/>
      <dgm:spPr/>
      <dgm:t>
        <a:bodyPr/>
        <a:lstStyle/>
        <a:p>
          <a:endParaRPr lang="en-GB"/>
        </a:p>
      </dgm:t>
    </dgm:pt>
    <dgm:pt modelId="{FA47ACAC-9CDE-454B-B65C-FBA5C9735906}">
      <dgm:prSet/>
      <dgm:spPr/>
      <dgm:t>
        <a:bodyPr/>
        <a:lstStyle/>
        <a:p>
          <a:r>
            <a:rPr lang="en-GB" dirty="0"/>
            <a:t>Impact of chemical inhibitor dose</a:t>
          </a:r>
        </a:p>
      </dgm:t>
    </dgm:pt>
    <dgm:pt modelId="{3F413480-09FE-4A0D-914C-B8BF66FBBAE9}" type="parTrans" cxnId="{C8774FEE-0A9F-4D29-BB0C-ACB89E1E9BA4}">
      <dgm:prSet/>
      <dgm:spPr/>
      <dgm:t>
        <a:bodyPr/>
        <a:lstStyle/>
        <a:p>
          <a:endParaRPr lang="en-GB"/>
        </a:p>
      </dgm:t>
    </dgm:pt>
    <dgm:pt modelId="{C86B0C7F-009A-48D6-BEF7-1F5926B2839B}" type="sibTrans" cxnId="{C8774FEE-0A9F-4D29-BB0C-ACB89E1E9BA4}">
      <dgm:prSet/>
      <dgm:spPr/>
      <dgm:t>
        <a:bodyPr/>
        <a:lstStyle/>
        <a:p>
          <a:endParaRPr lang="en-GB"/>
        </a:p>
      </dgm:t>
    </dgm:pt>
    <dgm:pt modelId="{3A7A6A05-7038-42E0-B0AE-0FA2441BBBAE}">
      <dgm:prSet/>
      <dgm:spPr/>
      <dgm:t>
        <a:bodyPr/>
        <a:lstStyle/>
        <a:p>
          <a:r>
            <a:rPr lang="en-GB" dirty="0"/>
            <a:t>Investigate how one-through flow cell testing compares</a:t>
          </a:r>
        </a:p>
      </dgm:t>
    </dgm:pt>
    <dgm:pt modelId="{E8C5E5B2-83D8-487C-9F67-91F81965EA1A}" type="parTrans" cxnId="{3E36948D-82F7-4CAC-91CD-9D302EC97E4A}">
      <dgm:prSet/>
      <dgm:spPr/>
      <dgm:t>
        <a:bodyPr/>
        <a:lstStyle/>
        <a:p>
          <a:endParaRPr lang="en-GB"/>
        </a:p>
      </dgm:t>
    </dgm:pt>
    <dgm:pt modelId="{B3E3D625-72B3-49CF-8D0B-DE44FF45655E}" type="sibTrans" cxnId="{3E36948D-82F7-4CAC-91CD-9D302EC97E4A}">
      <dgm:prSet/>
      <dgm:spPr/>
      <dgm:t>
        <a:bodyPr/>
        <a:lstStyle/>
        <a:p>
          <a:endParaRPr lang="en-GB"/>
        </a:p>
      </dgm:t>
    </dgm:pt>
    <dgm:pt modelId="{AA2D79A5-B6FD-4C6C-B10A-713FC732B6EB}">
      <dgm:prSet/>
      <dgm:spPr/>
      <dgm:t>
        <a:bodyPr/>
        <a:lstStyle/>
        <a:p>
          <a:r>
            <a:rPr lang="en-GB" dirty="0"/>
            <a:t>Evaluate alternative chemical inhibitors</a:t>
          </a:r>
        </a:p>
      </dgm:t>
    </dgm:pt>
    <dgm:pt modelId="{FC5333ED-D0FE-46F7-AE56-1DA3334FEE3A}" type="parTrans" cxnId="{3F032AE9-ABF3-42BE-BD75-2E020DBF536B}">
      <dgm:prSet/>
      <dgm:spPr/>
      <dgm:t>
        <a:bodyPr/>
        <a:lstStyle/>
        <a:p>
          <a:endParaRPr lang="en-GB"/>
        </a:p>
      </dgm:t>
    </dgm:pt>
    <dgm:pt modelId="{DC0C61E1-1C26-4FB4-9798-F679C62DABAE}" type="sibTrans" cxnId="{3F032AE9-ABF3-42BE-BD75-2E020DBF536B}">
      <dgm:prSet/>
      <dgm:spPr/>
      <dgm:t>
        <a:bodyPr/>
        <a:lstStyle/>
        <a:p>
          <a:endParaRPr lang="en-GB"/>
        </a:p>
      </dgm:t>
    </dgm:pt>
    <dgm:pt modelId="{8E3E22F8-454B-404F-85E1-709C4ADF8ACD}" type="pres">
      <dgm:prSet presAssocID="{83084341-DDE3-43B8-AF5D-A528CECC15E0}" presName="Name0" presStyleCnt="0">
        <dgm:presLayoutVars>
          <dgm:dir/>
          <dgm:resizeHandles val="exact"/>
        </dgm:presLayoutVars>
      </dgm:prSet>
      <dgm:spPr/>
    </dgm:pt>
    <dgm:pt modelId="{46FF49A2-3B0F-4287-970B-511FB1308F8A}" type="pres">
      <dgm:prSet presAssocID="{83084341-DDE3-43B8-AF5D-A528CECC15E0}" presName="arrow" presStyleLbl="bgShp" presStyleIdx="0" presStyleCnt="1"/>
      <dgm:spPr/>
    </dgm:pt>
    <dgm:pt modelId="{D0F86C04-F9B1-449C-8770-460837B7F78A}" type="pres">
      <dgm:prSet presAssocID="{83084341-DDE3-43B8-AF5D-A528CECC15E0}" presName="points" presStyleCnt="0"/>
      <dgm:spPr/>
    </dgm:pt>
    <dgm:pt modelId="{F5871E05-DF35-43E3-BEF2-13B4815F13F8}" type="pres">
      <dgm:prSet presAssocID="{57E41886-5F23-4C54-ADCC-08730F80ADF0}" presName="compositeA" presStyleCnt="0"/>
      <dgm:spPr/>
    </dgm:pt>
    <dgm:pt modelId="{9BBCFCAB-6BFD-4437-9F64-6D1EAA4DFB12}" type="pres">
      <dgm:prSet presAssocID="{57E41886-5F23-4C54-ADCC-08730F80ADF0}" presName="textA" presStyleLbl="revTx" presStyleIdx="0" presStyleCnt="4">
        <dgm:presLayoutVars>
          <dgm:bulletEnabled val="1"/>
        </dgm:presLayoutVars>
      </dgm:prSet>
      <dgm:spPr/>
    </dgm:pt>
    <dgm:pt modelId="{C9BC4A21-6A72-4FDE-9140-7F5C258D3421}" type="pres">
      <dgm:prSet presAssocID="{57E41886-5F23-4C54-ADCC-08730F80ADF0}" presName="circleA" presStyleLbl="node1" presStyleIdx="0" presStyleCnt="4"/>
      <dgm:spPr/>
    </dgm:pt>
    <dgm:pt modelId="{42CFF727-697F-404E-B787-2D05D3654249}" type="pres">
      <dgm:prSet presAssocID="{57E41886-5F23-4C54-ADCC-08730F80ADF0}" presName="spaceA" presStyleCnt="0"/>
      <dgm:spPr/>
    </dgm:pt>
    <dgm:pt modelId="{83815EA5-170F-4103-A4A6-AF343B3AD394}" type="pres">
      <dgm:prSet presAssocID="{CCA55F58-AF4D-41E5-8026-212E43258D94}" presName="space" presStyleCnt="0"/>
      <dgm:spPr/>
    </dgm:pt>
    <dgm:pt modelId="{B52466E2-93F4-47FC-93CC-9C5255D6A1BD}" type="pres">
      <dgm:prSet presAssocID="{FA47ACAC-9CDE-454B-B65C-FBA5C9735906}" presName="compositeB" presStyleCnt="0"/>
      <dgm:spPr/>
    </dgm:pt>
    <dgm:pt modelId="{BF2FF9FC-01A2-41F8-9A73-70218B3AEFCF}" type="pres">
      <dgm:prSet presAssocID="{FA47ACAC-9CDE-454B-B65C-FBA5C9735906}" presName="textB" presStyleLbl="revTx" presStyleIdx="1" presStyleCnt="4">
        <dgm:presLayoutVars>
          <dgm:bulletEnabled val="1"/>
        </dgm:presLayoutVars>
      </dgm:prSet>
      <dgm:spPr/>
    </dgm:pt>
    <dgm:pt modelId="{F4BA96B9-D48B-402F-BD51-C8E121071F82}" type="pres">
      <dgm:prSet presAssocID="{FA47ACAC-9CDE-454B-B65C-FBA5C9735906}" presName="circleB" presStyleLbl="node1" presStyleIdx="1" presStyleCnt="4"/>
      <dgm:spPr/>
    </dgm:pt>
    <dgm:pt modelId="{0DDF4539-6C14-4D57-AEA9-4578A66A9107}" type="pres">
      <dgm:prSet presAssocID="{FA47ACAC-9CDE-454B-B65C-FBA5C9735906}" presName="spaceB" presStyleCnt="0"/>
      <dgm:spPr/>
    </dgm:pt>
    <dgm:pt modelId="{5EDEFD58-F6F2-43A9-9A66-7218D536F693}" type="pres">
      <dgm:prSet presAssocID="{C86B0C7F-009A-48D6-BEF7-1F5926B2839B}" presName="space" presStyleCnt="0"/>
      <dgm:spPr/>
    </dgm:pt>
    <dgm:pt modelId="{83EAF633-2A89-44BA-BB88-0DABBBED649F}" type="pres">
      <dgm:prSet presAssocID="{3A7A6A05-7038-42E0-B0AE-0FA2441BBBAE}" presName="compositeA" presStyleCnt="0"/>
      <dgm:spPr/>
    </dgm:pt>
    <dgm:pt modelId="{3F7C8E21-9F5F-4432-A1F7-6EC30A0EB56D}" type="pres">
      <dgm:prSet presAssocID="{3A7A6A05-7038-42E0-B0AE-0FA2441BBBAE}" presName="textA" presStyleLbl="revTx" presStyleIdx="2" presStyleCnt="4">
        <dgm:presLayoutVars>
          <dgm:bulletEnabled val="1"/>
        </dgm:presLayoutVars>
      </dgm:prSet>
      <dgm:spPr/>
    </dgm:pt>
    <dgm:pt modelId="{7FA8C81C-88EE-4315-87DE-AE0047B420D4}" type="pres">
      <dgm:prSet presAssocID="{3A7A6A05-7038-42E0-B0AE-0FA2441BBBAE}" presName="circleA" presStyleLbl="node1" presStyleIdx="2" presStyleCnt="4"/>
      <dgm:spPr/>
    </dgm:pt>
    <dgm:pt modelId="{E40AC556-28F8-434D-8A1C-95202E20F0F5}" type="pres">
      <dgm:prSet presAssocID="{3A7A6A05-7038-42E0-B0AE-0FA2441BBBAE}" presName="spaceA" presStyleCnt="0"/>
      <dgm:spPr/>
    </dgm:pt>
    <dgm:pt modelId="{2301C8FD-E1EC-46B4-A4B7-B31789DEFB3F}" type="pres">
      <dgm:prSet presAssocID="{B3E3D625-72B3-49CF-8D0B-DE44FF45655E}" presName="space" presStyleCnt="0"/>
      <dgm:spPr/>
    </dgm:pt>
    <dgm:pt modelId="{D9BF4F65-DADB-4D9B-9143-00C122E4B472}" type="pres">
      <dgm:prSet presAssocID="{AA2D79A5-B6FD-4C6C-B10A-713FC732B6EB}" presName="compositeB" presStyleCnt="0"/>
      <dgm:spPr/>
    </dgm:pt>
    <dgm:pt modelId="{03680777-6DDE-43E1-B7DE-BA61CA838B39}" type="pres">
      <dgm:prSet presAssocID="{AA2D79A5-B6FD-4C6C-B10A-713FC732B6EB}" presName="textB" presStyleLbl="revTx" presStyleIdx="3" presStyleCnt="4">
        <dgm:presLayoutVars>
          <dgm:bulletEnabled val="1"/>
        </dgm:presLayoutVars>
      </dgm:prSet>
      <dgm:spPr/>
    </dgm:pt>
    <dgm:pt modelId="{D61DFD2D-B893-4886-98DA-874FD0960039}" type="pres">
      <dgm:prSet presAssocID="{AA2D79A5-B6FD-4C6C-B10A-713FC732B6EB}" presName="circleB" presStyleLbl="node1" presStyleIdx="3" presStyleCnt="4"/>
      <dgm:spPr/>
    </dgm:pt>
    <dgm:pt modelId="{6FF9EE2F-09CD-464A-8765-0882C99BD2C2}" type="pres">
      <dgm:prSet presAssocID="{AA2D79A5-B6FD-4C6C-B10A-713FC732B6EB}" presName="spaceB" presStyleCnt="0"/>
      <dgm:spPr/>
    </dgm:pt>
  </dgm:ptLst>
  <dgm:cxnLst>
    <dgm:cxn modelId="{F296F62E-8DE7-41EF-8AA1-C001927B9049}" srcId="{83084341-DDE3-43B8-AF5D-A528CECC15E0}" destId="{57E41886-5F23-4C54-ADCC-08730F80ADF0}" srcOrd="0" destOrd="0" parTransId="{18B92A68-195B-4D22-843F-1F87A6FC54FC}" sibTransId="{CCA55F58-AF4D-41E5-8026-212E43258D94}"/>
    <dgm:cxn modelId="{3E36948D-82F7-4CAC-91CD-9D302EC97E4A}" srcId="{83084341-DDE3-43B8-AF5D-A528CECC15E0}" destId="{3A7A6A05-7038-42E0-B0AE-0FA2441BBBAE}" srcOrd="2" destOrd="0" parTransId="{E8C5E5B2-83D8-487C-9F67-91F81965EA1A}" sibTransId="{B3E3D625-72B3-49CF-8D0B-DE44FF45655E}"/>
    <dgm:cxn modelId="{1EAC1AB1-B874-466E-942F-8635072CFEBD}" type="presOf" srcId="{83084341-DDE3-43B8-AF5D-A528CECC15E0}" destId="{8E3E22F8-454B-404F-85E1-709C4ADF8ACD}" srcOrd="0" destOrd="0" presId="urn:microsoft.com/office/officeart/2005/8/layout/hProcess11"/>
    <dgm:cxn modelId="{982C99B5-04C8-40F9-8D2B-087FFE562DDB}" type="presOf" srcId="{AA2D79A5-B6FD-4C6C-B10A-713FC732B6EB}" destId="{03680777-6DDE-43E1-B7DE-BA61CA838B39}" srcOrd="0" destOrd="0" presId="urn:microsoft.com/office/officeart/2005/8/layout/hProcess11"/>
    <dgm:cxn modelId="{00FABBBF-FB95-4341-A748-99648D9CBBCE}" type="presOf" srcId="{FA47ACAC-9CDE-454B-B65C-FBA5C9735906}" destId="{BF2FF9FC-01A2-41F8-9A73-70218B3AEFCF}" srcOrd="0" destOrd="0" presId="urn:microsoft.com/office/officeart/2005/8/layout/hProcess11"/>
    <dgm:cxn modelId="{37BF69DA-AEAD-4F77-B172-848FF5ABEEBA}" type="presOf" srcId="{57E41886-5F23-4C54-ADCC-08730F80ADF0}" destId="{9BBCFCAB-6BFD-4437-9F64-6D1EAA4DFB12}" srcOrd="0" destOrd="0" presId="urn:microsoft.com/office/officeart/2005/8/layout/hProcess11"/>
    <dgm:cxn modelId="{3F032AE9-ABF3-42BE-BD75-2E020DBF536B}" srcId="{83084341-DDE3-43B8-AF5D-A528CECC15E0}" destId="{AA2D79A5-B6FD-4C6C-B10A-713FC732B6EB}" srcOrd="3" destOrd="0" parTransId="{FC5333ED-D0FE-46F7-AE56-1DA3334FEE3A}" sibTransId="{DC0C61E1-1C26-4FB4-9798-F679C62DABAE}"/>
    <dgm:cxn modelId="{D1186DE9-B11E-4DF6-93E6-C992D2A04FF3}" type="presOf" srcId="{3A7A6A05-7038-42E0-B0AE-0FA2441BBBAE}" destId="{3F7C8E21-9F5F-4432-A1F7-6EC30A0EB56D}" srcOrd="0" destOrd="0" presId="urn:microsoft.com/office/officeart/2005/8/layout/hProcess11"/>
    <dgm:cxn modelId="{C8774FEE-0A9F-4D29-BB0C-ACB89E1E9BA4}" srcId="{83084341-DDE3-43B8-AF5D-A528CECC15E0}" destId="{FA47ACAC-9CDE-454B-B65C-FBA5C9735906}" srcOrd="1" destOrd="0" parTransId="{3F413480-09FE-4A0D-914C-B8BF66FBBAE9}" sibTransId="{C86B0C7F-009A-48D6-BEF7-1F5926B2839B}"/>
    <dgm:cxn modelId="{FF77DF4A-1AEF-44B0-A510-EED53CBFC3E9}" type="presParOf" srcId="{8E3E22F8-454B-404F-85E1-709C4ADF8ACD}" destId="{46FF49A2-3B0F-4287-970B-511FB1308F8A}" srcOrd="0" destOrd="0" presId="urn:microsoft.com/office/officeart/2005/8/layout/hProcess11"/>
    <dgm:cxn modelId="{1F1D0079-D624-4F0E-806E-ADB2FB661A9B}" type="presParOf" srcId="{8E3E22F8-454B-404F-85E1-709C4ADF8ACD}" destId="{D0F86C04-F9B1-449C-8770-460837B7F78A}" srcOrd="1" destOrd="0" presId="urn:microsoft.com/office/officeart/2005/8/layout/hProcess11"/>
    <dgm:cxn modelId="{2E73148B-D77F-4200-A9BA-8B9C24319864}" type="presParOf" srcId="{D0F86C04-F9B1-449C-8770-460837B7F78A}" destId="{F5871E05-DF35-43E3-BEF2-13B4815F13F8}" srcOrd="0" destOrd="0" presId="urn:microsoft.com/office/officeart/2005/8/layout/hProcess11"/>
    <dgm:cxn modelId="{AD1E279E-DE32-45B9-BACE-713202E2EDDE}" type="presParOf" srcId="{F5871E05-DF35-43E3-BEF2-13B4815F13F8}" destId="{9BBCFCAB-6BFD-4437-9F64-6D1EAA4DFB12}" srcOrd="0" destOrd="0" presId="urn:microsoft.com/office/officeart/2005/8/layout/hProcess11"/>
    <dgm:cxn modelId="{F8E9DFF4-3E35-40E0-8919-31DF7E53B0F8}" type="presParOf" srcId="{F5871E05-DF35-43E3-BEF2-13B4815F13F8}" destId="{C9BC4A21-6A72-4FDE-9140-7F5C258D3421}" srcOrd="1" destOrd="0" presId="urn:microsoft.com/office/officeart/2005/8/layout/hProcess11"/>
    <dgm:cxn modelId="{970D7F3C-0279-4149-9CD8-C395544DDDB2}" type="presParOf" srcId="{F5871E05-DF35-43E3-BEF2-13B4815F13F8}" destId="{42CFF727-697F-404E-B787-2D05D3654249}" srcOrd="2" destOrd="0" presId="urn:microsoft.com/office/officeart/2005/8/layout/hProcess11"/>
    <dgm:cxn modelId="{DF7FDDA3-C85C-4407-91D6-B9EDF15CF876}" type="presParOf" srcId="{D0F86C04-F9B1-449C-8770-460837B7F78A}" destId="{83815EA5-170F-4103-A4A6-AF343B3AD394}" srcOrd="1" destOrd="0" presId="urn:microsoft.com/office/officeart/2005/8/layout/hProcess11"/>
    <dgm:cxn modelId="{0B755554-91CF-496B-A28B-EC2CA0EFAF08}" type="presParOf" srcId="{D0F86C04-F9B1-449C-8770-460837B7F78A}" destId="{B52466E2-93F4-47FC-93CC-9C5255D6A1BD}" srcOrd="2" destOrd="0" presId="urn:microsoft.com/office/officeart/2005/8/layout/hProcess11"/>
    <dgm:cxn modelId="{800B6C42-AB76-4697-9722-F6278B79E887}" type="presParOf" srcId="{B52466E2-93F4-47FC-93CC-9C5255D6A1BD}" destId="{BF2FF9FC-01A2-41F8-9A73-70218B3AEFCF}" srcOrd="0" destOrd="0" presId="urn:microsoft.com/office/officeart/2005/8/layout/hProcess11"/>
    <dgm:cxn modelId="{709F45CB-9B99-4145-9F09-AD3C5547BB1C}" type="presParOf" srcId="{B52466E2-93F4-47FC-93CC-9C5255D6A1BD}" destId="{F4BA96B9-D48B-402F-BD51-C8E121071F82}" srcOrd="1" destOrd="0" presId="urn:microsoft.com/office/officeart/2005/8/layout/hProcess11"/>
    <dgm:cxn modelId="{0999ED82-DF55-482E-AFBC-792C1C4586E1}" type="presParOf" srcId="{B52466E2-93F4-47FC-93CC-9C5255D6A1BD}" destId="{0DDF4539-6C14-4D57-AEA9-4578A66A9107}" srcOrd="2" destOrd="0" presId="urn:microsoft.com/office/officeart/2005/8/layout/hProcess11"/>
    <dgm:cxn modelId="{B9604179-5780-4E68-820B-3158B4D0FAB3}" type="presParOf" srcId="{D0F86C04-F9B1-449C-8770-460837B7F78A}" destId="{5EDEFD58-F6F2-43A9-9A66-7218D536F693}" srcOrd="3" destOrd="0" presId="urn:microsoft.com/office/officeart/2005/8/layout/hProcess11"/>
    <dgm:cxn modelId="{F93D8009-6598-4960-ABF7-FD897F39903D}" type="presParOf" srcId="{D0F86C04-F9B1-449C-8770-460837B7F78A}" destId="{83EAF633-2A89-44BA-BB88-0DABBBED649F}" srcOrd="4" destOrd="0" presId="urn:microsoft.com/office/officeart/2005/8/layout/hProcess11"/>
    <dgm:cxn modelId="{97C5B4E3-6E4A-40D1-9843-48A7DBFEE17E}" type="presParOf" srcId="{83EAF633-2A89-44BA-BB88-0DABBBED649F}" destId="{3F7C8E21-9F5F-4432-A1F7-6EC30A0EB56D}" srcOrd="0" destOrd="0" presId="urn:microsoft.com/office/officeart/2005/8/layout/hProcess11"/>
    <dgm:cxn modelId="{40854C87-A3E6-41E8-AD3A-2F0F5E968B95}" type="presParOf" srcId="{83EAF633-2A89-44BA-BB88-0DABBBED649F}" destId="{7FA8C81C-88EE-4315-87DE-AE0047B420D4}" srcOrd="1" destOrd="0" presId="urn:microsoft.com/office/officeart/2005/8/layout/hProcess11"/>
    <dgm:cxn modelId="{8A092F31-81F6-40B7-97DC-A7294560126C}" type="presParOf" srcId="{83EAF633-2A89-44BA-BB88-0DABBBED649F}" destId="{E40AC556-28F8-434D-8A1C-95202E20F0F5}" srcOrd="2" destOrd="0" presId="urn:microsoft.com/office/officeart/2005/8/layout/hProcess11"/>
    <dgm:cxn modelId="{2119C8B6-0BF5-4379-8B5C-1BC364BE5BCC}" type="presParOf" srcId="{D0F86C04-F9B1-449C-8770-460837B7F78A}" destId="{2301C8FD-E1EC-46B4-A4B7-B31789DEFB3F}" srcOrd="5" destOrd="0" presId="urn:microsoft.com/office/officeart/2005/8/layout/hProcess11"/>
    <dgm:cxn modelId="{784BDCFA-0B85-44A5-93E1-73F423D3BEDD}" type="presParOf" srcId="{D0F86C04-F9B1-449C-8770-460837B7F78A}" destId="{D9BF4F65-DADB-4D9B-9143-00C122E4B472}" srcOrd="6" destOrd="0" presId="urn:microsoft.com/office/officeart/2005/8/layout/hProcess11"/>
    <dgm:cxn modelId="{07976A60-84E0-4AE5-97E6-2E72A92BDEEF}" type="presParOf" srcId="{D9BF4F65-DADB-4D9B-9143-00C122E4B472}" destId="{03680777-6DDE-43E1-B7DE-BA61CA838B39}" srcOrd="0" destOrd="0" presId="urn:microsoft.com/office/officeart/2005/8/layout/hProcess11"/>
    <dgm:cxn modelId="{7FDD068B-7026-43BE-A574-BAFBEB90A8F7}" type="presParOf" srcId="{D9BF4F65-DADB-4D9B-9143-00C122E4B472}" destId="{D61DFD2D-B893-4886-98DA-874FD0960039}" srcOrd="1" destOrd="0" presId="urn:microsoft.com/office/officeart/2005/8/layout/hProcess11"/>
    <dgm:cxn modelId="{2FFBBB4A-BB5C-47C3-B023-2117208A667A}" type="presParOf" srcId="{D9BF4F65-DADB-4D9B-9143-00C122E4B472}" destId="{6FF9EE2F-09CD-464A-8765-0882C99BD2C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54B5A-A1CB-4406-BFAE-67D4943DEECD}">
      <dsp:nvSpPr>
        <dsp:cNvPr id="0" name=""/>
        <dsp:cNvSpPr/>
      </dsp:nvSpPr>
      <dsp:spPr>
        <a:xfrm rot="5400000">
          <a:off x="-347384" y="349707"/>
          <a:ext cx="2315897" cy="1621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Objectives</a:t>
          </a:r>
        </a:p>
      </dsp:txBody>
      <dsp:txXfrm rot="-5400000">
        <a:off x="1" y="812886"/>
        <a:ext cx="1621128" cy="694769"/>
      </dsp:txXfrm>
    </dsp:sp>
    <dsp:sp modelId="{6B5153E0-EB6B-476F-91DD-FB379C25DE87}">
      <dsp:nvSpPr>
        <dsp:cNvPr id="0" name=""/>
        <dsp:cNvSpPr/>
      </dsp:nvSpPr>
      <dsp:spPr>
        <a:xfrm rot="5400000">
          <a:off x="5273120" y="-3649669"/>
          <a:ext cx="1505333" cy="88093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/>
            <a:t>Understand how the FeCO</a:t>
          </a:r>
          <a:r>
            <a:rPr lang="en-GB" sz="2100" kern="1200" baseline="-25000"/>
            <a:t>3 </a:t>
          </a:r>
          <a:r>
            <a:rPr lang="en-GB" sz="2100" kern="1200"/>
            <a:t>layer forms in high-salinity geothermal conditions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/>
            <a:t>Investigate the physical characteristics of FeCO</a:t>
          </a:r>
          <a:r>
            <a:rPr lang="en-GB" sz="2100" kern="1200" baseline="-25000"/>
            <a:t>3</a:t>
          </a:r>
          <a:endParaRPr lang="en-GB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/>
            <a:t>Understand the impact chemical inhibitors have on FeCO</a:t>
          </a:r>
          <a:r>
            <a:rPr lang="en-GB" sz="2100" kern="1200" baseline="-25000"/>
            <a:t>3</a:t>
          </a:r>
          <a:r>
            <a:rPr lang="en-GB" sz="2100" kern="1200"/>
            <a:t> formation</a:t>
          </a:r>
        </a:p>
      </dsp:txBody>
      <dsp:txXfrm rot="-5400000">
        <a:off x="1621128" y="75807"/>
        <a:ext cx="8735834" cy="1358365"/>
      </dsp:txXfrm>
    </dsp:sp>
    <dsp:sp modelId="{C06D546C-22EC-45DB-8C0E-A22B215CD6BD}">
      <dsp:nvSpPr>
        <dsp:cNvPr id="0" name=""/>
        <dsp:cNvSpPr/>
      </dsp:nvSpPr>
      <dsp:spPr>
        <a:xfrm rot="5400000">
          <a:off x="-347384" y="2380502"/>
          <a:ext cx="2315897" cy="1621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Research Gaps</a:t>
          </a:r>
        </a:p>
      </dsp:txBody>
      <dsp:txXfrm rot="-5400000">
        <a:off x="1" y="2843681"/>
        <a:ext cx="1621128" cy="694769"/>
      </dsp:txXfrm>
    </dsp:sp>
    <dsp:sp modelId="{8FAD5200-D261-48AF-A4DF-357CF4A4AE08}">
      <dsp:nvSpPr>
        <dsp:cNvPr id="0" name=""/>
        <dsp:cNvSpPr/>
      </dsp:nvSpPr>
      <dsp:spPr>
        <a:xfrm rot="5400000">
          <a:off x="5273120" y="-1618875"/>
          <a:ext cx="1505333" cy="88093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High-salinity is quite unknown for these materials and inhibitors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Studying how the combination of high-salinity environments and varying pH impact FeCO</a:t>
          </a:r>
          <a:r>
            <a:rPr lang="en-GB" sz="2100" kern="1200" baseline="-25000" dirty="0"/>
            <a:t>3 </a:t>
          </a:r>
          <a:r>
            <a:rPr lang="en-GB" sz="2100" kern="1200" dirty="0"/>
            <a:t>formation</a:t>
          </a:r>
        </a:p>
      </dsp:txBody>
      <dsp:txXfrm rot="-5400000">
        <a:off x="1621128" y="2106601"/>
        <a:ext cx="8735834" cy="1358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A3686-D3B7-4AF4-A867-9D483B330DD3}">
      <dsp:nvSpPr>
        <dsp:cNvPr id="0" name=""/>
        <dsp:cNvSpPr/>
      </dsp:nvSpPr>
      <dsp:spPr>
        <a:xfrm>
          <a:off x="385542" y="0"/>
          <a:ext cx="4351338" cy="435133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Conditions</a:t>
          </a:r>
        </a:p>
        <a:p>
          <a:pPr marL="228600" lvl="1" indent="-228600" algn="ct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/>
            <a:t>CO</a:t>
          </a:r>
          <a:r>
            <a:rPr lang="en-GB" sz="2700" kern="1200" baseline="-25000" dirty="0"/>
            <a:t>2</a:t>
          </a:r>
          <a:r>
            <a:rPr lang="en-GB" sz="2700" kern="1200" baseline="0" dirty="0"/>
            <a:t> Saturated</a:t>
          </a:r>
          <a:endParaRPr lang="en-GB" sz="2700" kern="1200" dirty="0"/>
        </a:p>
        <a:p>
          <a:pPr marL="228600" lvl="1" indent="-228600" algn="ct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/>
            <a:t>2 wt.%, 12 wt.%, 24 wt.% NaCl Brine</a:t>
          </a:r>
        </a:p>
        <a:p>
          <a:pPr marL="228600" lvl="1" indent="-228600" algn="ct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/>
            <a:t>pH 6.2 and 6.8</a:t>
          </a:r>
        </a:p>
        <a:p>
          <a:pPr marL="228600" lvl="1" indent="-228600" algn="ct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/>
            <a:t>80 °C</a:t>
          </a:r>
        </a:p>
      </dsp:txBody>
      <dsp:txXfrm>
        <a:off x="1022781" y="637239"/>
        <a:ext cx="3076860" cy="30768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DBF06-6AE5-4170-88D6-327B7D3F2DCB}">
      <dsp:nvSpPr>
        <dsp:cNvPr id="0" name=""/>
        <dsp:cNvSpPr/>
      </dsp:nvSpPr>
      <dsp:spPr>
        <a:xfrm rot="5400000">
          <a:off x="-347384" y="347391"/>
          <a:ext cx="2315897" cy="1621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Effect of Salinity on Corrosion Products on Carbon Steel</a:t>
          </a:r>
        </a:p>
      </dsp:txBody>
      <dsp:txXfrm rot="-5400000">
        <a:off x="1" y="810570"/>
        <a:ext cx="1621128" cy="694769"/>
      </dsp:txXfrm>
    </dsp:sp>
    <dsp:sp modelId="{8EAEA7F9-9807-4B5C-8024-F2473C780081}">
      <dsp:nvSpPr>
        <dsp:cNvPr id="0" name=""/>
        <dsp:cNvSpPr/>
      </dsp:nvSpPr>
      <dsp:spPr>
        <a:xfrm rot="5400000">
          <a:off x="5273120" y="-3649669"/>
          <a:ext cx="1505333" cy="88093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The concentration of NaCl has an impact on the rate of formation of corrosion products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The reduction in R</a:t>
          </a:r>
          <a:r>
            <a:rPr lang="en-GB" sz="1700" kern="1200" baseline="-25000" dirty="0"/>
            <a:t>ct</a:t>
          </a:r>
          <a:r>
            <a:rPr lang="en-GB" sz="1700" kern="1200" baseline="30000" dirty="0"/>
            <a:t>-1</a:t>
          </a:r>
          <a:r>
            <a:rPr lang="en-GB" sz="1700" kern="1200" dirty="0"/>
            <a:t> does not appear to be linear to the increase in NaCl concentration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Higher NaCl concentrations appear to reduce the size of FeCO</a:t>
          </a:r>
          <a:r>
            <a:rPr lang="en-GB" sz="1700" kern="1200" baseline="-25000" dirty="0"/>
            <a:t>3</a:t>
          </a:r>
          <a:r>
            <a:rPr lang="en-GB" sz="1700" kern="1200" dirty="0"/>
            <a:t> crystals</a:t>
          </a:r>
        </a:p>
      </dsp:txBody>
      <dsp:txXfrm rot="-5400000">
        <a:off x="1621128" y="75807"/>
        <a:ext cx="8735834" cy="1358365"/>
      </dsp:txXfrm>
    </dsp:sp>
    <dsp:sp modelId="{A4EEBD3A-D16A-4C25-B514-A96214DF16F4}">
      <dsp:nvSpPr>
        <dsp:cNvPr id="0" name=""/>
        <dsp:cNvSpPr/>
      </dsp:nvSpPr>
      <dsp:spPr>
        <a:xfrm rot="5400000">
          <a:off x="-347384" y="2380502"/>
          <a:ext cx="2315897" cy="1621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Effect of Salinity on Chemical Inhibitor Performance</a:t>
          </a:r>
        </a:p>
      </dsp:txBody>
      <dsp:txXfrm rot="-5400000">
        <a:off x="1" y="2843681"/>
        <a:ext cx="1621128" cy="694769"/>
      </dsp:txXfrm>
    </dsp:sp>
    <dsp:sp modelId="{52FA9D50-C4CA-44CD-94C6-00E3607B5E2F}">
      <dsp:nvSpPr>
        <dsp:cNvPr id="0" name=""/>
        <dsp:cNvSpPr/>
      </dsp:nvSpPr>
      <dsp:spPr>
        <a:xfrm rot="5400000">
          <a:off x="5273120" y="-1618875"/>
          <a:ext cx="1505333" cy="88093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 dirty="0"/>
            <a:t>Increase NaCl can impact the final R</a:t>
          </a:r>
          <a:r>
            <a:rPr lang="en-GB" sz="1700" kern="1200" baseline="-25000" dirty="0"/>
            <a:t>ct</a:t>
          </a:r>
          <a:r>
            <a:rPr lang="en-GB" sz="1700" kern="1200" baseline="30000" dirty="0"/>
            <a:t>-1</a:t>
          </a:r>
          <a:r>
            <a:rPr lang="en-GB" sz="1700" kern="1200" dirty="0"/>
            <a:t> value depending on the inhibitor composition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kern="1200"/>
            <a:t>At higher NaCl concentrations can result in similar performance to the  chemical inhibitors</a:t>
          </a:r>
          <a:endParaRPr lang="en-GB" sz="1700" kern="1200" dirty="0"/>
        </a:p>
      </dsp:txBody>
      <dsp:txXfrm rot="-5400000">
        <a:off x="1621128" y="2106601"/>
        <a:ext cx="8735834" cy="13583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F49A2-3B0F-4287-970B-511FB1308F8A}">
      <dsp:nvSpPr>
        <dsp:cNvPr id="0" name=""/>
        <dsp:cNvSpPr/>
      </dsp:nvSpPr>
      <dsp:spPr>
        <a:xfrm>
          <a:off x="0" y="1305401"/>
          <a:ext cx="10430446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CFCAB-6BFD-4437-9F64-6D1EAA4DFB12}">
      <dsp:nvSpPr>
        <dsp:cNvPr id="0" name=""/>
        <dsp:cNvSpPr/>
      </dsp:nvSpPr>
      <dsp:spPr>
        <a:xfrm>
          <a:off x="4698" y="0"/>
          <a:ext cx="225976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Introducing the chemical inhibitor with different active surface percentages</a:t>
          </a:r>
        </a:p>
      </dsp:txBody>
      <dsp:txXfrm>
        <a:off x="4698" y="0"/>
        <a:ext cx="2259760" cy="1740535"/>
      </dsp:txXfrm>
    </dsp:sp>
    <dsp:sp modelId="{C9BC4A21-6A72-4FDE-9140-7F5C258D3421}">
      <dsp:nvSpPr>
        <dsp:cNvPr id="0" name=""/>
        <dsp:cNvSpPr/>
      </dsp:nvSpPr>
      <dsp:spPr>
        <a:xfrm>
          <a:off x="917011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FF9FC-01A2-41F8-9A73-70218B3AEFCF}">
      <dsp:nvSpPr>
        <dsp:cNvPr id="0" name=""/>
        <dsp:cNvSpPr/>
      </dsp:nvSpPr>
      <dsp:spPr>
        <a:xfrm>
          <a:off x="2377446" y="2610802"/>
          <a:ext cx="225976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Impact of chemical inhibitor dose</a:t>
          </a:r>
        </a:p>
      </dsp:txBody>
      <dsp:txXfrm>
        <a:off x="2377446" y="2610802"/>
        <a:ext cx="2259760" cy="1740535"/>
      </dsp:txXfrm>
    </dsp:sp>
    <dsp:sp modelId="{F4BA96B9-D48B-402F-BD51-C8E121071F82}">
      <dsp:nvSpPr>
        <dsp:cNvPr id="0" name=""/>
        <dsp:cNvSpPr/>
      </dsp:nvSpPr>
      <dsp:spPr>
        <a:xfrm>
          <a:off x="3289760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C8E21-9F5F-4432-A1F7-6EC30A0EB56D}">
      <dsp:nvSpPr>
        <dsp:cNvPr id="0" name=""/>
        <dsp:cNvSpPr/>
      </dsp:nvSpPr>
      <dsp:spPr>
        <a:xfrm>
          <a:off x="4750195" y="0"/>
          <a:ext cx="225976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Investigate how one-through flow cell testing compares</a:t>
          </a:r>
        </a:p>
      </dsp:txBody>
      <dsp:txXfrm>
        <a:off x="4750195" y="0"/>
        <a:ext cx="2259760" cy="1740535"/>
      </dsp:txXfrm>
    </dsp:sp>
    <dsp:sp modelId="{7FA8C81C-88EE-4315-87DE-AE0047B420D4}">
      <dsp:nvSpPr>
        <dsp:cNvPr id="0" name=""/>
        <dsp:cNvSpPr/>
      </dsp:nvSpPr>
      <dsp:spPr>
        <a:xfrm>
          <a:off x="5662508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80777-6DDE-43E1-B7DE-BA61CA838B39}">
      <dsp:nvSpPr>
        <dsp:cNvPr id="0" name=""/>
        <dsp:cNvSpPr/>
      </dsp:nvSpPr>
      <dsp:spPr>
        <a:xfrm>
          <a:off x="7122943" y="2610802"/>
          <a:ext cx="225976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Evaluate alternative chemical inhibitors</a:t>
          </a:r>
        </a:p>
      </dsp:txBody>
      <dsp:txXfrm>
        <a:off x="7122943" y="2610802"/>
        <a:ext cx="2259760" cy="1740535"/>
      </dsp:txXfrm>
    </dsp:sp>
    <dsp:sp modelId="{D61DFD2D-B893-4886-98DA-874FD0960039}">
      <dsp:nvSpPr>
        <dsp:cNvPr id="0" name=""/>
        <dsp:cNvSpPr/>
      </dsp:nvSpPr>
      <dsp:spPr>
        <a:xfrm>
          <a:off x="8035256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69EEF-476C-4EB1-ADFE-326CB990D659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83304-5679-408D-94F5-201308985F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64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Maybe make it more broad in terms of all high salinity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3304-5679-408D-94F5-201308985F6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05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3304-5679-408D-94F5-201308985F6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36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6.8 then 6.2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3304-5679-408D-94F5-201308985F6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88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A- A combination of quaternary amine surfactant and an amino acid polymer</a:t>
            </a:r>
          </a:p>
          <a:p>
            <a:r>
              <a:rPr lang="en-GB" dirty="0"/>
              <a:t>B- A combination of a quaternary amine surfactant and an ethoxylated amine salt </a:t>
            </a:r>
          </a:p>
          <a:p>
            <a:endParaRPr lang="en-GB" dirty="0"/>
          </a:p>
          <a:p>
            <a:r>
              <a:rPr lang="en-GB" dirty="0"/>
              <a:t>FIX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3304-5679-408D-94F5-201308985F6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4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Inhibitor A at top and Inhibitor B on the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3304-5679-408D-94F5-201308985F6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07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Inhibitor A at top and Inhibitor B on the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3304-5679-408D-94F5-201308985F6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58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83304-5679-408D-94F5-201308985F6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0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chemeClr val="accent3"/>
            </a:gs>
            <a:gs pos="70000">
              <a:schemeClr val="accent3"/>
            </a:gs>
            <a:gs pos="0">
              <a:scrgbClr r="0" g="0" b="0"/>
            </a:gs>
            <a:gs pos="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10811C4-6125-0997-5760-E058E7755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734" y="3656994"/>
            <a:ext cx="4501723" cy="429029"/>
          </a:xfrm>
        </p:spPr>
        <p:txBody>
          <a:bodyPr wrap="square" lIns="90000" tIns="46800" rIns="90000" bIns="46800"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6DB7D8-42D8-AC1C-63F1-D624930E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965" y="2290746"/>
            <a:ext cx="6840878" cy="705642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501738-7CD8-C8CD-A423-95D2AA1144E7}"/>
              </a:ext>
            </a:extLst>
          </p:cNvPr>
          <p:cNvSpPr/>
          <p:nvPr userDrawn="1"/>
        </p:nvSpPr>
        <p:spPr>
          <a:xfrm>
            <a:off x="1097280" y="1828800"/>
            <a:ext cx="152400" cy="2743200"/>
          </a:xfrm>
          <a:prstGeom prst="rect">
            <a:avLst/>
          </a:prstGeom>
          <a:solidFill>
            <a:schemeClr val="accent4">
              <a:alpha val="63000"/>
            </a:scheme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white and green logo on a black background&#10;&#10;Description automatically generated">
            <a:extLst>
              <a:ext uri="{FF2B5EF4-FFF2-40B4-BE49-F238E27FC236}">
                <a16:creationId xmlns:a16="http://schemas.microsoft.com/office/drawing/2014/main" id="{9F36A8BF-4C44-59E0-8E10-C41705BF42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751" y="5759764"/>
            <a:ext cx="1091130" cy="1165788"/>
          </a:xfrm>
          <a:prstGeom prst="rect">
            <a:avLst/>
          </a:prstGeom>
        </p:spPr>
      </p:pic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9FC6FB-57D8-FB56-67A0-E3020387A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247" b="24247"/>
          <a:stretch/>
        </p:blipFill>
        <p:spPr>
          <a:xfrm>
            <a:off x="2229680" y="5762009"/>
            <a:ext cx="2136077" cy="1095991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0C4B1FB-0ECB-41C7-3FC6-D7525429FF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63" y="5935494"/>
            <a:ext cx="2568451" cy="7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0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Slide">
    <p:bg>
      <p:bgPr>
        <a:gradFill>
          <a:gsLst>
            <a:gs pos="0">
              <a:schemeClr val="accent3"/>
            </a:gs>
            <a:gs pos="70000">
              <a:schemeClr val="accent3"/>
            </a:gs>
            <a:gs pos="0">
              <a:scrgbClr r="0" g="0" b="0"/>
            </a:gs>
            <a:gs pos="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10811C4-6125-0997-5760-E058E7755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6798" y="3708752"/>
            <a:ext cx="4501723" cy="429029"/>
          </a:xfrm>
        </p:spPr>
        <p:txBody>
          <a:bodyPr wrap="square" lIns="90000" tIns="46800" rIns="90000" bIns="46800"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6DB7D8-42D8-AC1C-63F1-D624930E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029" y="2342504"/>
            <a:ext cx="6840878" cy="705642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501738-7CD8-C8CD-A423-95D2AA1144E7}"/>
              </a:ext>
            </a:extLst>
          </p:cNvPr>
          <p:cNvSpPr/>
          <p:nvPr userDrawn="1"/>
        </p:nvSpPr>
        <p:spPr>
          <a:xfrm>
            <a:off x="3012344" y="1880558"/>
            <a:ext cx="152400" cy="2743200"/>
          </a:xfrm>
          <a:prstGeom prst="rect">
            <a:avLst/>
          </a:prstGeom>
          <a:solidFill>
            <a:schemeClr val="accent4">
              <a:alpha val="63000"/>
            </a:scheme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3F9A87-5062-392E-6620-27DA901AC694}"/>
              </a:ext>
            </a:extLst>
          </p:cNvPr>
          <p:cNvGrpSpPr/>
          <p:nvPr userDrawn="1"/>
        </p:nvGrpSpPr>
        <p:grpSpPr>
          <a:xfrm>
            <a:off x="2866519" y="5759764"/>
            <a:ext cx="6458963" cy="1165788"/>
            <a:chOff x="767751" y="5759764"/>
            <a:chExt cx="6458963" cy="1165788"/>
          </a:xfrm>
        </p:grpSpPr>
        <p:pic>
          <p:nvPicPr>
            <p:cNvPr id="12" name="Picture 11" descr="A white and green logo on a black background&#10;&#10;Description automatically generated">
              <a:extLst>
                <a:ext uri="{FF2B5EF4-FFF2-40B4-BE49-F238E27FC236}">
                  <a16:creationId xmlns:a16="http://schemas.microsoft.com/office/drawing/2014/main" id="{9F36A8BF-4C44-59E0-8E10-C41705BF42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7751" y="5759764"/>
              <a:ext cx="1091130" cy="1165788"/>
            </a:xfrm>
            <a:prstGeom prst="rect">
              <a:avLst/>
            </a:prstGeom>
          </p:spPr>
        </p:pic>
        <p:pic>
          <p:nvPicPr>
            <p:cNvPr id="13" name="Picture 12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F9FC6FB-57D8-FB56-67A0-E3020387A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t="24247" b="24247"/>
            <a:stretch/>
          </p:blipFill>
          <p:spPr>
            <a:xfrm>
              <a:off x="2229680" y="5762009"/>
              <a:ext cx="2136077" cy="1095991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0C4B1FB-0ECB-41C7-3FC6-D7525429FF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8263" y="5935494"/>
              <a:ext cx="2568451" cy="749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4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E55068-EEC3-199C-1991-F59FAB426532}"/>
              </a:ext>
            </a:extLst>
          </p:cNvPr>
          <p:cNvSpPr/>
          <p:nvPr/>
        </p:nvSpPr>
        <p:spPr>
          <a:xfrm>
            <a:off x="0" y="6136579"/>
            <a:ext cx="12192000" cy="73152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 descr="A white and green logo on a black background&#10;&#10;Description automatically generated">
            <a:extLst>
              <a:ext uri="{FF2B5EF4-FFF2-40B4-BE49-F238E27FC236}">
                <a16:creationId xmlns:a16="http://schemas.microsoft.com/office/drawing/2014/main" id="{F0A01C5D-DB4C-4770-09E1-A09E467F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72" y="6269845"/>
            <a:ext cx="587737" cy="627794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A33EED-6B67-947D-CFB0-2835ED9256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418" b="20227"/>
          <a:stretch/>
        </p:blipFill>
        <p:spPr>
          <a:xfrm>
            <a:off x="999553" y="6344839"/>
            <a:ext cx="1116078" cy="570828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2FF32F1-96F8-B29C-083C-32DAFEBF49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75" y="6360705"/>
            <a:ext cx="1446660" cy="42177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86385-3933-1406-13A4-2EF00D14DE4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278702" y="6356350"/>
            <a:ext cx="387469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FA7D6-FDB9-C733-AE68-4DB7146D3C83}"/>
              </a:ext>
            </a:extLst>
          </p:cNvPr>
          <p:cNvSpPr/>
          <p:nvPr userDrawn="1"/>
        </p:nvSpPr>
        <p:spPr>
          <a:xfrm>
            <a:off x="923353" y="365760"/>
            <a:ext cx="152400" cy="73152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9955E3-AD97-748F-4C92-B7EFB9B240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98800" y="367200"/>
            <a:ext cx="10360800" cy="731521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32EE-0123-E552-9D90-59B286DB4B5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266047" y="634483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B99A52-F917-4482-B92F-0B67F39B82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4D428-A648-1818-94BA-6FAA4A2186D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923353" y="1410438"/>
            <a:ext cx="1043044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91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CFE99D9-59FE-1C75-A6E2-B7408B91C54B}"/>
              </a:ext>
            </a:extLst>
          </p:cNvPr>
          <p:cNvGrpSpPr/>
          <p:nvPr userDrawn="1"/>
        </p:nvGrpSpPr>
        <p:grpSpPr>
          <a:xfrm>
            <a:off x="0" y="6144194"/>
            <a:ext cx="12188952" cy="789436"/>
            <a:chOff x="0" y="6157408"/>
            <a:chExt cx="12188952" cy="7894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9B768-38DE-9C49-D48F-3835BCD958BC}"/>
                </a:ext>
              </a:extLst>
            </p:cNvPr>
            <p:cNvSpPr/>
            <p:nvPr/>
          </p:nvSpPr>
          <p:spPr>
            <a:xfrm>
              <a:off x="0" y="6161304"/>
              <a:ext cx="12188952" cy="73152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 descr="A white and green logo on a black background&#10;&#10;Description automatically generated">
              <a:extLst>
                <a:ext uri="{FF2B5EF4-FFF2-40B4-BE49-F238E27FC236}">
                  <a16:creationId xmlns:a16="http://schemas.microsoft.com/office/drawing/2014/main" id="{FAEC43C5-F619-508C-D03A-C8BC69D8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923" y="6157408"/>
              <a:ext cx="738880" cy="789436"/>
            </a:xfrm>
            <a:prstGeom prst="rect">
              <a:avLst/>
            </a:prstGeom>
          </p:spPr>
        </p:pic>
        <p:pic>
          <p:nvPicPr>
            <p:cNvPr id="10" name="Picture 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CF532FB-5725-1BEA-2BBE-32CFDDF1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418" b="20227"/>
            <a:stretch/>
          </p:blipFill>
          <p:spPr>
            <a:xfrm>
              <a:off x="1176452" y="6266712"/>
              <a:ext cx="1115799" cy="570828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DE16055-FCE8-0B3E-2F0E-8BBC612B5D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9900" y="6341239"/>
              <a:ext cx="1446298" cy="421774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C1EA51-976D-B9C5-2D9D-D8EAEF5D22C4}"/>
              </a:ext>
            </a:extLst>
          </p:cNvPr>
          <p:cNvSpPr/>
          <p:nvPr userDrawn="1"/>
        </p:nvSpPr>
        <p:spPr>
          <a:xfrm>
            <a:off x="1190244" y="5201856"/>
            <a:ext cx="9811512" cy="731520"/>
          </a:xfrm>
          <a:prstGeom prst="roundRect">
            <a:avLst>
              <a:gd name="adj" fmla="val 21384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2FF87D-2519-66BC-BF49-18E2B893B3A0}"/>
              </a:ext>
            </a:extLst>
          </p:cNvPr>
          <p:cNvSpPr/>
          <p:nvPr userDrawn="1"/>
        </p:nvSpPr>
        <p:spPr>
          <a:xfrm>
            <a:off x="923353" y="365760"/>
            <a:ext cx="152400" cy="73152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84E4C8D-033B-33FF-18FD-391AD7A62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800" y="367200"/>
            <a:ext cx="10360800" cy="731521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14AB1223-E4FA-4D99-155C-C9F420213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E15E2653-A863-1264-830C-47B25263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B99A52-F917-4482-B92F-0B67F39B82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999197D-75DC-879A-D59E-F0A3058A4E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8448" y="5425373"/>
            <a:ext cx="4913313" cy="295275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441AC64-1F78-5A90-3233-2B9C497D81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89702" y="1239037"/>
            <a:ext cx="4461447" cy="3810206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7">
            <a:extLst>
              <a:ext uri="{FF2B5EF4-FFF2-40B4-BE49-F238E27FC236}">
                <a16:creationId xmlns:a16="http://schemas.microsoft.com/office/drawing/2014/main" id="{8B606750-6443-EFA4-07AC-CCEB2995B0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40851" y="1239037"/>
            <a:ext cx="4461447" cy="3810206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78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BA46E0F-4FCF-A847-6C76-826DE88C7D5A}"/>
              </a:ext>
            </a:extLst>
          </p:cNvPr>
          <p:cNvGrpSpPr/>
          <p:nvPr userDrawn="1"/>
        </p:nvGrpSpPr>
        <p:grpSpPr>
          <a:xfrm>
            <a:off x="0" y="6157408"/>
            <a:ext cx="12188952" cy="789436"/>
            <a:chOff x="0" y="6157408"/>
            <a:chExt cx="12188952" cy="7894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506D2E-71F4-827B-A8A3-A66EBE9F4A62}"/>
                </a:ext>
              </a:extLst>
            </p:cNvPr>
            <p:cNvSpPr/>
            <p:nvPr/>
          </p:nvSpPr>
          <p:spPr>
            <a:xfrm>
              <a:off x="0" y="6161304"/>
              <a:ext cx="12188952" cy="73152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 descr="A white and green logo on a black background&#10;&#10;Description automatically generated">
              <a:extLst>
                <a:ext uri="{FF2B5EF4-FFF2-40B4-BE49-F238E27FC236}">
                  <a16:creationId xmlns:a16="http://schemas.microsoft.com/office/drawing/2014/main" id="{B3E3816D-CFF8-B24D-F587-99CAFCE24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923" y="6157408"/>
              <a:ext cx="738880" cy="789436"/>
            </a:xfrm>
            <a:prstGeom prst="rect">
              <a:avLst/>
            </a:prstGeom>
          </p:spPr>
        </p:pic>
        <p:pic>
          <p:nvPicPr>
            <p:cNvPr id="10" name="Picture 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E467B22-21A7-99F2-BB12-862B334FC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418" b="20227"/>
            <a:stretch/>
          </p:blipFill>
          <p:spPr>
            <a:xfrm>
              <a:off x="1176452" y="6266712"/>
              <a:ext cx="1115799" cy="570828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9A7A0AFA-C834-7D14-E84D-77CB7178B9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9900" y="6341239"/>
              <a:ext cx="1446298" cy="421774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72FF87D-2519-66BC-BF49-18E2B893B3A0}"/>
              </a:ext>
            </a:extLst>
          </p:cNvPr>
          <p:cNvSpPr/>
          <p:nvPr userDrawn="1"/>
        </p:nvSpPr>
        <p:spPr>
          <a:xfrm>
            <a:off x="923353" y="365760"/>
            <a:ext cx="152400" cy="73152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84E4C8D-033B-33FF-18FD-391AD7A62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800" y="367200"/>
            <a:ext cx="10360800" cy="731521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14AB1223-E4FA-4D99-155C-C9F420213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E15E2653-A863-1264-830C-47B25263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B99A52-F917-4482-B92F-0B67F39B829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441AC64-1F78-5A90-3233-2B9C497D81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8803" y="1239037"/>
            <a:ext cx="4627796" cy="4422854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1" name="Content Placeholder 37">
            <a:extLst>
              <a:ext uri="{FF2B5EF4-FFF2-40B4-BE49-F238E27FC236}">
                <a16:creationId xmlns:a16="http://schemas.microsoft.com/office/drawing/2014/main" id="{8B606750-6443-EFA4-07AC-CCEB2995B0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5402" y="1239036"/>
            <a:ext cx="4627796" cy="442285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37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BD818B0-C66D-9866-EB02-680AB73F013F}"/>
              </a:ext>
            </a:extLst>
          </p:cNvPr>
          <p:cNvGrpSpPr/>
          <p:nvPr userDrawn="1"/>
        </p:nvGrpSpPr>
        <p:grpSpPr>
          <a:xfrm>
            <a:off x="0" y="6157408"/>
            <a:ext cx="12188952" cy="789436"/>
            <a:chOff x="0" y="6157408"/>
            <a:chExt cx="12188952" cy="7894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7E1551-E26D-34D9-80B5-3EE59A6064E3}"/>
                </a:ext>
              </a:extLst>
            </p:cNvPr>
            <p:cNvSpPr/>
            <p:nvPr/>
          </p:nvSpPr>
          <p:spPr>
            <a:xfrm>
              <a:off x="0" y="6161304"/>
              <a:ext cx="12188952" cy="73152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white and green logo on a black background&#10;&#10;Description automatically generated">
              <a:extLst>
                <a:ext uri="{FF2B5EF4-FFF2-40B4-BE49-F238E27FC236}">
                  <a16:creationId xmlns:a16="http://schemas.microsoft.com/office/drawing/2014/main" id="{4FC489B9-5FD8-17F7-539A-85F3668E7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923" y="6157408"/>
              <a:ext cx="738880" cy="789436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D47394AA-A1CC-6395-DBBC-F4E83153D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418" b="20227"/>
            <a:stretch/>
          </p:blipFill>
          <p:spPr>
            <a:xfrm>
              <a:off x="1176452" y="6266712"/>
              <a:ext cx="1115799" cy="570828"/>
            </a:xfrm>
            <a:prstGeom prst="rect">
              <a:avLst/>
            </a:prstGeom>
          </p:spPr>
        </p:pic>
        <p:pic>
          <p:nvPicPr>
            <p:cNvPr id="12" name="Picture 1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96A095A1-E4F5-3B1F-E0F0-C3BEEBFDB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9900" y="6341239"/>
              <a:ext cx="1446298" cy="421774"/>
            </a:xfrm>
            <a:prstGeom prst="rect">
              <a:avLst/>
            </a:prstGeom>
          </p:spPr>
        </p:pic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DF448-1C97-1C77-C709-803FC93BE3CB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923353" y="1267074"/>
            <a:ext cx="6349279" cy="4666937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3DCCAB94-B63D-8404-4E21-49AB4D4E300E}"/>
              </a:ext>
            </a:extLst>
          </p:cNvPr>
          <p:cNvSpPr/>
          <p:nvPr userDrawn="1"/>
        </p:nvSpPr>
        <p:spPr>
          <a:xfrm>
            <a:off x="8373419" y="1357483"/>
            <a:ext cx="2725124" cy="3488837"/>
          </a:xfrm>
          <a:prstGeom prst="roundRect">
            <a:avLst>
              <a:gd name="adj" fmla="val 8120"/>
            </a:avLst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accent3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68A82473-2844-FF3E-59BC-73C7893D3777}"/>
              </a:ext>
            </a:extLst>
          </p:cNvPr>
          <p:cNvSpPr/>
          <p:nvPr userDrawn="1"/>
        </p:nvSpPr>
        <p:spPr>
          <a:xfrm>
            <a:off x="8373419" y="4937760"/>
            <a:ext cx="2725124" cy="1106366"/>
          </a:xfrm>
          <a:prstGeom prst="roundRect">
            <a:avLst>
              <a:gd name="adj" fmla="val 15108"/>
            </a:avLst>
          </a:prstGeom>
          <a:solidFill>
            <a:schemeClr val="bg2"/>
          </a:solidFill>
          <a:ln w="9525" cap="flat" cmpd="sng" algn="ctr">
            <a:solidFill>
              <a:srgbClr val="1F293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78AB56E-A9B8-3E2A-4737-B3FC76FCA9FC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8610600" y="1544128"/>
            <a:ext cx="2269836" cy="3105510"/>
          </a:xfrm>
        </p:spPr>
        <p:txBody>
          <a:bodyPr>
            <a:noAutofit/>
          </a:bodyPr>
          <a:lstStyle>
            <a:lvl1pPr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5ECD58D-AD84-08FD-A9F7-9151EA284C46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8610600" y="5131772"/>
            <a:ext cx="2269836" cy="737489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292BE1-924B-95A8-853B-F961E05088A5}"/>
              </a:ext>
            </a:extLst>
          </p:cNvPr>
          <p:cNvSpPr/>
          <p:nvPr userDrawn="1"/>
        </p:nvSpPr>
        <p:spPr>
          <a:xfrm>
            <a:off x="923353" y="365760"/>
            <a:ext cx="152400" cy="73152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B9B9AB21-C9CD-043C-8DF0-13654C674C7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98800" y="367200"/>
            <a:ext cx="10360800" cy="731521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B4763A27-B53E-F6A2-7B67-C15ABBB5302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D0B8CBE-1899-48EB-AF69-8E90E7A8AF21}" type="datetime1">
              <a:rPr lang="en-GB" smtClean="0"/>
              <a:t>19/02/2025</a:t>
            </a:fld>
            <a:endParaRPr lang="en-GB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AD62E863-A9DD-ED60-CFD2-E3A20B9EE1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C76D16C2-D455-B702-7745-761C1CB811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B99A52-F917-4482-B92F-0B67F39B82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0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3E14D-E2AD-3C00-952D-8FE27FF5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9D61A-45FF-0AA8-8FAC-D7CB90E08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DDDA3-55FF-54EF-833E-E7978B433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817D3F-786B-46B7-811F-56BC737B1141}" type="datetime1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81129-6ABC-9CE4-605C-907423639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86CC6-41B2-7DC1-3DA9-C02AE2EFF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B99A52-F917-4482-B92F-0B67F39B8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43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tiff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C2E3-F662-AEA4-E711-CE5372002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4866" y="1278918"/>
            <a:ext cx="9819474" cy="3143233"/>
          </a:xfrm>
        </p:spPr>
        <p:txBody>
          <a:bodyPr/>
          <a:lstStyle/>
          <a:p>
            <a:r>
              <a:rPr lang="en-GB" dirty="0"/>
              <a:t>Effect of Salinity on Corrosion Products on Carbon Steel and Chemical Inhibitor Performance in Geothermal Environments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1D06D-F4ED-9601-B08D-50D0FD40D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4866" y="3643774"/>
            <a:ext cx="8887821" cy="1093827"/>
          </a:xfrm>
        </p:spPr>
        <p:txBody>
          <a:bodyPr/>
          <a:lstStyle/>
          <a:p>
            <a:pPr algn="l"/>
            <a:r>
              <a:rPr lang="en-GB"/>
              <a:t>Harry Tookey, Richard Barker, Robert Kay, Peter Wilkie, Alistair Kirkpatrick, Geoff Hughes, Joshua Owen</a:t>
            </a:r>
          </a:p>
        </p:txBody>
      </p:sp>
    </p:spTree>
    <p:extLst>
      <p:ext uri="{BB962C8B-B14F-4D97-AF65-F5344CB8AC3E}">
        <p14:creationId xmlns:p14="http://schemas.microsoft.com/office/powerpoint/2010/main" val="327683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061D9-540D-7EED-163A-1BFB2DCA1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Methodology – </a:t>
            </a:r>
            <a:r>
              <a:rPr lang="en-GB" b="0"/>
              <a:t>Inhibitor Dosage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A57F2-4E98-DC99-98E1-CB250E78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4B2F08-F82A-F69D-E9D2-6FDB463B54E6}"/>
              </a:ext>
            </a:extLst>
          </p:cNvPr>
          <p:cNvSpPr txBox="1"/>
          <p:nvPr/>
        </p:nvSpPr>
        <p:spPr>
          <a:xfrm>
            <a:off x="2612134" y="5651121"/>
            <a:ext cx="6557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R</a:t>
            </a:r>
            <a:r>
              <a:rPr lang="en-GB" sz="1100" b="1" baseline="-25000" dirty="0"/>
              <a:t>ct</a:t>
            </a:r>
            <a:r>
              <a:rPr lang="en-GB" sz="1100" b="1" baseline="30000" dirty="0"/>
              <a:t>-1</a:t>
            </a:r>
            <a:r>
              <a:rPr lang="en-GB" sz="1100" b="1" dirty="0"/>
              <a:t> data on a semi-logarithmic scale for X65 carbon steel in CO</a:t>
            </a:r>
            <a:r>
              <a:rPr lang="en-GB" sz="1100" b="1" baseline="-25000" dirty="0"/>
              <a:t>2</a:t>
            </a:r>
            <a:r>
              <a:rPr lang="en-GB" sz="1100" b="1" dirty="0"/>
              <a:t>-saturated brine at 80 °C, pH 6.2 and 2 wt.% NaCl with incremental dosing of inhibitors A and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A654E-4488-ABC9-76D9-50CDE086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14054"/>
            <a:ext cx="9953293" cy="520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3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D282-5489-E977-FB5B-0FCE4DE7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– </a:t>
            </a:r>
            <a:r>
              <a:rPr lang="en-GB" b="0"/>
              <a:t>Corrosion Rate with Chemical Inhibitor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E52A8-7F53-E983-CE40-E6F0F86A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11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FA23B6-F84E-B5C2-5057-7D287A373026}"/>
              </a:ext>
            </a:extLst>
          </p:cNvPr>
          <p:cNvGrpSpPr/>
          <p:nvPr/>
        </p:nvGrpSpPr>
        <p:grpSpPr>
          <a:xfrm>
            <a:off x="462649" y="1055103"/>
            <a:ext cx="5334000" cy="4747795"/>
            <a:chOff x="462649" y="1018782"/>
            <a:chExt cx="5334000" cy="474779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36CEC1-9E5D-CC5B-C0ED-7E8BC8C71273}"/>
                </a:ext>
              </a:extLst>
            </p:cNvPr>
            <p:cNvGrpSpPr/>
            <p:nvPr/>
          </p:nvGrpSpPr>
          <p:grpSpPr>
            <a:xfrm>
              <a:off x="462649" y="1091424"/>
              <a:ext cx="5334000" cy="4675153"/>
              <a:chOff x="422504" y="1283783"/>
              <a:chExt cx="5334000" cy="467515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83576B-6316-567F-C888-15CD1395DAAA}"/>
                  </a:ext>
                </a:extLst>
              </p:cNvPr>
              <p:cNvSpPr txBox="1"/>
              <p:nvPr/>
            </p:nvSpPr>
            <p:spPr>
              <a:xfrm>
                <a:off x="747748" y="5358772"/>
                <a:ext cx="468351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/>
                  <a:t>R</a:t>
                </a:r>
                <a:r>
                  <a:rPr lang="en-GB" sz="1100" b="1" baseline="-25000" dirty="0"/>
                  <a:t>ct</a:t>
                </a:r>
                <a:r>
                  <a:rPr lang="en-GB" sz="1100" b="1" baseline="30000" dirty="0"/>
                  <a:t>-1</a:t>
                </a:r>
                <a:r>
                  <a:rPr lang="en-GB" sz="1100" b="1" dirty="0"/>
                  <a:t> data on a semi-logarithmic scale for X65 carbon steel in CO</a:t>
                </a:r>
                <a:r>
                  <a:rPr lang="en-GB" sz="1100" b="1" baseline="-25000" dirty="0"/>
                  <a:t>2</a:t>
                </a:r>
                <a:r>
                  <a:rPr lang="en-GB" sz="1100" b="1" dirty="0"/>
                  <a:t> saturated brine at 80 °C, pH 6.2 and 2 wt.%, 12 wt.% and 24 wt.% NaCl with 10ppm of Inhibitor A introduced 1 hour into the test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DBE7C35-1941-E45D-6C96-C294CCB6F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422504" y="1283783"/>
                <a:ext cx="5334000" cy="4000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97798C-6CF8-B387-E0F4-1FF3AE75F296}"/>
                </a:ext>
              </a:extLst>
            </p:cNvPr>
            <p:cNvSpPr txBox="1"/>
            <p:nvPr/>
          </p:nvSpPr>
          <p:spPr>
            <a:xfrm>
              <a:off x="2471281" y="1018782"/>
              <a:ext cx="1316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Inhibitor 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D7F9B24-1084-AFA0-9FE4-6FC8AACA36E9}"/>
              </a:ext>
            </a:extLst>
          </p:cNvPr>
          <p:cNvGrpSpPr/>
          <p:nvPr/>
        </p:nvGrpSpPr>
        <p:grpSpPr>
          <a:xfrm>
            <a:off x="6259298" y="1048215"/>
            <a:ext cx="5470053" cy="4761570"/>
            <a:chOff x="6259298" y="1018782"/>
            <a:chExt cx="5470053" cy="47615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71FAD7-58FD-A2FC-58E3-E1D1ECE15005}"/>
                </a:ext>
              </a:extLst>
            </p:cNvPr>
            <p:cNvGrpSpPr/>
            <p:nvPr/>
          </p:nvGrpSpPr>
          <p:grpSpPr>
            <a:xfrm>
              <a:off x="6259298" y="1077648"/>
              <a:ext cx="5470053" cy="4702704"/>
              <a:chOff x="6185447" y="1283783"/>
              <a:chExt cx="5470053" cy="470270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62D907-F391-FE6B-F85E-38FAB10096BD}"/>
                  </a:ext>
                </a:extLst>
              </p:cNvPr>
              <p:cNvSpPr txBox="1"/>
              <p:nvPr/>
            </p:nvSpPr>
            <p:spPr>
              <a:xfrm>
                <a:off x="6646744" y="5386323"/>
                <a:ext cx="468351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/>
                  <a:t>R</a:t>
                </a:r>
                <a:r>
                  <a:rPr lang="en-GB" sz="1100" b="1" baseline="-25000" dirty="0"/>
                  <a:t>ct</a:t>
                </a:r>
                <a:r>
                  <a:rPr lang="en-GB" sz="1100" b="1" baseline="30000" dirty="0"/>
                  <a:t>-1</a:t>
                </a:r>
                <a:r>
                  <a:rPr lang="en-GB" sz="1100" b="1" dirty="0"/>
                  <a:t> data on a semi-logarithmic scale for X65 carbon steel in CO</a:t>
                </a:r>
                <a:r>
                  <a:rPr lang="en-GB" sz="1100" b="1" baseline="-25000" dirty="0"/>
                  <a:t>2</a:t>
                </a:r>
                <a:r>
                  <a:rPr lang="en-GB" sz="1100" b="1" dirty="0"/>
                  <a:t> saturated brine at 80 °C, pH 6.2 and 2 wt.%, 12 wt.% and 24 wt.% NaCl with 10 ppm of Inhibitor B introduced 1 hour into the test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C7B9844-8970-AFDF-6CC6-E43C24C29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6185447" y="1283783"/>
                <a:ext cx="5470053" cy="4102539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78B45E-98E0-7040-D6A9-1A34BA992C16}"/>
                </a:ext>
              </a:extLst>
            </p:cNvPr>
            <p:cNvSpPr txBox="1"/>
            <p:nvPr/>
          </p:nvSpPr>
          <p:spPr>
            <a:xfrm>
              <a:off x="8335956" y="1018782"/>
              <a:ext cx="1316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Inhibitor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558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EA71-6A80-7796-2185-F2F2D0C2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– </a:t>
            </a:r>
            <a:r>
              <a:rPr lang="en-GB" b="0"/>
              <a:t>Surface Analysis of Inhibitor 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1D02C-C49A-5FCB-577B-0B800B55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69F31-44B7-65CF-3B2A-A6DA122AE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FAA3CC-9EC9-F11B-0BA2-7C1AADD3842C}"/>
              </a:ext>
            </a:extLst>
          </p:cNvPr>
          <p:cNvGrpSpPr/>
          <p:nvPr/>
        </p:nvGrpSpPr>
        <p:grpSpPr>
          <a:xfrm>
            <a:off x="238253" y="1663903"/>
            <a:ext cx="11715494" cy="3524185"/>
            <a:chOff x="238253" y="1663903"/>
            <a:chExt cx="11715494" cy="35241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4A0E89-1728-AFB4-2179-927E694D621F}"/>
                </a:ext>
              </a:extLst>
            </p:cNvPr>
            <p:cNvGrpSpPr/>
            <p:nvPr/>
          </p:nvGrpSpPr>
          <p:grpSpPr>
            <a:xfrm>
              <a:off x="8207419" y="1663903"/>
              <a:ext cx="3746328" cy="3524185"/>
              <a:chOff x="221816" y="1666908"/>
              <a:chExt cx="3746328" cy="3524185"/>
            </a:xfrm>
          </p:grpSpPr>
          <p:pic>
            <p:nvPicPr>
              <p:cNvPr id="8" name="Picture 7" descr="A close-up of a microscope&#10;&#10;Description automatically generated">
                <a:extLst>
                  <a:ext uri="{FF2B5EF4-FFF2-40B4-BE49-F238E27FC236}">
                    <a16:creationId xmlns:a16="http://schemas.microsoft.com/office/drawing/2014/main" id="{2AE33895-576A-574D-7946-7A84D602D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816" y="1666908"/>
                <a:ext cx="3746328" cy="280974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AEF53C-7D11-3A7A-2103-B16331577ED9}"/>
                  </a:ext>
                </a:extLst>
              </p:cNvPr>
              <p:cNvSpPr txBox="1"/>
              <p:nvPr/>
            </p:nvSpPr>
            <p:spPr>
              <a:xfrm>
                <a:off x="555507" y="4590929"/>
                <a:ext cx="3078946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/>
                  <a:t>SEM Image of the carbon steel surface after 24 hrs in 24 wt.% NaCl brine with 10 ppm of Inhibitor A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9E1060-8AD2-203F-A781-E3E9E6DB05C3}"/>
                </a:ext>
              </a:extLst>
            </p:cNvPr>
            <p:cNvGrpSpPr/>
            <p:nvPr/>
          </p:nvGrpSpPr>
          <p:grpSpPr>
            <a:xfrm>
              <a:off x="4222836" y="1663903"/>
              <a:ext cx="3746330" cy="3524185"/>
              <a:chOff x="4222834" y="1666908"/>
              <a:chExt cx="3746330" cy="3524185"/>
            </a:xfrm>
          </p:grpSpPr>
          <p:pic>
            <p:nvPicPr>
              <p:cNvPr id="7" name="Picture 6" descr="A close-up of a microscope&#10;&#10;Description automatically generated">
                <a:extLst>
                  <a:ext uri="{FF2B5EF4-FFF2-40B4-BE49-F238E27FC236}">
                    <a16:creationId xmlns:a16="http://schemas.microsoft.com/office/drawing/2014/main" id="{C47A0E0F-604F-1A0B-2318-11ECBD3C3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2834" y="1666908"/>
                <a:ext cx="3746330" cy="280974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D7D6EA-C711-E113-8683-3E899D4B8FAF}"/>
                  </a:ext>
                </a:extLst>
              </p:cNvPr>
              <p:cNvSpPr txBox="1"/>
              <p:nvPr/>
            </p:nvSpPr>
            <p:spPr>
              <a:xfrm>
                <a:off x="4596009" y="4590929"/>
                <a:ext cx="299998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/>
                  <a:t>SEM Image of the carbon steel surface after 24 hrs in 12 wt.% NaCl brine with 10 ppm of Inhibitor A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42CC149-0167-AB08-4FA2-E89A557BDDCD}"/>
                </a:ext>
              </a:extLst>
            </p:cNvPr>
            <p:cNvGrpSpPr/>
            <p:nvPr/>
          </p:nvGrpSpPr>
          <p:grpSpPr>
            <a:xfrm>
              <a:off x="238253" y="1663903"/>
              <a:ext cx="3746330" cy="3524185"/>
              <a:chOff x="8223854" y="1666908"/>
              <a:chExt cx="3746330" cy="3524185"/>
            </a:xfrm>
          </p:grpSpPr>
          <p:pic>
            <p:nvPicPr>
              <p:cNvPr id="9" name="Picture 8" descr="A close-up of a grey surface&#10;&#10;Description automatically generated">
                <a:extLst>
                  <a:ext uri="{FF2B5EF4-FFF2-40B4-BE49-F238E27FC236}">
                    <a16:creationId xmlns:a16="http://schemas.microsoft.com/office/drawing/2014/main" id="{ECF9485C-5ED4-BF97-A4C7-8EDCD7398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3854" y="1666908"/>
                <a:ext cx="3746330" cy="280974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A3864B-3D62-532A-3007-30AD9D0F9E86}"/>
                  </a:ext>
                </a:extLst>
              </p:cNvPr>
              <p:cNvSpPr txBox="1"/>
              <p:nvPr/>
            </p:nvSpPr>
            <p:spPr>
              <a:xfrm>
                <a:off x="8507037" y="4590929"/>
                <a:ext cx="3179963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/>
                  <a:t>SEM Image of the carbon steel surface after 24 hrs in 2 wt.% NaCl brine with 10 ppm of Inhibitor 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1066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EA71-6A80-7796-2185-F2F2D0C2E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– </a:t>
            </a:r>
            <a:r>
              <a:rPr lang="en-GB" b="0"/>
              <a:t>Surface Analysis of Inhibitor B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1D02C-C49A-5FCB-577B-0B800B55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13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F1B1EB-5C1A-923C-15E1-71423A84D488}"/>
              </a:ext>
            </a:extLst>
          </p:cNvPr>
          <p:cNvGrpSpPr/>
          <p:nvPr/>
        </p:nvGrpSpPr>
        <p:grpSpPr>
          <a:xfrm>
            <a:off x="236400" y="1715745"/>
            <a:ext cx="11719201" cy="3440882"/>
            <a:chOff x="236400" y="1715745"/>
            <a:chExt cx="11719201" cy="34408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9797F2D-3705-A9A6-D479-0A0C6FFF771C}"/>
                </a:ext>
              </a:extLst>
            </p:cNvPr>
            <p:cNvGrpSpPr/>
            <p:nvPr/>
          </p:nvGrpSpPr>
          <p:grpSpPr>
            <a:xfrm>
              <a:off x="8206800" y="1722931"/>
              <a:ext cx="3748801" cy="3426510"/>
              <a:chOff x="236400" y="1708559"/>
              <a:chExt cx="3748801" cy="342651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AEF53C-7D11-3A7A-2103-B16331577ED9}"/>
                  </a:ext>
                </a:extLst>
              </p:cNvPr>
              <p:cNvSpPr txBox="1"/>
              <p:nvPr/>
            </p:nvSpPr>
            <p:spPr>
              <a:xfrm>
                <a:off x="637284" y="4534905"/>
                <a:ext cx="294703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/>
                  <a:t>SEM Image of the carbon steel surface after 24 hrs in 24 wt.% NaCl brine with 10 ppm of Inhibitor B</a:t>
                </a:r>
              </a:p>
            </p:txBody>
          </p:sp>
          <p:pic>
            <p:nvPicPr>
              <p:cNvPr id="18" name="Picture 17" descr="A close-up of a surface&#10;&#10;Description automatically generated">
                <a:extLst>
                  <a:ext uri="{FF2B5EF4-FFF2-40B4-BE49-F238E27FC236}">
                    <a16:creationId xmlns:a16="http://schemas.microsoft.com/office/drawing/2014/main" id="{020CF070-51BF-8BFF-3653-040BD73FC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400" y="1708559"/>
                <a:ext cx="3748801" cy="28116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EA3C22-3811-C559-E20D-ED4C4B049166}"/>
                </a:ext>
              </a:extLst>
            </p:cNvPr>
            <p:cNvGrpSpPr/>
            <p:nvPr/>
          </p:nvGrpSpPr>
          <p:grpSpPr>
            <a:xfrm>
              <a:off x="4221599" y="1715745"/>
              <a:ext cx="3748801" cy="3440882"/>
              <a:chOff x="4221601" y="1708559"/>
              <a:chExt cx="3748801" cy="3440882"/>
            </a:xfrm>
          </p:grpSpPr>
          <p:pic>
            <p:nvPicPr>
              <p:cNvPr id="19" name="Picture 18" descr="A close-up of a microscope&#10;&#10;Description automatically generated">
                <a:extLst>
                  <a:ext uri="{FF2B5EF4-FFF2-40B4-BE49-F238E27FC236}">
                    <a16:creationId xmlns:a16="http://schemas.microsoft.com/office/drawing/2014/main" id="{70F830F2-2C94-8033-E4C9-FB2B22F0B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1601" y="1708559"/>
                <a:ext cx="3748801" cy="28116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D7D6EA-C711-E113-8683-3E899D4B8FAF}"/>
                  </a:ext>
                </a:extLst>
              </p:cNvPr>
              <p:cNvSpPr txBox="1"/>
              <p:nvPr/>
            </p:nvSpPr>
            <p:spPr>
              <a:xfrm>
                <a:off x="4622485" y="4549277"/>
                <a:ext cx="294703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/>
                  <a:t>SEM Image of the carbon steel surface after 24 hrs in 12 wt.% NaCl brine with 10 ppm of Inhibitor B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856311-9667-02DA-E513-5CCD605D6E85}"/>
                </a:ext>
              </a:extLst>
            </p:cNvPr>
            <p:cNvGrpSpPr/>
            <p:nvPr/>
          </p:nvGrpSpPr>
          <p:grpSpPr>
            <a:xfrm>
              <a:off x="236400" y="1715745"/>
              <a:ext cx="3748799" cy="3440882"/>
              <a:chOff x="8206802" y="1708559"/>
              <a:chExt cx="3748799" cy="3440882"/>
            </a:xfrm>
          </p:grpSpPr>
          <p:pic>
            <p:nvPicPr>
              <p:cNvPr id="20" name="Picture 19" descr="A close-up of a wall&#10;&#10;Description automatically generated">
                <a:extLst>
                  <a:ext uri="{FF2B5EF4-FFF2-40B4-BE49-F238E27FC236}">
                    <a16:creationId xmlns:a16="http://schemas.microsoft.com/office/drawing/2014/main" id="{4534F8B8-C5BE-DB74-A119-29D65F290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6802" y="1708559"/>
                <a:ext cx="3748799" cy="28116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A3864B-3D62-532A-3007-30AD9D0F9E86}"/>
                  </a:ext>
                </a:extLst>
              </p:cNvPr>
              <p:cNvSpPr txBox="1"/>
              <p:nvPr/>
            </p:nvSpPr>
            <p:spPr>
              <a:xfrm>
                <a:off x="8607686" y="4549277"/>
                <a:ext cx="294703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/>
                  <a:t>SEM Image of the carbon steel surface after 24 hrs in 2 wt.% NaCl brine with 10 ppm of Inhibitor 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06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6CD07-DD43-141E-399D-5C2195C6C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</a:t>
            </a:r>
            <a:r>
              <a:rPr lang="en-GB" b="0" dirty="0"/>
              <a:t>Comparison of Uninhibited and Inhibited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E1657-4086-ACF4-D30C-C78AE687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14</a:t>
            </a:fld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2E1A19-94D8-6984-2E01-76EEFA4F51D8}"/>
              </a:ext>
            </a:extLst>
          </p:cNvPr>
          <p:cNvGrpSpPr/>
          <p:nvPr/>
        </p:nvGrpSpPr>
        <p:grpSpPr>
          <a:xfrm>
            <a:off x="231010" y="1162424"/>
            <a:ext cx="5334000" cy="4533153"/>
            <a:chOff x="160020" y="1428750"/>
            <a:chExt cx="5334000" cy="453315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5B21B20-A21F-4832-E8D7-2DF3BCFA7143}"/>
                </a:ext>
              </a:extLst>
            </p:cNvPr>
            <p:cNvGrpSpPr/>
            <p:nvPr/>
          </p:nvGrpSpPr>
          <p:grpSpPr>
            <a:xfrm>
              <a:off x="160020" y="1428750"/>
              <a:ext cx="5334000" cy="4000500"/>
              <a:chOff x="160020" y="1428750"/>
              <a:chExt cx="5334000" cy="40005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818DB7-57C2-FFA7-BC34-A6DCB0376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60020" y="1428750"/>
                <a:ext cx="5334000" cy="40005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E97879-425E-4156-6B34-A20B84A956D4}"/>
                  </a:ext>
                </a:extLst>
              </p:cNvPr>
              <p:cNvSpPr txBox="1"/>
              <p:nvPr/>
            </p:nvSpPr>
            <p:spPr>
              <a:xfrm>
                <a:off x="3322450" y="2825124"/>
                <a:ext cx="135915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Final R</a:t>
                </a:r>
                <a:r>
                  <a:rPr lang="en-GB" sz="1100" baseline="-25000" dirty="0"/>
                  <a:t>ct</a:t>
                </a:r>
                <a:r>
                  <a:rPr lang="en-GB" sz="1100" baseline="30000" dirty="0"/>
                  <a:t>-1</a:t>
                </a:r>
                <a:r>
                  <a:rPr lang="en-GB" sz="1100" dirty="0"/>
                  <a:t> 2.82x10</a:t>
                </a:r>
                <a:r>
                  <a:rPr lang="en-GB" sz="1100" baseline="30000" dirty="0"/>
                  <a:t>-4</a:t>
                </a:r>
                <a:endParaRPr lang="en-GB" sz="1100" dirty="0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9CD8C8E-6691-1355-B60F-B15D4BE3EC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598" y="3636739"/>
                <a:ext cx="339601" cy="90103"/>
              </a:xfrm>
              <a:prstGeom prst="straightConnector1">
                <a:avLst/>
              </a:prstGeom>
              <a:ln>
                <a:solidFill>
                  <a:srgbClr val="5F9366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220D96-6B09-CB77-27E7-A0370A8567D7}"/>
                  </a:ext>
                </a:extLst>
              </p:cNvPr>
              <p:cNvSpPr txBox="1"/>
              <p:nvPr/>
            </p:nvSpPr>
            <p:spPr>
              <a:xfrm>
                <a:off x="3322450" y="3445299"/>
                <a:ext cx="135915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Final R</a:t>
                </a:r>
                <a:r>
                  <a:rPr lang="en-GB" sz="1100" baseline="-25000" dirty="0"/>
                  <a:t>ct</a:t>
                </a:r>
                <a:r>
                  <a:rPr lang="en-GB" sz="1100" baseline="30000" dirty="0"/>
                  <a:t>-1</a:t>
                </a:r>
                <a:r>
                  <a:rPr lang="en-GB" sz="1100" dirty="0"/>
                  <a:t> 1.29x10</a:t>
                </a:r>
                <a:r>
                  <a:rPr lang="en-GB" sz="1100" baseline="30000" dirty="0"/>
                  <a:t>-4</a:t>
                </a:r>
                <a:endParaRPr lang="en-GB" sz="11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660B92-30B7-71A9-7221-3F0CDD2B00EE}"/>
                  </a:ext>
                </a:extLst>
              </p:cNvPr>
              <p:cNvSpPr txBox="1"/>
              <p:nvPr/>
            </p:nvSpPr>
            <p:spPr>
              <a:xfrm>
                <a:off x="3102022" y="4282681"/>
                <a:ext cx="14045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Final R</a:t>
                </a:r>
                <a:r>
                  <a:rPr lang="en-GB" sz="1100" baseline="-25000" dirty="0"/>
                  <a:t>ct</a:t>
                </a:r>
                <a:r>
                  <a:rPr lang="en-GB" sz="1100" baseline="30000" dirty="0"/>
                  <a:t>-1</a:t>
                </a:r>
                <a:r>
                  <a:rPr lang="en-GB" sz="1100" dirty="0"/>
                  <a:t> 7.10x10</a:t>
                </a:r>
                <a:r>
                  <a:rPr lang="en-GB" sz="1100" baseline="30000" dirty="0"/>
                  <a:t>-5</a:t>
                </a:r>
                <a:endParaRPr lang="en-GB" sz="1100" dirty="0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42EA9CE1-8622-A580-07B1-6C567D34A9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25112" y="4162547"/>
                <a:ext cx="503672" cy="134544"/>
              </a:xfrm>
              <a:prstGeom prst="straightConnector1">
                <a:avLst/>
              </a:prstGeom>
              <a:ln>
                <a:solidFill>
                  <a:srgbClr val="70609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86EA064-FFAF-DE9F-305C-AE9A5DC4EA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598" y="3058320"/>
                <a:ext cx="320040" cy="298750"/>
              </a:xfrm>
              <a:prstGeom prst="straightConnector1">
                <a:avLst/>
              </a:prstGeom>
              <a:ln>
                <a:solidFill>
                  <a:srgbClr val="9F215A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5989F4-A6F3-D100-9517-081C2C907D4D}"/>
                </a:ext>
              </a:extLst>
            </p:cNvPr>
            <p:cNvSpPr txBox="1"/>
            <p:nvPr/>
          </p:nvSpPr>
          <p:spPr>
            <a:xfrm>
              <a:off x="485264" y="5361739"/>
              <a:ext cx="468351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R</a:t>
              </a:r>
              <a:r>
                <a:rPr lang="en-GB" sz="1100" b="1" baseline="-25000" dirty="0"/>
                <a:t>ct</a:t>
              </a:r>
              <a:r>
                <a:rPr lang="en-GB" sz="1100" b="1" baseline="30000" dirty="0"/>
                <a:t>-1</a:t>
              </a:r>
              <a:r>
                <a:rPr lang="en-GB" sz="1100" b="1" dirty="0"/>
                <a:t> data on a semi-logarithmic scale for X65 carbon steel in CO2-saturated brine at 80 °C, pH 6.2 and 24 wt.% NaCl with 10ppm of Inhibitor A and Inhibitor B introduced 1 hour into their respective tests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3FA290-9C03-1294-74F9-478ACD3946D0}"/>
              </a:ext>
            </a:extLst>
          </p:cNvPr>
          <p:cNvGrpSpPr/>
          <p:nvPr/>
        </p:nvGrpSpPr>
        <p:grpSpPr>
          <a:xfrm>
            <a:off x="5796020" y="1175073"/>
            <a:ext cx="6164971" cy="4507855"/>
            <a:chOff x="6096000" y="1424862"/>
            <a:chExt cx="6164971" cy="450785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6C44026-836A-823D-1663-A3ECA70F189A}"/>
                </a:ext>
              </a:extLst>
            </p:cNvPr>
            <p:cNvGrpSpPr/>
            <p:nvPr/>
          </p:nvGrpSpPr>
          <p:grpSpPr>
            <a:xfrm>
              <a:off x="6096000" y="1424862"/>
              <a:ext cx="6164971" cy="4000500"/>
              <a:chOff x="6096000" y="1424862"/>
              <a:chExt cx="6164971" cy="400050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4DDBF9A-F50E-498A-358B-6CE98503B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6096000" y="1424862"/>
                <a:ext cx="5334000" cy="40005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CFA8D2-AC78-CB5C-EB96-84AFDC195B40}"/>
                  </a:ext>
                </a:extLst>
              </p:cNvPr>
              <p:cNvSpPr txBox="1"/>
              <p:nvPr/>
            </p:nvSpPr>
            <p:spPr>
              <a:xfrm>
                <a:off x="9266047" y="3392615"/>
                <a:ext cx="13716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Final R</a:t>
                </a:r>
                <a:r>
                  <a:rPr lang="en-GB" sz="1100" baseline="-25000" dirty="0"/>
                  <a:t>ct</a:t>
                </a:r>
                <a:r>
                  <a:rPr lang="en-GB" sz="1100" baseline="30000" dirty="0"/>
                  <a:t>-1</a:t>
                </a:r>
                <a:r>
                  <a:rPr lang="en-GB" sz="1100" dirty="0"/>
                  <a:t> 9.38x10</a:t>
                </a:r>
                <a:r>
                  <a:rPr lang="en-GB" sz="1100" baseline="30000" dirty="0"/>
                  <a:t>-5</a:t>
                </a:r>
                <a:endParaRPr lang="en-GB" sz="1100" dirty="0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EFF3337-F554-15E1-5266-E42EE483F2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9258" y="4151467"/>
                <a:ext cx="439574" cy="104225"/>
              </a:xfrm>
              <a:prstGeom prst="straightConnector1">
                <a:avLst/>
              </a:prstGeom>
              <a:ln>
                <a:solidFill>
                  <a:srgbClr val="5F9366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D0F390E-B341-D692-D4DC-427E3FCC7459}"/>
                  </a:ext>
                </a:extLst>
              </p:cNvPr>
              <p:cNvSpPr txBox="1"/>
              <p:nvPr/>
            </p:nvSpPr>
            <p:spPr>
              <a:xfrm>
                <a:off x="10858229" y="3937269"/>
                <a:ext cx="140274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Final R</a:t>
                </a:r>
                <a:r>
                  <a:rPr lang="en-GB" sz="1100" baseline="-25000" dirty="0"/>
                  <a:t>ct</a:t>
                </a:r>
                <a:r>
                  <a:rPr lang="en-GB" sz="1100" baseline="30000" dirty="0"/>
                  <a:t>-1</a:t>
                </a:r>
                <a:r>
                  <a:rPr lang="en-GB" sz="1100" dirty="0"/>
                  <a:t> 5.03x10</a:t>
                </a:r>
                <a:r>
                  <a:rPr lang="en-GB" sz="1100" baseline="30000" dirty="0"/>
                  <a:t>-5</a:t>
                </a:r>
                <a:endParaRPr lang="en-GB" sz="1100" dirty="0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12D1A7BE-804D-2623-CE05-F346BCF01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5530" y="3576104"/>
                <a:ext cx="320040" cy="298750"/>
              </a:xfrm>
              <a:prstGeom prst="straightConnector1">
                <a:avLst/>
              </a:prstGeom>
              <a:ln>
                <a:solidFill>
                  <a:srgbClr val="9F215A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1B4991F-80A7-ED3E-6DD4-BB2696BD89E7}"/>
                  </a:ext>
                </a:extLst>
              </p:cNvPr>
              <p:cNvSpPr txBox="1"/>
              <p:nvPr/>
            </p:nvSpPr>
            <p:spPr>
              <a:xfrm>
                <a:off x="10789258" y="4555451"/>
                <a:ext cx="140274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Final R</a:t>
                </a:r>
                <a:r>
                  <a:rPr lang="en-GB" sz="1100" baseline="-25000" dirty="0"/>
                  <a:t>ct</a:t>
                </a:r>
                <a:r>
                  <a:rPr lang="en-GB" sz="1100" baseline="30000" dirty="0"/>
                  <a:t>-1</a:t>
                </a:r>
                <a:r>
                  <a:rPr lang="en-GB" sz="1100" dirty="0"/>
                  <a:t> 3.52x10</a:t>
                </a:r>
                <a:r>
                  <a:rPr lang="en-GB" sz="1100" baseline="30000" dirty="0"/>
                  <a:t>-5</a:t>
                </a:r>
                <a:endParaRPr lang="en-GB" sz="1100" dirty="0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0BFE3CD-C485-A195-75D4-FEBE5F657D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792366" y="4452761"/>
                <a:ext cx="312390" cy="129072"/>
              </a:xfrm>
              <a:prstGeom prst="straightConnector1">
                <a:avLst/>
              </a:prstGeom>
              <a:ln>
                <a:solidFill>
                  <a:srgbClr val="70609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8344D0-2A0D-429A-BE6D-7E770247A4B6}"/>
                </a:ext>
              </a:extLst>
            </p:cNvPr>
            <p:cNvSpPr txBox="1"/>
            <p:nvPr/>
          </p:nvSpPr>
          <p:spPr>
            <a:xfrm>
              <a:off x="6421244" y="5332553"/>
              <a:ext cx="468351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R</a:t>
              </a:r>
              <a:r>
                <a:rPr lang="en-GB" sz="1100" b="1" baseline="-25000" dirty="0"/>
                <a:t>ct</a:t>
              </a:r>
              <a:r>
                <a:rPr lang="en-GB" sz="1100" b="1" baseline="30000" dirty="0"/>
                <a:t>-1</a:t>
              </a:r>
              <a:r>
                <a:rPr lang="en-GB" sz="1100" b="1" dirty="0"/>
                <a:t> data on a semi-logarithmic scale for X65 carbon steel in CO2-saturated brine at 80 °C, pH 6.2 and 12 wt.% NaCl with 10ppm of Inhibitor A and Inhibitor B introduced 1 hour into their respective tests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D61E1A2-A819-E983-17F3-D063738E3506}"/>
              </a:ext>
            </a:extLst>
          </p:cNvPr>
          <p:cNvSpPr txBox="1"/>
          <p:nvPr/>
        </p:nvSpPr>
        <p:spPr>
          <a:xfrm>
            <a:off x="2128713" y="1105528"/>
            <a:ext cx="153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24 wt.% NaCl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8ED548-AE5D-567C-DEDE-4795EC273BEF}"/>
              </a:ext>
            </a:extLst>
          </p:cNvPr>
          <p:cNvSpPr txBox="1"/>
          <p:nvPr/>
        </p:nvSpPr>
        <p:spPr>
          <a:xfrm>
            <a:off x="7693723" y="1129356"/>
            <a:ext cx="153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12 wt.% NaCl</a:t>
            </a:r>
          </a:p>
        </p:txBody>
      </p:sp>
    </p:spTree>
    <p:extLst>
      <p:ext uri="{BB962C8B-B14F-4D97-AF65-F5344CB8AC3E}">
        <p14:creationId xmlns:p14="http://schemas.microsoft.com/office/powerpoint/2010/main" val="3662872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4DD6-76C4-3707-AF64-D8444501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– </a:t>
            </a:r>
            <a:r>
              <a:rPr lang="en-GB" b="0"/>
              <a:t>Surface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88C8D9-4CD9-088B-9C9C-52BFD561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15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187891-9082-040A-5717-E02F4146D642}"/>
              </a:ext>
            </a:extLst>
          </p:cNvPr>
          <p:cNvGrpSpPr/>
          <p:nvPr/>
        </p:nvGrpSpPr>
        <p:grpSpPr>
          <a:xfrm>
            <a:off x="177484" y="1665664"/>
            <a:ext cx="11837033" cy="3526673"/>
            <a:chOff x="177484" y="1665664"/>
            <a:chExt cx="11837033" cy="35266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C237F9-9D2C-1584-6534-7603DFB76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7484" y="1665665"/>
              <a:ext cx="3902010" cy="2926508"/>
            </a:xfrm>
            <a:prstGeom prst="rect">
              <a:avLst/>
            </a:prstGeom>
          </p:spPr>
        </p:pic>
        <p:pic>
          <p:nvPicPr>
            <p:cNvPr id="7" name="Picture 6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9C67F765-02A2-6F6D-3161-792F712E3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4994" y="1665664"/>
              <a:ext cx="3902012" cy="2926509"/>
            </a:xfrm>
            <a:prstGeom prst="rect">
              <a:avLst/>
            </a:prstGeom>
          </p:spPr>
        </p:pic>
        <p:pic>
          <p:nvPicPr>
            <p:cNvPr id="8" name="Picture 7" descr="A close-up of a surface&#10;&#10;Description automatically generated">
              <a:extLst>
                <a:ext uri="{FF2B5EF4-FFF2-40B4-BE49-F238E27FC236}">
                  <a16:creationId xmlns:a16="http://schemas.microsoft.com/office/drawing/2014/main" id="{5D65079B-788C-9E57-9C51-E620B1ACE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505" y="1665664"/>
              <a:ext cx="3902012" cy="292650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E8F591-0A91-F7F7-4464-F5CA05C67489}"/>
                </a:ext>
              </a:extLst>
            </p:cNvPr>
            <p:cNvSpPr txBox="1"/>
            <p:nvPr/>
          </p:nvSpPr>
          <p:spPr>
            <a:xfrm>
              <a:off x="654973" y="4592173"/>
              <a:ext cx="294703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SEM image of the carbon steel surface after 24 hrs in 24 wt.% NaCl brine with no chemical inhibitor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7EC6E5-EAC4-CC06-045D-E8550C5DE03B}"/>
                </a:ext>
              </a:extLst>
            </p:cNvPr>
            <p:cNvSpPr txBox="1"/>
            <p:nvPr/>
          </p:nvSpPr>
          <p:spPr>
            <a:xfrm>
              <a:off x="4622484" y="4592173"/>
              <a:ext cx="294703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SEM image of the carbon steel surface after 24 hrs in 24 wt.% NaCl brine with 10 ppm of Inhibitor 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22081E-DE03-CB46-A489-68F42A64D361}"/>
                </a:ext>
              </a:extLst>
            </p:cNvPr>
            <p:cNvSpPr txBox="1"/>
            <p:nvPr/>
          </p:nvSpPr>
          <p:spPr>
            <a:xfrm>
              <a:off x="8612568" y="4592173"/>
              <a:ext cx="294703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SEM image of the carbon steel surface after 24 hrs in 24 wt.% NaCl brine with 10 ppm of Inhibitor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410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A00B-3319-AFC6-C58A-6F0F1D90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300DF-471D-BF0E-572F-76FE8A4A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16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2C05B6A-3D4F-E7A7-1C38-8883FF2AC2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8398887"/>
              </p:ext>
            </p:extLst>
          </p:nvPr>
        </p:nvGraphicFramePr>
        <p:xfrm>
          <a:off x="923353" y="1410438"/>
          <a:ext cx="1043044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7481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1B95-DBEB-F335-ED05-3A8D4199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Next Steps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F00F4-AA20-D358-C0A5-20DA51FF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17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F8FB65F-4149-6BFC-2178-18BEDDF4D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353550"/>
              </p:ext>
            </p:extLst>
          </p:nvPr>
        </p:nvGraphicFramePr>
        <p:xfrm>
          <a:off x="923353" y="1410438"/>
          <a:ext cx="1043044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62837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DB71DC7-4D62-8085-8916-338CC8638D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/>
              <a:t>Any Questions? </a:t>
            </a:r>
          </a:p>
          <a:p>
            <a:pPr algn="l"/>
            <a:r>
              <a:rPr lang="en-GB" dirty="0"/>
              <a:t>mnhpft@leeds.ac.uk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19B465-CC04-4AD3-8DD8-32939F427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2658601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5CD54A-4CDA-C7D6-1E0A-4EBDC3C9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Background – </a:t>
            </a:r>
            <a:r>
              <a:rPr lang="en-GB" b="0"/>
              <a:t>Research Context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163650-A1D0-F4D2-6750-1C7F80D8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5" name="Content Placeholder 4" descr="A diagram of a structure&#10;&#10;Description automatically generated">
            <a:extLst>
              <a:ext uri="{FF2B5EF4-FFF2-40B4-BE49-F238E27FC236}">
                <a16:creationId xmlns:a16="http://schemas.microsoft.com/office/drawing/2014/main" id="{950CF0B1-E9CD-2A35-7B93-A82380276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54" y="1662416"/>
            <a:ext cx="5541460" cy="3533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7122E5-EFE0-AB94-5502-0D78367CB113}"/>
              </a:ext>
            </a:extLst>
          </p:cNvPr>
          <p:cNvSpPr txBox="1"/>
          <p:nvPr/>
        </p:nvSpPr>
        <p:spPr>
          <a:xfrm>
            <a:off x="780585" y="1720840"/>
            <a:ext cx="53154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Geothermal systems are a reliable energy source that are less carbon-heavy than fossil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Ecological impact from corrosion-related failures can impact biodiversity through water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corrosion inhibitors are toxic and environmentally harmful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A large range of operating conditions presents challenges when developing and evaluating potential new inhibitors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86725-A1A7-6E10-9763-364E28142EE1}"/>
              </a:ext>
            </a:extLst>
          </p:cNvPr>
          <p:cNvSpPr txBox="1"/>
          <p:nvPr/>
        </p:nvSpPr>
        <p:spPr>
          <a:xfrm>
            <a:off x="4337824" y="6238368"/>
            <a:ext cx="6891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[1] M. A. Quraishi, D. S. Chauhan, and F. A. Ansari, "Development of environmentally benign corrosion inhibitors for organic acid environments for oil-gas industry," of Molecular Liquids, vol. 329, 2021,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251431-C6E1-FAD0-DEF6-C4C0F03E4DAB}"/>
              </a:ext>
            </a:extLst>
          </p:cNvPr>
          <p:cNvSpPr txBox="1"/>
          <p:nvPr/>
        </p:nvSpPr>
        <p:spPr>
          <a:xfrm>
            <a:off x="7907684" y="5159114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Example of geothermal energy plant</a:t>
            </a:r>
            <a:r>
              <a:rPr lang="en-GB" sz="1100" b="1" baseline="30000" dirty="0"/>
              <a:t> [1]</a:t>
            </a:r>
          </a:p>
        </p:txBody>
      </p:sp>
    </p:spTree>
    <p:extLst>
      <p:ext uri="{BB962C8B-B14F-4D97-AF65-F5344CB8AC3E}">
        <p14:creationId xmlns:p14="http://schemas.microsoft.com/office/powerpoint/2010/main" val="96875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314E-E418-FC8D-4885-9F2B0606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 – </a:t>
            </a:r>
            <a:r>
              <a:rPr lang="en-GB" b="0"/>
              <a:t>Geothermal Conditions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885317-4489-9D0F-C343-B00BDFA98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3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DE6626D-63FA-5413-53D9-3F13BEE545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7803812"/>
              </p:ext>
            </p:extLst>
          </p:nvPr>
        </p:nvGraphicFramePr>
        <p:xfrm>
          <a:off x="842962" y="3029969"/>
          <a:ext cx="10506076" cy="24151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6519">
                  <a:extLst>
                    <a:ext uri="{9D8B030D-6E8A-4147-A177-3AD203B41FA5}">
                      <a16:colId xmlns:a16="http://schemas.microsoft.com/office/drawing/2014/main" val="1403681799"/>
                    </a:ext>
                  </a:extLst>
                </a:gridCol>
                <a:gridCol w="2626519">
                  <a:extLst>
                    <a:ext uri="{9D8B030D-6E8A-4147-A177-3AD203B41FA5}">
                      <a16:colId xmlns:a16="http://schemas.microsoft.com/office/drawing/2014/main" val="3544021277"/>
                    </a:ext>
                  </a:extLst>
                </a:gridCol>
                <a:gridCol w="2626519">
                  <a:extLst>
                    <a:ext uri="{9D8B030D-6E8A-4147-A177-3AD203B41FA5}">
                      <a16:colId xmlns:a16="http://schemas.microsoft.com/office/drawing/2014/main" val="4107762126"/>
                    </a:ext>
                  </a:extLst>
                </a:gridCol>
                <a:gridCol w="2626519">
                  <a:extLst>
                    <a:ext uri="{9D8B030D-6E8A-4147-A177-3AD203B41FA5}">
                      <a16:colId xmlns:a16="http://schemas.microsoft.com/office/drawing/2014/main" val="1146356240"/>
                    </a:ext>
                  </a:extLst>
                </a:gridCol>
              </a:tblGrid>
              <a:tr h="483034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Temperature (</a:t>
                      </a:r>
                      <a:r>
                        <a:rPr lang="en-GB" sz="1800" b="1" kern="1200">
                          <a:solidFill>
                            <a:schemeClr val="lt1"/>
                          </a:solidFill>
                          <a:effectLst/>
                        </a:rPr>
                        <a:t>°C)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TDS (g/L)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853627"/>
                  </a:ext>
                </a:extLst>
              </a:tr>
              <a:tr h="483034">
                <a:tc>
                  <a:txBody>
                    <a:bodyPr/>
                    <a:lstStyle/>
                    <a:p>
                      <a:pPr algn="ctr"/>
                      <a:r>
                        <a:rPr lang="en-GB" err="1"/>
                        <a:t>Neunrandenburg</a:t>
                      </a:r>
                      <a:r>
                        <a:rPr lang="en-GB"/>
                        <a:t> </a:t>
                      </a:r>
                      <a:r>
                        <a:rPr lang="en-GB" baseline="30000"/>
                        <a:t>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65-85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130-134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 ± 0.1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810249"/>
                  </a:ext>
                </a:extLst>
              </a:tr>
              <a:tr h="483034"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Soultz</a:t>
                      </a:r>
                      <a:r>
                        <a:rPr lang="en-GB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-sous-</a:t>
                      </a:r>
                      <a:r>
                        <a:rPr lang="en-GB" sz="18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Forêts</a:t>
                      </a:r>
                      <a:r>
                        <a:rPr lang="en-GB" sz="1800" kern="1200" baseline="300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[3]</a:t>
                      </a:r>
                      <a:endParaRPr lang="en-GB" baseline="30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5.03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56326"/>
                  </a:ext>
                </a:extLst>
              </a:tr>
              <a:tr h="483034">
                <a:tc>
                  <a:txBody>
                    <a:bodyPr/>
                    <a:lstStyle/>
                    <a:p>
                      <a:pPr algn="ctr"/>
                      <a:r>
                        <a:rPr lang="en-GB" err="1"/>
                        <a:t>Rittershoffen</a:t>
                      </a:r>
                      <a:r>
                        <a:rPr lang="en-GB" baseline="30000"/>
                        <a:t>[4]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6.27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735834"/>
                  </a:ext>
                </a:extLst>
              </a:tr>
              <a:tr h="483034">
                <a:tc>
                  <a:txBody>
                    <a:bodyPr/>
                    <a:lstStyle/>
                    <a:p>
                      <a:pPr algn="ctr"/>
                      <a:r>
                        <a:rPr lang="en-GB" err="1"/>
                        <a:t>Rihen</a:t>
                      </a:r>
                      <a:r>
                        <a:rPr lang="en-GB" baseline="30000"/>
                        <a:t>[4]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6.92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74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BEF7366-DC5C-8DC8-4A47-7F5408D13D9A}"/>
              </a:ext>
            </a:extLst>
          </p:cNvPr>
          <p:cNvSpPr txBox="1"/>
          <p:nvPr/>
        </p:nvSpPr>
        <p:spPr>
          <a:xfrm>
            <a:off x="842962" y="1602680"/>
            <a:ext cx="1050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Conditions in geothermal sites can vary greatly in terms of temperature, Total Dissolved Solids (TDS), and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Understanding the corrosion mechanism and products requires individualised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168EB-398F-E6EA-1895-30C5E742DBE4}"/>
              </a:ext>
            </a:extLst>
          </p:cNvPr>
          <p:cNvSpPr txBox="1"/>
          <p:nvPr/>
        </p:nvSpPr>
        <p:spPr>
          <a:xfrm>
            <a:off x="3858769" y="6235935"/>
            <a:ext cx="7700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[2] A. Westphal, S. </a:t>
            </a:r>
            <a:r>
              <a:rPr lang="en-GB" sz="600" err="1">
                <a:solidFill>
                  <a:schemeClr val="bg1"/>
                </a:solidFill>
              </a:rPr>
              <a:t>Lerm</a:t>
            </a:r>
            <a:r>
              <a:rPr lang="en-GB" sz="600">
                <a:solidFill>
                  <a:schemeClr val="bg1"/>
                </a:solidFill>
              </a:rPr>
              <a:t>, R. </a:t>
            </a:r>
            <a:r>
              <a:rPr lang="en-GB" sz="600" err="1">
                <a:solidFill>
                  <a:schemeClr val="bg1"/>
                </a:solidFill>
              </a:rPr>
              <a:t>Miethling</a:t>
            </a:r>
            <a:r>
              <a:rPr lang="en-GB" sz="600">
                <a:solidFill>
                  <a:schemeClr val="bg1"/>
                </a:solidFill>
              </a:rPr>
              <a:t>-Graff, A. </a:t>
            </a:r>
            <a:r>
              <a:rPr lang="en-GB" sz="600" err="1">
                <a:solidFill>
                  <a:schemeClr val="bg1"/>
                </a:solidFill>
              </a:rPr>
              <a:t>Seibt</a:t>
            </a:r>
            <a:r>
              <a:rPr lang="en-GB" sz="600">
                <a:solidFill>
                  <a:schemeClr val="bg1"/>
                </a:solidFill>
              </a:rPr>
              <a:t>, M. </a:t>
            </a:r>
            <a:r>
              <a:rPr lang="en-GB" sz="600" err="1">
                <a:solidFill>
                  <a:schemeClr val="bg1"/>
                </a:solidFill>
              </a:rPr>
              <a:t>Wolfgramm</a:t>
            </a:r>
            <a:r>
              <a:rPr lang="en-GB" sz="600">
                <a:solidFill>
                  <a:schemeClr val="bg1"/>
                </a:solidFill>
              </a:rPr>
              <a:t>, and H. </a:t>
            </a:r>
            <a:r>
              <a:rPr lang="en-GB" sz="600" err="1">
                <a:solidFill>
                  <a:schemeClr val="bg1"/>
                </a:solidFill>
              </a:rPr>
              <a:t>Würdemann</a:t>
            </a:r>
            <a:r>
              <a:rPr lang="en-GB" sz="600">
                <a:solidFill>
                  <a:schemeClr val="bg1"/>
                </a:solidFill>
              </a:rPr>
              <a:t>, "Effects of plant downtime on the microbial community composition in the highly saline brine of a geothermal plant in the North German Basin," Applied Microbiology and Biotechnology, vol. 100, no. 7, pp. 3277-3290, 2016/04/01 2016</a:t>
            </a:r>
          </a:p>
          <a:p>
            <a:r>
              <a:rPr lang="en-GB" sz="600">
                <a:solidFill>
                  <a:schemeClr val="bg1"/>
                </a:solidFill>
              </a:rPr>
              <a:t>[3] N. </a:t>
            </a:r>
            <a:r>
              <a:rPr lang="en-GB" sz="600" err="1">
                <a:solidFill>
                  <a:schemeClr val="bg1"/>
                </a:solidFill>
              </a:rPr>
              <a:t>Mundhenk</a:t>
            </a:r>
            <a:r>
              <a:rPr lang="en-GB" sz="600">
                <a:solidFill>
                  <a:schemeClr val="bg1"/>
                </a:solidFill>
              </a:rPr>
              <a:t>, P. Huttenloch, T. Kohl, H. Steger, and R. Zorn, "Metal corrosion in geothermal brine environments of the Upper Rhine graben – Laboratory and on-site studies," </a:t>
            </a:r>
            <a:r>
              <a:rPr lang="en-GB" sz="600" err="1">
                <a:solidFill>
                  <a:schemeClr val="bg1"/>
                </a:solidFill>
              </a:rPr>
              <a:t>Geothermics</a:t>
            </a:r>
            <a:r>
              <a:rPr lang="en-GB" sz="600">
                <a:solidFill>
                  <a:schemeClr val="bg1"/>
                </a:solidFill>
              </a:rPr>
              <a:t>, vol. 46, pp. 14-21, 2013/04/01/ 2013</a:t>
            </a:r>
          </a:p>
          <a:p>
            <a:r>
              <a:rPr lang="en-GB" sz="600">
                <a:solidFill>
                  <a:schemeClr val="bg1"/>
                </a:solidFill>
              </a:rPr>
              <a:t>[4] B. </a:t>
            </a:r>
            <a:r>
              <a:rPr lang="en-GB" sz="600" err="1">
                <a:solidFill>
                  <a:schemeClr val="bg1"/>
                </a:solidFill>
              </a:rPr>
              <a:t>Sanjuan</a:t>
            </a:r>
            <a:r>
              <a:rPr lang="en-GB" sz="600">
                <a:solidFill>
                  <a:schemeClr val="bg1"/>
                </a:solidFill>
              </a:rPr>
              <a:t>, R. </a:t>
            </a:r>
            <a:r>
              <a:rPr lang="en-GB" sz="600" err="1">
                <a:solidFill>
                  <a:schemeClr val="bg1"/>
                </a:solidFill>
              </a:rPr>
              <a:t>Millot</a:t>
            </a:r>
            <a:r>
              <a:rPr lang="en-GB" sz="600">
                <a:solidFill>
                  <a:schemeClr val="bg1"/>
                </a:solidFill>
              </a:rPr>
              <a:t>, C. Innocent, C. </a:t>
            </a:r>
            <a:r>
              <a:rPr lang="en-GB" sz="600" err="1">
                <a:solidFill>
                  <a:schemeClr val="bg1"/>
                </a:solidFill>
              </a:rPr>
              <a:t>Dezayes</a:t>
            </a:r>
            <a:r>
              <a:rPr lang="en-GB" sz="600">
                <a:solidFill>
                  <a:schemeClr val="bg1"/>
                </a:solidFill>
              </a:rPr>
              <a:t>, J. </a:t>
            </a:r>
            <a:r>
              <a:rPr lang="en-GB" sz="600" err="1">
                <a:solidFill>
                  <a:schemeClr val="bg1"/>
                </a:solidFill>
              </a:rPr>
              <a:t>Scheiber</a:t>
            </a:r>
            <a:r>
              <a:rPr lang="en-GB" sz="600">
                <a:solidFill>
                  <a:schemeClr val="bg1"/>
                </a:solidFill>
              </a:rPr>
              <a:t>, and M. Brach, "Major geochemical characteristics of geothermal brines from the Upper Rhine Graben granitic basement with constraints on temperature and circulation," Chemical Geology, vol. 428, pp. 27-47, 2016/06/15/ 2016</a:t>
            </a:r>
          </a:p>
        </p:txBody>
      </p:sp>
    </p:spTree>
    <p:extLst>
      <p:ext uri="{BB962C8B-B14F-4D97-AF65-F5344CB8AC3E}">
        <p14:creationId xmlns:p14="http://schemas.microsoft.com/office/powerpoint/2010/main" val="23434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C460-2316-9C05-F6AB-B4C04376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– </a:t>
            </a:r>
            <a:r>
              <a:rPr lang="en-GB" b="0" dirty="0"/>
              <a:t>Corrosion Products on Carbon Steel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E74CA-EC53-F38D-E6CC-34C42070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4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F7B902-F2AD-E104-2FFC-F63CF17622B4}"/>
              </a:ext>
            </a:extLst>
          </p:cNvPr>
          <p:cNvGrpSpPr/>
          <p:nvPr/>
        </p:nvGrpSpPr>
        <p:grpSpPr>
          <a:xfrm>
            <a:off x="6030722" y="1416784"/>
            <a:ext cx="5921935" cy="4212197"/>
            <a:chOff x="6030722" y="1416784"/>
            <a:chExt cx="5921935" cy="421219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E21996-A90C-C11F-9D34-1E5E4C6C5EE2}"/>
                </a:ext>
              </a:extLst>
            </p:cNvPr>
            <p:cNvGrpSpPr/>
            <p:nvPr/>
          </p:nvGrpSpPr>
          <p:grpSpPr>
            <a:xfrm>
              <a:off x="6030722" y="1416784"/>
              <a:ext cx="5921935" cy="4212197"/>
              <a:chOff x="5976189" y="1408017"/>
              <a:chExt cx="5558886" cy="421219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919CFF2-5DF7-6179-4B32-D5B31DF849F2}"/>
                  </a:ext>
                </a:extLst>
              </p:cNvPr>
              <p:cNvSpPr/>
              <p:nvPr/>
            </p:nvSpPr>
            <p:spPr>
              <a:xfrm rot="16200000">
                <a:off x="8134267" y="2219408"/>
                <a:ext cx="1242728" cy="5558884"/>
              </a:xfrm>
              <a:prstGeom prst="rect">
                <a:avLst/>
              </a:prstGeom>
              <a:solidFill>
                <a:srgbClr val="777777"/>
              </a:solidFill>
              <a:ln>
                <a:solidFill>
                  <a:srgbClr val="7777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A156C17-231F-780C-FC0F-95ECC717E4D2}"/>
                  </a:ext>
                </a:extLst>
              </p:cNvPr>
              <p:cNvSpPr/>
              <p:nvPr/>
            </p:nvSpPr>
            <p:spPr>
              <a:xfrm rot="16200000">
                <a:off x="7424606" y="-40398"/>
                <a:ext cx="2662053" cy="5558884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solidFill>
                  <a:schemeClr val="tx1">
                    <a:lumMod val="25000"/>
                    <a:lumOff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A5F7AF1-A3BD-AD78-34BE-A6819AFB0527}"/>
                  </a:ext>
                </a:extLst>
              </p:cNvPr>
              <p:cNvSpPr/>
              <p:nvPr/>
            </p:nvSpPr>
            <p:spPr>
              <a:xfrm rot="16200000">
                <a:off x="6551512" y="4280961"/>
                <a:ext cx="274709" cy="371831"/>
              </a:xfrm>
              <a:prstGeom prst="ellipse">
                <a:avLst/>
              </a:prstGeom>
              <a:solidFill>
                <a:srgbClr val="D2B48C"/>
              </a:solidFill>
              <a:ln>
                <a:solidFill>
                  <a:srgbClr val="D2B48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0BE9A63-7143-E3E0-57AB-79AF27FB158D}"/>
                  </a:ext>
                </a:extLst>
              </p:cNvPr>
              <p:cNvSpPr/>
              <p:nvPr/>
            </p:nvSpPr>
            <p:spPr>
              <a:xfrm rot="16200000">
                <a:off x="6867572" y="4237355"/>
                <a:ext cx="274709" cy="371831"/>
              </a:xfrm>
              <a:prstGeom prst="ellipse">
                <a:avLst/>
              </a:prstGeom>
              <a:solidFill>
                <a:srgbClr val="D2B48C"/>
              </a:solidFill>
              <a:ln>
                <a:solidFill>
                  <a:srgbClr val="D2B48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2FC3828-5930-6A6D-6674-469DC2092D52}"/>
                  </a:ext>
                </a:extLst>
              </p:cNvPr>
              <p:cNvSpPr/>
              <p:nvPr/>
            </p:nvSpPr>
            <p:spPr>
              <a:xfrm rot="16200000">
                <a:off x="7180521" y="4196935"/>
                <a:ext cx="442587" cy="594387"/>
              </a:xfrm>
              <a:prstGeom prst="ellipse">
                <a:avLst/>
              </a:prstGeom>
              <a:solidFill>
                <a:srgbClr val="D2B48C"/>
              </a:solidFill>
              <a:ln>
                <a:solidFill>
                  <a:srgbClr val="D2B48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AB81096-A39A-A99E-2C37-C5815C90C177}"/>
                  </a:ext>
                </a:extLst>
              </p:cNvPr>
              <p:cNvSpPr/>
              <p:nvPr/>
            </p:nvSpPr>
            <p:spPr>
              <a:xfrm rot="16200000">
                <a:off x="7679945" y="4243896"/>
                <a:ext cx="274709" cy="371831"/>
              </a:xfrm>
              <a:prstGeom prst="ellipse">
                <a:avLst/>
              </a:prstGeom>
              <a:solidFill>
                <a:srgbClr val="D2B48C"/>
              </a:solidFill>
              <a:ln>
                <a:solidFill>
                  <a:srgbClr val="D2B48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ECAE45F-A968-451C-EE95-371143556E28}"/>
                  </a:ext>
                </a:extLst>
              </p:cNvPr>
              <p:cNvSpPr/>
              <p:nvPr/>
            </p:nvSpPr>
            <p:spPr>
              <a:xfrm rot="16200000">
                <a:off x="8534339" y="1376749"/>
                <a:ext cx="442587" cy="5558884"/>
              </a:xfrm>
              <a:prstGeom prst="rect">
                <a:avLst/>
              </a:prstGeom>
              <a:solidFill>
                <a:srgbClr val="D2B48C"/>
              </a:solidFill>
              <a:ln>
                <a:solidFill>
                  <a:srgbClr val="D2B48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14BF97-B065-ECAB-4CF2-6F7733B26157}"/>
                </a:ext>
              </a:extLst>
            </p:cNvPr>
            <p:cNvSpPr/>
            <p:nvPr/>
          </p:nvSpPr>
          <p:spPr>
            <a:xfrm rot="16200000">
              <a:off x="6371542" y="4146724"/>
              <a:ext cx="274709" cy="396115"/>
            </a:xfrm>
            <a:prstGeom prst="ellipse">
              <a:avLst/>
            </a:prstGeom>
            <a:solidFill>
              <a:srgbClr val="D2B48C"/>
            </a:solidFill>
            <a:ln>
              <a:solidFill>
                <a:srgbClr val="D2B4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92DF9C-3FB6-269A-7598-2F6A22077E54}"/>
                </a:ext>
              </a:extLst>
            </p:cNvPr>
            <p:cNvSpPr/>
            <p:nvPr/>
          </p:nvSpPr>
          <p:spPr>
            <a:xfrm>
              <a:off x="6849938" y="3522883"/>
              <a:ext cx="237777" cy="222380"/>
            </a:xfrm>
            <a:prstGeom prst="ellipse">
              <a:avLst/>
            </a:prstGeom>
            <a:solidFill>
              <a:srgbClr val="777777"/>
            </a:solidFill>
            <a:ln>
              <a:solidFill>
                <a:srgbClr val="7777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854CE90-67D3-92CA-5D48-23EB7E37EA21}"/>
                </a:ext>
              </a:extLst>
            </p:cNvPr>
            <p:cNvSpPr/>
            <p:nvPr/>
          </p:nvSpPr>
          <p:spPr>
            <a:xfrm>
              <a:off x="7673239" y="2843772"/>
              <a:ext cx="546527" cy="50167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244B8B9-87A0-BE20-F9E7-E22865F4DD2A}"/>
                </a:ext>
              </a:extLst>
            </p:cNvPr>
            <p:cNvSpPr/>
            <p:nvPr/>
          </p:nvSpPr>
          <p:spPr>
            <a:xfrm>
              <a:off x="8118044" y="2950119"/>
              <a:ext cx="264749" cy="248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09B517E-118F-F1FF-FDEB-FAB8D40DB331}"/>
                </a:ext>
              </a:extLst>
            </p:cNvPr>
            <p:cNvSpPr/>
            <p:nvPr/>
          </p:nvSpPr>
          <p:spPr>
            <a:xfrm>
              <a:off x="9290460" y="3270790"/>
              <a:ext cx="217864" cy="15219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F71BB33-0384-1C1C-B394-0FF578434796}"/>
                </a:ext>
              </a:extLst>
            </p:cNvPr>
            <p:cNvSpPr/>
            <p:nvPr/>
          </p:nvSpPr>
          <p:spPr>
            <a:xfrm>
              <a:off x="8977502" y="3046807"/>
              <a:ext cx="217864" cy="15219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E3B4589-6E30-A88E-E34F-6AD275947777}"/>
                </a:ext>
              </a:extLst>
            </p:cNvPr>
            <p:cNvSpPr/>
            <p:nvPr/>
          </p:nvSpPr>
          <p:spPr>
            <a:xfrm>
              <a:off x="10579723" y="2797925"/>
              <a:ext cx="217864" cy="15219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3CE643-C688-F26B-8144-0E12BB363ECC}"/>
                </a:ext>
              </a:extLst>
            </p:cNvPr>
            <p:cNvSpPr/>
            <p:nvPr/>
          </p:nvSpPr>
          <p:spPr>
            <a:xfrm>
              <a:off x="10449578" y="2769462"/>
              <a:ext cx="217864" cy="15219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row: Curved Up 28">
              <a:extLst>
                <a:ext uri="{FF2B5EF4-FFF2-40B4-BE49-F238E27FC236}">
                  <a16:creationId xmlns:a16="http://schemas.microsoft.com/office/drawing/2014/main" id="{A01C0709-C93C-E690-4AB7-58E166D6B386}"/>
                </a:ext>
              </a:extLst>
            </p:cNvPr>
            <p:cNvSpPr/>
            <p:nvPr/>
          </p:nvSpPr>
          <p:spPr>
            <a:xfrm rot="20283399">
              <a:off x="9445867" y="3229508"/>
              <a:ext cx="1574684" cy="448289"/>
            </a:xfrm>
            <a:prstGeom prst="curved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0B4279-CE64-693F-17CD-6DCB9F1FE5AB}"/>
                </a:ext>
              </a:extLst>
            </p:cNvPr>
            <p:cNvSpPr txBox="1"/>
            <p:nvPr/>
          </p:nvSpPr>
          <p:spPr>
            <a:xfrm>
              <a:off x="7657517" y="2971335"/>
              <a:ext cx="6453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</a:rPr>
                <a:t>CO</a:t>
              </a:r>
              <a:r>
                <a:rPr lang="en-GB" sz="1200" baseline="-25000">
                  <a:solidFill>
                    <a:schemeClr val="bg1"/>
                  </a:solidFill>
                </a:rPr>
                <a:t>3</a:t>
              </a:r>
              <a:r>
                <a:rPr lang="en-GB" sz="1200" baseline="30000">
                  <a:solidFill>
                    <a:schemeClr val="bg1"/>
                  </a:solidFill>
                </a:rPr>
                <a:t>2-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FC2623-BAEE-897A-38C9-160E01BE0DD0}"/>
                </a:ext>
              </a:extLst>
            </p:cNvPr>
            <p:cNvSpPr txBox="1"/>
            <p:nvPr/>
          </p:nvSpPr>
          <p:spPr>
            <a:xfrm>
              <a:off x="6548545" y="3320235"/>
              <a:ext cx="8057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/>
                <a:t>Fe</a:t>
              </a:r>
              <a:r>
                <a:rPr lang="en-GB" sz="1200" baseline="30000"/>
                <a:t>2+</a:t>
              </a:r>
              <a:endParaRPr lang="en-GB" sz="12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55803D3-D65D-2C68-5873-7FB0F3F35AA8}"/>
                </a:ext>
              </a:extLst>
            </p:cNvPr>
            <p:cNvSpPr txBox="1"/>
            <p:nvPr/>
          </p:nvSpPr>
          <p:spPr>
            <a:xfrm>
              <a:off x="8940703" y="2739392"/>
              <a:ext cx="618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/>
                <a:t>H</a:t>
              </a:r>
              <a:r>
                <a:rPr lang="en-GB" sz="1200" baseline="30000"/>
                <a:t>+</a:t>
              </a:r>
              <a:endParaRPr lang="en-GB" sz="12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E414FD-669E-9BBD-8CD9-4CF26F4D53CE}"/>
                </a:ext>
              </a:extLst>
            </p:cNvPr>
            <p:cNvSpPr txBox="1"/>
            <p:nvPr/>
          </p:nvSpPr>
          <p:spPr>
            <a:xfrm>
              <a:off x="9194788" y="2918171"/>
              <a:ext cx="618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/>
                <a:t>H</a:t>
              </a:r>
              <a:r>
                <a:rPr lang="en-GB" sz="1200" baseline="30000"/>
                <a:t>+</a:t>
              </a:r>
              <a:endParaRPr lang="en-GB" sz="12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E161619-4C45-8DBC-8495-940221872DE9}"/>
                </a:ext>
              </a:extLst>
            </p:cNvPr>
            <p:cNvSpPr txBox="1"/>
            <p:nvPr/>
          </p:nvSpPr>
          <p:spPr>
            <a:xfrm>
              <a:off x="10545395" y="2520615"/>
              <a:ext cx="6183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/>
                <a:t>H</a:t>
              </a:r>
              <a:r>
                <a:rPr lang="en-GB" sz="1200" baseline="-25000"/>
                <a:t>2</a:t>
              </a:r>
              <a:endParaRPr lang="en-GB" sz="12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C19701-72DD-CBC6-C1AC-A2AA4F624721}"/>
                </a:ext>
              </a:extLst>
            </p:cNvPr>
            <p:cNvSpPr txBox="1"/>
            <p:nvPr/>
          </p:nvSpPr>
          <p:spPr>
            <a:xfrm>
              <a:off x="6030723" y="4820075"/>
              <a:ext cx="3134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chemeClr val="bg1"/>
                  </a:solidFill>
                </a:rPr>
                <a:t>Anodic</a:t>
              </a:r>
              <a:r>
                <a:rPr lang="en-GB" sz="1400">
                  <a:solidFill>
                    <a:schemeClr val="bg1"/>
                  </a:solidFill>
                </a:rPr>
                <a:t> </a:t>
              </a:r>
              <a:r>
                <a:rPr lang="en-GB" sz="1400" b="1">
                  <a:solidFill>
                    <a:schemeClr val="bg1"/>
                  </a:solidFill>
                </a:rPr>
                <a:t>Reaction</a:t>
              </a:r>
            </a:p>
            <a:p>
              <a:r>
                <a:rPr lang="en-GB" sz="1400">
                  <a:solidFill>
                    <a:schemeClr val="bg1"/>
                  </a:solidFill>
                </a:rPr>
                <a:t>Fe</a:t>
              </a:r>
              <a:r>
                <a:rPr lang="en-GB" sz="1400" baseline="-25000">
                  <a:solidFill>
                    <a:schemeClr val="bg1"/>
                  </a:solidFill>
                </a:rPr>
                <a:t>(s)</a:t>
              </a:r>
              <a:r>
                <a:rPr lang="en-GB" sz="1400">
                  <a:solidFill>
                    <a:schemeClr val="bg1"/>
                  </a:solidFill>
                </a:rPr>
                <a:t> →Fe</a:t>
              </a:r>
              <a:r>
                <a:rPr lang="en-GB" sz="1400" baseline="30000">
                  <a:solidFill>
                    <a:schemeClr val="bg1"/>
                  </a:solidFill>
                </a:rPr>
                <a:t>2+</a:t>
              </a:r>
              <a:r>
                <a:rPr lang="en-GB" sz="1400">
                  <a:solidFill>
                    <a:schemeClr val="bg1"/>
                  </a:solidFill>
                </a:rPr>
                <a:t> + 2e</a:t>
              </a:r>
              <a:r>
                <a:rPr lang="en-GB" sz="1400" baseline="30000">
                  <a:solidFill>
                    <a:schemeClr val="bg1"/>
                  </a:solidFill>
                </a:rPr>
                <a:t>-</a:t>
              </a:r>
              <a:endParaRPr lang="en-GB" sz="140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2B45713-D3B0-DD67-277E-1FD72394BF33}"/>
                </a:ext>
              </a:extLst>
            </p:cNvPr>
            <p:cNvSpPr/>
            <p:nvPr/>
          </p:nvSpPr>
          <p:spPr>
            <a:xfrm>
              <a:off x="7699007" y="2712593"/>
              <a:ext cx="264749" cy="248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54CA3D6-7613-8EB0-7262-30EAA70B5D7E}"/>
                </a:ext>
              </a:extLst>
            </p:cNvPr>
            <p:cNvSpPr/>
            <p:nvPr/>
          </p:nvSpPr>
          <p:spPr>
            <a:xfrm>
              <a:off x="7663275" y="3254162"/>
              <a:ext cx="264749" cy="2484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row: Up 17">
              <a:extLst>
                <a:ext uri="{FF2B5EF4-FFF2-40B4-BE49-F238E27FC236}">
                  <a16:creationId xmlns:a16="http://schemas.microsoft.com/office/drawing/2014/main" id="{2BE968A9-5A8B-0508-3057-73295A7E61A4}"/>
                </a:ext>
              </a:extLst>
            </p:cNvPr>
            <p:cNvSpPr/>
            <p:nvPr/>
          </p:nvSpPr>
          <p:spPr>
            <a:xfrm>
              <a:off x="6856678" y="3774684"/>
              <a:ext cx="237778" cy="523220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7E620A-8DAC-BC03-8FB4-15D843FA3491}"/>
                </a:ext>
              </a:extLst>
            </p:cNvPr>
            <p:cNvSpPr txBox="1"/>
            <p:nvPr/>
          </p:nvSpPr>
          <p:spPr>
            <a:xfrm>
              <a:off x="7996836" y="3888695"/>
              <a:ext cx="21329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/>
                <a:t>Precipitation Reaction</a:t>
              </a:r>
            </a:p>
            <a:p>
              <a:r>
                <a:rPr lang="en-GB" sz="1400"/>
                <a:t>Fe</a:t>
              </a:r>
              <a:r>
                <a:rPr lang="en-GB" sz="1400" baseline="30000"/>
                <a:t>2+</a:t>
              </a:r>
              <a:r>
                <a:rPr lang="en-GB" sz="1400"/>
                <a:t>+CO</a:t>
              </a:r>
              <a:r>
                <a:rPr lang="en-GB" sz="1400" baseline="-25000"/>
                <a:t>3</a:t>
              </a:r>
              <a:r>
                <a:rPr lang="en-GB" sz="1400" baseline="30000"/>
                <a:t>2-</a:t>
              </a:r>
              <a:r>
                <a:rPr lang="en-GB" sz="1400"/>
                <a:t>→FeCO</a:t>
              </a:r>
              <a:r>
                <a:rPr lang="en-GB" sz="1400" baseline="-25000"/>
                <a:t>3</a:t>
              </a:r>
              <a:endParaRPr lang="en-GB" sz="14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0B1B594-1884-7F76-F429-B104745FE8F8}"/>
                </a:ext>
              </a:extLst>
            </p:cNvPr>
            <p:cNvSpPr txBox="1"/>
            <p:nvPr/>
          </p:nvSpPr>
          <p:spPr>
            <a:xfrm>
              <a:off x="9796070" y="1578431"/>
              <a:ext cx="1793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/>
                <a:t>Cathodic Reaction</a:t>
              </a:r>
            </a:p>
            <a:p>
              <a:r>
                <a:rPr lang="en-GB" sz="1400"/>
                <a:t>2H</a:t>
              </a:r>
              <a:r>
                <a:rPr lang="en-GB" sz="1400" baseline="30000"/>
                <a:t>+</a:t>
              </a:r>
              <a:r>
                <a:rPr lang="en-GB" sz="1400"/>
                <a:t>+2e</a:t>
              </a:r>
              <a:r>
                <a:rPr lang="en-GB" sz="1400" baseline="30000"/>
                <a:t>-</a:t>
              </a:r>
              <a:r>
                <a:rPr lang="en-GB" sz="1400"/>
                <a:t>→H</a:t>
              </a:r>
              <a:r>
                <a:rPr lang="en-GB" sz="1400" baseline="-25000"/>
                <a:t>2(g)</a:t>
              </a:r>
              <a:endParaRPr lang="en-GB" sz="14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B46D458-0EDB-32F1-D7CA-0D76CF432C29}"/>
                    </a:ext>
                  </a:extLst>
                </p:cNvPr>
                <p:cNvSpPr txBox="1"/>
                <p:nvPr/>
              </p:nvSpPr>
              <p:spPr>
                <a:xfrm>
                  <a:off x="6034389" y="1483312"/>
                  <a:ext cx="2601611" cy="1362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i="0" kern="0">
                      <a:effectLst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CO</a:t>
                  </a:r>
                  <a:r>
                    <a:rPr lang="en-GB" sz="1400" b="1" i="0" kern="0" baseline="-25000">
                      <a:effectLst/>
                      <a:ea typeface="Times New Roman" panose="02020603050405020304" pitchFamily="18" charset="0"/>
                      <a:cs typeface="Arial" panose="020B0604020202020204" pitchFamily="34" charset="0"/>
                    </a:rPr>
                    <a:t>2 </a:t>
                  </a:r>
                  <a:r>
                    <a:rPr lang="en-GB" sz="1400" b="1" i="0" kern="0">
                      <a:effectLst/>
                      <a:ea typeface="Times New Roman" panose="02020603050405020304" pitchFamily="18" charset="0"/>
                      <a:cs typeface="Arial" panose="020B0604020202020204" pitchFamily="34" charset="0"/>
                    </a:rPr>
                    <a:t>Equilibrium Reactions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400" i="0" kern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</m:t>
                        </m:r>
                        <m:sSub>
                          <m:sSub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aq</m:t>
                                </m:r>
                              </m:e>
                            </m:d>
                          </m:sub>
                        </m:sSub>
                        <m: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  <m:sub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l</m:t>
                                </m:r>
                              </m:e>
                            </m:d>
                          </m:sub>
                        </m:sSub>
                        <m: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↔</m:t>
                        </m:r>
                        <m:sSub>
                          <m:sSub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</m:t>
                        </m:r>
                        <m:sSub>
                          <m:sSub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O</m:t>
                                </m:r>
                              </m:e>
                              <m:sub>
                                <m: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sub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aq</m:t>
                                </m:r>
                              </m:e>
                            </m:d>
                          </m:sub>
                        </m:sSub>
                      </m:oMath>
                    </m:oMathPara>
                  </a14:m>
                  <a:endParaRPr lang="en-GB" sz="1400">
                    <a:solidFill>
                      <a:schemeClr val="tx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</m:t>
                        </m:r>
                        <m:sSub>
                          <m:sSub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aq</m:t>
                                </m:r>
                              </m:e>
                            </m:d>
                          </m:sub>
                        </m:sSub>
                        <m: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↔</m:t>
                        </m:r>
                        <m:sSubSup>
                          <m:sSubSup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aq</m:t>
                            </m:r>
                          </m:sub>
                          <m:sup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HC</m:t>
                        </m:r>
                        <m:sSubSup>
                          <m:sSubSup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aq</m:t>
                                </m:r>
                              </m:e>
                            </m:d>
                          </m:sub>
                          <m:sup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lang="en-GB" sz="1400">
                    <a:solidFill>
                      <a:schemeClr val="tx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400" i="0" kern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HC</m:t>
                        </m:r>
                        <m:sSubSup>
                          <m:sSubSup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aq</m:t>
                                </m:r>
                              </m:e>
                            </m:d>
                          </m:sub>
                          <m:sup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bSup>
                        <m: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↔</m:t>
                        </m:r>
                        <m:sSubSup>
                          <m:sSubSup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b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aq</m:t>
                                </m:r>
                              </m:e>
                            </m:d>
                          </m:sub>
                          <m:sup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14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</m:t>
                        </m:r>
                        <m:sSubSup>
                          <m:sSubSupPr>
                            <m:ctrlPr>
                              <a:rPr lang="en-GB" sz="1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GB" sz="1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 i="0" ker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aq</m:t>
                                </m:r>
                              </m:e>
                            </m:d>
                          </m:sub>
                          <m:sup>
                            <m:r>
                              <a:rPr lang="en-GB" sz="14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2−</m:t>
                            </m:r>
                          </m:sup>
                        </m:sSubSup>
                      </m:oMath>
                    </m:oMathPara>
                  </a14:m>
                  <a:endParaRPr lang="en-GB" sz="1400"/>
                </a:p>
                <a:p>
                  <a:endParaRPr lang="en-GB"/>
                </a:p>
              </p:txBody>
            </p:sp>
          </mc:Choice>
          <mc:Fallback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B46D458-0EDB-32F1-D7CA-0D76CF432C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389" y="1483312"/>
                  <a:ext cx="2601611" cy="1362681"/>
                </a:xfrm>
                <a:prstGeom prst="rect">
                  <a:avLst/>
                </a:prstGeom>
                <a:blipFill>
                  <a:blip r:embed="rId2"/>
                  <a:stretch>
                    <a:fillRect l="-703" t="-4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88FFC22-891E-1AB7-7927-417CD68E0DF3}"/>
              </a:ext>
            </a:extLst>
          </p:cNvPr>
          <p:cNvSpPr txBox="1"/>
          <p:nvPr/>
        </p:nvSpPr>
        <p:spPr>
          <a:xfrm>
            <a:off x="869795" y="1537723"/>
            <a:ext cx="44823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</a:t>
            </a:r>
            <a:r>
              <a:rPr lang="en-GB" baseline="-25000"/>
              <a:t>2</a:t>
            </a:r>
            <a:r>
              <a:rPr lang="en-GB"/>
              <a:t> that is dissolved in the geothermal fluids accelerates the corrosion of carbon steel pipes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 certain environments, FeCO</a:t>
            </a:r>
            <a:r>
              <a:rPr lang="en-GB" baseline="-25000"/>
              <a:t>3</a:t>
            </a:r>
            <a:r>
              <a:rPr lang="en-GB"/>
              <a:t> can precipitate onto the pipe walls creating a protective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 detailed understanding of how the FeCO</a:t>
            </a:r>
            <a:r>
              <a:rPr lang="en-GB" baseline="-25000"/>
              <a:t>3 </a:t>
            </a:r>
            <a:r>
              <a:rPr lang="en-GB"/>
              <a:t>layer protects the carbon steel surface and interacts with chemical inhibitors is required for the development of alternative chemical inhibitors</a:t>
            </a:r>
          </a:p>
        </p:txBody>
      </p:sp>
    </p:spTree>
    <p:extLst>
      <p:ext uri="{BB962C8B-B14F-4D97-AF65-F5344CB8AC3E}">
        <p14:creationId xmlns:p14="http://schemas.microsoft.com/office/powerpoint/2010/main" val="3651967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9BAA-EBDE-096A-A4FC-6859C282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 - </a:t>
            </a:r>
            <a:r>
              <a:rPr lang="en-GB" b="0"/>
              <a:t>Aims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C29A44-5D9F-23E5-670D-E4A3F2484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5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C0C24A3-B7B9-7B30-9343-5A0B9B7C4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12218"/>
              </p:ext>
            </p:extLst>
          </p:nvPr>
        </p:nvGraphicFramePr>
        <p:xfrm>
          <a:off x="923353" y="1410438"/>
          <a:ext cx="1043044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893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119E-E837-D884-A55F-5BF37545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Methodology – </a:t>
            </a:r>
            <a:r>
              <a:rPr lang="en-GB" b="0"/>
              <a:t>Experimental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A021E4-287A-BBB5-DED4-F3264065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6</a:t>
            </a:fld>
            <a:endParaRPr lang="en-GB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9166B0AE-B53D-889A-75FD-F43B35E248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433013"/>
              </p:ext>
            </p:extLst>
          </p:nvPr>
        </p:nvGraphicFramePr>
        <p:xfrm>
          <a:off x="923353" y="1410438"/>
          <a:ext cx="1043044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silver pen in a cylinder&#10;&#10;Description automatically generated">
            <a:extLst>
              <a:ext uri="{FF2B5EF4-FFF2-40B4-BE49-F238E27FC236}">
                <a16:creationId xmlns:a16="http://schemas.microsoft.com/office/drawing/2014/main" id="{A77F75BB-CC5A-302A-EC8F-EAE6344D34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6" r="35611"/>
          <a:stretch/>
        </p:blipFill>
        <p:spPr>
          <a:xfrm>
            <a:off x="8618111" y="141952"/>
            <a:ext cx="1850982" cy="62042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8F6D81-07A6-FCA4-6191-0CB38C2118C6}"/>
              </a:ext>
            </a:extLst>
          </p:cNvPr>
          <p:cNvSpPr txBox="1"/>
          <p:nvPr/>
        </p:nvSpPr>
        <p:spPr>
          <a:xfrm>
            <a:off x="8140390" y="554215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/>
              <a:t>Glass beaker bubble cell setup used for testing with a combined reference and counter electrode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6B0338-536D-8CCD-B4CC-5E88D028D90D}"/>
              </a:ext>
            </a:extLst>
          </p:cNvPr>
          <p:cNvCxnSpPr>
            <a:cxnSpLocks/>
          </p:cNvCxnSpPr>
          <p:nvPr/>
        </p:nvCxnSpPr>
        <p:spPr>
          <a:xfrm flipH="1">
            <a:off x="9723863" y="3568390"/>
            <a:ext cx="1025913" cy="880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441DCAB-6B23-0364-6E52-D4C87DC92AFF}"/>
              </a:ext>
            </a:extLst>
          </p:cNvPr>
          <p:cNvSpPr txBox="1"/>
          <p:nvPr/>
        </p:nvSpPr>
        <p:spPr>
          <a:xfrm>
            <a:off x="10749775" y="3364540"/>
            <a:ext cx="1259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X65 Sample Encased in Resin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FEE01FE-0BD9-9D3E-0275-CF16141F4566}"/>
              </a:ext>
            </a:extLst>
          </p:cNvPr>
          <p:cNvCxnSpPr>
            <a:cxnSpLocks/>
          </p:cNvCxnSpPr>
          <p:nvPr/>
        </p:nvCxnSpPr>
        <p:spPr>
          <a:xfrm>
            <a:off x="8441944" y="4449337"/>
            <a:ext cx="9254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9E98394-551A-62A5-039B-5AF4A2882BDC}"/>
              </a:ext>
            </a:extLst>
          </p:cNvPr>
          <p:cNvSpPr txBox="1"/>
          <p:nvPr/>
        </p:nvSpPr>
        <p:spPr>
          <a:xfrm>
            <a:off x="6811894" y="4234906"/>
            <a:ext cx="1843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Combined Reference and Counter Electrode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96CD48E-8FFF-8E8E-4652-28E543AA31CD}"/>
              </a:ext>
            </a:extLst>
          </p:cNvPr>
          <p:cNvCxnSpPr>
            <a:cxnSpLocks/>
          </p:cNvCxnSpPr>
          <p:nvPr/>
        </p:nvCxnSpPr>
        <p:spPr>
          <a:xfrm flipH="1">
            <a:off x="9543602" y="5051502"/>
            <a:ext cx="9254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4F1DF60-1D12-1B87-A05A-9F303B244532}"/>
              </a:ext>
            </a:extLst>
          </p:cNvPr>
          <p:cNvSpPr txBox="1"/>
          <p:nvPr/>
        </p:nvSpPr>
        <p:spPr>
          <a:xfrm>
            <a:off x="10469093" y="4842973"/>
            <a:ext cx="1090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CO</a:t>
            </a:r>
            <a:r>
              <a:rPr lang="en-GB" sz="1200" b="1" baseline="-25000"/>
              <a:t>2</a:t>
            </a:r>
            <a:r>
              <a:rPr lang="en-GB" sz="1200" b="1"/>
              <a:t> Inlet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C26358-CB0B-15D3-F5D8-DAF340CDEF3D}"/>
              </a:ext>
            </a:extLst>
          </p:cNvPr>
          <p:cNvCxnSpPr/>
          <p:nvPr/>
        </p:nvCxnSpPr>
        <p:spPr>
          <a:xfrm>
            <a:off x="8441944" y="2075746"/>
            <a:ext cx="677895" cy="8754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3E172C0-1C62-CF7C-1724-FB2A03C730C0}"/>
              </a:ext>
            </a:extLst>
          </p:cNvPr>
          <p:cNvSpPr txBox="1"/>
          <p:nvPr/>
        </p:nvSpPr>
        <p:spPr>
          <a:xfrm>
            <a:off x="7016019" y="1898139"/>
            <a:ext cx="1602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Temperature Probe</a:t>
            </a:r>
          </a:p>
        </p:txBody>
      </p:sp>
    </p:spTree>
    <p:extLst>
      <p:ext uri="{BB962C8B-B14F-4D97-AF65-F5344CB8AC3E}">
        <p14:creationId xmlns:p14="http://schemas.microsoft.com/office/powerpoint/2010/main" val="398295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3DB0-2F48-83BC-97D3-4B4EE680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800" y="367200"/>
            <a:ext cx="10360800" cy="731521"/>
          </a:xfrm>
        </p:spPr>
        <p:txBody>
          <a:bodyPr anchor="ctr">
            <a:normAutofit/>
          </a:bodyPr>
          <a:lstStyle/>
          <a:p>
            <a:r>
              <a:rPr lang="en-GB"/>
              <a:t>Results – </a:t>
            </a:r>
            <a:r>
              <a:rPr lang="en-GB" b="0"/>
              <a:t>Corrosion Rate of Carbon Steel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90481-10EC-FFD4-D9F4-2F3F4C1B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6B99A52-F917-4482-B92F-0B67F39B8299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C42619-D98C-7854-5979-A419A7CA405D}"/>
              </a:ext>
            </a:extLst>
          </p:cNvPr>
          <p:cNvGrpSpPr/>
          <p:nvPr/>
        </p:nvGrpSpPr>
        <p:grpSpPr>
          <a:xfrm>
            <a:off x="7849" y="1076912"/>
            <a:ext cx="6084226" cy="5064560"/>
            <a:chOff x="164067" y="1076912"/>
            <a:chExt cx="6084226" cy="50645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6142AD-1E5F-6280-072E-2B6AA532D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64067" y="1147415"/>
              <a:ext cx="6084226" cy="4563169"/>
            </a:xfrm>
            <a:prstGeom prst="rect">
              <a:avLst/>
            </a:prstGeom>
            <a:noFill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35EFC5-D5B8-4405-052A-021FCB0D1B09}"/>
                </a:ext>
              </a:extLst>
            </p:cNvPr>
            <p:cNvSpPr txBox="1"/>
            <p:nvPr/>
          </p:nvSpPr>
          <p:spPr>
            <a:xfrm>
              <a:off x="864424" y="5710585"/>
              <a:ext cx="46835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R</a:t>
              </a:r>
              <a:r>
                <a:rPr lang="en-GB" sz="1100" b="1" baseline="-25000" dirty="0"/>
                <a:t>ct</a:t>
              </a:r>
              <a:r>
                <a:rPr lang="en-GB" sz="1100" b="1" baseline="30000" dirty="0"/>
                <a:t>-1</a:t>
              </a:r>
              <a:r>
                <a:rPr lang="en-GB" sz="1100" b="1" dirty="0"/>
                <a:t> data on a semi-logarithmic scale for X65 carbon steel in CO</a:t>
              </a:r>
              <a:r>
                <a:rPr lang="en-GB" sz="1100" b="1" baseline="-25000" dirty="0"/>
                <a:t>2</a:t>
              </a:r>
              <a:r>
                <a:rPr lang="en-GB" sz="1100" b="1" dirty="0"/>
                <a:t> saturated brine at 80 °C, pH 6.8 and 2 wt.%, 12 wt.% and 24 wt.% NaCl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611C37-5F74-CEC3-0F14-3D02B2CA8644}"/>
                </a:ext>
              </a:extLst>
            </p:cNvPr>
            <p:cNvSpPr txBox="1"/>
            <p:nvPr/>
          </p:nvSpPr>
          <p:spPr>
            <a:xfrm>
              <a:off x="2547812" y="1076912"/>
              <a:ext cx="1316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pH 6.8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287BB0-B32C-89F2-5359-3F08F591B026}"/>
              </a:ext>
            </a:extLst>
          </p:cNvPr>
          <p:cNvGrpSpPr/>
          <p:nvPr/>
        </p:nvGrpSpPr>
        <p:grpSpPr>
          <a:xfrm>
            <a:off x="6099924" y="1076912"/>
            <a:ext cx="6084228" cy="5064560"/>
            <a:chOff x="5943705" y="1076912"/>
            <a:chExt cx="6084228" cy="50645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2A4C430-B213-5CFA-6F1F-F97A05779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943705" y="1147416"/>
              <a:ext cx="6084228" cy="4563171"/>
            </a:xfrm>
            <a:prstGeom prst="rect">
              <a:avLst/>
            </a:prstGeom>
            <a:noFill/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1B12D2-6B6C-A39E-94A7-AB3F7DD39147}"/>
                </a:ext>
              </a:extLst>
            </p:cNvPr>
            <p:cNvSpPr txBox="1"/>
            <p:nvPr/>
          </p:nvSpPr>
          <p:spPr>
            <a:xfrm>
              <a:off x="6644063" y="5710585"/>
              <a:ext cx="46835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R</a:t>
              </a:r>
              <a:r>
                <a:rPr lang="en-GB" sz="1100" b="1" baseline="-25000" dirty="0"/>
                <a:t>ct</a:t>
              </a:r>
              <a:r>
                <a:rPr lang="en-GB" sz="1100" b="1" baseline="30000" dirty="0"/>
                <a:t>-1</a:t>
              </a:r>
              <a:r>
                <a:rPr lang="en-GB" sz="1100" b="1" dirty="0"/>
                <a:t> data on a semi-logarithmic scale for X65 carbon steel in CO</a:t>
              </a:r>
              <a:r>
                <a:rPr lang="en-GB" sz="1100" b="1" baseline="-25000" dirty="0"/>
                <a:t>2</a:t>
              </a:r>
              <a:r>
                <a:rPr lang="en-GB" sz="1100" b="1" dirty="0"/>
                <a:t> saturated brine at 80 °C, pH 6.2 and 2 wt.%, 12 wt.% and 24 wt.% NaCl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8AE71E-6D06-1798-0343-2725E46CE165}"/>
                </a:ext>
              </a:extLst>
            </p:cNvPr>
            <p:cNvSpPr txBox="1"/>
            <p:nvPr/>
          </p:nvSpPr>
          <p:spPr>
            <a:xfrm>
              <a:off x="8327451" y="1076912"/>
              <a:ext cx="1316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pH 6.2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94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411F-7BB0-2274-1CE3-0A21EC8D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– </a:t>
            </a:r>
            <a:r>
              <a:rPr lang="en-GB" b="0"/>
              <a:t>Surface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C5D9F-9966-2D9C-EBCC-D6E42C4E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B6B0E-34CE-6FFA-77E4-E29C661D64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8448" y="5425373"/>
            <a:ext cx="7648270" cy="2952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salinity increases the FeCO</a:t>
            </a:r>
            <a:r>
              <a:rPr lang="en-GB" baseline="-25000" dirty="0"/>
              <a:t>3</a:t>
            </a:r>
            <a:r>
              <a:rPr lang="en-GB" dirty="0"/>
              <a:t> crystals appear smaller and more compact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B7376F-94CF-D56C-EA5C-1B413EE52B21}"/>
              </a:ext>
            </a:extLst>
          </p:cNvPr>
          <p:cNvGrpSpPr/>
          <p:nvPr/>
        </p:nvGrpSpPr>
        <p:grpSpPr>
          <a:xfrm>
            <a:off x="236400" y="1792554"/>
            <a:ext cx="11719200" cy="3272893"/>
            <a:chOff x="236400" y="1792554"/>
            <a:chExt cx="11719200" cy="32728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D28429-6666-4D8D-154A-96E137CA31A0}"/>
                </a:ext>
              </a:extLst>
            </p:cNvPr>
            <p:cNvGrpSpPr/>
            <p:nvPr/>
          </p:nvGrpSpPr>
          <p:grpSpPr>
            <a:xfrm>
              <a:off x="8206800" y="1792554"/>
              <a:ext cx="3748800" cy="3272893"/>
              <a:chOff x="236400" y="1792554"/>
              <a:chExt cx="3748800" cy="3272893"/>
            </a:xfrm>
          </p:grpSpPr>
          <p:pic>
            <p:nvPicPr>
              <p:cNvPr id="5" name="Picture 4" descr="A close-up of a grey surface&#10;&#10;Description automatically generated">
                <a:extLst>
                  <a:ext uri="{FF2B5EF4-FFF2-40B4-BE49-F238E27FC236}">
                    <a16:creationId xmlns:a16="http://schemas.microsoft.com/office/drawing/2014/main" id="{CEF9F654-39B1-67B2-549B-BB69B32EE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400" y="1792554"/>
                <a:ext cx="3748800" cy="28116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3EC4B9-8984-953A-38BF-1DE8FDDCF558}"/>
                  </a:ext>
                </a:extLst>
              </p:cNvPr>
              <p:cNvSpPr txBox="1"/>
              <p:nvPr/>
            </p:nvSpPr>
            <p:spPr>
              <a:xfrm>
                <a:off x="637284" y="4634560"/>
                <a:ext cx="29470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/>
                  <a:t>SEM Image of the carbon steel surface after 24 hrs in 24 wt.% NaCl brine, pH 6.8, 80 °C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EC35AB8-8752-142B-3BB1-99389C0AD048}"/>
                </a:ext>
              </a:extLst>
            </p:cNvPr>
            <p:cNvGrpSpPr/>
            <p:nvPr/>
          </p:nvGrpSpPr>
          <p:grpSpPr>
            <a:xfrm>
              <a:off x="4221600" y="1807757"/>
              <a:ext cx="3748800" cy="3242486"/>
              <a:chOff x="4221600" y="1792554"/>
              <a:chExt cx="3748800" cy="324248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8BA41BE-8F46-BD98-73D3-08227ACC1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21600" y="1792554"/>
                <a:ext cx="3748800" cy="28116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9AA73F-0A43-C357-2489-EDB0DC6673B3}"/>
                  </a:ext>
                </a:extLst>
              </p:cNvPr>
              <p:cNvSpPr txBox="1"/>
              <p:nvPr/>
            </p:nvSpPr>
            <p:spPr>
              <a:xfrm>
                <a:off x="4622484" y="4604153"/>
                <a:ext cx="29470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/>
                  <a:t>SEM Image of the carbon steel surface after 24 hrs in 12 wt.% NaCl brine, pH 6.8, 80 °C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C41B42-2010-6A6A-BA17-6813BCF713D0}"/>
                </a:ext>
              </a:extLst>
            </p:cNvPr>
            <p:cNvGrpSpPr/>
            <p:nvPr/>
          </p:nvGrpSpPr>
          <p:grpSpPr>
            <a:xfrm>
              <a:off x="236400" y="1807757"/>
              <a:ext cx="3748800" cy="3242486"/>
              <a:chOff x="8206800" y="1792553"/>
              <a:chExt cx="3748800" cy="3242486"/>
            </a:xfrm>
          </p:grpSpPr>
          <p:pic>
            <p:nvPicPr>
              <p:cNvPr id="7" name="Picture 6" descr="A close-up of a microscope&#10;&#10;Description automatically generated">
                <a:extLst>
                  <a:ext uri="{FF2B5EF4-FFF2-40B4-BE49-F238E27FC236}">
                    <a16:creationId xmlns:a16="http://schemas.microsoft.com/office/drawing/2014/main" id="{072B0167-C6E5-2F1A-D78D-68AEA822F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6800" y="1792553"/>
                <a:ext cx="3748800" cy="281160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07B216-933A-598D-406C-8557B6EA0589}"/>
                  </a:ext>
                </a:extLst>
              </p:cNvPr>
              <p:cNvSpPr txBox="1"/>
              <p:nvPr/>
            </p:nvSpPr>
            <p:spPr>
              <a:xfrm>
                <a:off x="8607684" y="4604152"/>
                <a:ext cx="29470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/>
                  <a:t>SEM Image of the carbon steel surface after 24 hrs in 2 wt.% NaCl brine, pH 6.8, 80 °C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6394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411F-7BB0-2274-1CE3-0A21EC8D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– </a:t>
            </a:r>
            <a:r>
              <a:rPr lang="en-GB" b="0"/>
              <a:t>Surface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C5D9F-9966-2D9C-EBCC-D6E42C4E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99A52-F917-4482-B92F-0B67F39B8299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F61C-962A-2D48-6FA0-772397A36C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8448" y="5425373"/>
            <a:ext cx="9416608" cy="2952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 the 12 wt.% FeCO</a:t>
            </a:r>
            <a:r>
              <a:rPr lang="en-GB" baseline="-25000" dirty="0"/>
              <a:t>3</a:t>
            </a:r>
            <a:r>
              <a:rPr lang="en-GB" dirty="0"/>
              <a:t> more present and form in the grooves from the sample preparation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19ACE6-55CD-A932-C7DF-F9CF15DBD83E}"/>
              </a:ext>
            </a:extLst>
          </p:cNvPr>
          <p:cNvGrpSpPr/>
          <p:nvPr/>
        </p:nvGrpSpPr>
        <p:grpSpPr>
          <a:xfrm>
            <a:off x="236400" y="1801251"/>
            <a:ext cx="11719199" cy="3255498"/>
            <a:chOff x="236400" y="1801251"/>
            <a:chExt cx="11719199" cy="32554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AC4B66-E406-62F2-D628-98229AB498AE}"/>
                </a:ext>
              </a:extLst>
            </p:cNvPr>
            <p:cNvGrpSpPr/>
            <p:nvPr/>
          </p:nvGrpSpPr>
          <p:grpSpPr>
            <a:xfrm>
              <a:off x="8206799" y="1801251"/>
              <a:ext cx="3748800" cy="3255498"/>
              <a:chOff x="236401" y="1801251"/>
              <a:chExt cx="3748800" cy="325549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C187E9D-7D3C-47BC-7B88-690326780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36401" y="1801251"/>
                <a:ext cx="3748800" cy="281160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31638D-E560-980D-3BFB-5B8ED4050F26}"/>
                  </a:ext>
                </a:extLst>
              </p:cNvPr>
              <p:cNvSpPr txBox="1"/>
              <p:nvPr/>
            </p:nvSpPr>
            <p:spPr>
              <a:xfrm>
                <a:off x="637285" y="4625862"/>
                <a:ext cx="29470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/>
                  <a:t>SEM Image of the carbon steel surface after 24 hrs in 24 wt.% NaCl brine, pH 6.2, 80 °C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0FCF16-F7B3-1113-56AE-6B0CF276C0EF}"/>
                </a:ext>
              </a:extLst>
            </p:cNvPr>
            <p:cNvGrpSpPr/>
            <p:nvPr/>
          </p:nvGrpSpPr>
          <p:grpSpPr>
            <a:xfrm>
              <a:off x="4221600" y="1809114"/>
              <a:ext cx="3748799" cy="3239772"/>
              <a:chOff x="4221601" y="1814262"/>
              <a:chExt cx="3748799" cy="323977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8BAD0C0-EC75-D01B-5BC2-5A974BE86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21601" y="1814262"/>
                <a:ext cx="3748799" cy="281160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BA9E6F7-9139-A09E-028F-F9FB453E0AFF}"/>
                  </a:ext>
                </a:extLst>
              </p:cNvPr>
              <p:cNvSpPr txBox="1"/>
              <p:nvPr/>
            </p:nvSpPr>
            <p:spPr>
              <a:xfrm>
                <a:off x="4622484" y="4623147"/>
                <a:ext cx="29470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/>
                  <a:t>SEM Image of the carbon steel surface after 24 hrs in 12 wt.% NaCl brine, pH 6.2, 80 °C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440D087-4031-2ECF-E687-574574D04352}"/>
                </a:ext>
              </a:extLst>
            </p:cNvPr>
            <p:cNvGrpSpPr/>
            <p:nvPr/>
          </p:nvGrpSpPr>
          <p:grpSpPr>
            <a:xfrm>
              <a:off x="236400" y="1809114"/>
              <a:ext cx="3748800" cy="3239772"/>
              <a:chOff x="8206800" y="1814262"/>
              <a:chExt cx="3748800" cy="323977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30F599E-72DC-42CB-33A4-AD6675EE8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06800" y="1814262"/>
                <a:ext cx="3748800" cy="28116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4F4B61-B476-AA2A-4397-509A8071AB15}"/>
                  </a:ext>
                </a:extLst>
              </p:cNvPr>
              <p:cNvSpPr txBox="1"/>
              <p:nvPr/>
            </p:nvSpPr>
            <p:spPr>
              <a:xfrm>
                <a:off x="8612460" y="4623147"/>
                <a:ext cx="29470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/>
                  <a:t>SEM Image of the carbon steel surface after 24 hrs in 2 wt.% NaCl brine, pH 6.2, 80 °C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525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1F2937"/>
      </a:dk1>
      <a:lt1>
        <a:srgbClr val="FFFFFF"/>
      </a:lt1>
      <a:dk2>
        <a:srgbClr val="2F4D34"/>
      </a:dk2>
      <a:lt2>
        <a:srgbClr val="F3F4F6"/>
      </a:lt2>
      <a:accent1>
        <a:srgbClr val="2F4D34"/>
      </a:accent1>
      <a:accent2>
        <a:srgbClr val="5F9366"/>
      </a:accent2>
      <a:accent3>
        <a:srgbClr val="759D7A"/>
      </a:accent3>
      <a:accent4>
        <a:srgbClr val="B5DEBC"/>
      </a:accent4>
      <a:accent5>
        <a:srgbClr val="F3F4F6"/>
      </a:accent5>
      <a:accent6>
        <a:srgbClr val="F97316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8EA95304E764D88BCDDDB9D7050E6" ma:contentTypeVersion="12" ma:contentTypeDescription="Create a new document." ma:contentTypeScope="" ma:versionID="fab76fd64c885bdced360a4921d8fd57">
  <xsd:schema xmlns:xsd="http://www.w3.org/2001/XMLSchema" xmlns:xs="http://www.w3.org/2001/XMLSchema" xmlns:p="http://schemas.microsoft.com/office/2006/metadata/properties" xmlns:ns2="cf68166e-e9b1-466d-a940-1cc3a7dad26b" xmlns:ns3="5fa26eaa-1bf8-4de3-8ad9-926468f08142" targetNamespace="http://schemas.microsoft.com/office/2006/metadata/properties" ma:root="true" ma:fieldsID="8c6ba0441b1a40028d6b688ad656a2f3" ns2:_="" ns3:_="">
    <xsd:import namespace="cf68166e-e9b1-466d-a940-1cc3a7dad26b"/>
    <xsd:import namespace="5fa26eaa-1bf8-4de3-8ad9-926468f0814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8166e-e9b1-466d-a940-1cc3a7dad26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e4ddc36-2f70-45bd-b5ac-e03d78f1cb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26eaa-1bf8-4de3-8ad9-926468f0814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a008b5c-46ef-43c2-9164-e4de14fcb2fe}" ma:internalName="TaxCatchAll" ma:showField="CatchAllData" ma:web="5fa26eaa-1bf8-4de3-8ad9-926468f081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68166e-e9b1-466d-a940-1cc3a7dad26b">
      <Terms xmlns="http://schemas.microsoft.com/office/infopath/2007/PartnerControls"/>
    </lcf76f155ced4ddcb4097134ff3c332f>
    <TaxCatchAll xmlns="5fa26eaa-1bf8-4de3-8ad9-926468f08142" xsi:nil="true"/>
  </documentManagement>
</p:properties>
</file>

<file path=customXml/itemProps1.xml><?xml version="1.0" encoding="utf-8"?>
<ds:datastoreItem xmlns:ds="http://schemas.openxmlformats.org/officeDocument/2006/customXml" ds:itemID="{FAE0AA12-E749-49E6-9F9B-316108EA8465}"/>
</file>

<file path=customXml/itemProps2.xml><?xml version="1.0" encoding="utf-8"?>
<ds:datastoreItem xmlns:ds="http://schemas.openxmlformats.org/officeDocument/2006/customXml" ds:itemID="{5894A70F-1A08-4F5E-AE3D-06FBDD57770E}"/>
</file>

<file path=customXml/itemProps3.xml><?xml version="1.0" encoding="utf-8"?>
<ds:datastoreItem xmlns:ds="http://schemas.openxmlformats.org/officeDocument/2006/customXml" ds:itemID="{7B658783-0D9B-4D4F-8F90-820B915741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1569</Words>
  <Application>Microsoft Office PowerPoint</Application>
  <PresentationFormat>Widescreen</PresentationFormat>
  <Paragraphs>171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Cambria Math</vt:lpstr>
      <vt:lpstr>Times New Roman</vt:lpstr>
      <vt:lpstr>Office Theme</vt:lpstr>
      <vt:lpstr>Effect of Salinity on Corrosion Products on Carbon Steel and Chemical Inhibitor Performance in Geothermal Environments</vt:lpstr>
      <vt:lpstr>Background – Research Context</vt:lpstr>
      <vt:lpstr>Background – Geothermal Conditions</vt:lpstr>
      <vt:lpstr>Background – Corrosion Products on Carbon Steel</vt:lpstr>
      <vt:lpstr>Background - Aims</vt:lpstr>
      <vt:lpstr>Methodology – Experimental Setup</vt:lpstr>
      <vt:lpstr>Results – Corrosion Rate of Carbon Steel</vt:lpstr>
      <vt:lpstr>Results – Surface Analysis</vt:lpstr>
      <vt:lpstr>Results – Surface Analysis</vt:lpstr>
      <vt:lpstr>Methodology – Inhibitor Dosage</vt:lpstr>
      <vt:lpstr>Results – Corrosion Rate with Chemical Inhibitor</vt:lpstr>
      <vt:lpstr>Results – Surface Analysis of Inhibitor A </vt:lpstr>
      <vt:lpstr>Results – Surface Analysis of Inhibitor B </vt:lpstr>
      <vt:lpstr>Results – Comparison of Uninhibited and Inhibited</vt:lpstr>
      <vt:lpstr>Results – Surface Analysis</vt:lpstr>
      <vt:lpstr>Conclusions</vt:lpstr>
      <vt:lpstr>Next Steps</vt:lpstr>
      <vt:lpstr>Thank You For Listening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Harry Tookey</dc:creator>
  <cp:lastModifiedBy>Harry Tookey</cp:lastModifiedBy>
  <cp:revision>2</cp:revision>
  <dcterms:created xsi:type="dcterms:W3CDTF">2025-02-05T09:33:30Z</dcterms:created>
  <dcterms:modified xsi:type="dcterms:W3CDTF">2025-02-19T13:20:46Z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0x01010045B8EA95304E764D88BCDDDB9D7050E6</vt:lpwstr>
  </property>
</Properties>
</file>