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3" r:id="rId3"/>
    <p:sldId id="274" r:id="rId4"/>
    <p:sldId id="275" r:id="rId5"/>
    <p:sldId id="276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7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23" autoAdjust="0"/>
    <p:restoredTop sz="94192" autoAdjust="0"/>
  </p:normalViewPr>
  <p:slideViewPr>
    <p:cSldViewPr>
      <p:cViewPr varScale="1">
        <p:scale>
          <a:sx n="127" d="100"/>
          <a:sy n="127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755576" y="2420888"/>
            <a:ext cx="7632848" cy="381642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101600">
            <a:solidFill>
              <a:srgbClr val="23B2E3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34481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4494"/>
                </a:solidFill>
                <a:latin typeface="Helvetica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6632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4494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548280"/>
            <a:ext cx="9144000" cy="13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3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83568" y="548680"/>
            <a:ext cx="7781925" cy="5760640"/>
          </a:xfrm>
          <a:prstGeom prst="roundRect">
            <a:avLst>
              <a:gd name="adj" fmla="val 6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778694"/>
            <a:ext cx="6635080" cy="490066"/>
          </a:xfrm>
        </p:spPr>
        <p:txBody>
          <a:bodyPr>
            <a:normAutofit/>
          </a:bodyPr>
          <a:lstStyle>
            <a:lvl1pPr algn="l">
              <a:defRPr sz="2800">
                <a:latin typeface="Helvetica 55 Roman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0483" y="1628800"/>
            <a:ext cx="6203032" cy="3052936"/>
          </a:xfrm>
        </p:spPr>
        <p:txBody>
          <a:bodyPr>
            <a:normAutofit/>
          </a:bodyPr>
          <a:lstStyle>
            <a:lvl1pPr marL="342900" indent="-342900">
              <a:buClr>
                <a:srgbClr val="23B2E3"/>
              </a:buClr>
              <a:buFont typeface="Wingdings" pitchFamily="2" charset="2"/>
              <a:buChar char="Ü"/>
              <a:defRPr sz="2000" b="1">
                <a:latin typeface="Helvetica" pitchFamily="2" charset="0"/>
              </a:defRPr>
            </a:lvl1pPr>
          </a:lstStyle>
          <a:p>
            <a:pPr lvl="0"/>
            <a:r>
              <a:rPr lang="en-US" dirty="0" smtClean="0"/>
              <a:t>Some text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1340768"/>
            <a:ext cx="6840760" cy="0"/>
          </a:xfrm>
          <a:prstGeom prst="line">
            <a:avLst/>
          </a:prstGeom>
          <a:ln w="19050">
            <a:solidFill>
              <a:srgbClr val="23B2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BEBD-8217-4CD9-B174-983BA74C0754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184F-F352-479D-B285-4421DD333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ICORR YEP 2024 CASE STUDY:</a:t>
            </a:r>
            <a:br>
              <a:rPr lang="en-GB" sz="2800" dirty="0"/>
            </a:br>
            <a:r>
              <a:rPr lang="en-GB" sz="2800" dirty="0"/>
              <a:t>Failure of Power Station Dump </a:t>
            </a:r>
            <a:r>
              <a:rPr lang="en-GB" sz="2800" dirty="0" smtClean="0"/>
              <a:t>Condensers:</a:t>
            </a:r>
            <a:br>
              <a:rPr lang="en-GB" sz="2800" dirty="0" smtClean="0"/>
            </a:br>
            <a:r>
              <a:rPr lang="en-GB" sz="2800" dirty="0" smtClean="0"/>
              <a:t>What Really Happened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latin typeface="Helvetica 55 Roman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Helvetica 55 Roman" panose="020B0500000000000000" pitchFamily="34" charset="0"/>
              </a:rPr>
              <a:t>Roger Francis, Chris </a:t>
            </a:r>
            <a:r>
              <a:rPr lang="en-GB" dirty="0" err="1" smtClean="0">
                <a:latin typeface="Helvetica 55 Roman" panose="020B0500000000000000" pitchFamily="34" charset="0"/>
              </a:rPr>
              <a:t>Mockler</a:t>
            </a:r>
            <a:r>
              <a:rPr lang="en-GB" dirty="0" smtClean="0">
                <a:latin typeface="Helvetica 55 Roman" panose="020B0500000000000000" pitchFamily="34" charset="0"/>
              </a:rPr>
              <a:t> and Tim </a:t>
            </a:r>
            <a:r>
              <a:rPr lang="en-GB" dirty="0" err="1" smtClean="0">
                <a:latin typeface="Helvetica 55 Roman" panose="020B0500000000000000" pitchFamily="34" charset="0"/>
              </a:rPr>
              <a:t>Healiss</a:t>
            </a:r>
            <a:endParaRPr lang="en-GB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FAILURE MECHANISMS 1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3888432" cy="41171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ASTM data shows that 316 has a slightly higher creep strength than 316L at 538°C, but these figures are higher than the 0.2% proof stress at that temperature.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As design codes limit the design service stress to some fraction of the 0.2% proof stress (e.g. 2/3), it is unlikely that creep played any part in the dump head cracking.</a:t>
            </a:r>
            <a:endParaRPr lang="en-GB" b="0" dirty="0">
              <a:latin typeface="Helvetica 55 Roman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0000400000000000000" pitchFamily="2" charset="0"/>
              </a:rPr>
              <a:t>CREEP</a:t>
            </a:r>
            <a:endParaRPr lang="en-GB" sz="2000" dirty="0">
              <a:latin typeface="Helvetica" panose="00000400000000000000" pitchFamily="2" charset="0"/>
            </a:endParaRPr>
          </a:p>
        </p:txBody>
      </p:sp>
      <p:pic>
        <p:nvPicPr>
          <p:cNvPr id="1026" name="Picture 2" descr="Complete assembled model of creep testing machine | Download Scientif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84839"/>
            <a:ext cx="3096344" cy="44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FAILURE MECHANISMS 2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6949691" cy="345638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At elevated temperatures it is possible for chromium carbides to form on the grain boundaries of stainless steels.  These reduce the corrosion resistance and can increase the susceptibility to cracking.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Alloy 316L has a low carbon content to prevent this, and the titanium in 316Ti will preferentially form titanium carbides.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Microsections of the heads showed a fully austenitic structure with NO precipitates on the grain boundaries.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Hence, sensitization was not regarded as a cause of the cracking.</a:t>
            </a:r>
            <a:endParaRPr lang="en-GB" b="0" dirty="0">
              <a:latin typeface="Helvetica 55 Roman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0000400000000000000" pitchFamily="2" charset="0"/>
              </a:rPr>
              <a:t>SENSITIZATION</a:t>
            </a:r>
            <a:endParaRPr lang="en-GB" sz="2000" dirty="0">
              <a:latin typeface="Helvetic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FAILURE MECHANISMS 3</a:t>
            </a:r>
            <a:endParaRPr lang="en-GB" dirty="0">
              <a:latin typeface="Helvetica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9078"/>
            <a:ext cx="2822592" cy="2526519"/>
          </a:xfrm>
        </p:spPr>
      </p:pic>
      <p:sp>
        <p:nvSpPr>
          <p:cNvPr id="4" name="TextBox 3"/>
          <p:cNvSpPr txBox="1"/>
          <p:nvPr/>
        </p:nvSpPr>
        <p:spPr>
          <a:xfrm>
            <a:off x="1043608" y="148478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0000400000000000000" pitchFamily="2" charset="0"/>
              </a:rPr>
              <a:t>FATIGUE</a:t>
            </a:r>
            <a:endParaRPr lang="en-GB" sz="2000" dirty="0">
              <a:latin typeface="Helvetica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4894"/>
            <a:ext cx="2940997" cy="2540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4437112"/>
            <a:ext cx="6829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 55 Roman" panose="020B0500000000000000" pitchFamily="34" charset="0"/>
              </a:rPr>
              <a:t>The SEM picture from 3mm below the surface clearly shows the typical “beach marks” of fatigue.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 55 Roman" panose="020B0500000000000000" pitchFamily="34" charset="0"/>
              </a:rPr>
              <a:t>However, the picture close to the surface shows cracking but not that typical of fatigue.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 55 Roman" panose="020B0500000000000000" pitchFamily="34" charset="0"/>
              </a:rPr>
              <a:t>Hence, it can be concluded that crack propagation was by fatigue.</a:t>
            </a:r>
            <a:endParaRPr lang="en-GB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FAILURE MECHANISMS 4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94" y="1844298"/>
            <a:ext cx="3471697" cy="266482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Typical chloride SCC cracks in 300 series alloys are transgranular and fine with many branches.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 cracks in the dump heads were intergranular, broad and blunt ended, with very few branches.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This appearance is much more typical of fatigue </a:t>
            </a:r>
            <a:r>
              <a:rPr lang="en-GB" sz="1800" b="0" dirty="0" smtClean="0">
                <a:latin typeface="Helvetica 55 Roman" panose="020B0500000000000000" pitchFamily="34" charset="0"/>
              </a:rPr>
              <a:t>cracks</a:t>
            </a:r>
            <a:r>
              <a:rPr lang="en-GB" sz="1800" b="0" dirty="0">
                <a:latin typeface="Helvetica 55 Roman" panose="020B0500000000000000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295" y="141277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0000400000000000000" pitchFamily="2" charset="0"/>
              </a:rPr>
              <a:t>SCC</a:t>
            </a:r>
            <a:endParaRPr lang="en-GB" sz="2000" dirty="0">
              <a:latin typeface="Helvetica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518138" cy="258053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7762" y="4509120"/>
            <a:ext cx="7020367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B2E3"/>
              </a:buClr>
              <a:buFont typeface="Wingdings" pitchFamily="2" charset="2"/>
              <a:buChar char="Ü"/>
              <a:defRPr sz="20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Also the low chloride content and deaeration of the water suggest that SCC would be difficult to initiate.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SCC cracks in 300 series stainless steels often start from small pits, which can act as stress raisers.</a:t>
            </a:r>
            <a:r>
              <a:rPr lang="en-GB" sz="1800" b="0" dirty="0">
                <a:latin typeface="Helvetica 55 Roman" panose="020B0500000000000000" pitchFamily="34" charset="0"/>
              </a:rPr>
              <a:t> </a:t>
            </a:r>
            <a:endParaRPr lang="en-GB" sz="1800" b="0" dirty="0" smtClean="0">
              <a:latin typeface="Helvetica 55 Roman" panose="020B050000000000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No such pits were seen , so SCC was ruled out as the cause  of the crack initiation.</a:t>
            </a:r>
          </a:p>
        </p:txBody>
      </p:sp>
    </p:spTree>
    <p:extLst>
      <p:ext uri="{BB962C8B-B14F-4D97-AF65-F5344CB8AC3E}">
        <p14:creationId xmlns:p14="http://schemas.microsoft.com/office/powerpoint/2010/main" val="36705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FURTHER EXAMINATION 1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314" y="4931294"/>
            <a:ext cx="6203032" cy="13060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In addition to the iron, chromium nickel and molybdenum from the alloy, zinc was identified on the surface, which was not present 3mm from the surface.</a:t>
            </a:r>
            <a:endParaRPr lang="en-GB" sz="1800" b="0" dirty="0">
              <a:latin typeface="Helvetica 55 Roman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297661" cy="3518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1412776"/>
            <a:ext cx="3297661" cy="3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FURTHER EXAMINATION 2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0"/>
            <a:ext cx="6629909" cy="38164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Spot tests for zinc on the surface did not detect any.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To confirm the presence of zinc, a small sample was dipped into 10% hydrochloric acid, so that only the near surface was immersed.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The solution was then analysed by atomic absorption and zinc was found.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This test was repeated in triplicate and all samples showed the presence of zinc.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The manner of the testing also strongly suggests that the zinc was on the surface and was not uniform but in small isolated patches.</a:t>
            </a:r>
            <a:endParaRPr lang="en-GB" b="0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CAUSE OF FAILURE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6912768" cy="44644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 </a:t>
            </a:r>
            <a:r>
              <a:rPr lang="en-GB" sz="1800" b="0" dirty="0">
                <a:latin typeface="Helvetica 55 Roman" panose="020B0500000000000000" pitchFamily="34" charset="0"/>
              </a:rPr>
              <a:t>presence of zinc on the surface and the fact that it would be molten at the steam inlet temperature, strongly suggest that liquid metal embrittlement of the dump head occurred.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This would seriously weaken the grain boundaries, and cracking could then be initiated by thermal fatigue.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Cracking could then propagate by continued thermal fatigue and/or vibrational fatigue, as the steam was being quenched.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The higher strength of the 316Ti explains why the 316L heads failed first.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The ASM Handbook volume 11 says that ferritic steels (including 9%Cr) are not susceptible to liquid metal embrittlement by zinc.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latin typeface="Helvetica 55 Roman" panose="020B0500000000000000" pitchFamily="34" charset="0"/>
              </a:rPr>
              <a:t>As 9%Cr steels are used in the superheaters at power stations, it was suggested that a 9%Cr steel be used for replacement heads.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b="0" dirty="0" smtClean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WHAT HAPPENED</a:t>
            </a:r>
            <a:r>
              <a:rPr lang="en-GB" baseline="0" dirty="0" smtClean="0">
                <a:latin typeface="Helvetica" panose="00000400000000000000" pitchFamily="2" charset="0"/>
              </a:rPr>
              <a:t> NEXT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3184376"/>
            <a:ext cx="6845933" cy="305293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We asked if we should determine the source of the zinc, but were told by company C that our report had removed any blame from them and it was up to the power station to do this.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Because of the sporadic nature of the zinc on the outside surface, we suspected that the zinc occurred as contamination during installation.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 power station opted to replace the dump heads with 9%Cr steel as they failed.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We do not know what actions were taken to keep the station operational until the new heads were available.</a:t>
            </a:r>
            <a:endParaRPr lang="en-GB" sz="1800" b="0" dirty="0">
              <a:latin typeface="Helvetica 55 Roman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412776"/>
            <a:ext cx="5544616" cy="17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POSTSCRIPT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556792"/>
            <a:ext cx="3600400" cy="4464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By sheer chance I was visiting Canada a year or so later and met one of the engineers who had designed the dump heads.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I discussed the failures we had seen and said that 9%Cr was immune to zinc embrittlement and was also lower cost than 316L or 316Ti.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He said he would change the material selection for the dump heads in future projects.</a:t>
            </a:r>
            <a:endParaRPr lang="en-GB" sz="1800" b="0" dirty="0">
              <a:latin typeface="Helvetica 55 Roman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0" y="1988840"/>
            <a:ext cx="3547096" cy="32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INTRODUCTION</a:t>
            </a:r>
            <a:endParaRPr lang="en-GB" dirty="0">
              <a:latin typeface="Helvetica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484785"/>
            <a:ext cx="5544616" cy="1719568"/>
          </a:xfrm>
        </p:spPr>
      </p:pic>
      <p:sp>
        <p:nvSpPr>
          <p:cNvPr id="5" name="TextBox 4"/>
          <p:cNvSpPr txBox="1"/>
          <p:nvPr/>
        </p:nvSpPr>
        <p:spPr>
          <a:xfrm>
            <a:off x="1403648" y="3356991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Helvetica 55 Roman" panose="020B0500000000000000" pitchFamily="34" charset="0"/>
              </a:rPr>
              <a:t>A fossil fuelled power station was two-shifting, necessitating shut down </a:t>
            </a:r>
            <a:r>
              <a:rPr lang="en-GB" dirty="0" smtClean="0">
                <a:latin typeface="Helvetica 55 Roman" panose="020B0500000000000000" pitchFamily="34" charset="0"/>
              </a:rPr>
              <a:t>for 8 hours every 24 </a:t>
            </a:r>
            <a:r>
              <a:rPr lang="en-GB" dirty="0">
                <a:latin typeface="Helvetica 55 Roman" panose="020B0500000000000000" pitchFamily="34" charset="0"/>
              </a:rPr>
              <a:t>hours. </a:t>
            </a:r>
            <a:endParaRPr lang="en-GB" dirty="0" smtClean="0">
              <a:latin typeface="Helvetica 55 Roman" panose="020B0500000000000000" pitchFamily="34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 55 Roman" panose="020B0500000000000000" pitchFamily="34" charset="0"/>
              </a:rPr>
              <a:t>The </a:t>
            </a:r>
            <a:r>
              <a:rPr lang="en-GB" dirty="0">
                <a:latin typeface="Helvetica 55 Roman" panose="020B0500000000000000" pitchFamily="34" charset="0"/>
              </a:rPr>
              <a:t>high pressure superheated steam was quenched with high purity water in a series of dump condensers so that it could be used as boiler feed water on restart.  This is standard power station practice.  </a:t>
            </a:r>
            <a:endParaRPr lang="en-GB" dirty="0" smtClean="0">
              <a:latin typeface="Helvetica 55 Roman" panose="020B0500000000000000" pitchFamily="34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 55 Roman" panose="020B0500000000000000" pitchFamily="34" charset="0"/>
              </a:rPr>
              <a:t>The </a:t>
            </a:r>
            <a:r>
              <a:rPr lang="en-GB" dirty="0">
                <a:latin typeface="Helvetica 55 Roman" panose="020B0500000000000000" pitchFamily="34" charset="0"/>
              </a:rPr>
              <a:t>steam was diverted from the superheater discharge to the dump condensers, and the dump heads vibrated as the hot, high pressure steam was quenched</a:t>
            </a:r>
            <a:r>
              <a:rPr lang="en-GB" dirty="0" smtClean="0">
                <a:latin typeface="Helvetica 55 Roman" panose="020B0500000000000000" pitchFamily="34" charset="0"/>
              </a:rPr>
              <a:t>.</a:t>
            </a:r>
            <a:endParaRPr lang="en-GB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OPERATION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3605573" cy="1440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Helvetica 55 Roman" panose="020B0500000000000000" pitchFamily="34" charset="0"/>
              </a:rPr>
              <a:t>The dump condensers consisted of hemi-spherical domed heads ~0.7m diameter and 25 mm thick with 12 rows of 12 mm diameter holes</a:t>
            </a:r>
            <a:r>
              <a:rPr lang="en-GB" sz="1600" b="0" dirty="0" smtClean="0">
                <a:latin typeface="Helvetica 55 Roman" panose="020B0500000000000000" pitchFamily="34" charset="0"/>
              </a:rPr>
              <a:t>.</a:t>
            </a:r>
          </a:p>
        </p:txBody>
      </p:sp>
      <p:pic>
        <p:nvPicPr>
          <p:cNvPr id="2050" name="Picture 2" descr="C:\Users\RFMaterials\RFMATERIALS\ICorr\Case Study 2024\Dump Head P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40" y="2132856"/>
            <a:ext cx="3671934" cy="29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71600" y="2924944"/>
            <a:ext cx="3605573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B2E3"/>
              </a:buClr>
              <a:buFont typeface="Wingdings" pitchFamily="2" charset="2"/>
              <a:buChar char="Ü"/>
              <a:defRPr sz="20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Helvetica 55 Roman" panose="020B0500000000000000" pitchFamily="34" charset="0"/>
              </a:rPr>
              <a:t>The steam came from inside the head and was sprayed with high purity water (boiler feed quality) on the outside of the head.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Helvetica 55 Roman" panose="020B0500000000000000" pitchFamily="34" charset="0"/>
              </a:rPr>
              <a:t>This was a large power station with several dump condenser heads.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Helvetica 55 Roman" panose="020B0500000000000000" pitchFamily="34" charset="0"/>
              </a:rPr>
              <a:t>The dump heads were in stainless steel, with some in 316L (UNS S31603) and others in 316Ti (UNS S31635).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b="0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OPERATING CONDITIONS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483" y="1628800"/>
            <a:ext cx="6203032" cy="417646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Helvetica 55 Roman" panose="020B0500000000000000" pitchFamily="34" charset="0"/>
              </a:rPr>
              <a:t>Steam inlet temperature ~530°C.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Helvetica 55 Roman" panose="020B0500000000000000" pitchFamily="34" charset="0"/>
              </a:rPr>
              <a:t>Final steam temperature ~150°C.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Helvetica 55 Roman" panose="020B0500000000000000" pitchFamily="34" charset="0"/>
              </a:rPr>
              <a:t>Quench water temperature ~20°C.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Helvetica 55 Roman" panose="020B0500000000000000" pitchFamily="34" charset="0"/>
              </a:rPr>
              <a:t>Discharge pressure = that at the superheater discharge to the HP turbines.</a:t>
            </a:r>
          </a:p>
          <a:p>
            <a:pPr marL="0" indent="0">
              <a:buNone/>
            </a:pPr>
            <a:endParaRPr lang="en-GB" b="0" dirty="0">
              <a:latin typeface="Helvetica 55 Roman" panose="020B050000000000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Helvetica 55 Roman" panose="020B0500000000000000" pitchFamily="34" charset="0"/>
              </a:rPr>
              <a:t>The boiler feed water </a:t>
            </a:r>
            <a:r>
              <a:rPr lang="en-GB" b="0" dirty="0" smtClean="0">
                <a:latin typeface="Helvetica 55 Roman" panose="020B0500000000000000" pitchFamily="34" charset="0"/>
              </a:rPr>
              <a:t>was </a:t>
            </a:r>
            <a:r>
              <a:rPr lang="en-GB" b="0" dirty="0">
                <a:latin typeface="Helvetica 55 Roman" panose="020B0500000000000000" pitchFamily="34" charset="0"/>
              </a:rPr>
              <a:t>low chloride (&lt;2 mg/L) </a:t>
            </a:r>
            <a:r>
              <a:rPr lang="en-GB" b="0" dirty="0" smtClean="0">
                <a:latin typeface="Helvetica 55 Roman" panose="020B0500000000000000" pitchFamily="34" charset="0"/>
              </a:rPr>
              <a:t>and contained </a:t>
            </a:r>
            <a:r>
              <a:rPr lang="en-GB" b="0" dirty="0">
                <a:latin typeface="Helvetica 55 Roman" panose="020B0500000000000000" pitchFamily="34" charset="0"/>
              </a:rPr>
              <a:t>typical feed water additives, such as pH control, oxygen scavenger, </a:t>
            </a:r>
            <a:r>
              <a:rPr lang="en-GB" b="0" dirty="0" smtClean="0">
                <a:latin typeface="Helvetica 55 Roman" panose="020B0500000000000000" pitchFamily="34" charset="0"/>
              </a:rPr>
              <a:t>and anti-fouling </a:t>
            </a:r>
            <a:r>
              <a:rPr lang="en-GB" b="0" dirty="0">
                <a:latin typeface="Helvetica 55 Roman" panose="020B0500000000000000" pitchFamily="34" charset="0"/>
              </a:rPr>
              <a:t>chemicals</a:t>
            </a:r>
            <a:r>
              <a:rPr lang="en-GB" b="0" dirty="0" smtClean="0">
                <a:latin typeface="Helvetica 55 Roman" panose="020B0500000000000000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We did not have a water analysis but were assured that the boiler feed water met the specification.</a:t>
            </a:r>
            <a:endParaRPr lang="en-GB" b="0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OPERATION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84784"/>
            <a:ext cx="6413885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Helvetica 55 Roman" panose="020B0500000000000000" pitchFamily="34" charset="0"/>
              </a:rPr>
              <a:t>After a few months a 316L head failed, followed by further failures of 316L heads. Later failures were in 316Ti. The failures took the form of cracks.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>
              <a:latin typeface="Helvetica 55 Roman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89" y="2636912"/>
            <a:ext cx="3924999" cy="361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8388" y="3645024"/>
            <a:ext cx="855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Crack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08388" y="4014356"/>
            <a:ext cx="207628" cy="350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HISTORY 1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483" y="1628800"/>
            <a:ext cx="6203032" cy="417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There were several interested parties: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 55 Roman" panose="020B0500000000000000" pitchFamily="34" charset="0"/>
              </a:rPr>
              <a:t>A) The State Electricity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 55 Roman" panose="020B0500000000000000" pitchFamily="34" charset="0"/>
              </a:rPr>
              <a:t>B) The French company who designed the heads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 55 Roman" panose="020B0500000000000000" pitchFamily="34" charset="0"/>
              </a:rPr>
              <a:t>C) The company that supplied the heads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After the first failures all parties commissioned separate laboratory examinations and testing to determine the cause of the failures.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There was no agreement between the laboratories on the cause of the cracks, although 2 of the 3 labs thought that the cracks propagated by thermal or vibrational fatigue.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 authors’ laboratory belonged to the same group as company C and we were asked to look at a sample of a failed head and give our comments.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ALLOYS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3645024"/>
            <a:ext cx="6203032" cy="22322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 only difference between 316L and 316Ti is the high carbon content in 316Ti, but the Ti will preferentially form titanium carbides and nitrides, preventing sensitization on heating.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All laboratories agreed that both the 316L heads and the 316Ti heads met the compositional requirements.</a:t>
            </a:r>
            <a:endParaRPr lang="en-GB" sz="1800" b="0" dirty="0">
              <a:latin typeface="Helvetica 55 Roman" panose="020B0500000000000000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13388"/>
              </p:ext>
            </p:extLst>
          </p:nvPr>
        </p:nvGraphicFramePr>
        <p:xfrm>
          <a:off x="1043608" y="1412776"/>
          <a:ext cx="68768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648072"/>
                <a:gridCol w="648072"/>
                <a:gridCol w="720080"/>
                <a:gridCol w="792088"/>
                <a:gridCol w="792088"/>
                <a:gridCol w="901243"/>
                <a:gridCol w="677333"/>
                <a:gridCol w="83375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ALLOY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COMPOSITION (wt.%)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Mn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Cr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Ni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Mo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Ti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316L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0.03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16-18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10-14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16-18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316Ti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16-18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5xC+N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4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MECHANICAL PROPERTIES 1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941168"/>
            <a:ext cx="6203032" cy="122413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The graph shows the minimum 0.2% proof stress for the alloys up to 550°C,  taken from </a:t>
            </a:r>
            <a:r>
              <a:rPr lang="en-GB" sz="1800" b="0" dirty="0" err="1" smtClean="0">
                <a:latin typeface="Helvetica 55 Roman" panose="020B0500000000000000" pitchFamily="34" charset="0"/>
              </a:rPr>
              <a:t>Stahlschlussel</a:t>
            </a:r>
            <a:r>
              <a:rPr lang="en-GB" sz="1800" b="0" dirty="0">
                <a:latin typeface="Helvetica 55 Roman" panose="020B0500000000000000" pitchFamily="34" charset="0"/>
              </a:rPr>
              <a:t> </a:t>
            </a:r>
            <a:r>
              <a:rPr lang="en-GB" sz="1800" b="0" dirty="0" smtClean="0">
                <a:latin typeface="Helvetica 55 Roman" panose="020B0500000000000000" pitchFamily="34" charset="0"/>
              </a:rPr>
              <a:t>(1992).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Helvetica 55 Roman" panose="020B0500000000000000" pitchFamily="34" charset="0"/>
              </a:rPr>
              <a:t>It is clear that 316Ti is significantly stronger than 316L at all temperatures.</a:t>
            </a:r>
            <a:endParaRPr lang="en-GB" sz="1800" b="0" dirty="0">
              <a:latin typeface="Helvetica 55 Roman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7"/>
            <a:ext cx="551120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elvetica" panose="00000400000000000000" pitchFamily="2" charset="0"/>
              </a:rPr>
              <a:t>MECHANICAL PROPERTIES 2</a:t>
            </a:r>
            <a:endParaRPr lang="en-GB" dirty="0">
              <a:latin typeface="Helvetic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483" y="1628800"/>
            <a:ext cx="6203032" cy="40324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The higher 0.2% proof stress of 316Ti compared with 316L is also reflected in the higher  allowable stresses </a:t>
            </a:r>
            <a:r>
              <a:rPr lang="en-GB" b="0" dirty="0">
                <a:latin typeface="Helvetica 55 Roman" panose="020B0500000000000000" pitchFamily="34" charset="0"/>
              </a:rPr>
              <a:t>for </a:t>
            </a:r>
            <a:r>
              <a:rPr lang="en-GB" b="0" dirty="0" smtClean="0">
                <a:latin typeface="Helvetica 55 Roman" panose="020B0500000000000000" pitchFamily="34" charset="0"/>
              </a:rPr>
              <a:t>316Ti in the ASME VIII div 1 pressure vessel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The dump heads were hot formed without a subsequent solution anneal.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However, all the reports agreed that both alloys met the minimum mechanical properties for each grade.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latin typeface="Helvetica 55 Roman" panose="020B0500000000000000" pitchFamily="34" charset="0"/>
              </a:rPr>
              <a:t>The absence of a solution anneal had obviously not affected their mechanical properties in any significant way.</a:t>
            </a:r>
            <a:endParaRPr lang="en-GB" b="0" dirty="0"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ITLE + General NAC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8EA95304E764D88BCDDDB9D7050E6" ma:contentTypeVersion="12" ma:contentTypeDescription="Create a new document." ma:contentTypeScope="" ma:versionID="fab76fd64c885bdced360a4921d8fd57">
  <xsd:schema xmlns:xsd="http://www.w3.org/2001/XMLSchema" xmlns:xs="http://www.w3.org/2001/XMLSchema" xmlns:p="http://schemas.microsoft.com/office/2006/metadata/properties" xmlns:ns2="cf68166e-e9b1-466d-a940-1cc3a7dad26b" xmlns:ns3="5fa26eaa-1bf8-4de3-8ad9-926468f08142" targetNamespace="http://schemas.microsoft.com/office/2006/metadata/properties" ma:root="true" ma:fieldsID="8c6ba0441b1a40028d6b688ad656a2f3" ns2:_="" ns3:_="">
    <xsd:import namespace="cf68166e-e9b1-466d-a940-1cc3a7dad26b"/>
    <xsd:import namespace="5fa26eaa-1bf8-4de3-8ad9-926468f0814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8166e-e9b1-466d-a940-1cc3a7dad26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e4ddc36-2f70-45bd-b5ac-e03d78f1c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26eaa-1bf8-4de3-8ad9-926468f0814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a008b5c-46ef-43c2-9164-e4de14fcb2fe}" ma:internalName="TaxCatchAll" ma:showField="CatchAllData" ma:web="5fa26eaa-1bf8-4de3-8ad9-926468f08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68166e-e9b1-466d-a940-1cc3a7dad26b">
      <Terms xmlns="http://schemas.microsoft.com/office/infopath/2007/PartnerControls"/>
    </lcf76f155ced4ddcb4097134ff3c332f>
    <TaxCatchAll xmlns="5fa26eaa-1bf8-4de3-8ad9-926468f08142" xsi:nil="true"/>
  </documentManagement>
</p:properties>
</file>

<file path=customXml/itemProps1.xml><?xml version="1.0" encoding="utf-8"?>
<ds:datastoreItem xmlns:ds="http://schemas.openxmlformats.org/officeDocument/2006/customXml" ds:itemID="{F5A0AF5F-8C0A-47DD-8337-3A617E0B7E36}"/>
</file>

<file path=customXml/itemProps2.xml><?xml version="1.0" encoding="utf-8"?>
<ds:datastoreItem xmlns:ds="http://schemas.openxmlformats.org/officeDocument/2006/customXml" ds:itemID="{C5F8AEB2-2E68-4D54-9A67-45C8A011D4AB}"/>
</file>

<file path=customXml/itemProps3.xml><?xml version="1.0" encoding="utf-8"?>
<ds:datastoreItem xmlns:ds="http://schemas.openxmlformats.org/officeDocument/2006/customXml" ds:itemID="{90103643-6624-4A27-8295-218C5306F1C1}"/>
</file>

<file path=docProps/app.xml><?xml version="1.0" encoding="utf-8"?>
<Properties xmlns="http://schemas.openxmlformats.org/officeDocument/2006/extended-properties" xmlns:vt="http://schemas.openxmlformats.org/officeDocument/2006/docPropsVTypes">
  <Template>TITLE + General NACE 3</Template>
  <TotalTime>334</TotalTime>
  <Words>1374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TITLE + General NACE 3</vt:lpstr>
      <vt:lpstr>ICORR YEP 2024 CASE STUDY: Failure of Power Station Dump Condensers: What Really Happened </vt:lpstr>
      <vt:lpstr>INTRODUCTION</vt:lpstr>
      <vt:lpstr>OPERATION</vt:lpstr>
      <vt:lpstr>OPERATING CONDITIONS</vt:lpstr>
      <vt:lpstr>OPERATION</vt:lpstr>
      <vt:lpstr>HISTORY 1</vt:lpstr>
      <vt:lpstr>ALLOYS</vt:lpstr>
      <vt:lpstr>MECHANICAL PROPERTIES 1</vt:lpstr>
      <vt:lpstr>MECHANICAL PROPERTIES 2</vt:lpstr>
      <vt:lpstr>FAILURE MECHANISMS 1</vt:lpstr>
      <vt:lpstr>FAILURE MECHANISMS 2</vt:lpstr>
      <vt:lpstr>FAILURE MECHANISMS 3</vt:lpstr>
      <vt:lpstr>FAILURE MECHANISMS 4</vt:lpstr>
      <vt:lpstr>FURTHER EXAMINATION 1</vt:lpstr>
      <vt:lpstr>FURTHER EXAMINATION 2</vt:lpstr>
      <vt:lpstr>CAUSE OF FAILURE</vt:lpstr>
      <vt:lpstr>WHAT HAPPENED NEXT</vt:lpstr>
      <vt:lpstr>POSTSCRIPT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ICORR YEP 2024 CASE STUDY: Failure of Power Station Dump Condensers: What Really Happened</dc:title>
  <dc:creator>Roger Francis</dc:creator>
  <cp:lastModifiedBy>Roger Francis</cp:lastModifiedBy>
  <cp:revision>33</cp:revision>
  <dcterms:created xsi:type="dcterms:W3CDTF">2024-12-31T14:12:52Z</dcterms:created>
  <dcterms:modified xsi:type="dcterms:W3CDTF">2025-02-18T10:50:14Z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0x01010045B8EA95304E764D88BCDDDB9D7050E6</vt:lpwstr>
  </property>
</Properties>
</file>