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26" r:id="rId2"/>
  </p:sldMasterIdLst>
  <p:notesMasterIdLst>
    <p:notesMasterId r:id="rId15"/>
  </p:notesMasterIdLst>
  <p:sldIdLst>
    <p:sldId id="256" r:id="rId3"/>
    <p:sldId id="281" r:id="rId4"/>
    <p:sldId id="266" r:id="rId5"/>
    <p:sldId id="268" r:id="rId6"/>
    <p:sldId id="269" r:id="rId7"/>
    <p:sldId id="270" r:id="rId8"/>
    <p:sldId id="274" r:id="rId9"/>
    <p:sldId id="273" r:id="rId10"/>
    <p:sldId id="275" r:id="rId11"/>
    <p:sldId id="278" r:id="rId12"/>
    <p:sldId id="27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8A6425-0D1E-4C2A-B832-5678909C42B8}" v="99" dt="2025-02-18T17:16:45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3230" autoAdjust="0"/>
  </p:normalViewPr>
  <p:slideViewPr>
    <p:cSldViewPr snapToGrid="0">
      <p:cViewPr varScale="1">
        <p:scale>
          <a:sx n="105" d="100"/>
          <a:sy n="105" d="100"/>
        </p:scale>
        <p:origin x="8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E85C4-9DB7-4DDB-95EE-93DEBAA74930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9DD50-7266-4455-BE3F-B87963A11C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705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DD50-7266-4455-BE3F-B87963A11C3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15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7" y="6007610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2" y="6007610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67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89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1" y="758952"/>
            <a:ext cx="2954459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7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B0BD-C151-12C2-9097-76EFC487B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C4360-9366-52B1-1B8C-124915AD7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7698-CEC8-B28F-C488-B8B9428DA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F823-48A5-43FC-BE03-E79964288B41}" type="datetimeFigureOut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E304F-FC96-6DF5-C3B8-3DE949E4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BCBF3-677B-3387-DD71-42F582FA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284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9B0EA-0431-DAB2-1672-925A632CD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0F634-AD36-A813-7315-C28A8B259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78FD8-ABF7-45CD-5E3B-521FAF4A5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1693A-81AB-2248-2FA5-67FB010F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AF958-07D2-B272-8177-2C3A5920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58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66E0-2BB6-FAA5-F359-A8BE87E0E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A623D-AE0F-929F-1126-5811DAF82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98B13-3EF7-E77F-4732-B805DAFB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84A36-5CA6-35AF-04F0-20E25CC5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61C7A-FE4C-8551-28AA-5503D66A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314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0554-F1F9-BDB1-02A9-571DBAF87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528-CB33-B7C1-A66B-33C8109C8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DC909-6597-28C1-4C3A-47D7671D5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8CAFB-6F36-288C-9F28-67ADE208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7E896-EB6D-BB71-15A6-03B6EC2E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4D137-786A-FCE6-6DFA-FA4B9248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98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23D1-7E6E-3EF5-4D83-F694A2AE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555C5-730B-A48D-BDE7-8C3BEFFE9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CF78E-BCA4-14F2-B765-BF0F3A6E7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23D0D7-2E65-E306-9602-1CF5FADD52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A17D50-A6C0-5E71-B9A9-D9B4F01767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F2E811-9394-0E16-9754-AA0ECE8E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CA256A-69F9-3A18-081D-C7CDDEA8F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83C52-3F97-21E9-6ADA-4249B045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64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9858-5E00-E416-EB2B-24D79510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4B1D4-AFFB-93BB-D449-478E34E2C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B2625-B0DD-C478-A6E9-8EC3199A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C04FC-995C-E13A-26B2-145D7989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00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C4CF27-8910-A812-73B5-CEA59E353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1F5D9-2E49-D21D-05C5-C1CE52E8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17E63-4C5E-7102-C2F7-5D6EA04F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0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D868-10B1-1532-00F4-77E139812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02513-7494-796A-C5C1-0AB4F4193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CAE94-5B01-EB07-B9EF-8A1FDB7C5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8702E-99C8-C618-5DD0-E01EC559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8A05E-4C9B-C719-456B-E232DE26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573D3-C315-1E99-2084-1C327C5F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9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14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E084-FAE6-B1BA-D5A5-2A80F840C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1F09DE-1142-C2D0-D567-F3DED022C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47427-BE67-3148-85C8-85DC6AC6E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D5632-F4B1-D9D5-DB99-391A204E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D451A-D825-62BD-CB92-8BF377F1F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9F863-6FD4-4752-F4F0-1BD45F20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08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EE94-446E-7269-3003-96BCB2CB1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82365-86B8-B177-310B-06C860C88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1F8F-BAB1-DBF8-0580-B4E7BC04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C860C-2C95-E4F6-B515-01C0BD917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F0804-9452-A345-3AB2-4F76085BA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73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0E281-A291-8059-B398-44B1B88DE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A8EB5-EBE8-DB44-32C5-17B0B3522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43A5D-F9FD-464A-D17C-00650B7E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EB1B2-D9D4-A579-1970-2823E4C4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C0C5F-FEBA-D3DB-88C4-963F363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53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2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3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8" y="3273553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222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4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8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7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6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1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1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3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4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9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3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2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10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10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10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75" indent="-182875" algn="l" defTabSz="914377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75" indent="0" algn="l" defTabSz="914377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75" indent="-182875" algn="l" defTabSz="914377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75" indent="0" algn="l" defTabSz="914377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75" indent="-182875" algn="l" defTabSz="914377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53F20F-1ECF-4849-0444-1D57DBDA2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E8FE2-647B-4D29-4DB6-08BB9F1BF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CAAD3-308D-D45D-6231-9CB22D87C1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4A0E4-8A48-1DF0-378E-594B38B9C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36C56-58C5-293E-D010-B36F36A4B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3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5683E-F46F-09AD-4A3D-59FCAC306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8916" y="893935"/>
            <a:ext cx="5364937" cy="3339391"/>
          </a:xfrm>
        </p:spPr>
        <p:txBody>
          <a:bodyPr anchor="ctr">
            <a:normAutofit/>
          </a:bodyPr>
          <a:lstStyle/>
          <a:p>
            <a:r>
              <a:rPr lang="en-GB" sz="4200" i="0" dirty="0">
                <a:latin typeface="Arial Nova" panose="020B0504020202020204" pitchFamily="34" charset="0"/>
              </a:rPr>
              <a:t>The role of hydrodynamics on the corrosion of mild steel in oxygen-containing water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90CF2-79F0-2E18-6166-AF2C63210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915" y="4876803"/>
            <a:ext cx="5364936" cy="90984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800" dirty="0">
                <a:latin typeface="Arial Nova" panose="020B0504020202020204" pitchFamily="34" charset="0"/>
              </a:rPr>
              <a:t>Finlay Spence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latin typeface="Arial Nova" panose="020B0504020202020204" pitchFamily="34" charset="0"/>
              </a:rPr>
              <a:t>Institute of Functional Surfaces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C1C2459-3B78-FCF9-D244-70C603F9E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9" r="22379"/>
          <a:stretch/>
        </p:blipFill>
        <p:spPr>
          <a:xfrm>
            <a:off x="-510137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9050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ACFC80-FFC6-A128-2B4D-79D777AEC41A}"/>
              </a:ext>
            </a:extLst>
          </p:cNvPr>
          <p:cNvSpPr/>
          <p:nvPr/>
        </p:nvSpPr>
        <p:spPr>
          <a:xfrm>
            <a:off x="11686025" y="5682777"/>
            <a:ext cx="505975" cy="1029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4F636-F214-1829-81CC-CD9830015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976" y="6063151"/>
            <a:ext cx="1750875" cy="50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53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1B9816-DAB8-16B1-025E-0EA4B210282C}"/>
              </a:ext>
            </a:extLst>
          </p:cNvPr>
          <p:cNvSpPr>
            <a:spLocks/>
          </p:cNvSpPr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0B962-6646-A5D8-C271-69EFCC91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 Nova" panose="020B0504020202020204" pitchFamily="34" charset="0"/>
              </a:rPr>
              <a:t>Conclusions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5BA00-0BF7-6069-4F0B-A7BA34E8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8CE56D-1C5C-A958-00AD-BA3CEA4FD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08199"/>
            <a:ext cx="6502400" cy="4068763"/>
          </a:xfrm>
        </p:spPr>
        <p:txBody>
          <a:bodyPr anchor="ctr">
            <a:normAutofit/>
          </a:bodyPr>
          <a:lstStyle/>
          <a:p>
            <a:r>
              <a:rPr lang="en-GB" sz="1600" dirty="0">
                <a:latin typeface="Arial Nova" panose="020B0504020202020204" pitchFamily="34" charset="0"/>
              </a:rPr>
              <a:t>Galvanic effect of magnetite is a significant factor for corrosion rate</a:t>
            </a:r>
          </a:p>
          <a:p>
            <a:r>
              <a:rPr lang="en-GB" sz="1600" dirty="0">
                <a:latin typeface="Arial Nova" panose="020B0504020202020204" pitchFamily="34" charset="0"/>
              </a:rPr>
              <a:t>The important effect of velocity is initially to bring more oxygen to the surface</a:t>
            </a:r>
          </a:p>
          <a:p>
            <a:r>
              <a:rPr lang="en-GB" sz="1600" dirty="0">
                <a:latin typeface="Arial Nova" panose="020B0504020202020204" pitchFamily="34" charset="0"/>
              </a:rPr>
              <a:t>Once corrosion product layer has been established, effect of velocity is to control magnetite growth / dissolution.</a:t>
            </a:r>
          </a:p>
          <a:p>
            <a:r>
              <a:rPr lang="en-GB" sz="1600" dirty="0">
                <a:latin typeface="Arial Nova" panose="020B0504020202020204" pitchFamily="34" charset="0"/>
              </a:rPr>
              <a:t>Vorticial structures generated by impinging jet locally accelerate corrosion product dissolution.</a:t>
            </a:r>
          </a:p>
          <a:p>
            <a:r>
              <a:rPr lang="en-GB" sz="1600" dirty="0">
                <a:latin typeface="Arial Nova" panose="020B0504020202020204" pitchFamily="34" charset="0"/>
              </a:rPr>
              <a:t>At higher temperatures, corrosion rate increased because of reaction rates but also counterbalanced by greater dissolution. </a:t>
            </a:r>
          </a:p>
          <a:p>
            <a:endParaRPr lang="en-GB" sz="1600" dirty="0"/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5A8C0-BA72-BC86-CFAD-0E5A7405DF59}"/>
              </a:ext>
            </a:extLst>
          </p:cNvPr>
          <p:cNvSpPr txBox="1">
            <a:spLocks/>
          </p:cNvSpPr>
          <p:nvPr/>
        </p:nvSpPr>
        <p:spPr>
          <a:xfrm>
            <a:off x="11693073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9572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415AB3-FDB5-F463-2DF4-3201840C32D4}"/>
              </a:ext>
            </a:extLst>
          </p:cNvPr>
          <p:cNvSpPr>
            <a:spLocks/>
          </p:cNvSpPr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1B9816-DAB8-16B1-025E-0EA4B210282C}"/>
              </a:ext>
            </a:extLst>
          </p:cNvPr>
          <p:cNvSpPr>
            <a:spLocks/>
          </p:cNvSpPr>
          <p:nvPr/>
        </p:nvSpPr>
        <p:spPr>
          <a:xfrm>
            <a:off x="-635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71D874-8A90-7EDC-F921-18E38C2DA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1" r="4029" b="11611"/>
          <a:stretch/>
        </p:blipFill>
        <p:spPr>
          <a:xfrm>
            <a:off x="7972425" y="3034957"/>
            <a:ext cx="2895600" cy="3142005"/>
          </a:xfrm>
          <a:prstGeom prst="ellipse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E0B962-6646-A5D8-C271-69EFCC91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 Nova" panose="020B0504020202020204" pitchFamily="34" charset="0"/>
              </a:rPr>
              <a:t>Future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5BA00-0BF7-6069-4F0B-A7BA34E88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8CE56D-1C5C-A958-00AD-BA3CEA4FD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08199"/>
            <a:ext cx="5191124" cy="4068763"/>
          </a:xfrm>
        </p:spPr>
        <p:txBody>
          <a:bodyPr anchor="ctr"/>
          <a:lstStyle/>
          <a:p>
            <a:r>
              <a:rPr lang="en-GB" sz="1600" dirty="0">
                <a:latin typeface="Arial Nova" panose="020B0504020202020204" pitchFamily="34" charset="0"/>
              </a:rPr>
              <a:t>Ring electrode study</a:t>
            </a:r>
          </a:p>
          <a:p>
            <a:pPr lvl="1"/>
            <a:r>
              <a:rPr lang="en-GB" sz="1600" dirty="0">
                <a:latin typeface="Arial Nova" panose="020B0504020202020204" pitchFamily="34" charset="0"/>
              </a:rPr>
              <a:t>Determination of accurate corrosion rate – velocity relationship </a:t>
            </a:r>
          </a:p>
          <a:p>
            <a:pPr lvl="1"/>
            <a:r>
              <a:rPr lang="en-GB" sz="1600" dirty="0">
                <a:latin typeface="Arial Nova" panose="020B0504020202020204" pitchFamily="34" charset="0"/>
              </a:rPr>
              <a:t>Measurement of galvanic currents between different regions</a:t>
            </a:r>
          </a:p>
          <a:p>
            <a:pPr lvl="1"/>
            <a:r>
              <a:rPr lang="en-GB" sz="1600" dirty="0">
                <a:latin typeface="Arial Nova" panose="020B0504020202020204" pitchFamily="34" charset="0"/>
              </a:rPr>
              <a:t>Longer term tests – is galvanic effect self sustaining?</a:t>
            </a:r>
          </a:p>
          <a:p>
            <a:r>
              <a:rPr lang="en-GB" sz="1600" dirty="0">
                <a:latin typeface="Arial Nova" panose="020B0504020202020204" pitchFamily="34" charset="0"/>
              </a:rPr>
              <a:t>Modelling corrosion rates using CFD</a:t>
            </a:r>
          </a:p>
          <a:p>
            <a:pPr lvl="1"/>
            <a:r>
              <a:rPr lang="en-GB" sz="1600" dirty="0">
                <a:latin typeface="Arial Nova" panose="020B0504020202020204" pitchFamily="34" charset="0"/>
              </a:rPr>
              <a:t>Create a predictive model</a:t>
            </a:r>
          </a:p>
          <a:p>
            <a:pPr lvl="1"/>
            <a:r>
              <a:rPr lang="en-GB" sz="1600" dirty="0">
                <a:latin typeface="Arial Nova" panose="020B0504020202020204" pitchFamily="34" charset="0"/>
              </a:rPr>
              <a:t>Accounts for galvanic interactions</a:t>
            </a:r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5E38E-1F87-FB45-D866-5B74D14264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23" t="17571" b="18482"/>
          <a:stretch/>
        </p:blipFill>
        <p:spPr>
          <a:xfrm>
            <a:off x="6647455" y="2173055"/>
            <a:ext cx="2289115" cy="2079055"/>
          </a:xfrm>
          <a:prstGeom prst="ellipse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27AD08-324D-EE40-F37F-4B9CF59382FD}"/>
              </a:ext>
            </a:extLst>
          </p:cNvPr>
          <p:cNvSpPr/>
          <p:nvPr/>
        </p:nvSpPr>
        <p:spPr>
          <a:xfrm>
            <a:off x="9368287" y="5757231"/>
            <a:ext cx="100006" cy="1332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FA0116-85AC-6CD2-B8DB-C32D6BC14239}"/>
              </a:ext>
            </a:extLst>
          </p:cNvPr>
          <p:cNvSpPr/>
          <p:nvPr/>
        </p:nvSpPr>
        <p:spPr>
          <a:xfrm>
            <a:off x="8836564" y="5757231"/>
            <a:ext cx="100006" cy="1332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BB86F6-8726-2562-4E18-7024F145553D}"/>
              </a:ext>
            </a:extLst>
          </p:cNvPr>
          <p:cNvSpPr/>
          <p:nvPr/>
        </p:nvSpPr>
        <p:spPr>
          <a:xfrm>
            <a:off x="9102425" y="5757231"/>
            <a:ext cx="100006" cy="1332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3C610E-EEFB-F05A-62AA-7C1C0DF2EA52}"/>
              </a:ext>
            </a:extLst>
          </p:cNvPr>
          <p:cNvSpPr/>
          <p:nvPr/>
        </p:nvSpPr>
        <p:spPr>
          <a:xfrm>
            <a:off x="9634149" y="5757231"/>
            <a:ext cx="100006" cy="1332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666433-208F-98D8-00EA-B5EEF1A744A6}"/>
              </a:ext>
            </a:extLst>
          </p:cNvPr>
          <p:cNvSpPr/>
          <p:nvPr/>
        </p:nvSpPr>
        <p:spPr>
          <a:xfrm>
            <a:off x="9900011" y="5757231"/>
            <a:ext cx="100006" cy="1332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BC9BF8-9F82-EC4D-E576-F2D57EFB7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825" y="3319310"/>
            <a:ext cx="261974" cy="275310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FD898F5-4E41-23AE-5068-1ABDDACF76F7}"/>
              </a:ext>
            </a:extLst>
          </p:cNvPr>
          <p:cNvSpPr txBox="1">
            <a:spLocks/>
          </p:cNvSpPr>
          <p:nvPr/>
        </p:nvSpPr>
        <p:spPr>
          <a:xfrm>
            <a:off x="10392770" y="3032127"/>
            <a:ext cx="3143250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Arial Nova" panose="020B0504020202020204" pitchFamily="34" charset="0"/>
              </a:rPr>
              <a:t>Velocity (m/s)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D50B66D-5060-5862-FCB4-D593426FC9E1}"/>
              </a:ext>
            </a:extLst>
          </p:cNvPr>
          <p:cNvSpPr txBox="1">
            <a:spLocks/>
          </p:cNvSpPr>
          <p:nvPr/>
        </p:nvSpPr>
        <p:spPr>
          <a:xfrm>
            <a:off x="11693073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30938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1B9816-DAB8-16B1-025E-0EA4B210282C}"/>
              </a:ext>
            </a:extLst>
          </p:cNvPr>
          <p:cNvSpPr>
            <a:spLocks/>
          </p:cNvSpPr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5BA00-0BF7-6069-4F0B-A7BA34E8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6419F0-8284-1219-EED7-D2D38F6E824A}"/>
              </a:ext>
            </a:extLst>
          </p:cNvPr>
          <p:cNvSpPr txBox="1">
            <a:spLocks/>
          </p:cNvSpPr>
          <p:nvPr/>
        </p:nvSpPr>
        <p:spPr>
          <a:xfrm>
            <a:off x="838198" y="533058"/>
            <a:ext cx="10515599" cy="5391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latin typeface="Arial Nova" panose="020B05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>
                <a:latin typeface="Arial Nova" panose="020B0504020202020204" pitchFamily="34" charset="0"/>
              </a:rPr>
              <a:t>Thank you for listening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15AF630-E0FB-37C6-2BD9-E1B3AC55DCC7}"/>
              </a:ext>
            </a:extLst>
          </p:cNvPr>
          <p:cNvSpPr txBox="1">
            <a:spLocks/>
          </p:cNvSpPr>
          <p:nvPr/>
        </p:nvSpPr>
        <p:spPr>
          <a:xfrm>
            <a:off x="11693073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C5E55-C2A2-3627-642B-C193C8121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978" y="5051258"/>
            <a:ext cx="2514600" cy="42728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87B66B-0F9E-EB8B-4555-F7822E32AFBC}"/>
              </a:ext>
            </a:extLst>
          </p:cNvPr>
          <p:cNvSpPr txBox="1">
            <a:spLocks/>
          </p:cNvSpPr>
          <p:nvPr/>
        </p:nvSpPr>
        <p:spPr>
          <a:xfrm>
            <a:off x="4524375" y="4317794"/>
            <a:ext cx="3143250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Arial Nova" panose="020B0504020202020204" pitchFamily="34" charset="0"/>
              </a:rPr>
              <a:t>Acknowledgements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B9D5D-8F30-2316-FBF1-A03457CB4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632" y="4841511"/>
            <a:ext cx="3083391" cy="7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8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5A22B7-4E15-49EB-5257-B6972E575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E2C9794-10EC-1149-616D-143CE4F05137}"/>
              </a:ext>
            </a:extLst>
          </p:cNvPr>
          <p:cNvSpPr>
            <a:spLocks/>
          </p:cNvSpPr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EB422-F14F-8F1F-B2A4-7AFF51C21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i="0" dirty="0">
                <a:solidFill>
                  <a:schemeClr val="bg1"/>
                </a:solidFill>
                <a:latin typeface="Arial Nova" panose="020B0504020202020204" pitchFamily="34" charset="0"/>
              </a:rPr>
              <a:t>Background &amp; Aim</a:t>
            </a:r>
            <a:endParaRPr lang="en-GB" sz="4000" dirty="0">
              <a:latin typeface="Arial Nova" panose="020B0504020202020204" pitchFamily="34" charset="0"/>
            </a:endParaRPr>
          </a:p>
        </p:txBody>
      </p:sp>
      <p:pic>
        <p:nvPicPr>
          <p:cNvPr id="17" name="Picture 16" descr="Close-up of several metal parts&#10;&#10;AI-generated content may be incorrect.">
            <a:extLst>
              <a:ext uri="{FF2B5EF4-FFF2-40B4-BE49-F238E27FC236}">
                <a16:creationId xmlns:a16="http://schemas.microsoft.com/office/drawing/2014/main" id="{C86E35FD-C867-9118-2CB0-EB4B2BEDE8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63" r="1909"/>
          <a:stretch/>
        </p:blipFill>
        <p:spPr>
          <a:xfrm>
            <a:off x="8789307" y="3826220"/>
            <a:ext cx="2926914" cy="2699882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Picture 18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527913FB-B801-6A30-A2EA-82E58BD3C5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9" r="4181"/>
          <a:stretch/>
        </p:blipFill>
        <p:spPr>
          <a:xfrm>
            <a:off x="7963984" y="2036086"/>
            <a:ext cx="2822754" cy="2785828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23" name="Picture 2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5760630-3B84-CB43-0E0B-57203A74F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7E92A1E-6477-84D6-AD44-1E134B064293}"/>
              </a:ext>
            </a:extLst>
          </p:cNvPr>
          <p:cNvSpPr txBox="1">
            <a:spLocks/>
          </p:cNvSpPr>
          <p:nvPr/>
        </p:nvSpPr>
        <p:spPr>
          <a:xfrm>
            <a:off x="11722101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C63377-E409-28EB-9533-BD5058D54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199"/>
            <a:ext cx="6438899" cy="4683126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latin typeface="Arial Nova" panose="020B0504020202020204" pitchFamily="34" charset="0"/>
              </a:rPr>
              <a:t>Conditions commonly encountered in industrial applications, e.g. drinking water distribution, district heating, desalination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latin typeface="Arial Nova" panose="020B0504020202020204" pitchFamily="34" charset="0"/>
              </a:rPr>
              <a:t>Limited understanding of how flow affects corrosion rate, especially in complex geometries such as </a:t>
            </a:r>
            <a:r>
              <a:rPr lang="en-GB" sz="1400" b="1" dirty="0">
                <a:latin typeface="Arial Nova" panose="020B0504020202020204" pitchFamily="34" charset="0"/>
              </a:rPr>
              <a:t>pumps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latin typeface="Arial Nova" panose="020B0504020202020204" pitchFamily="34" charset="0"/>
              </a:rPr>
              <a:t>Uncertainty means stainless steel is often used; </a:t>
            </a:r>
            <a:r>
              <a:rPr lang="en-GB" sz="1400" b="1" dirty="0">
                <a:latin typeface="Arial Nova" panose="020B0504020202020204" pitchFamily="34" charset="0"/>
              </a:rPr>
              <a:t>very expensive </a:t>
            </a:r>
            <a:r>
              <a:rPr lang="en-GB" sz="1400" dirty="0">
                <a:latin typeface="Arial Nova" panose="020B0504020202020204" pitchFamily="34" charset="0"/>
              </a:rPr>
              <a:t>due to large size of pumps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b="1" dirty="0">
                <a:latin typeface="Arial Nova" panose="020B0504020202020204" pitchFamily="34" charset="0"/>
              </a:rPr>
              <a:t>Aim: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latin typeface="Arial Nova" panose="020B0504020202020204" pitchFamily="34" charset="0"/>
              </a:rPr>
              <a:t>Build comprehensive understanding of how hydrodynamic factors influence corrosion rate of mild steel, in particular:</a:t>
            </a:r>
          </a:p>
          <a:p>
            <a:pPr lvl="1">
              <a:lnSpc>
                <a:spcPct val="150000"/>
              </a:lnSpc>
            </a:pPr>
            <a:r>
              <a:rPr lang="en-GB" sz="1400" dirty="0">
                <a:latin typeface="Arial Nova" panose="020B0504020202020204" pitchFamily="34" charset="0"/>
              </a:rPr>
              <a:t>Determination of velocity – corrosion rate relationship</a:t>
            </a:r>
          </a:p>
          <a:p>
            <a:pPr lvl="1">
              <a:lnSpc>
                <a:spcPct val="150000"/>
              </a:lnSpc>
            </a:pPr>
            <a:r>
              <a:rPr lang="en-GB" sz="1400" dirty="0">
                <a:latin typeface="Arial Nova" panose="020B0504020202020204" pitchFamily="34" charset="0"/>
              </a:rPr>
              <a:t>Develop robust mathematical model for prediction of corrosion rate</a:t>
            </a:r>
          </a:p>
          <a:p>
            <a:pPr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1400" b="1" dirty="0">
                <a:latin typeface="Arial Nova" panose="020B0504020202020204" pitchFamily="34" charset="0"/>
              </a:rPr>
              <a:t>Clear guidance for use of mild steel in pumps</a:t>
            </a:r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97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1B9816-DAB8-16B1-025E-0EA4B210282C}"/>
              </a:ext>
            </a:extLst>
          </p:cNvPr>
          <p:cNvSpPr>
            <a:spLocks/>
          </p:cNvSpPr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0B962-6646-A5D8-C271-69EFCC91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 Nova" panose="020B0504020202020204" pitchFamily="34" charset="0"/>
              </a:rPr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85F49-B5E4-F6E3-D9D6-62D446D23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532" y="2111144"/>
            <a:ext cx="4775200" cy="4251556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r>
              <a:rPr lang="en-GB" sz="5600" dirty="0">
                <a:latin typeface="Arial Nova" panose="020B0504020202020204" pitchFamily="34" charset="0"/>
              </a:rPr>
              <a:t>Experiments carried out using a </a:t>
            </a:r>
            <a:r>
              <a:rPr lang="en-GB" sz="5600" b="1" dirty="0">
                <a:latin typeface="Arial Nova" panose="020B0504020202020204" pitchFamily="34" charset="0"/>
              </a:rPr>
              <a:t>submerged impinging jet system </a:t>
            </a:r>
            <a:r>
              <a:rPr lang="en-GB" sz="5600" dirty="0">
                <a:latin typeface="Arial Nova" panose="020B0504020202020204" pitchFamily="34" charset="0"/>
              </a:rPr>
              <a:t>to establish corrosion behaviour </a:t>
            </a:r>
            <a:endParaRPr lang="en-GB" sz="5600" b="1" dirty="0">
              <a:latin typeface="Arial Nova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5600" dirty="0">
                <a:latin typeface="Arial Nova" panose="020B0504020202020204" pitchFamily="34" charset="0"/>
              </a:rPr>
              <a:t>High flow velocities possible; non-uniform flow to simulate complex geometry</a:t>
            </a:r>
          </a:p>
          <a:p>
            <a:pPr>
              <a:lnSpc>
                <a:spcPct val="150000"/>
              </a:lnSpc>
            </a:pPr>
            <a:r>
              <a:rPr lang="en-GB" sz="5600" b="1" dirty="0">
                <a:latin typeface="Arial Nova" panose="020B0504020202020204" pitchFamily="34" charset="0"/>
              </a:rPr>
              <a:t>Test conditions</a:t>
            </a:r>
            <a:r>
              <a:rPr lang="en-GB" sz="5600" dirty="0">
                <a:latin typeface="Arial Nova" panose="020B0504020202020204" pitchFamily="34" charset="0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en-GB" sz="5600" dirty="0">
                <a:latin typeface="Arial Nova" panose="020B0504020202020204" pitchFamily="34" charset="0"/>
              </a:rPr>
              <a:t>Jet velocity: 6-14 m/s</a:t>
            </a:r>
          </a:p>
          <a:p>
            <a:pPr lvl="1">
              <a:lnSpc>
                <a:spcPct val="150000"/>
              </a:lnSpc>
            </a:pPr>
            <a:r>
              <a:rPr lang="en-GB" sz="5600" dirty="0">
                <a:latin typeface="Arial Nova" panose="020B0504020202020204" pitchFamily="34" charset="0"/>
              </a:rPr>
              <a:t>Temperature: 30-70 °C</a:t>
            </a:r>
          </a:p>
          <a:p>
            <a:pPr lvl="1">
              <a:lnSpc>
                <a:spcPct val="150000"/>
              </a:lnSpc>
            </a:pPr>
            <a:r>
              <a:rPr lang="en-GB" sz="5600" dirty="0">
                <a:latin typeface="Arial Nova" panose="020B0504020202020204" pitchFamily="34" charset="0"/>
              </a:rPr>
              <a:t>Solution chemistry: DI water, 200 ppm NaCl (drinking water level)</a:t>
            </a:r>
          </a:p>
          <a:p>
            <a:pPr lvl="1">
              <a:lnSpc>
                <a:spcPct val="150000"/>
              </a:lnSpc>
            </a:pPr>
            <a:r>
              <a:rPr lang="en-GB" sz="5600" dirty="0">
                <a:latin typeface="Arial Nova" panose="020B0504020202020204" pitchFamily="34" charset="0"/>
              </a:rPr>
              <a:t>S275 steel sample</a:t>
            </a:r>
          </a:p>
          <a:p>
            <a:pPr lvl="1">
              <a:lnSpc>
                <a:spcPct val="150000"/>
              </a:lnSpc>
            </a:pPr>
            <a:r>
              <a:rPr lang="en-GB" sz="5600" dirty="0">
                <a:latin typeface="Arial Nova" panose="020B0504020202020204" pitchFamily="34" charset="0"/>
              </a:rPr>
              <a:t>Duration: 7 hours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7177C-11B7-FC33-0EEF-185CA595B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75BBB97-A466-3B2F-BF3E-2FEACE224417}"/>
              </a:ext>
            </a:extLst>
          </p:cNvPr>
          <p:cNvSpPr txBox="1">
            <a:spLocks/>
          </p:cNvSpPr>
          <p:nvPr/>
        </p:nvSpPr>
        <p:spPr>
          <a:xfrm>
            <a:off x="11722101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84F581-7E22-F05D-D0B8-A8E4BE1A2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47" y="1959981"/>
            <a:ext cx="5679303" cy="462872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846114-81EF-5ECA-99B5-6A0484EE7AD9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4238625"/>
            <a:ext cx="600075" cy="928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29E0BE-D471-BB1F-5DDA-5633BDE541E8}"/>
              </a:ext>
            </a:extLst>
          </p:cNvPr>
          <p:cNvSpPr txBox="1">
            <a:spLocks/>
          </p:cNvSpPr>
          <p:nvPr/>
        </p:nvSpPr>
        <p:spPr>
          <a:xfrm>
            <a:off x="4777019" y="5200684"/>
            <a:ext cx="1514011" cy="1015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>
                <a:latin typeface="Arial Nova" panose="020B0504020202020204" pitchFamily="34" charset="0"/>
              </a:rPr>
              <a:t>Steel sample mounted in resin</a:t>
            </a:r>
          </a:p>
        </p:txBody>
      </p:sp>
    </p:spTree>
    <p:extLst>
      <p:ext uri="{BB962C8B-B14F-4D97-AF65-F5344CB8AC3E}">
        <p14:creationId xmlns:p14="http://schemas.microsoft.com/office/powerpoint/2010/main" val="3281895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1B9816-DAB8-16B1-025E-0EA4B210282C}"/>
              </a:ext>
            </a:extLst>
          </p:cNvPr>
          <p:cNvSpPr>
            <a:spLocks/>
          </p:cNvSpPr>
          <p:nvPr/>
        </p:nvSpPr>
        <p:spPr>
          <a:xfrm>
            <a:off x="3177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0B962-6646-A5D8-C271-69EFCC91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 Nova" panose="020B0504020202020204" pitchFamily="34" charset="0"/>
              </a:rPr>
              <a:t>Results at 30 °C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85F49-B5E4-F6E3-D9D6-62D446D23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08199"/>
            <a:ext cx="4775200" cy="4068763"/>
          </a:xfrm>
        </p:spPr>
        <p:txBody>
          <a:bodyPr anchor="t"/>
          <a:lstStyle/>
          <a:p>
            <a:r>
              <a:rPr lang="en-GB" sz="1400" dirty="0">
                <a:latin typeface="Arial Nova" panose="020B0504020202020204" pitchFamily="34" charset="0"/>
              </a:rPr>
              <a:t>Initially highest at 14 m/s, lowest at 6 m/s.</a:t>
            </a:r>
          </a:p>
          <a:p>
            <a:r>
              <a:rPr lang="en-GB" sz="1400" dirty="0">
                <a:latin typeface="Arial Nova" panose="020B0504020202020204" pitchFamily="34" charset="0"/>
              </a:rPr>
              <a:t>R</a:t>
            </a:r>
            <a:r>
              <a:rPr lang="en-GB" sz="1400" baseline="-25000" dirty="0">
                <a:latin typeface="Arial Nova" panose="020B0504020202020204" pitchFamily="34" charset="0"/>
              </a:rPr>
              <a:t>ct</a:t>
            </a:r>
            <a:r>
              <a:rPr lang="en-GB" sz="1400" baseline="30000" dirty="0">
                <a:latin typeface="Arial Nova" panose="020B0504020202020204" pitchFamily="34" charset="0"/>
              </a:rPr>
              <a:t>-1</a:t>
            </a:r>
            <a:r>
              <a:rPr lang="en-GB" sz="1400" dirty="0">
                <a:latin typeface="Arial Nova" panose="020B0504020202020204" pitchFamily="34" charset="0"/>
              </a:rPr>
              <a:t> tends to similar values at 10 and 14 m/s.</a:t>
            </a:r>
          </a:p>
          <a:p>
            <a:r>
              <a:rPr lang="en-GB" sz="1400" dirty="0">
                <a:latin typeface="Arial Nova" panose="020B0504020202020204" pitchFamily="34" charset="0"/>
              </a:rPr>
              <a:t>R</a:t>
            </a:r>
            <a:r>
              <a:rPr lang="en-GB" sz="1400" baseline="-25000" dirty="0">
                <a:latin typeface="Arial Nova" panose="020B0504020202020204" pitchFamily="34" charset="0"/>
              </a:rPr>
              <a:t>ct</a:t>
            </a:r>
            <a:r>
              <a:rPr lang="en-GB" sz="1400" baseline="30000" dirty="0">
                <a:latin typeface="Arial Nova" panose="020B0504020202020204" pitchFamily="34" charset="0"/>
              </a:rPr>
              <a:t>-1</a:t>
            </a:r>
            <a:r>
              <a:rPr lang="en-GB" sz="1400" dirty="0">
                <a:latin typeface="Arial Nova" panose="020B0504020202020204" pitchFamily="34" charset="0"/>
              </a:rPr>
              <a:t> continuously increases at 6 m/s.</a:t>
            </a:r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5BA00-0BF7-6069-4F0B-A7BA34E8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A81D54-7CA4-21A6-4CAA-483837245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905" y="2448545"/>
            <a:ext cx="5518794" cy="38157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9AB8117-A93B-04FF-5112-40F38F87967B}"/>
              </a:ext>
            </a:extLst>
          </p:cNvPr>
          <p:cNvSpPr txBox="1">
            <a:spLocks/>
          </p:cNvSpPr>
          <p:nvPr/>
        </p:nvSpPr>
        <p:spPr>
          <a:xfrm>
            <a:off x="7533954" y="2235702"/>
            <a:ext cx="3143250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latin typeface="Arial Nova" panose="020B0504020202020204" pitchFamily="34" charset="0"/>
              </a:rPr>
              <a:t>Linear polarisation data @ 30 °C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472CB3-D85C-EBB8-2C22-124D0069E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20" y="3615358"/>
            <a:ext cx="4633362" cy="323725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C9BD78-CAD6-C245-CFF7-BC761196FAB3}"/>
              </a:ext>
            </a:extLst>
          </p:cNvPr>
          <p:cNvCxnSpPr>
            <a:cxnSpLocks/>
          </p:cNvCxnSpPr>
          <p:nvPr/>
        </p:nvCxnSpPr>
        <p:spPr>
          <a:xfrm flipV="1">
            <a:off x="2943225" y="4770676"/>
            <a:ext cx="0" cy="40005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824A0B8-1494-86EF-C786-7C1745CDE1A9}"/>
              </a:ext>
            </a:extLst>
          </p:cNvPr>
          <p:cNvSpPr txBox="1">
            <a:spLocks/>
          </p:cNvSpPr>
          <p:nvPr/>
        </p:nvSpPr>
        <p:spPr>
          <a:xfrm>
            <a:off x="2615215" y="4500178"/>
            <a:ext cx="815574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latin typeface="Arial Nova" panose="020B0504020202020204" pitchFamily="34" charset="0"/>
              </a:rPr>
              <a:t>Fe</a:t>
            </a:r>
            <a:r>
              <a:rPr lang="en-GB" sz="1400" baseline="-25000" dirty="0">
                <a:latin typeface="Arial Nova" panose="020B0504020202020204" pitchFamily="34" charset="0"/>
              </a:rPr>
              <a:t>3</a:t>
            </a:r>
            <a:r>
              <a:rPr lang="en-GB" sz="1400" dirty="0">
                <a:latin typeface="Arial Nova" panose="020B0504020202020204" pitchFamily="34" charset="0"/>
              </a:rPr>
              <a:t>O</a:t>
            </a:r>
            <a:r>
              <a:rPr lang="en-GB" sz="1400" baseline="-25000" dirty="0">
                <a:latin typeface="Arial Nova" panose="020B0504020202020204" pitchFamily="34" charset="0"/>
              </a:rPr>
              <a:t>4</a:t>
            </a:r>
            <a:endParaRPr lang="en-GB" sz="1400" dirty="0">
              <a:latin typeface="Arial Nova" panose="020B05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707DB-813E-151A-3E7B-278FF944DFB1}"/>
              </a:ext>
            </a:extLst>
          </p:cNvPr>
          <p:cNvCxnSpPr>
            <a:cxnSpLocks/>
          </p:cNvCxnSpPr>
          <p:nvPr/>
        </p:nvCxnSpPr>
        <p:spPr>
          <a:xfrm flipV="1">
            <a:off x="4705350" y="4770676"/>
            <a:ext cx="0" cy="40005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4F7562-6DCF-7949-9D76-CEBAB1726C1C}"/>
              </a:ext>
            </a:extLst>
          </p:cNvPr>
          <p:cNvSpPr txBox="1">
            <a:spLocks/>
          </p:cNvSpPr>
          <p:nvPr/>
        </p:nvSpPr>
        <p:spPr>
          <a:xfrm>
            <a:off x="4373631" y="4500178"/>
            <a:ext cx="815574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latin typeface="Arial Nova" panose="020B0504020202020204" pitchFamily="34" charset="0"/>
              </a:rPr>
              <a:t>Fe</a:t>
            </a:r>
            <a:r>
              <a:rPr lang="en-GB" sz="1400" baseline="-25000" dirty="0">
                <a:latin typeface="Arial Nova" panose="020B0504020202020204" pitchFamily="34" charset="0"/>
              </a:rPr>
              <a:t>3</a:t>
            </a:r>
            <a:r>
              <a:rPr lang="en-GB" sz="1400" dirty="0">
                <a:latin typeface="Arial Nova" panose="020B0504020202020204" pitchFamily="34" charset="0"/>
              </a:rPr>
              <a:t>O</a:t>
            </a:r>
            <a:r>
              <a:rPr lang="en-GB" sz="1400" baseline="-25000" dirty="0">
                <a:latin typeface="Arial Nova" panose="020B0504020202020204" pitchFamily="34" charset="0"/>
              </a:rPr>
              <a:t>4</a:t>
            </a:r>
            <a:endParaRPr lang="en-GB" sz="1400" dirty="0">
              <a:latin typeface="Arial Nova" panose="020B05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18CA46A-3C46-8D2F-CE42-083E25746E99}"/>
              </a:ext>
            </a:extLst>
          </p:cNvPr>
          <p:cNvSpPr txBox="1">
            <a:spLocks/>
          </p:cNvSpPr>
          <p:nvPr/>
        </p:nvSpPr>
        <p:spPr>
          <a:xfrm>
            <a:off x="2076450" y="3377171"/>
            <a:ext cx="3181350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latin typeface="Arial Nova" panose="020B0504020202020204" pitchFamily="34" charset="0"/>
              </a:rPr>
              <a:t>X-ray diffraction peaks @ 30 °C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1E30836-B04E-2877-E840-E659D94D7BFC}"/>
              </a:ext>
            </a:extLst>
          </p:cNvPr>
          <p:cNvSpPr txBox="1">
            <a:spLocks/>
          </p:cNvSpPr>
          <p:nvPr/>
        </p:nvSpPr>
        <p:spPr>
          <a:xfrm>
            <a:off x="11722101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935441-67EA-7830-5DCC-F5748A477925}"/>
              </a:ext>
            </a:extLst>
          </p:cNvPr>
          <p:cNvCxnSpPr>
            <a:cxnSpLocks/>
          </p:cNvCxnSpPr>
          <p:nvPr/>
        </p:nvCxnSpPr>
        <p:spPr>
          <a:xfrm flipV="1">
            <a:off x="2295525" y="4770676"/>
            <a:ext cx="0" cy="40005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25BA69-45CC-D6E4-CA6A-D38411319CDE}"/>
              </a:ext>
            </a:extLst>
          </p:cNvPr>
          <p:cNvSpPr txBox="1">
            <a:spLocks/>
          </p:cNvSpPr>
          <p:nvPr/>
        </p:nvSpPr>
        <p:spPr>
          <a:xfrm>
            <a:off x="1869243" y="4520964"/>
            <a:ext cx="870935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err="1">
                <a:latin typeface="Arial Nova" panose="020B0504020202020204" pitchFamily="34" charset="0"/>
              </a:rPr>
              <a:t>FeO</a:t>
            </a:r>
            <a:r>
              <a:rPr lang="en-GB" sz="1400" dirty="0">
                <a:latin typeface="Arial Nova" panose="020B0504020202020204" pitchFamily="34" charset="0"/>
              </a:rPr>
              <a:t>(OH)</a:t>
            </a:r>
          </a:p>
        </p:txBody>
      </p:sp>
    </p:spTree>
    <p:extLst>
      <p:ext uri="{BB962C8B-B14F-4D97-AF65-F5344CB8AC3E}">
        <p14:creationId xmlns:p14="http://schemas.microsoft.com/office/powerpoint/2010/main" val="3401771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1B9816-DAB8-16B1-025E-0EA4B210282C}"/>
              </a:ext>
            </a:extLst>
          </p:cNvPr>
          <p:cNvSpPr>
            <a:spLocks/>
          </p:cNvSpPr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0B962-6646-A5D8-C271-69EFCC91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 Nova" panose="020B0504020202020204" pitchFamily="34" charset="0"/>
              </a:rPr>
              <a:t>Magnetite Galvanic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85F49-B5E4-F6E3-D9D6-62D446D23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08199"/>
            <a:ext cx="4744112" cy="4068763"/>
          </a:xfrm>
        </p:spPr>
        <p:txBody>
          <a:bodyPr anchor="ctr"/>
          <a:lstStyle/>
          <a:p>
            <a:r>
              <a:rPr lang="en-GB" sz="1400" dirty="0">
                <a:latin typeface="Arial Nova" panose="020B0504020202020204" pitchFamily="34" charset="0"/>
              </a:rPr>
              <a:t>Magnetite is a semi-conductor, can form a galvanic couple with exposed steel</a:t>
            </a:r>
          </a:p>
          <a:p>
            <a:r>
              <a:rPr lang="en-GB" sz="1400" dirty="0">
                <a:latin typeface="Arial Nova" panose="020B0504020202020204" pitchFamily="34" charset="0"/>
              </a:rPr>
              <a:t>Mild steel has lower potential than magnetite, so anodic reaction is accelerated on it</a:t>
            </a:r>
          </a:p>
          <a:p>
            <a:r>
              <a:rPr lang="en-GB" sz="1400" dirty="0">
                <a:latin typeface="Arial Nova" panose="020B0504020202020204" pitchFamily="34" charset="0"/>
              </a:rPr>
              <a:t>Corrosion rate acceleration is dependent on cathode-anode ratio </a:t>
            </a:r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5BA00-0BF7-6069-4F0B-A7BA34E8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B5E2F-B56F-4CBB-926E-E27248809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t="11226" r="21664" b="13354"/>
          <a:stretch/>
        </p:blipFill>
        <p:spPr bwMode="auto">
          <a:xfrm>
            <a:off x="3861984" y="4816706"/>
            <a:ext cx="1465372" cy="14920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797E5A-88C8-574A-17C7-D2AB868B2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687" y="2118282"/>
            <a:ext cx="4744112" cy="36771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E99DA7-C5B0-D778-FD01-1498707D7B40}"/>
              </a:ext>
            </a:extLst>
          </p:cNvPr>
          <p:cNvSpPr txBox="1">
            <a:spLocks/>
          </p:cNvSpPr>
          <p:nvPr/>
        </p:nvSpPr>
        <p:spPr>
          <a:xfrm>
            <a:off x="7108715" y="5798770"/>
            <a:ext cx="4457699" cy="2133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Arial Nova" panose="020B0504020202020204" pitchFamily="34" charset="0"/>
              </a:rPr>
              <a:t>Song et al. </a:t>
            </a:r>
            <a:r>
              <a:rPr lang="en-GB" sz="1200" i="1" dirty="0">
                <a:latin typeface="Arial Nova" panose="020B0504020202020204" pitchFamily="34" charset="0"/>
              </a:rPr>
              <a:t>Galvanic effect of magnetite on the corrosion </a:t>
            </a:r>
            <a:r>
              <a:rPr lang="en-GB" sz="1200" i="1" dirty="0" err="1">
                <a:latin typeface="Arial Nova" panose="020B0504020202020204" pitchFamily="34" charset="0"/>
              </a:rPr>
              <a:t>behavior</a:t>
            </a:r>
            <a:r>
              <a:rPr lang="en-GB" sz="1200" i="1" dirty="0">
                <a:latin typeface="Arial Nova" panose="020B0504020202020204" pitchFamily="34" charset="0"/>
              </a:rPr>
              <a:t> of carbon steel in deaerated alkaline solutions under flowing conditions. </a:t>
            </a:r>
            <a:r>
              <a:rPr lang="en-GB" sz="1200" dirty="0">
                <a:latin typeface="Arial Nova" panose="020B0504020202020204" pitchFamily="34" charset="0"/>
              </a:rPr>
              <a:t>Corrosion Science. 2018, </a:t>
            </a:r>
            <a:r>
              <a:rPr lang="en-GB" sz="1200" b="1" dirty="0">
                <a:latin typeface="Arial Nova" panose="020B0504020202020204" pitchFamily="34" charset="0"/>
              </a:rPr>
              <a:t>131</a:t>
            </a:r>
            <a:r>
              <a:rPr lang="en-GB" sz="1200" dirty="0">
                <a:latin typeface="Arial Nova" panose="020B0504020202020204" pitchFamily="34" charset="0"/>
              </a:rPr>
              <a:t>, pp. 71-80.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15206C7-9C5B-8497-F367-821F5996FD50}"/>
              </a:ext>
            </a:extLst>
          </p:cNvPr>
          <p:cNvSpPr txBox="1">
            <a:spLocks/>
          </p:cNvSpPr>
          <p:nvPr/>
        </p:nvSpPr>
        <p:spPr>
          <a:xfrm>
            <a:off x="11722101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5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1DB37E-00DB-A48D-97EF-453735DDCAD0}"/>
              </a:ext>
            </a:extLst>
          </p:cNvPr>
          <p:cNvCxnSpPr>
            <a:cxnSpLocks/>
          </p:cNvCxnSpPr>
          <p:nvPr/>
        </p:nvCxnSpPr>
        <p:spPr>
          <a:xfrm flipV="1">
            <a:off x="3023783" y="5663147"/>
            <a:ext cx="838200" cy="1322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DC2FCE-CF32-C7C4-4D1D-CACF4898B551}"/>
              </a:ext>
            </a:extLst>
          </p:cNvPr>
          <p:cNvSpPr txBox="1">
            <a:spLocks/>
          </p:cNvSpPr>
          <p:nvPr/>
        </p:nvSpPr>
        <p:spPr>
          <a:xfrm>
            <a:off x="1428576" y="5596705"/>
            <a:ext cx="1514011" cy="1015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>
                <a:latin typeface="Arial Nova" panose="020B0504020202020204" pitchFamily="34" charset="0"/>
              </a:rPr>
              <a:t>Surface of dried steel sample, post-test at 6 m/s, 30 °C</a:t>
            </a:r>
          </a:p>
        </p:txBody>
      </p:sp>
    </p:spTree>
    <p:extLst>
      <p:ext uri="{BB962C8B-B14F-4D97-AF65-F5344CB8AC3E}">
        <p14:creationId xmlns:p14="http://schemas.microsoft.com/office/powerpoint/2010/main" val="292969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1B9816-DAB8-16B1-025E-0EA4B210282C}"/>
              </a:ext>
            </a:extLst>
          </p:cNvPr>
          <p:cNvSpPr>
            <a:spLocks/>
          </p:cNvSpPr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0B962-6646-A5D8-C271-69EFCC91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 Nova" panose="020B0504020202020204" pitchFamily="34" charset="0"/>
              </a:rPr>
              <a:t>Results at 50 °C and 70 °C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85F49-B5E4-F6E3-D9D6-62D446D23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199"/>
            <a:ext cx="10172700" cy="4068763"/>
          </a:xfrm>
        </p:spPr>
        <p:txBody>
          <a:bodyPr anchor="t">
            <a:normAutofit/>
          </a:bodyPr>
          <a:lstStyle/>
          <a:p>
            <a:r>
              <a:rPr lang="en-GB" sz="1600" dirty="0">
                <a:latin typeface="Arial Nova" panose="020B0504020202020204" pitchFamily="34" charset="0"/>
              </a:rPr>
              <a:t>Galvanic acceleration of corrosion rate also occurs at higher temperatures</a:t>
            </a:r>
          </a:p>
          <a:p>
            <a:r>
              <a:rPr lang="en-GB" sz="1600" dirty="0">
                <a:latin typeface="Arial Nova" panose="020B0504020202020204" pitchFamily="34" charset="0"/>
              </a:rPr>
              <a:t>At 70 °C, the corrosion rate acceleration is less apparent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5BA00-0BF7-6069-4F0B-A7BA34E8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D1F37C1-CBFB-40CE-8794-1A70F0ADC6C8}"/>
              </a:ext>
            </a:extLst>
          </p:cNvPr>
          <p:cNvSpPr txBox="1">
            <a:spLocks/>
          </p:cNvSpPr>
          <p:nvPr/>
        </p:nvSpPr>
        <p:spPr>
          <a:xfrm>
            <a:off x="7508554" y="3155484"/>
            <a:ext cx="3143250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latin typeface="Arial Nova" panose="020B0504020202020204" pitchFamily="34" charset="0"/>
              </a:rPr>
              <a:t>Linear polarisation data @ 70 °C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166193-F38D-5A21-2626-D99E7685E05D}"/>
              </a:ext>
            </a:extLst>
          </p:cNvPr>
          <p:cNvSpPr txBox="1">
            <a:spLocks/>
          </p:cNvSpPr>
          <p:nvPr/>
        </p:nvSpPr>
        <p:spPr>
          <a:xfrm>
            <a:off x="1768156" y="3155484"/>
            <a:ext cx="3143250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latin typeface="Arial Nova" panose="020B0504020202020204" pitchFamily="34" charset="0"/>
              </a:rPr>
              <a:t>Linear polarisation data @ 50 °C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82DCF8A-F184-C0EB-9244-8475FEF3C961}"/>
              </a:ext>
            </a:extLst>
          </p:cNvPr>
          <p:cNvSpPr txBox="1">
            <a:spLocks/>
          </p:cNvSpPr>
          <p:nvPr/>
        </p:nvSpPr>
        <p:spPr>
          <a:xfrm>
            <a:off x="11722101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C3CFFB-B37F-0801-E56C-71B26E3EF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64" y="3429000"/>
            <a:ext cx="4743099" cy="3237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795FD-9CD8-ECC6-5B79-B87C38F88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682" y="3429000"/>
            <a:ext cx="474309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1B9816-DAB8-16B1-025E-0EA4B210282C}"/>
              </a:ext>
            </a:extLst>
          </p:cNvPr>
          <p:cNvSpPr>
            <a:spLocks/>
          </p:cNvSpPr>
          <p:nvPr/>
        </p:nvSpPr>
        <p:spPr>
          <a:xfrm>
            <a:off x="0" y="176401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527DF6-A3EA-4DA5-AC59-417466FEF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t="12247" r="20093" b="10873"/>
          <a:stretch/>
        </p:blipFill>
        <p:spPr bwMode="auto">
          <a:xfrm>
            <a:off x="4919486" y="3315174"/>
            <a:ext cx="1850010" cy="19335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E0B962-6646-A5D8-C271-69EFCC91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 Nova" panose="020B0504020202020204" pitchFamily="34" charset="0"/>
              </a:rPr>
              <a:t>Surface Images at 50 °C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5BA00-0BF7-6069-4F0B-A7BA34E88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D42EA8-DEAA-64CF-C0F6-49B1C73A7B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"/>
          <a:stretch/>
        </p:blipFill>
        <p:spPr bwMode="auto">
          <a:xfrm>
            <a:off x="660497" y="1891950"/>
            <a:ext cx="3539346" cy="2467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E8D59C-D379-DFC2-DD80-AAAE7CD02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8"/>
          <a:stretch/>
        </p:blipFill>
        <p:spPr bwMode="auto">
          <a:xfrm>
            <a:off x="660497" y="4347674"/>
            <a:ext cx="3539346" cy="2433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06957-D0D2-A782-C8B4-8651071A73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9"/>
          <a:stretch/>
        </p:blipFill>
        <p:spPr bwMode="auto">
          <a:xfrm>
            <a:off x="7440922" y="1851560"/>
            <a:ext cx="3539345" cy="2463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9CF25-8569-1927-78B3-04823336A3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4"/>
          <a:stretch/>
        </p:blipFill>
        <p:spPr bwMode="auto">
          <a:xfrm>
            <a:off x="7440922" y="4315775"/>
            <a:ext cx="3539344" cy="2451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03984B-9FA1-DC61-7E40-D5EE5B43E4B9}"/>
              </a:ext>
            </a:extLst>
          </p:cNvPr>
          <p:cNvCxnSpPr/>
          <p:nvPr/>
        </p:nvCxnSpPr>
        <p:spPr>
          <a:xfrm>
            <a:off x="10004342" y="3655501"/>
            <a:ext cx="520065" cy="207645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7E1BC519-64BE-7B5B-7DEC-BADC53D8A511}"/>
              </a:ext>
            </a:extLst>
          </p:cNvPr>
          <p:cNvSpPr txBox="1">
            <a:spLocks/>
          </p:cNvSpPr>
          <p:nvPr/>
        </p:nvSpPr>
        <p:spPr>
          <a:xfrm>
            <a:off x="11722101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7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F80584-B45B-757F-7690-DE7FF8709563}"/>
              </a:ext>
            </a:extLst>
          </p:cNvPr>
          <p:cNvSpPr txBox="1">
            <a:spLocks/>
          </p:cNvSpPr>
          <p:nvPr/>
        </p:nvSpPr>
        <p:spPr>
          <a:xfrm>
            <a:off x="3066017" y="1960264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rgbClr val="FFFF00"/>
                </a:solidFill>
                <a:latin typeface="Arial Nova" panose="020B0504020202020204" pitchFamily="34" charset="0"/>
              </a:rPr>
              <a:t>Top view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F541303-46A0-060A-40F0-857BE43D58A2}"/>
              </a:ext>
            </a:extLst>
          </p:cNvPr>
          <p:cNvSpPr txBox="1">
            <a:spLocks/>
          </p:cNvSpPr>
          <p:nvPr/>
        </p:nvSpPr>
        <p:spPr>
          <a:xfrm>
            <a:off x="9847817" y="1928365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rgbClr val="FFFF00"/>
                </a:solidFill>
                <a:latin typeface="Arial Nova" panose="020B0504020202020204" pitchFamily="34" charset="0"/>
              </a:rPr>
              <a:t>Top view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4A5748-4563-09D7-5A44-7A0C8D96C569}"/>
              </a:ext>
            </a:extLst>
          </p:cNvPr>
          <p:cNvSpPr txBox="1">
            <a:spLocks/>
          </p:cNvSpPr>
          <p:nvPr/>
        </p:nvSpPr>
        <p:spPr>
          <a:xfrm>
            <a:off x="9847817" y="4415678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rgbClr val="FFFF00"/>
                </a:solidFill>
                <a:latin typeface="Arial Nova" panose="020B0504020202020204" pitchFamily="34" charset="0"/>
              </a:rPr>
              <a:t>Cross section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6630C16-6F4D-4293-7327-C09964F781B3}"/>
              </a:ext>
            </a:extLst>
          </p:cNvPr>
          <p:cNvSpPr txBox="1">
            <a:spLocks/>
          </p:cNvSpPr>
          <p:nvPr/>
        </p:nvSpPr>
        <p:spPr>
          <a:xfrm>
            <a:off x="3256784" y="4435449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rgbClr val="FFFF00"/>
                </a:solidFill>
                <a:latin typeface="Arial Nova" panose="020B0504020202020204" pitchFamily="34" charset="0"/>
              </a:rPr>
              <a:t>Cross section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E96D88-2360-4299-45FB-CB39517D57DA}"/>
              </a:ext>
            </a:extLst>
          </p:cNvPr>
          <p:cNvCxnSpPr>
            <a:cxnSpLocks/>
          </p:cNvCxnSpPr>
          <p:nvPr/>
        </p:nvCxnSpPr>
        <p:spPr>
          <a:xfrm>
            <a:off x="891540" y="2095150"/>
            <a:ext cx="27432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060A1AF-F696-0B8C-E765-E4051F5FE441}"/>
              </a:ext>
            </a:extLst>
          </p:cNvPr>
          <p:cNvSpPr txBox="1">
            <a:spLocks/>
          </p:cNvSpPr>
          <p:nvPr/>
        </p:nvSpPr>
        <p:spPr>
          <a:xfrm>
            <a:off x="1165860" y="1962021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100 </a:t>
            </a:r>
            <a:r>
              <a:rPr lang="el-GR" sz="1600" dirty="0">
                <a:solidFill>
                  <a:srgbClr val="FFFF00"/>
                </a:solidFill>
                <a:latin typeface="Arial Nova" panose="020B0504020202020204" pitchFamily="34" charset="0"/>
              </a:rPr>
              <a:t>μ</a:t>
            </a: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1C9D099-A3B6-178B-54DC-F2FCB00F064E}"/>
              </a:ext>
            </a:extLst>
          </p:cNvPr>
          <p:cNvCxnSpPr>
            <a:cxnSpLocks/>
          </p:cNvCxnSpPr>
          <p:nvPr/>
        </p:nvCxnSpPr>
        <p:spPr>
          <a:xfrm>
            <a:off x="922020" y="4581370"/>
            <a:ext cx="50353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890F8B5-8415-302A-1569-9B6FD2B48125}"/>
              </a:ext>
            </a:extLst>
          </p:cNvPr>
          <p:cNvSpPr txBox="1">
            <a:spLocks/>
          </p:cNvSpPr>
          <p:nvPr/>
        </p:nvSpPr>
        <p:spPr>
          <a:xfrm>
            <a:off x="1469051" y="4420818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50 </a:t>
            </a:r>
            <a:r>
              <a:rPr lang="el-GR" sz="1600" dirty="0">
                <a:solidFill>
                  <a:srgbClr val="FFFF00"/>
                </a:solidFill>
                <a:latin typeface="Arial Nova" panose="020B0504020202020204" pitchFamily="34" charset="0"/>
              </a:rPr>
              <a:t>μ</a:t>
            </a: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D570C5-D848-BF22-91CE-42C8A282F0FE}"/>
              </a:ext>
            </a:extLst>
          </p:cNvPr>
          <p:cNvCxnSpPr>
            <a:cxnSpLocks/>
          </p:cNvCxnSpPr>
          <p:nvPr/>
        </p:nvCxnSpPr>
        <p:spPr>
          <a:xfrm>
            <a:off x="7780020" y="4560104"/>
            <a:ext cx="50353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2B04E5F-472F-C1E7-9867-B7FF6F4BC347}"/>
              </a:ext>
            </a:extLst>
          </p:cNvPr>
          <p:cNvSpPr txBox="1">
            <a:spLocks/>
          </p:cNvSpPr>
          <p:nvPr/>
        </p:nvSpPr>
        <p:spPr>
          <a:xfrm>
            <a:off x="8283550" y="4399552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50 </a:t>
            </a:r>
            <a:r>
              <a:rPr lang="el-GR" sz="1600" dirty="0">
                <a:solidFill>
                  <a:srgbClr val="FFFF00"/>
                </a:solidFill>
                <a:latin typeface="Arial Nova" panose="020B0504020202020204" pitchFamily="34" charset="0"/>
              </a:rPr>
              <a:t>μ</a:t>
            </a: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C3F470-DD87-C4FC-C3D6-0E7734CAC342}"/>
              </a:ext>
            </a:extLst>
          </p:cNvPr>
          <p:cNvCxnSpPr>
            <a:cxnSpLocks/>
          </p:cNvCxnSpPr>
          <p:nvPr/>
        </p:nvCxnSpPr>
        <p:spPr>
          <a:xfrm>
            <a:off x="7642860" y="2061772"/>
            <a:ext cx="27432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0E7E3FF-19EF-CE70-1815-33D45C966512}"/>
              </a:ext>
            </a:extLst>
          </p:cNvPr>
          <p:cNvSpPr txBox="1">
            <a:spLocks/>
          </p:cNvSpPr>
          <p:nvPr/>
        </p:nvSpPr>
        <p:spPr>
          <a:xfrm>
            <a:off x="7967633" y="1928365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100 </a:t>
            </a:r>
            <a:r>
              <a:rPr lang="el-GR" sz="1600" dirty="0">
                <a:solidFill>
                  <a:srgbClr val="FFFF00"/>
                </a:solidFill>
                <a:latin typeface="Arial Nova" panose="020B0504020202020204" pitchFamily="34" charset="0"/>
              </a:rPr>
              <a:t>μ</a:t>
            </a: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m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7520488-C5AC-EECC-9A31-BE6AB605B76B}"/>
              </a:ext>
            </a:extLst>
          </p:cNvPr>
          <p:cNvSpPr/>
          <p:nvPr/>
        </p:nvSpPr>
        <p:spPr>
          <a:xfrm>
            <a:off x="6378439" y="4552210"/>
            <a:ext cx="276386" cy="2835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77B8AE-FCAE-AEB8-D6C0-417B3AB22BB4}"/>
              </a:ext>
            </a:extLst>
          </p:cNvPr>
          <p:cNvCxnSpPr>
            <a:cxnSpLocks/>
            <a:stCxn id="34" idx="1"/>
          </p:cNvCxnSpPr>
          <p:nvPr/>
        </p:nvCxnSpPr>
        <p:spPr>
          <a:xfrm flipV="1">
            <a:off x="6418915" y="1851560"/>
            <a:ext cx="1036598" cy="27421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4A3AF-E0A5-1220-5C6E-B9592B92B833}"/>
              </a:ext>
            </a:extLst>
          </p:cNvPr>
          <p:cNvCxnSpPr>
            <a:cxnSpLocks/>
            <a:stCxn id="34" idx="5"/>
          </p:cNvCxnSpPr>
          <p:nvPr/>
        </p:nvCxnSpPr>
        <p:spPr>
          <a:xfrm flipV="1">
            <a:off x="6614349" y="4315303"/>
            <a:ext cx="841164" cy="478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B61F9522-8D35-4473-060B-543F114D435B}"/>
              </a:ext>
            </a:extLst>
          </p:cNvPr>
          <p:cNvSpPr/>
          <p:nvPr/>
        </p:nvSpPr>
        <p:spPr>
          <a:xfrm>
            <a:off x="5272709" y="4173545"/>
            <a:ext cx="276386" cy="2835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67124B-3A2D-99F4-722D-8773C592929C}"/>
              </a:ext>
            </a:extLst>
          </p:cNvPr>
          <p:cNvCxnSpPr>
            <a:cxnSpLocks/>
          </p:cNvCxnSpPr>
          <p:nvPr/>
        </p:nvCxnSpPr>
        <p:spPr>
          <a:xfrm>
            <a:off x="4187182" y="4347674"/>
            <a:ext cx="1170396" cy="1006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E2592A-C6B3-9CB1-697A-41E28827766A}"/>
              </a:ext>
            </a:extLst>
          </p:cNvPr>
          <p:cNvCxnSpPr>
            <a:cxnSpLocks/>
            <a:stCxn id="50" idx="7"/>
          </p:cNvCxnSpPr>
          <p:nvPr/>
        </p:nvCxnSpPr>
        <p:spPr>
          <a:xfrm flipH="1" flipV="1">
            <a:off x="4199843" y="1907424"/>
            <a:ext cx="1308776" cy="23076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82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1B9816-DAB8-16B1-025E-0EA4B210282C}"/>
              </a:ext>
            </a:extLst>
          </p:cNvPr>
          <p:cNvSpPr>
            <a:spLocks/>
          </p:cNvSpPr>
          <p:nvPr/>
        </p:nvSpPr>
        <p:spPr>
          <a:xfrm>
            <a:off x="0" y="1698306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0B962-6646-A5D8-C271-69EFCC91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 Nova" panose="020B0504020202020204" pitchFamily="34" charset="0"/>
              </a:rPr>
              <a:t>Surface Images at 70 °C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5BA00-0BF7-6069-4F0B-A7BA34E88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0B4DE-2A05-2CE3-D13F-6412AAD1EE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 bwMode="auto">
          <a:xfrm>
            <a:off x="669924" y="1858773"/>
            <a:ext cx="3539347" cy="2461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EE606F-4887-476F-230D-170E824742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 bwMode="auto">
          <a:xfrm>
            <a:off x="669924" y="4327315"/>
            <a:ext cx="3539347" cy="24502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915D3-A3AF-EE9C-854C-4AD57ED72A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4"/>
          <a:stretch/>
        </p:blipFill>
        <p:spPr bwMode="auto">
          <a:xfrm>
            <a:off x="7444463" y="1851523"/>
            <a:ext cx="3548774" cy="2461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ED9496-4AF8-3AFE-3BBA-DBF02FFE16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0"/>
          <a:stretch/>
        </p:blipFill>
        <p:spPr bwMode="auto">
          <a:xfrm>
            <a:off x="7444463" y="4309025"/>
            <a:ext cx="3539347" cy="2458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5D8986-D696-4A8F-B3C1-EE958D0F2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t="12264" r="23509" b="10562"/>
          <a:stretch/>
        </p:blipFill>
        <p:spPr bwMode="auto">
          <a:xfrm>
            <a:off x="4878925" y="3330194"/>
            <a:ext cx="1883555" cy="1905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6E5903-37BA-1B3F-2C7B-E5C223CD77E0}"/>
              </a:ext>
            </a:extLst>
          </p:cNvPr>
          <p:cNvCxnSpPr>
            <a:cxnSpLocks/>
          </p:cNvCxnSpPr>
          <p:nvPr/>
        </p:nvCxnSpPr>
        <p:spPr>
          <a:xfrm flipV="1">
            <a:off x="10033520" y="2522534"/>
            <a:ext cx="234550" cy="489181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F966202F-DCD4-1327-9885-59A320D50F7E}"/>
              </a:ext>
            </a:extLst>
          </p:cNvPr>
          <p:cNvSpPr txBox="1">
            <a:spLocks/>
          </p:cNvSpPr>
          <p:nvPr/>
        </p:nvSpPr>
        <p:spPr>
          <a:xfrm>
            <a:off x="11722101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C5DF8A-F673-9970-5FE3-111F109A0B59}"/>
              </a:ext>
            </a:extLst>
          </p:cNvPr>
          <p:cNvSpPr txBox="1">
            <a:spLocks/>
          </p:cNvSpPr>
          <p:nvPr/>
        </p:nvSpPr>
        <p:spPr>
          <a:xfrm>
            <a:off x="3157889" y="4425832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rgbClr val="FFFF00"/>
                </a:solidFill>
                <a:latin typeface="Arial Nova" panose="020B0504020202020204" pitchFamily="34" charset="0"/>
              </a:rPr>
              <a:t>Cross section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796AFB-415C-FBCE-DF9A-F70938DF1FDA}"/>
              </a:ext>
            </a:extLst>
          </p:cNvPr>
          <p:cNvSpPr txBox="1">
            <a:spLocks/>
          </p:cNvSpPr>
          <p:nvPr/>
        </p:nvSpPr>
        <p:spPr>
          <a:xfrm>
            <a:off x="9847817" y="4436944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rgbClr val="FFFF00"/>
                </a:solidFill>
                <a:latin typeface="Arial Nova" panose="020B0504020202020204" pitchFamily="34" charset="0"/>
              </a:rPr>
              <a:t>Cross section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9CAFCA-9EE9-EBCD-2B3B-093127C2D256}"/>
              </a:ext>
            </a:extLst>
          </p:cNvPr>
          <p:cNvSpPr txBox="1">
            <a:spLocks/>
          </p:cNvSpPr>
          <p:nvPr/>
        </p:nvSpPr>
        <p:spPr>
          <a:xfrm>
            <a:off x="3084288" y="1923828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rgbClr val="FFFF00"/>
                </a:solidFill>
                <a:latin typeface="Arial Nova" panose="020B0504020202020204" pitchFamily="34" charset="0"/>
              </a:rPr>
              <a:t>Top 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6FD3EC-E82E-BCDE-E49A-15A0C63F04DA}"/>
              </a:ext>
            </a:extLst>
          </p:cNvPr>
          <p:cNvSpPr txBox="1">
            <a:spLocks/>
          </p:cNvSpPr>
          <p:nvPr/>
        </p:nvSpPr>
        <p:spPr>
          <a:xfrm>
            <a:off x="9944552" y="1869013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rgbClr val="FFFF00"/>
                </a:solidFill>
                <a:latin typeface="Arial Nova" panose="020B0504020202020204" pitchFamily="34" charset="0"/>
              </a:rPr>
              <a:t>Top view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9CA07-CE09-6BED-6171-0E14FCA2DE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 bwMode="auto">
          <a:xfrm>
            <a:off x="663760" y="4318976"/>
            <a:ext cx="3539347" cy="24502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713A25-3B3E-4094-4B58-E46C6A4FAE8D}"/>
              </a:ext>
            </a:extLst>
          </p:cNvPr>
          <p:cNvSpPr txBox="1">
            <a:spLocks/>
          </p:cNvSpPr>
          <p:nvPr/>
        </p:nvSpPr>
        <p:spPr>
          <a:xfrm>
            <a:off x="3151725" y="4417493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rgbClr val="FFFF00"/>
                </a:solidFill>
                <a:latin typeface="Arial Nova" panose="020B0504020202020204" pitchFamily="34" charset="0"/>
              </a:rPr>
              <a:t>Cross section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35E916-1984-E265-1A48-899195983A54}"/>
              </a:ext>
            </a:extLst>
          </p:cNvPr>
          <p:cNvSpPr/>
          <p:nvPr/>
        </p:nvSpPr>
        <p:spPr>
          <a:xfrm>
            <a:off x="5272709" y="4173545"/>
            <a:ext cx="276386" cy="2835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C985A4-A0BE-E823-D928-29117A8F1432}"/>
              </a:ext>
            </a:extLst>
          </p:cNvPr>
          <p:cNvCxnSpPr>
            <a:cxnSpLocks/>
          </p:cNvCxnSpPr>
          <p:nvPr/>
        </p:nvCxnSpPr>
        <p:spPr>
          <a:xfrm>
            <a:off x="4190983" y="4327315"/>
            <a:ext cx="1166595" cy="1210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551779-6B12-3915-3BC1-F287159C2DC2}"/>
              </a:ext>
            </a:extLst>
          </p:cNvPr>
          <p:cNvCxnSpPr>
            <a:cxnSpLocks/>
            <a:stCxn id="17" idx="7"/>
          </p:cNvCxnSpPr>
          <p:nvPr/>
        </p:nvCxnSpPr>
        <p:spPr>
          <a:xfrm flipH="1" flipV="1">
            <a:off x="4209271" y="1869013"/>
            <a:ext cx="1299348" cy="23460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52F383-4A83-ADA6-E368-96FA1ABFBF14}"/>
              </a:ext>
            </a:extLst>
          </p:cNvPr>
          <p:cNvCxnSpPr>
            <a:cxnSpLocks/>
          </p:cNvCxnSpPr>
          <p:nvPr/>
        </p:nvCxnSpPr>
        <p:spPr>
          <a:xfrm>
            <a:off x="891540" y="2095150"/>
            <a:ext cx="27432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4D9A7BD-40F8-FDF7-4EED-77036AB54040}"/>
              </a:ext>
            </a:extLst>
          </p:cNvPr>
          <p:cNvSpPr txBox="1">
            <a:spLocks/>
          </p:cNvSpPr>
          <p:nvPr/>
        </p:nvSpPr>
        <p:spPr>
          <a:xfrm>
            <a:off x="1165860" y="1962021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50 </a:t>
            </a:r>
            <a:r>
              <a:rPr lang="el-GR" sz="1600" dirty="0">
                <a:solidFill>
                  <a:srgbClr val="FFFF00"/>
                </a:solidFill>
                <a:latin typeface="Arial Nova" panose="020B0504020202020204" pitchFamily="34" charset="0"/>
              </a:rPr>
              <a:t>μ</a:t>
            </a: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B34602-B11E-E2AD-F57D-9CBA88330A36}"/>
              </a:ext>
            </a:extLst>
          </p:cNvPr>
          <p:cNvCxnSpPr>
            <a:cxnSpLocks/>
          </p:cNvCxnSpPr>
          <p:nvPr/>
        </p:nvCxnSpPr>
        <p:spPr>
          <a:xfrm>
            <a:off x="7642860" y="2061772"/>
            <a:ext cx="27432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9E64BDB-EBC1-65A8-FB31-6193C9381C8A}"/>
              </a:ext>
            </a:extLst>
          </p:cNvPr>
          <p:cNvSpPr txBox="1">
            <a:spLocks/>
          </p:cNvSpPr>
          <p:nvPr/>
        </p:nvSpPr>
        <p:spPr>
          <a:xfrm>
            <a:off x="7967633" y="1928365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100 </a:t>
            </a:r>
            <a:r>
              <a:rPr lang="el-GR" sz="1600" dirty="0">
                <a:solidFill>
                  <a:srgbClr val="FFFF00"/>
                </a:solidFill>
                <a:latin typeface="Arial Nova" panose="020B0504020202020204" pitchFamily="34" charset="0"/>
              </a:rPr>
              <a:t>μ</a:t>
            </a: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53DBF8-14A8-8AF3-0A75-C2283C5D0805}"/>
              </a:ext>
            </a:extLst>
          </p:cNvPr>
          <p:cNvCxnSpPr>
            <a:cxnSpLocks/>
          </p:cNvCxnSpPr>
          <p:nvPr/>
        </p:nvCxnSpPr>
        <p:spPr>
          <a:xfrm>
            <a:off x="922020" y="4581370"/>
            <a:ext cx="50353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6EA6562-E08C-2484-EAB3-C388BF872011}"/>
              </a:ext>
            </a:extLst>
          </p:cNvPr>
          <p:cNvSpPr txBox="1">
            <a:spLocks/>
          </p:cNvSpPr>
          <p:nvPr/>
        </p:nvSpPr>
        <p:spPr>
          <a:xfrm>
            <a:off x="1469051" y="4420818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50 </a:t>
            </a:r>
            <a:r>
              <a:rPr lang="el-GR" sz="1600" dirty="0">
                <a:solidFill>
                  <a:srgbClr val="FFFF00"/>
                </a:solidFill>
                <a:latin typeface="Arial Nova" panose="020B0504020202020204" pitchFamily="34" charset="0"/>
              </a:rPr>
              <a:t>μ</a:t>
            </a: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C58C93-6C41-6BE8-ADC1-149AAF514962}"/>
              </a:ext>
            </a:extLst>
          </p:cNvPr>
          <p:cNvCxnSpPr>
            <a:cxnSpLocks/>
          </p:cNvCxnSpPr>
          <p:nvPr/>
        </p:nvCxnSpPr>
        <p:spPr>
          <a:xfrm>
            <a:off x="7780020" y="4560104"/>
            <a:ext cx="34899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EF72C66-3EF7-6933-FA24-BCD13AC77443}"/>
              </a:ext>
            </a:extLst>
          </p:cNvPr>
          <p:cNvSpPr txBox="1">
            <a:spLocks/>
          </p:cNvSpPr>
          <p:nvPr/>
        </p:nvSpPr>
        <p:spPr>
          <a:xfrm>
            <a:off x="8213482" y="4417493"/>
            <a:ext cx="1039258" cy="4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50 </a:t>
            </a:r>
            <a:r>
              <a:rPr lang="el-GR" sz="1600" dirty="0">
                <a:solidFill>
                  <a:srgbClr val="FFFF00"/>
                </a:solidFill>
                <a:latin typeface="Arial Nova" panose="020B0504020202020204" pitchFamily="34" charset="0"/>
              </a:rPr>
              <a:t>μ</a:t>
            </a:r>
            <a:r>
              <a:rPr lang="en-GB" sz="1600" dirty="0">
                <a:solidFill>
                  <a:srgbClr val="FFFF00"/>
                </a:solidFill>
                <a:latin typeface="Arial Nova" panose="020B0504020202020204" pitchFamily="34" charset="0"/>
              </a:rPr>
              <a:t>m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F200CD-325E-6693-E9D3-07C972114AE4}"/>
              </a:ext>
            </a:extLst>
          </p:cNvPr>
          <p:cNvSpPr/>
          <p:nvPr/>
        </p:nvSpPr>
        <p:spPr>
          <a:xfrm>
            <a:off x="6378439" y="3714010"/>
            <a:ext cx="276386" cy="2835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4396B1-2C3A-9D67-8EDC-FF5355660EE9}"/>
              </a:ext>
            </a:extLst>
          </p:cNvPr>
          <p:cNvCxnSpPr>
            <a:cxnSpLocks/>
            <a:stCxn id="36" idx="1"/>
          </p:cNvCxnSpPr>
          <p:nvPr/>
        </p:nvCxnSpPr>
        <p:spPr>
          <a:xfrm flipV="1">
            <a:off x="6418915" y="1869013"/>
            <a:ext cx="1013219" cy="188651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240C57-7714-9870-9187-6DBF0FD2C0A1}"/>
              </a:ext>
            </a:extLst>
          </p:cNvPr>
          <p:cNvCxnSpPr>
            <a:cxnSpLocks/>
            <a:stCxn id="36" idx="4"/>
          </p:cNvCxnSpPr>
          <p:nvPr/>
        </p:nvCxnSpPr>
        <p:spPr>
          <a:xfrm>
            <a:off x="6516632" y="3997525"/>
            <a:ext cx="927831" cy="3115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170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1B9816-DAB8-16B1-025E-0EA4B210282C}"/>
              </a:ext>
            </a:extLst>
          </p:cNvPr>
          <p:cNvSpPr>
            <a:spLocks/>
          </p:cNvSpPr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0B962-6646-A5D8-C271-69EFCC91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 Nova" panose="020B0504020202020204" pitchFamily="34" charset="0"/>
              </a:rPr>
              <a:t>Impinging Jet Hydrodynamics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5BA00-0BF7-6069-4F0B-A7BA34E8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375" y="785581"/>
            <a:ext cx="1457725" cy="42274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8CE56D-1C5C-A958-00AD-BA3CEA4FD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08199"/>
            <a:ext cx="4775200" cy="4068763"/>
          </a:xfrm>
        </p:spPr>
        <p:txBody>
          <a:bodyPr anchor="ctr"/>
          <a:lstStyle/>
          <a:p>
            <a:r>
              <a:rPr lang="en-GB" sz="1600" dirty="0">
                <a:latin typeface="Arial Nova" panose="020B0504020202020204" pitchFamily="34" charset="0"/>
              </a:rPr>
              <a:t>Vortex rings form at the boundary between impinging jet and surrounding fluid. </a:t>
            </a:r>
          </a:p>
          <a:p>
            <a:r>
              <a:rPr lang="en-GB" sz="1600" dirty="0">
                <a:latin typeface="Arial Nova" panose="020B0504020202020204" pitchFamily="34" charset="0"/>
              </a:rPr>
              <a:t>These travel downstream and impinge on the steel around the central region</a:t>
            </a:r>
          </a:p>
          <a:p>
            <a:r>
              <a:rPr lang="en-GB" sz="1600" dirty="0">
                <a:latin typeface="Arial Nova" panose="020B0504020202020204" pitchFamily="34" charset="0"/>
              </a:rPr>
              <a:t>Locally accelerates mass transfer in this region</a:t>
            </a:r>
          </a:p>
          <a:p>
            <a:endParaRPr lang="en-GB" sz="1600" dirty="0">
              <a:latin typeface="Arial Nova" panose="020B0504020202020204" pitchFamily="34" charset="0"/>
            </a:endParaRP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3159A8-5E66-2A1F-C200-F85EF513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66" t="37917" r="32386" b="5870"/>
          <a:stretch/>
        </p:blipFill>
        <p:spPr>
          <a:xfrm>
            <a:off x="6578602" y="2775184"/>
            <a:ext cx="3685774" cy="353853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732ACA-3936-84BA-B0E6-3978E5118481}"/>
              </a:ext>
            </a:extLst>
          </p:cNvPr>
          <p:cNvSpPr txBox="1">
            <a:spLocks/>
          </p:cNvSpPr>
          <p:nvPr/>
        </p:nvSpPr>
        <p:spPr>
          <a:xfrm>
            <a:off x="7121125" y="2295757"/>
            <a:ext cx="3143250" cy="42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latin typeface="Arial Nova" panose="020B0504020202020204" pitchFamily="34" charset="0"/>
              </a:rPr>
              <a:t>Turbulent kinetic energy (m</a:t>
            </a:r>
            <a:r>
              <a:rPr lang="en-GB" sz="1800" b="1" baseline="30000" dirty="0">
                <a:latin typeface="Arial Nova" panose="020B0504020202020204" pitchFamily="34" charset="0"/>
              </a:rPr>
              <a:t>2</a:t>
            </a:r>
            <a:r>
              <a:rPr lang="en-GB" sz="1800" b="1" dirty="0">
                <a:latin typeface="Arial Nova" panose="020B0504020202020204" pitchFamily="34" charset="0"/>
              </a:rPr>
              <a:t>/s</a:t>
            </a:r>
            <a:r>
              <a:rPr lang="en-GB" sz="1800" b="1" baseline="30000" dirty="0">
                <a:latin typeface="Arial Nova" panose="020B0504020202020204" pitchFamily="34" charset="0"/>
              </a:rPr>
              <a:t>2</a:t>
            </a:r>
            <a:r>
              <a:rPr lang="en-GB" sz="1800" b="1" dirty="0">
                <a:latin typeface="Arial Nova" panose="020B0504020202020204" pitchFamily="34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10A769-2A6D-46D6-DA1C-1DE723497F4C}"/>
              </a:ext>
            </a:extLst>
          </p:cNvPr>
          <p:cNvSpPr/>
          <p:nvPr/>
        </p:nvSpPr>
        <p:spPr>
          <a:xfrm>
            <a:off x="7315740" y="5882616"/>
            <a:ext cx="2234242" cy="2641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8842-2FE8-D89E-2F95-3F2716C6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084"/>
          <a:stretch/>
        </p:blipFill>
        <p:spPr>
          <a:xfrm>
            <a:off x="11413836" y="2295757"/>
            <a:ext cx="535756" cy="406876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7D8BB03-EFD1-A482-1BE9-26E00CE697E7}"/>
              </a:ext>
            </a:extLst>
          </p:cNvPr>
          <p:cNvSpPr txBox="1">
            <a:spLocks/>
          </p:cNvSpPr>
          <p:nvPr/>
        </p:nvSpPr>
        <p:spPr>
          <a:xfrm>
            <a:off x="11722101" y="6392333"/>
            <a:ext cx="469900" cy="47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400" dirty="0">
                <a:latin typeface="Arial Nova" panose="020B05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07032084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EB399"/>
      </a:accent1>
      <a:accent2>
        <a:srgbClr val="39B766"/>
      </a:accent2>
      <a:accent3>
        <a:srgbClr val="3DB636"/>
      </a:accent3>
      <a:accent4>
        <a:srgbClr val="74B03E"/>
      </a:accent4>
      <a:accent5>
        <a:srgbClr val="9CA650"/>
      </a:accent5>
      <a:accent6>
        <a:srgbClr val="C59936"/>
      </a:accent6>
      <a:hlink>
        <a:srgbClr val="AE6979"/>
      </a:hlink>
      <a:folHlink>
        <a:srgbClr val="7F7F7F"/>
      </a:folHlink>
    </a:clrScheme>
    <a:fontScheme name="Custom 2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8EA95304E764D88BCDDDB9D7050E6" ma:contentTypeVersion="12" ma:contentTypeDescription="Create a new document." ma:contentTypeScope="" ma:versionID="fab76fd64c885bdced360a4921d8fd57">
  <xsd:schema xmlns:xsd="http://www.w3.org/2001/XMLSchema" xmlns:xs="http://www.w3.org/2001/XMLSchema" xmlns:p="http://schemas.microsoft.com/office/2006/metadata/properties" xmlns:ns2="cf68166e-e9b1-466d-a940-1cc3a7dad26b" xmlns:ns3="5fa26eaa-1bf8-4de3-8ad9-926468f08142" targetNamespace="http://schemas.microsoft.com/office/2006/metadata/properties" ma:root="true" ma:fieldsID="8c6ba0441b1a40028d6b688ad656a2f3" ns2:_="" ns3:_="">
    <xsd:import namespace="cf68166e-e9b1-466d-a940-1cc3a7dad26b"/>
    <xsd:import namespace="5fa26eaa-1bf8-4de3-8ad9-926468f0814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8166e-e9b1-466d-a940-1cc3a7dad26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e4ddc36-2f70-45bd-b5ac-e03d78f1cb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26eaa-1bf8-4de3-8ad9-926468f0814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a008b5c-46ef-43c2-9164-e4de14fcb2fe}" ma:internalName="TaxCatchAll" ma:showField="CatchAllData" ma:web="5fa26eaa-1bf8-4de3-8ad9-926468f081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68166e-e9b1-466d-a940-1cc3a7dad26b">
      <Terms xmlns="http://schemas.microsoft.com/office/infopath/2007/PartnerControls"/>
    </lcf76f155ced4ddcb4097134ff3c332f>
    <TaxCatchAll xmlns="5fa26eaa-1bf8-4de3-8ad9-926468f08142" xsi:nil="true"/>
  </documentManagement>
</p:properties>
</file>

<file path=customXml/itemProps1.xml><?xml version="1.0" encoding="utf-8"?>
<ds:datastoreItem xmlns:ds="http://schemas.openxmlformats.org/officeDocument/2006/customXml" ds:itemID="{CC484302-01B6-451F-B92D-D44FDDAA56AE}"/>
</file>

<file path=customXml/itemProps2.xml><?xml version="1.0" encoding="utf-8"?>
<ds:datastoreItem xmlns:ds="http://schemas.openxmlformats.org/officeDocument/2006/customXml" ds:itemID="{84928158-9221-4E85-AA8B-B354D6BD963E}"/>
</file>

<file path=customXml/itemProps3.xml><?xml version="1.0" encoding="utf-8"?>
<ds:datastoreItem xmlns:ds="http://schemas.openxmlformats.org/officeDocument/2006/customXml" ds:itemID="{5CC823EF-7609-45AF-9C23-6C83E247C90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4361</TotalTime>
  <Words>617</Words>
  <Application>Microsoft Office PowerPoint</Application>
  <PresentationFormat>Widescreen</PresentationFormat>
  <Paragraphs>102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HeadlinesVTI</vt:lpstr>
      <vt:lpstr>Office Theme</vt:lpstr>
      <vt:lpstr>The role of hydrodynamics on the corrosion of mild steel in oxygen-containing water</vt:lpstr>
      <vt:lpstr>Background &amp; Aim</vt:lpstr>
      <vt:lpstr>Method</vt:lpstr>
      <vt:lpstr>Results at 30 °C</vt:lpstr>
      <vt:lpstr>Magnetite Galvanic Effect</vt:lpstr>
      <vt:lpstr>Results at 50 °C and 70 °C</vt:lpstr>
      <vt:lpstr>Surface Images at 50 °C </vt:lpstr>
      <vt:lpstr>Surface Images at 70 °C </vt:lpstr>
      <vt:lpstr>Impinging Jet Hydrodynamics</vt:lpstr>
      <vt:lpstr>Conclusions</vt:lpstr>
      <vt:lpstr>Future Work</vt:lpstr>
      <vt:lpstr>PowerPoint Presentation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Finlay Spence</dc:creator>
  <cp:lastModifiedBy>Finlay Spence</cp:lastModifiedBy>
  <cp:revision>2</cp:revision>
  <dcterms:created xsi:type="dcterms:W3CDTF">2025-02-06T20:00:25Z</dcterms:created>
  <dcterms:modified xsi:type="dcterms:W3CDTF">2025-02-19T14:51:23Z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0x01010045B8EA95304E764D88BCDDDB9D7050E6</vt:lpwstr>
  </property>
</Properties>
</file>