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37" r:id="rId4"/>
    <p:sldId id="338" r:id="rId5"/>
    <p:sldId id="329" r:id="rId6"/>
    <p:sldId id="340" r:id="rId7"/>
    <p:sldId id="332" r:id="rId8"/>
    <p:sldId id="341" r:id="rId9"/>
    <p:sldId id="330" r:id="rId10"/>
    <p:sldId id="331" r:id="rId11"/>
    <p:sldId id="342" r:id="rId12"/>
    <p:sldId id="324" r:id="rId13"/>
    <p:sldId id="346" r:id="rId14"/>
    <p:sldId id="344" r:id="rId15"/>
    <p:sldId id="345" r:id="rId16"/>
    <p:sldId id="272" r:id="rId17"/>
    <p:sldId id="33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5FF"/>
    <a:srgbClr val="FF8080"/>
    <a:srgbClr val="81C0FF"/>
    <a:srgbClr val="FFBCFF"/>
    <a:srgbClr val="1187C3"/>
    <a:srgbClr val="00FDFF"/>
    <a:srgbClr val="94FFFF"/>
    <a:srgbClr val="B0FFB0"/>
    <a:srgbClr val="67FF67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51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2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ivemanchesterac-my.sharepoint.com/personal/thomas_hillman_manchester_ac_uk/Documents/LIBS/420%20high%20temp%203rd%20run/Analysis%20(1st%202nd%20shots%20+%20deconvolution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Sheet2!$Q$16</c:f>
              <c:strCache>
                <c:ptCount val="1"/>
                <c:pt idx="0">
                  <c:v>Normalised Intensity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trendline>
            <c:spPr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0679936790202419"/>
                  <c:y val="0.1156549620047203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i="1" baseline="0"/>
                      <a:t>I</a:t>
                    </a:r>
                    <a:r>
                      <a:rPr lang="en-US" sz="1200" baseline="0"/>
                      <a:t> = 0.1058</a:t>
                    </a:r>
                    <a:r>
                      <a:rPr lang="en-US" sz="1200" i="1" baseline="0"/>
                      <a:t>[H]</a:t>
                    </a:r>
                    <a:r>
                      <a:rPr lang="en-US" sz="1200" baseline="0"/>
                      <a:t> + 0.1049</a:t>
                    </a:r>
                    <a:br>
                      <a:rPr lang="en-US" sz="1200" baseline="0"/>
                    </a:br>
                    <a:r>
                      <a:rPr lang="en-US" sz="1200" baseline="0"/>
                      <a:t>R² = 0.9937</a:t>
                    </a:r>
                    <a:endParaRPr lang="en-US" sz="12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Sheet2!$R$17:$R$19</c:f>
                <c:numCache>
                  <c:formatCode>General</c:formatCode>
                  <c:ptCount val="3"/>
                  <c:pt idx="0">
                    <c:v>5.9908212703541845E-2</c:v>
                  </c:pt>
                  <c:pt idx="1">
                    <c:v>0.17059662546019563</c:v>
                  </c:pt>
                  <c:pt idx="2">
                    <c:v>5.8356913866216407E-2</c:v>
                  </c:pt>
                </c:numCache>
              </c:numRef>
            </c:plus>
            <c:minus>
              <c:numRef>
                <c:f>Sheet2!$R$17:$R$19</c:f>
                <c:numCache>
                  <c:formatCode>General</c:formatCode>
                  <c:ptCount val="3"/>
                  <c:pt idx="0">
                    <c:v>5.9908212703541845E-2</c:v>
                  </c:pt>
                  <c:pt idx="1">
                    <c:v>0.17059662546019563</c:v>
                  </c:pt>
                  <c:pt idx="2">
                    <c:v>5.8356913866216407E-2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Sheet2!$P$17:$P$19</c:f>
              <c:numCache>
                <c:formatCode>General</c:formatCode>
                <c:ptCount val="3"/>
                <c:pt idx="0">
                  <c:v>0.95</c:v>
                </c:pt>
                <c:pt idx="1">
                  <c:v>2.2999999999999998</c:v>
                </c:pt>
                <c:pt idx="2">
                  <c:v>6.23</c:v>
                </c:pt>
              </c:numCache>
            </c:numRef>
          </c:xVal>
          <c:yVal>
            <c:numRef>
              <c:f>Sheet2!$Q$17:$Q$19</c:f>
              <c:numCache>
                <c:formatCode>General</c:formatCode>
                <c:ptCount val="3"/>
                <c:pt idx="0">
                  <c:v>0.18631489285791814</c:v>
                </c:pt>
                <c:pt idx="1">
                  <c:v>0.37381679388701705</c:v>
                </c:pt>
                <c:pt idx="2">
                  <c:v>0.75724740940165858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D8-4093-8E3A-3944E1186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7589768"/>
        <c:axId val="857591568"/>
      </c:scatterChart>
      <c:valAx>
        <c:axId val="857589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[H]/ppm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91568"/>
        <c:crosses val="autoZero"/>
        <c:crossBetween val="midCat"/>
      </c:valAx>
      <c:valAx>
        <c:axId val="8575915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Normalised Intensity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75897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471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1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822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6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46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50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8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27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47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72BA-D65A-4853-B6EC-FD2EC406B13D}" type="datetimeFigureOut">
              <a:rPr lang="en-GB" smtClean="0"/>
              <a:t>18/02/2025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02544-A666-4DF7-8B7D-BC9B927ABE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08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41.png"/><Relationship Id="rId4" Type="http://schemas.openxmlformats.org/officeDocument/2006/relationships/image" Target="../media/image3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3.jpeg"/><Relationship Id="rId5" Type="http://schemas.openxmlformats.org/officeDocument/2006/relationships/image" Target="../media/image4.png"/><Relationship Id="rId10" Type="http://schemas.openxmlformats.org/officeDocument/2006/relationships/image" Target="../media/image12.jpeg"/><Relationship Id="rId4" Type="http://schemas.openxmlformats.org/officeDocument/2006/relationships/image" Target="../media/image3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2.jpe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5" Type="http://schemas.microsoft.com/office/2007/relationships/hdphoto" Target="../media/hdphoto1.wdp"/><Relationship Id="rId10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006" y="4786551"/>
            <a:ext cx="12192000" cy="2071449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16" y="5300663"/>
            <a:ext cx="2422251" cy="102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8965945" y="5300663"/>
            <a:ext cx="1286572" cy="102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198" y="5318892"/>
            <a:ext cx="799796" cy="1026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12192000" cy="4791076"/>
            <a:chOff x="0" y="0"/>
            <a:chExt cx="12192000" cy="1620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Triangle 19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Triangle 21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3885E35B-3BD3-2846-8F6B-F06B1726E383}"/>
                </a:ext>
              </a:extLst>
            </p:cNvPr>
            <p:cNvSpPr/>
            <p:nvPr/>
          </p:nvSpPr>
          <p:spPr>
            <a:xfrm flipH="1">
              <a:off x="0" y="899061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15" y="5318892"/>
            <a:ext cx="4092923" cy="1026000"/>
            <a:chOff x="7584711" y="6314400"/>
            <a:chExt cx="2154170" cy="54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In-Situ Measurement and Detection of Diffusible Hydrogen in Ferritic and Austenitic Stainless Steels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4006" y="1199806"/>
            <a:ext cx="12192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u="sng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T. Hillman</a:t>
            </a: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1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, M. Leites</a:t>
            </a: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1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, B. Clowes</a:t>
            </a: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, R. Bernard</a:t>
            </a: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, D.L. Engelberg</a:t>
            </a: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1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1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Department of Materials, School of Natural Sciences, Metallurgy &amp; Corrosion, The University of Manchester, Oxford Road, M13 9PL, UK </a:t>
            </a:r>
          </a:p>
          <a:p>
            <a:pPr>
              <a:spcAft>
                <a:spcPts val="600"/>
              </a:spcAft>
            </a:pPr>
            <a:r>
              <a:rPr lang="en-GB" sz="2400" i="1" baseline="30000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2</a:t>
            </a:r>
            <a:r>
              <a:rPr lang="en-GB" sz="2400" i="1" dirty="0">
                <a:solidFill>
                  <a:schemeClr val="bg1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Sellafield Ltd., Sellafield, Seascale, CA20 1PG, United Kingdom</a:t>
            </a:r>
          </a:p>
        </p:txBody>
      </p:sp>
    </p:spTree>
    <p:extLst>
      <p:ext uri="{BB962C8B-B14F-4D97-AF65-F5344CB8AC3E}">
        <p14:creationId xmlns:p14="http://schemas.microsoft.com/office/powerpoint/2010/main" val="387790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pic>
        <p:nvPicPr>
          <p:cNvPr id="85" name="Picture 84" descr="A close-up of a device&#10;&#10;Description automatically generated">
            <a:extLst>
              <a:ext uri="{FF2B5EF4-FFF2-40B4-BE49-F238E27FC236}">
                <a16:creationId xmlns:a16="http://schemas.microsoft.com/office/drawing/2014/main" id="{E04699D5-469A-1C5C-1F85-30BF6F9162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r="13043" b="19111"/>
          <a:stretch/>
        </p:blipFill>
        <p:spPr>
          <a:xfrm rot="5400000">
            <a:off x="-240750" y="2104519"/>
            <a:ext cx="5427173" cy="2985389"/>
          </a:xfrm>
          <a:prstGeom prst="rect">
            <a:avLst/>
          </a:prstGeom>
        </p:spPr>
      </p:pic>
      <p:pic>
        <p:nvPicPr>
          <p:cNvPr id="88" name="Picture 87" descr="A device with a screen and a device with a device in it&#10;&#10;Description automatically generated with medium confidence">
            <a:extLst>
              <a:ext uri="{FF2B5EF4-FFF2-40B4-BE49-F238E27FC236}">
                <a16:creationId xmlns:a16="http://schemas.microsoft.com/office/drawing/2014/main" id="{49F7C906-2E00-B00E-8E5B-D67E07EA1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0" r="7926" b="8222"/>
          <a:stretch/>
        </p:blipFill>
        <p:spPr>
          <a:xfrm rot="5400000">
            <a:off x="6908112" y="1808008"/>
            <a:ext cx="5419895" cy="357113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D3C05B7-0CAC-C052-17D2-289C5DC11624}"/>
              </a:ext>
            </a:extLst>
          </p:cNvPr>
          <p:cNvSpPr txBox="1"/>
          <p:nvPr/>
        </p:nvSpPr>
        <p:spPr>
          <a:xfrm>
            <a:off x="5000007" y="22624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Reflux condenser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7F3AE4D-B20A-7977-602E-409392EC792F}"/>
              </a:ext>
            </a:extLst>
          </p:cNvPr>
          <p:cNvSpPr txBox="1"/>
          <p:nvPr/>
        </p:nvSpPr>
        <p:spPr>
          <a:xfrm>
            <a:off x="5155754" y="1784676"/>
            <a:ext cx="1488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Thermometer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D4BA21-7927-405F-5BCB-2A0F3DEBA7B7}"/>
              </a:ext>
            </a:extLst>
          </p:cNvPr>
          <p:cNvSpPr txBox="1"/>
          <p:nvPr/>
        </p:nvSpPr>
        <p:spPr>
          <a:xfrm>
            <a:off x="4560920" y="3946905"/>
            <a:ext cx="26761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SciAps</a:t>
            </a:r>
            <a:r>
              <a:rPr lang="en-US" dirty="0"/>
              <a:t> Z300 handheld LIBS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1064 Nd-YAG laser</a:t>
            </a:r>
          </a:p>
          <a:p>
            <a:pPr algn="ctr"/>
            <a:r>
              <a:rPr lang="en-US" dirty="0"/>
              <a:t>5-6mJ pulse</a:t>
            </a:r>
            <a:r>
              <a:rPr lang="en-US" baseline="30000" dirty="0"/>
              <a:t>-1</a:t>
            </a:r>
            <a:endParaRPr lang="en-US" dirty="0"/>
          </a:p>
          <a:p>
            <a:pPr algn="ctr"/>
            <a:r>
              <a:rPr lang="en-US" dirty="0"/>
              <a:t>1 shot per location</a:t>
            </a:r>
          </a:p>
          <a:p>
            <a:pPr algn="ctr"/>
            <a:r>
              <a:rPr lang="en-US" dirty="0"/>
              <a:t>2 locations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A3F25B-6FA8-554B-F4B5-69F13EADA707}"/>
              </a:ext>
            </a:extLst>
          </p:cNvPr>
          <p:cNvSpPr txBox="1"/>
          <p:nvPr/>
        </p:nvSpPr>
        <p:spPr>
          <a:xfrm>
            <a:off x="5128502" y="2945532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Heating (80°C)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C2DB394-24A5-63A8-0B12-8148C4A8B9A7}"/>
              </a:ext>
            </a:extLst>
          </p:cNvPr>
          <p:cNvCxnSpPr>
            <a:stCxn id="90" idx="1"/>
          </p:cNvCxnSpPr>
          <p:nvPr/>
        </p:nvCxnSpPr>
        <p:spPr>
          <a:xfrm flipH="1">
            <a:off x="2636520" y="1969342"/>
            <a:ext cx="2519234" cy="134552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68ED783-E4B2-05A6-BD5B-34F858BAE5F2}"/>
              </a:ext>
            </a:extLst>
          </p:cNvPr>
          <p:cNvCxnSpPr>
            <a:stCxn id="90" idx="3"/>
          </p:cNvCxnSpPr>
          <p:nvPr/>
        </p:nvCxnSpPr>
        <p:spPr>
          <a:xfrm flipV="1">
            <a:off x="6644751" y="1209948"/>
            <a:ext cx="3124089" cy="75939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838B092B-3F0B-A92F-1661-F0E9F84E4AA2}"/>
              </a:ext>
            </a:extLst>
          </p:cNvPr>
          <p:cNvCxnSpPr>
            <a:stCxn id="89" idx="1"/>
          </p:cNvCxnSpPr>
          <p:nvPr/>
        </p:nvCxnSpPr>
        <p:spPr>
          <a:xfrm flipH="1">
            <a:off x="2255341" y="2447137"/>
            <a:ext cx="2744666" cy="118145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419CA06-41F6-0E03-4361-BC94CAA49CFF}"/>
              </a:ext>
            </a:extLst>
          </p:cNvPr>
          <p:cNvCxnSpPr>
            <a:stCxn id="89" idx="3"/>
          </p:cNvCxnSpPr>
          <p:nvPr/>
        </p:nvCxnSpPr>
        <p:spPr>
          <a:xfrm flipV="1">
            <a:off x="6800500" y="1655613"/>
            <a:ext cx="2557856" cy="79152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B17277C5-FC55-0D92-D4BC-0FDCB1976C1B}"/>
              </a:ext>
            </a:extLst>
          </p:cNvPr>
          <p:cNvCxnSpPr>
            <a:stCxn id="93" idx="1"/>
          </p:cNvCxnSpPr>
          <p:nvPr/>
        </p:nvCxnSpPr>
        <p:spPr>
          <a:xfrm flipH="1">
            <a:off x="3202600" y="3130198"/>
            <a:ext cx="1925902" cy="200988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97A7F9C-65BB-87B9-6FE3-447FA5B43838}"/>
              </a:ext>
            </a:extLst>
          </p:cNvPr>
          <p:cNvCxnSpPr>
            <a:stCxn id="93" idx="3"/>
          </p:cNvCxnSpPr>
          <p:nvPr/>
        </p:nvCxnSpPr>
        <p:spPr>
          <a:xfrm>
            <a:off x="6672001" y="3130198"/>
            <a:ext cx="2350712" cy="4777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0D342DA7-2A49-AC4D-372E-0904EB817CF8}"/>
              </a:ext>
            </a:extLst>
          </p:cNvPr>
          <p:cNvCxnSpPr>
            <a:cxnSpLocks/>
          </p:cNvCxnSpPr>
          <p:nvPr/>
        </p:nvCxnSpPr>
        <p:spPr>
          <a:xfrm>
            <a:off x="7237102" y="4137102"/>
            <a:ext cx="1785611" cy="93931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D9C498E5-A7D3-DD13-C2B6-FF0F5AEC939C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Hydrogen Permeation-type LIBS</a:t>
            </a:r>
            <a:endParaRPr lang="en-GB" sz="2800" baseline="-25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35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B15285-B597-935C-163E-5BA18DFDA57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Hydrogen Permeation-type LIBS</a:t>
            </a:r>
            <a:endParaRPr lang="en-GB" sz="2800" baseline="-25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B1733-E3D4-0E12-AD78-712B0851E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04" y="2062458"/>
            <a:ext cx="5400000" cy="353387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5F50AF2-F30F-D481-11BE-F2BCE828A30E}"/>
              </a:ext>
            </a:extLst>
          </p:cNvPr>
          <p:cNvSpPr txBox="1"/>
          <p:nvPr/>
        </p:nvSpPr>
        <p:spPr>
          <a:xfrm>
            <a:off x="4744191" y="1353293"/>
            <a:ext cx="3010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0" dirty="0"/>
              <a:t>Intensity = </a:t>
            </a:r>
            <a:r>
              <a:rPr lang="en-US" dirty="0"/>
              <a:t>0.1058</a:t>
            </a:r>
            <a:r>
              <a:rPr lang="en-US" baseline="0" dirty="0"/>
              <a:t>[H] + 0.1049</a:t>
            </a:r>
            <a:endParaRPr lang="en-US" dirty="0"/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689314D2-3350-2476-B2D8-E64897EA356B}"/>
              </a:ext>
            </a:extLst>
          </p:cNvPr>
          <p:cNvCxnSpPr>
            <a:stCxn id="21" idx="0"/>
            <a:endCxn id="22" idx="1"/>
          </p:cNvCxnSpPr>
          <p:nvPr/>
        </p:nvCxnSpPr>
        <p:spPr>
          <a:xfrm rot="5400000" flipH="1" flipV="1">
            <a:off x="3532198" y="850466"/>
            <a:ext cx="524499" cy="1899487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087EC933-62CB-1ABF-651A-D066A63684D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7755143" y="1537959"/>
            <a:ext cx="1592153" cy="50697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2715AF-048E-799E-53EA-011A2BFF32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7298" y="2044931"/>
            <a:ext cx="5455212" cy="356893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DA6DB8-7A26-0B5A-E554-9350362077AA}"/>
              </a:ext>
            </a:extLst>
          </p:cNvPr>
          <p:cNvSpPr/>
          <p:nvPr/>
        </p:nvSpPr>
        <p:spPr>
          <a:xfrm>
            <a:off x="7657032" y="2442755"/>
            <a:ext cx="666572" cy="899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273BE8-400D-6C6D-C36A-EAFDCF8751D9}"/>
              </a:ext>
            </a:extLst>
          </p:cNvPr>
          <p:cNvSpPr txBox="1"/>
          <p:nvPr/>
        </p:nvSpPr>
        <p:spPr>
          <a:xfrm>
            <a:off x="8178325" y="2295337"/>
            <a:ext cx="49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??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376AD8-50F5-4101-41C1-FD7B8D76C171}"/>
              </a:ext>
            </a:extLst>
          </p:cNvPr>
          <p:cNvSpPr txBox="1"/>
          <p:nvPr/>
        </p:nvSpPr>
        <p:spPr>
          <a:xfrm>
            <a:off x="2538100" y="4487765"/>
            <a:ext cx="282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Normalise to </a:t>
            </a:r>
            <a:r>
              <a:rPr lang="en-GB" sz="1400" i="1" dirty="0" err="1"/>
              <a:t>Ar</a:t>
            </a:r>
            <a:r>
              <a:rPr lang="en-GB" sz="1400" i="1" dirty="0"/>
              <a:t>(I) at 763.5nm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CB5B53-81C9-8B91-5DA4-E5603BB0ED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05" y="2062457"/>
            <a:ext cx="5401632" cy="3533877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5C247C6-3D9B-CB53-67A3-604334807D96}"/>
              </a:ext>
            </a:extLst>
          </p:cNvPr>
          <p:cNvSpPr/>
          <p:nvPr/>
        </p:nvSpPr>
        <p:spPr>
          <a:xfrm>
            <a:off x="1197442" y="2170699"/>
            <a:ext cx="666572" cy="899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A834A3-4E02-B468-4710-E70EF7547CF4}"/>
              </a:ext>
            </a:extLst>
          </p:cNvPr>
          <p:cNvSpPr txBox="1"/>
          <p:nvPr/>
        </p:nvSpPr>
        <p:spPr>
          <a:xfrm>
            <a:off x="1718735" y="2023281"/>
            <a:ext cx="49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4878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 animBg="1"/>
      <p:bldP spid="17" grpId="0"/>
      <p:bldP spid="20" grpId="0"/>
      <p:bldP spid="25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Cumulative Shot Hydrogen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pic>
        <p:nvPicPr>
          <p:cNvPr id="24" name="Picture 23" descr="A picture containing text, tool, power saw&#10;&#10;Description automatically generated">
            <a:extLst>
              <a:ext uri="{FF2B5EF4-FFF2-40B4-BE49-F238E27FC236}">
                <a16:creationId xmlns:a16="http://schemas.microsoft.com/office/drawing/2014/main" id="{7D783D73-7053-B6D9-2479-18A6DCA1BB4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3" b="94193" l="3342" r="89913">
                        <a14:foregroundMark x1="30879" y1="61756" x2="12562" y2="66289"/>
                        <a14:foregroundMark x1="12562" y1="66289" x2="21658" y2="49008"/>
                        <a14:foregroundMark x1="21658" y1="49008" x2="30631" y2="47875"/>
                        <a14:foregroundMark x1="30631" y1="47875" x2="24443" y2="53683"/>
                        <a14:foregroundMark x1="24443" y1="53683" x2="20173" y2="54391"/>
                        <a14:foregroundMark x1="6436" y1="52408" x2="3403" y2="67139"/>
                        <a14:foregroundMark x1="3403" y1="67139" x2="3403" y2="74788"/>
                        <a14:foregroundMark x1="3713" y1="61048" x2="4022" y2="48300"/>
                        <a14:foregroundMark x1="14295" y1="94193" x2="10644" y2="91076"/>
                        <a14:foregroundMark x1="14604" y1="44759" x2="32859" y2="33428"/>
                        <a14:foregroundMark x1="65718" y1="40935" x2="76300" y2="27337"/>
                        <a14:foregroundMark x1="76300" y1="27337" x2="65223" y2="39235"/>
                        <a14:foregroundMark x1="65223" y1="39235" x2="72339" y2="29745"/>
                        <a14:foregroundMark x1="72339" y1="29745" x2="68874" y2="27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73"/>
          <a:stretch/>
        </p:blipFill>
        <p:spPr>
          <a:xfrm>
            <a:off x="0" y="4720014"/>
            <a:ext cx="1873114" cy="1578950"/>
          </a:xfrm>
          <a:prstGeom prst="rect">
            <a:avLst/>
          </a:prstGeom>
          <a:ln>
            <a:noFill/>
          </a:ln>
          <a:effectLst>
            <a:outerShdw blurRad="292100" dist="139700" dir="2700000" sx="96896" sy="96896" algn="tl" rotWithShape="0">
              <a:srgbClr val="333333">
                <a:alpha val="55000"/>
              </a:srgbClr>
            </a:outerShdw>
          </a:effectLst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6629B489-F03D-0BD7-ADC6-B63059DFBF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3" y="4636783"/>
            <a:ext cx="1200298" cy="375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29E740F-1A25-63C2-7F09-46FC6398A8B9}"/>
              </a:ext>
            </a:extLst>
          </p:cNvPr>
          <p:cNvSpPr txBox="1"/>
          <p:nvPr/>
        </p:nvSpPr>
        <p:spPr>
          <a:xfrm>
            <a:off x="-1" y="894504"/>
            <a:ext cx="78516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To investigate the efficacy of multi-shot/depth profiling LIBS for hydrogen analysis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LIBScan</a:t>
            </a:r>
            <a:r>
              <a:rPr lang="en-US" dirty="0"/>
              <a:t> 100 Ultra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Hydrogen stainless steel calibration standards (6.23ppm – </a:t>
            </a:r>
            <a:r>
              <a:rPr lang="en-US" i="1" dirty="0"/>
              <a:t>LECO DH603</a:t>
            </a:r>
            <a:r>
              <a:rPr lang="en-US" dirty="0"/>
              <a:t>; 2.3ppm, 0.95ppm – </a:t>
            </a:r>
            <a:r>
              <a:rPr lang="en-US" i="1" dirty="0" err="1"/>
              <a:t>SciLab</a:t>
            </a:r>
            <a:r>
              <a:rPr lang="en-US" i="1" dirty="0"/>
              <a:t> </a:t>
            </a:r>
            <a:r>
              <a:rPr lang="en-US" i="1" dirty="0" err="1"/>
              <a:t>Eltra</a:t>
            </a:r>
            <a:r>
              <a:rPr lang="en-US" i="1" dirty="0"/>
              <a:t> OH</a:t>
            </a:r>
            <a:r>
              <a:rPr lang="en-US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30 consecutive shots per sample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Resolution &lt; 0.5mm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140mJ, 1Hz laser pulse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l-GR" dirty="0"/>
              <a:t>α </a:t>
            </a:r>
            <a:r>
              <a:rPr lang="en-US" dirty="0"/>
              <a:t>peak at 656.25nm </a:t>
            </a:r>
            <a:r>
              <a:rPr lang="en-US" dirty="0" err="1"/>
              <a:t>normalised</a:t>
            </a:r>
            <a:r>
              <a:rPr lang="en-US" dirty="0"/>
              <a:t> to Fe(I) line at 495.75nm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8F82B5-7CA4-B9C2-0827-126E9AC97F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2910" y="1688576"/>
            <a:ext cx="3924300" cy="4394200"/>
          </a:xfrm>
          <a:prstGeom prst="rect">
            <a:avLst/>
          </a:prstGeom>
        </p:spPr>
      </p:pic>
      <p:pic>
        <p:nvPicPr>
          <p:cNvPr id="31" name="Picture 3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EC950A7-F959-FEAB-629B-41B180701EB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18408" r="42990" b="26837"/>
          <a:stretch/>
        </p:blipFill>
        <p:spPr>
          <a:xfrm>
            <a:off x="2154170" y="4431776"/>
            <a:ext cx="2027410" cy="1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03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Cumulative Shot Hydrogen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pic>
        <p:nvPicPr>
          <p:cNvPr id="2" name="Picture 1" descr="A graph with a red line&#10;&#10;Description automatically generated">
            <a:extLst>
              <a:ext uri="{FF2B5EF4-FFF2-40B4-BE49-F238E27FC236}">
                <a16:creationId xmlns:a16="http://schemas.microsoft.com/office/drawing/2014/main" id="{9B848F78-8462-C688-4345-8D26F883B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401" y="945728"/>
            <a:ext cx="5538391" cy="4134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A2CCBD-927D-1B9E-40B5-06F834268DA2}"/>
              </a:ext>
            </a:extLst>
          </p:cNvPr>
          <p:cNvSpPr txBox="1"/>
          <p:nvPr/>
        </p:nvSpPr>
        <p:spPr>
          <a:xfrm>
            <a:off x="-1" y="894504"/>
            <a:ext cx="1219200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High initial normalised intensities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Large variance in errors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b="1" dirty="0"/>
              <a:t>Increased scattering of incident and re-emitted light?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9BEF75-B281-5D97-AE2C-584C868A98A3}"/>
              </a:ext>
            </a:extLst>
          </p:cNvPr>
          <p:cNvSpPr/>
          <p:nvPr/>
        </p:nvSpPr>
        <p:spPr>
          <a:xfrm>
            <a:off x="236933" y="5393260"/>
            <a:ext cx="1080000" cy="720000"/>
          </a:xfrm>
          <a:prstGeom prst="rect">
            <a:avLst/>
          </a:prstGeom>
          <a:gradFill flip="none" rotWithShape="1">
            <a:gsLst>
              <a:gs pos="80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99A286-60B8-E8AD-E1B0-E215ABFA04E8}"/>
              </a:ext>
            </a:extLst>
          </p:cNvPr>
          <p:cNvSpPr/>
          <p:nvPr/>
        </p:nvSpPr>
        <p:spPr>
          <a:xfrm>
            <a:off x="2054010" y="5393260"/>
            <a:ext cx="1080000" cy="720000"/>
          </a:xfrm>
          <a:prstGeom prst="rect">
            <a:avLst/>
          </a:prstGeom>
          <a:gradFill flip="none" rotWithShape="1">
            <a:gsLst>
              <a:gs pos="80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026B08-DA27-0473-4DFE-E1AB25E574D7}"/>
              </a:ext>
            </a:extLst>
          </p:cNvPr>
          <p:cNvSpPr/>
          <p:nvPr/>
        </p:nvSpPr>
        <p:spPr>
          <a:xfrm>
            <a:off x="3871087" y="5393260"/>
            <a:ext cx="1080000" cy="720000"/>
          </a:xfrm>
          <a:prstGeom prst="rect">
            <a:avLst/>
          </a:prstGeom>
          <a:gradFill flip="none" rotWithShape="1">
            <a:gsLst>
              <a:gs pos="80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3591153-4C3B-536A-A721-226604E4F2AE}"/>
              </a:ext>
            </a:extLst>
          </p:cNvPr>
          <p:cNvCxnSpPr>
            <a:cxnSpLocks/>
          </p:cNvCxnSpPr>
          <p:nvPr/>
        </p:nvCxnSpPr>
        <p:spPr>
          <a:xfrm>
            <a:off x="776933" y="4313260"/>
            <a:ext cx="0" cy="10800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hord 24">
            <a:extLst>
              <a:ext uri="{FF2B5EF4-FFF2-40B4-BE49-F238E27FC236}">
                <a16:creationId xmlns:a16="http://schemas.microsoft.com/office/drawing/2014/main" id="{6AC9934B-A02B-9294-1D00-BEBB67DBD3C8}"/>
              </a:ext>
            </a:extLst>
          </p:cNvPr>
          <p:cNvSpPr>
            <a:spLocks noChangeAspect="1"/>
          </p:cNvSpPr>
          <p:nvPr/>
        </p:nvSpPr>
        <p:spPr>
          <a:xfrm>
            <a:off x="596933" y="5285886"/>
            <a:ext cx="360000" cy="185828"/>
          </a:xfrm>
          <a:prstGeom prst="chord">
            <a:avLst>
              <a:gd name="adj1" fmla="val 218046"/>
              <a:gd name="adj2" fmla="val 10571157"/>
            </a:avLst>
          </a:prstGeom>
          <a:solidFill>
            <a:srgbClr val="FF80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BE0DD27-0E65-C500-6B86-020C4828ED9F}"/>
              </a:ext>
            </a:extLst>
          </p:cNvPr>
          <p:cNvSpPr/>
          <p:nvPr/>
        </p:nvSpPr>
        <p:spPr>
          <a:xfrm>
            <a:off x="603282" y="5086919"/>
            <a:ext cx="359991" cy="312238"/>
          </a:xfrm>
          <a:custGeom>
            <a:avLst/>
            <a:gdLst>
              <a:gd name="connsiteX0" fmla="*/ 75064 w 164842"/>
              <a:gd name="connsiteY0" fmla="*/ 192663 h 192666"/>
              <a:gd name="connsiteX1" fmla="*/ 5214 w 164842"/>
              <a:gd name="connsiteY1" fmla="*/ 100588 h 192666"/>
              <a:gd name="connsiteX2" fmla="*/ 21089 w 164842"/>
              <a:gd name="connsiteY2" fmla="*/ 8513 h 192666"/>
              <a:gd name="connsiteX3" fmla="*/ 148089 w 164842"/>
              <a:gd name="connsiteY3" fmla="*/ 14863 h 192666"/>
              <a:gd name="connsiteX4" fmla="*/ 157614 w 164842"/>
              <a:gd name="connsiteY4" fmla="*/ 103763 h 192666"/>
              <a:gd name="connsiteX5" fmla="*/ 75064 w 164842"/>
              <a:gd name="connsiteY5" fmla="*/ 192663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42" h="192666">
                <a:moveTo>
                  <a:pt x="75064" y="192663"/>
                </a:moveTo>
                <a:cubicBezTo>
                  <a:pt x="49664" y="192134"/>
                  <a:pt x="14210" y="131280"/>
                  <a:pt x="5214" y="100588"/>
                </a:cubicBezTo>
                <a:cubicBezTo>
                  <a:pt x="-3782" y="69896"/>
                  <a:pt x="-2723" y="22800"/>
                  <a:pt x="21089" y="8513"/>
                </a:cubicBezTo>
                <a:cubicBezTo>
                  <a:pt x="44901" y="-5774"/>
                  <a:pt x="125335" y="-1012"/>
                  <a:pt x="148089" y="14863"/>
                </a:cubicBezTo>
                <a:cubicBezTo>
                  <a:pt x="170843" y="30738"/>
                  <a:pt x="166610" y="75717"/>
                  <a:pt x="157614" y="103763"/>
                </a:cubicBezTo>
                <a:cubicBezTo>
                  <a:pt x="148618" y="131809"/>
                  <a:pt x="100464" y="193192"/>
                  <a:pt x="75064" y="192663"/>
                </a:cubicBezTo>
                <a:close/>
              </a:path>
            </a:pathLst>
          </a:custGeom>
          <a:solidFill>
            <a:srgbClr val="FF4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hord 28">
            <a:extLst>
              <a:ext uri="{FF2B5EF4-FFF2-40B4-BE49-F238E27FC236}">
                <a16:creationId xmlns:a16="http://schemas.microsoft.com/office/drawing/2014/main" id="{55C513AF-37D2-9ED1-E636-EE48DE3CC253}"/>
              </a:ext>
            </a:extLst>
          </p:cNvPr>
          <p:cNvSpPr>
            <a:spLocks noChangeAspect="1"/>
          </p:cNvSpPr>
          <p:nvPr/>
        </p:nvSpPr>
        <p:spPr>
          <a:xfrm>
            <a:off x="2414010" y="5282711"/>
            <a:ext cx="360000" cy="185828"/>
          </a:xfrm>
          <a:prstGeom prst="chord">
            <a:avLst>
              <a:gd name="adj1" fmla="val 218046"/>
              <a:gd name="adj2" fmla="val 10571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hord 40">
            <a:extLst>
              <a:ext uri="{FF2B5EF4-FFF2-40B4-BE49-F238E27FC236}">
                <a16:creationId xmlns:a16="http://schemas.microsoft.com/office/drawing/2014/main" id="{6E61B92D-8C25-736E-22B3-695F9B227F35}"/>
              </a:ext>
            </a:extLst>
          </p:cNvPr>
          <p:cNvSpPr>
            <a:spLocks noChangeAspect="1"/>
          </p:cNvSpPr>
          <p:nvPr/>
        </p:nvSpPr>
        <p:spPr>
          <a:xfrm>
            <a:off x="4231087" y="5237229"/>
            <a:ext cx="360000" cy="286020"/>
          </a:xfrm>
          <a:prstGeom prst="chord">
            <a:avLst>
              <a:gd name="adj1" fmla="val 218046"/>
              <a:gd name="adj2" fmla="val 10571157"/>
            </a:avLst>
          </a:prstGeom>
          <a:solidFill>
            <a:srgbClr val="FF808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hord 29">
            <a:extLst>
              <a:ext uri="{FF2B5EF4-FFF2-40B4-BE49-F238E27FC236}">
                <a16:creationId xmlns:a16="http://schemas.microsoft.com/office/drawing/2014/main" id="{48AA838D-D572-BFDC-6AEF-CD90397AC5C6}"/>
              </a:ext>
            </a:extLst>
          </p:cNvPr>
          <p:cNvSpPr>
            <a:spLocks noChangeAspect="1"/>
          </p:cNvSpPr>
          <p:nvPr/>
        </p:nvSpPr>
        <p:spPr>
          <a:xfrm>
            <a:off x="4231087" y="5284845"/>
            <a:ext cx="360000" cy="185828"/>
          </a:xfrm>
          <a:prstGeom prst="chord">
            <a:avLst>
              <a:gd name="adj1" fmla="val 218046"/>
              <a:gd name="adj2" fmla="val 10571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52EC3B-2EF8-93EC-AD86-5E7A6CE134DF}"/>
              </a:ext>
            </a:extLst>
          </p:cNvPr>
          <p:cNvCxnSpPr>
            <a:cxnSpLocks/>
          </p:cNvCxnSpPr>
          <p:nvPr/>
        </p:nvCxnSpPr>
        <p:spPr>
          <a:xfrm>
            <a:off x="1424883" y="5742054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56AAB67-6051-2E43-BCAD-11A0B95EFC9F}"/>
              </a:ext>
            </a:extLst>
          </p:cNvPr>
          <p:cNvCxnSpPr>
            <a:cxnSpLocks/>
          </p:cNvCxnSpPr>
          <p:nvPr/>
        </p:nvCxnSpPr>
        <p:spPr>
          <a:xfrm>
            <a:off x="3231458" y="5742054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6A6C89-6470-4F61-C162-FDB9B2A586C2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4411087" y="4313260"/>
            <a:ext cx="1221" cy="11700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>
            <a:extLst>
              <a:ext uri="{FF2B5EF4-FFF2-40B4-BE49-F238E27FC236}">
                <a16:creationId xmlns:a16="http://schemas.microsoft.com/office/drawing/2014/main" id="{B2B62880-5AA6-8182-9A15-8F31F98DA5D8}"/>
              </a:ext>
            </a:extLst>
          </p:cNvPr>
          <p:cNvSpPr/>
          <p:nvPr/>
        </p:nvSpPr>
        <p:spPr>
          <a:xfrm>
            <a:off x="4241832" y="5162301"/>
            <a:ext cx="359991" cy="312238"/>
          </a:xfrm>
          <a:custGeom>
            <a:avLst/>
            <a:gdLst>
              <a:gd name="connsiteX0" fmla="*/ 75064 w 164842"/>
              <a:gd name="connsiteY0" fmla="*/ 192663 h 192666"/>
              <a:gd name="connsiteX1" fmla="*/ 5214 w 164842"/>
              <a:gd name="connsiteY1" fmla="*/ 100588 h 192666"/>
              <a:gd name="connsiteX2" fmla="*/ 21089 w 164842"/>
              <a:gd name="connsiteY2" fmla="*/ 8513 h 192666"/>
              <a:gd name="connsiteX3" fmla="*/ 148089 w 164842"/>
              <a:gd name="connsiteY3" fmla="*/ 14863 h 192666"/>
              <a:gd name="connsiteX4" fmla="*/ 157614 w 164842"/>
              <a:gd name="connsiteY4" fmla="*/ 103763 h 192666"/>
              <a:gd name="connsiteX5" fmla="*/ 75064 w 164842"/>
              <a:gd name="connsiteY5" fmla="*/ 192663 h 19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842" h="192666">
                <a:moveTo>
                  <a:pt x="75064" y="192663"/>
                </a:moveTo>
                <a:cubicBezTo>
                  <a:pt x="49664" y="192134"/>
                  <a:pt x="14210" y="131280"/>
                  <a:pt x="5214" y="100588"/>
                </a:cubicBezTo>
                <a:cubicBezTo>
                  <a:pt x="-3782" y="69896"/>
                  <a:pt x="-2723" y="22800"/>
                  <a:pt x="21089" y="8513"/>
                </a:cubicBezTo>
                <a:cubicBezTo>
                  <a:pt x="44901" y="-5774"/>
                  <a:pt x="125335" y="-1012"/>
                  <a:pt x="148089" y="14863"/>
                </a:cubicBezTo>
                <a:cubicBezTo>
                  <a:pt x="170843" y="30738"/>
                  <a:pt x="166610" y="75717"/>
                  <a:pt x="157614" y="103763"/>
                </a:cubicBezTo>
                <a:cubicBezTo>
                  <a:pt x="148618" y="131809"/>
                  <a:pt x="100464" y="193192"/>
                  <a:pt x="75064" y="192663"/>
                </a:cubicBezTo>
                <a:close/>
              </a:path>
            </a:pathLst>
          </a:custGeom>
          <a:solidFill>
            <a:srgbClr val="FF45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E119970-3F44-4A86-5456-407BC50A21FD}"/>
              </a:ext>
            </a:extLst>
          </p:cNvPr>
          <p:cNvSpPr/>
          <p:nvPr/>
        </p:nvSpPr>
        <p:spPr>
          <a:xfrm>
            <a:off x="5688164" y="5395433"/>
            <a:ext cx="1080000" cy="720000"/>
          </a:xfrm>
          <a:prstGeom prst="rect">
            <a:avLst/>
          </a:prstGeom>
          <a:gradFill flip="none" rotWithShape="1">
            <a:gsLst>
              <a:gs pos="8000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hord 47">
            <a:extLst>
              <a:ext uri="{FF2B5EF4-FFF2-40B4-BE49-F238E27FC236}">
                <a16:creationId xmlns:a16="http://schemas.microsoft.com/office/drawing/2014/main" id="{13716AE3-CF7B-2325-96AE-0B6E46EF7F2E}"/>
              </a:ext>
            </a:extLst>
          </p:cNvPr>
          <p:cNvSpPr>
            <a:spLocks noChangeAspect="1"/>
          </p:cNvSpPr>
          <p:nvPr/>
        </p:nvSpPr>
        <p:spPr>
          <a:xfrm>
            <a:off x="6096312" y="5281601"/>
            <a:ext cx="360000" cy="185828"/>
          </a:xfrm>
          <a:prstGeom prst="chord">
            <a:avLst>
              <a:gd name="adj1" fmla="val 218046"/>
              <a:gd name="adj2" fmla="val 10571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B3D835C-C0E8-CACD-5B18-F10658E79BC9}"/>
              </a:ext>
            </a:extLst>
          </p:cNvPr>
          <p:cNvCxnSpPr>
            <a:cxnSpLocks/>
          </p:cNvCxnSpPr>
          <p:nvPr/>
        </p:nvCxnSpPr>
        <p:spPr>
          <a:xfrm>
            <a:off x="5068066" y="5740435"/>
            <a:ext cx="54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Chord 49">
            <a:extLst>
              <a:ext uri="{FF2B5EF4-FFF2-40B4-BE49-F238E27FC236}">
                <a16:creationId xmlns:a16="http://schemas.microsoft.com/office/drawing/2014/main" id="{6411ACFD-2FCB-A976-3E76-76DFD6CE56AE}"/>
              </a:ext>
            </a:extLst>
          </p:cNvPr>
          <p:cNvSpPr>
            <a:spLocks/>
          </p:cNvSpPr>
          <p:nvPr/>
        </p:nvSpPr>
        <p:spPr>
          <a:xfrm>
            <a:off x="6131906" y="5268273"/>
            <a:ext cx="288000" cy="286020"/>
          </a:xfrm>
          <a:prstGeom prst="chord">
            <a:avLst>
              <a:gd name="adj1" fmla="val 218046"/>
              <a:gd name="adj2" fmla="val 105711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6824939A-BA96-E83D-C346-889DF1A91056}"/>
              </a:ext>
            </a:extLst>
          </p:cNvPr>
          <p:cNvSpPr/>
          <p:nvPr/>
        </p:nvSpPr>
        <p:spPr>
          <a:xfrm rot="20070105">
            <a:off x="2372662" y="5180183"/>
            <a:ext cx="83492" cy="195593"/>
          </a:xfrm>
          <a:custGeom>
            <a:avLst/>
            <a:gdLst>
              <a:gd name="connsiteX0" fmla="*/ 24456 w 83492"/>
              <a:gd name="connsiteY0" fmla="*/ 195593 h 195593"/>
              <a:gd name="connsiteX1" fmla="*/ 83134 w 83492"/>
              <a:gd name="connsiteY1" fmla="*/ 141805 h 195593"/>
              <a:gd name="connsiteX2" fmla="*/ 6 w 83492"/>
              <a:gd name="connsiteY2" fmla="*/ 102686 h 195593"/>
              <a:gd name="connsiteX3" fmla="*/ 78244 w 83492"/>
              <a:gd name="connsiteY3" fmla="*/ 44008 h 195593"/>
              <a:gd name="connsiteX4" fmla="*/ 19566 w 83492"/>
              <a:gd name="connsiteY4" fmla="*/ 0 h 1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2" h="195593">
                <a:moveTo>
                  <a:pt x="24456" y="195593"/>
                </a:moveTo>
                <a:cubicBezTo>
                  <a:pt x="55832" y="176441"/>
                  <a:pt x="87209" y="157289"/>
                  <a:pt x="83134" y="141805"/>
                </a:cubicBezTo>
                <a:cubicBezTo>
                  <a:pt x="79059" y="126321"/>
                  <a:pt x="821" y="118985"/>
                  <a:pt x="6" y="102686"/>
                </a:cubicBezTo>
                <a:cubicBezTo>
                  <a:pt x="-809" y="86387"/>
                  <a:pt x="74984" y="61122"/>
                  <a:pt x="78244" y="44008"/>
                </a:cubicBezTo>
                <a:cubicBezTo>
                  <a:pt x="81504" y="26894"/>
                  <a:pt x="27716" y="13039"/>
                  <a:pt x="19566" y="0"/>
                </a:cubicBezTo>
              </a:path>
            </a:pathLst>
          </a:custGeom>
          <a:noFill/>
          <a:ln w="6350">
            <a:solidFill>
              <a:srgbClr val="FF808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01A14CA7-0136-AA81-F74B-6D403F6A5C29}"/>
              </a:ext>
            </a:extLst>
          </p:cNvPr>
          <p:cNvSpPr/>
          <p:nvPr/>
        </p:nvSpPr>
        <p:spPr>
          <a:xfrm rot="2266049">
            <a:off x="2718749" y="5210610"/>
            <a:ext cx="83492" cy="195593"/>
          </a:xfrm>
          <a:custGeom>
            <a:avLst/>
            <a:gdLst>
              <a:gd name="connsiteX0" fmla="*/ 24456 w 83492"/>
              <a:gd name="connsiteY0" fmla="*/ 195593 h 195593"/>
              <a:gd name="connsiteX1" fmla="*/ 83134 w 83492"/>
              <a:gd name="connsiteY1" fmla="*/ 141805 h 195593"/>
              <a:gd name="connsiteX2" fmla="*/ 6 w 83492"/>
              <a:gd name="connsiteY2" fmla="*/ 102686 h 195593"/>
              <a:gd name="connsiteX3" fmla="*/ 78244 w 83492"/>
              <a:gd name="connsiteY3" fmla="*/ 44008 h 195593"/>
              <a:gd name="connsiteX4" fmla="*/ 19566 w 83492"/>
              <a:gd name="connsiteY4" fmla="*/ 0 h 1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2" h="195593">
                <a:moveTo>
                  <a:pt x="24456" y="195593"/>
                </a:moveTo>
                <a:cubicBezTo>
                  <a:pt x="55832" y="176441"/>
                  <a:pt x="87209" y="157289"/>
                  <a:pt x="83134" y="141805"/>
                </a:cubicBezTo>
                <a:cubicBezTo>
                  <a:pt x="79059" y="126321"/>
                  <a:pt x="821" y="118985"/>
                  <a:pt x="6" y="102686"/>
                </a:cubicBezTo>
                <a:cubicBezTo>
                  <a:pt x="-809" y="86387"/>
                  <a:pt x="74984" y="61122"/>
                  <a:pt x="78244" y="44008"/>
                </a:cubicBezTo>
                <a:cubicBezTo>
                  <a:pt x="81504" y="26894"/>
                  <a:pt x="27716" y="13039"/>
                  <a:pt x="19566" y="0"/>
                </a:cubicBezTo>
              </a:path>
            </a:pathLst>
          </a:custGeom>
          <a:noFill/>
          <a:ln w="6350">
            <a:solidFill>
              <a:srgbClr val="FF808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77B99A5-5A0A-9DF2-E5CA-54B8BF7728F9}"/>
              </a:ext>
            </a:extLst>
          </p:cNvPr>
          <p:cNvSpPr/>
          <p:nvPr/>
        </p:nvSpPr>
        <p:spPr>
          <a:xfrm rot="842291">
            <a:off x="2562348" y="5117152"/>
            <a:ext cx="83492" cy="195593"/>
          </a:xfrm>
          <a:custGeom>
            <a:avLst/>
            <a:gdLst>
              <a:gd name="connsiteX0" fmla="*/ 24456 w 83492"/>
              <a:gd name="connsiteY0" fmla="*/ 195593 h 195593"/>
              <a:gd name="connsiteX1" fmla="*/ 83134 w 83492"/>
              <a:gd name="connsiteY1" fmla="*/ 141805 h 195593"/>
              <a:gd name="connsiteX2" fmla="*/ 6 w 83492"/>
              <a:gd name="connsiteY2" fmla="*/ 102686 h 195593"/>
              <a:gd name="connsiteX3" fmla="*/ 78244 w 83492"/>
              <a:gd name="connsiteY3" fmla="*/ 44008 h 195593"/>
              <a:gd name="connsiteX4" fmla="*/ 19566 w 83492"/>
              <a:gd name="connsiteY4" fmla="*/ 0 h 1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2" h="195593">
                <a:moveTo>
                  <a:pt x="24456" y="195593"/>
                </a:moveTo>
                <a:cubicBezTo>
                  <a:pt x="55832" y="176441"/>
                  <a:pt x="87209" y="157289"/>
                  <a:pt x="83134" y="141805"/>
                </a:cubicBezTo>
                <a:cubicBezTo>
                  <a:pt x="79059" y="126321"/>
                  <a:pt x="821" y="118985"/>
                  <a:pt x="6" y="102686"/>
                </a:cubicBezTo>
                <a:cubicBezTo>
                  <a:pt x="-809" y="86387"/>
                  <a:pt x="74984" y="61122"/>
                  <a:pt x="78244" y="44008"/>
                </a:cubicBezTo>
                <a:cubicBezTo>
                  <a:pt x="81504" y="26894"/>
                  <a:pt x="27716" y="13039"/>
                  <a:pt x="19566" y="0"/>
                </a:cubicBezTo>
              </a:path>
            </a:pathLst>
          </a:custGeom>
          <a:noFill/>
          <a:ln w="6350">
            <a:solidFill>
              <a:srgbClr val="FF808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1BA228A5-AE32-720B-03FE-C9318AAC7B74}"/>
              </a:ext>
            </a:extLst>
          </p:cNvPr>
          <p:cNvSpPr/>
          <p:nvPr/>
        </p:nvSpPr>
        <p:spPr>
          <a:xfrm rot="17754409">
            <a:off x="6016793" y="5233207"/>
            <a:ext cx="83492" cy="195593"/>
          </a:xfrm>
          <a:custGeom>
            <a:avLst/>
            <a:gdLst>
              <a:gd name="connsiteX0" fmla="*/ 24456 w 83492"/>
              <a:gd name="connsiteY0" fmla="*/ 195593 h 195593"/>
              <a:gd name="connsiteX1" fmla="*/ 83134 w 83492"/>
              <a:gd name="connsiteY1" fmla="*/ 141805 h 195593"/>
              <a:gd name="connsiteX2" fmla="*/ 6 w 83492"/>
              <a:gd name="connsiteY2" fmla="*/ 102686 h 195593"/>
              <a:gd name="connsiteX3" fmla="*/ 78244 w 83492"/>
              <a:gd name="connsiteY3" fmla="*/ 44008 h 195593"/>
              <a:gd name="connsiteX4" fmla="*/ 19566 w 83492"/>
              <a:gd name="connsiteY4" fmla="*/ 0 h 1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2" h="195593">
                <a:moveTo>
                  <a:pt x="24456" y="195593"/>
                </a:moveTo>
                <a:cubicBezTo>
                  <a:pt x="55832" y="176441"/>
                  <a:pt x="87209" y="157289"/>
                  <a:pt x="83134" y="141805"/>
                </a:cubicBezTo>
                <a:cubicBezTo>
                  <a:pt x="79059" y="126321"/>
                  <a:pt x="821" y="118985"/>
                  <a:pt x="6" y="102686"/>
                </a:cubicBezTo>
                <a:cubicBezTo>
                  <a:pt x="-809" y="86387"/>
                  <a:pt x="74984" y="61122"/>
                  <a:pt x="78244" y="44008"/>
                </a:cubicBezTo>
                <a:cubicBezTo>
                  <a:pt x="81504" y="26894"/>
                  <a:pt x="27716" y="13039"/>
                  <a:pt x="19566" y="0"/>
                </a:cubicBezTo>
              </a:path>
            </a:pathLst>
          </a:custGeom>
          <a:noFill/>
          <a:ln w="6350">
            <a:solidFill>
              <a:srgbClr val="FF808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F15BF887-6079-937A-AD28-19B020C65E27}"/>
              </a:ext>
            </a:extLst>
          </p:cNvPr>
          <p:cNvSpPr/>
          <p:nvPr/>
        </p:nvSpPr>
        <p:spPr>
          <a:xfrm rot="2287910">
            <a:off x="6350986" y="5239332"/>
            <a:ext cx="83492" cy="195593"/>
          </a:xfrm>
          <a:custGeom>
            <a:avLst/>
            <a:gdLst>
              <a:gd name="connsiteX0" fmla="*/ 24456 w 83492"/>
              <a:gd name="connsiteY0" fmla="*/ 195593 h 195593"/>
              <a:gd name="connsiteX1" fmla="*/ 83134 w 83492"/>
              <a:gd name="connsiteY1" fmla="*/ 141805 h 195593"/>
              <a:gd name="connsiteX2" fmla="*/ 6 w 83492"/>
              <a:gd name="connsiteY2" fmla="*/ 102686 h 195593"/>
              <a:gd name="connsiteX3" fmla="*/ 78244 w 83492"/>
              <a:gd name="connsiteY3" fmla="*/ 44008 h 195593"/>
              <a:gd name="connsiteX4" fmla="*/ 19566 w 83492"/>
              <a:gd name="connsiteY4" fmla="*/ 0 h 1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2" h="195593">
                <a:moveTo>
                  <a:pt x="24456" y="195593"/>
                </a:moveTo>
                <a:cubicBezTo>
                  <a:pt x="55832" y="176441"/>
                  <a:pt x="87209" y="157289"/>
                  <a:pt x="83134" y="141805"/>
                </a:cubicBezTo>
                <a:cubicBezTo>
                  <a:pt x="79059" y="126321"/>
                  <a:pt x="821" y="118985"/>
                  <a:pt x="6" y="102686"/>
                </a:cubicBezTo>
                <a:cubicBezTo>
                  <a:pt x="-809" y="86387"/>
                  <a:pt x="74984" y="61122"/>
                  <a:pt x="78244" y="44008"/>
                </a:cubicBezTo>
                <a:cubicBezTo>
                  <a:pt x="81504" y="26894"/>
                  <a:pt x="27716" y="13039"/>
                  <a:pt x="19566" y="0"/>
                </a:cubicBezTo>
              </a:path>
            </a:pathLst>
          </a:custGeom>
          <a:noFill/>
          <a:ln w="6350">
            <a:solidFill>
              <a:srgbClr val="FF808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31A4B56F-1E56-B371-DB42-FB61AE7D69ED}"/>
              </a:ext>
            </a:extLst>
          </p:cNvPr>
          <p:cNvSpPr/>
          <p:nvPr/>
        </p:nvSpPr>
        <p:spPr>
          <a:xfrm rot="842291">
            <a:off x="6251086" y="5139270"/>
            <a:ext cx="83492" cy="195593"/>
          </a:xfrm>
          <a:custGeom>
            <a:avLst/>
            <a:gdLst>
              <a:gd name="connsiteX0" fmla="*/ 24456 w 83492"/>
              <a:gd name="connsiteY0" fmla="*/ 195593 h 195593"/>
              <a:gd name="connsiteX1" fmla="*/ 83134 w 83492"/>
              <a:gd name="connsiteY1" fmla="*/ 141805 h 195593"/>
              <a:gd name="connsiteX2" fmla="*/ 6 w 83492"/>
              <a:gd name="connsiteY2" fmla="*/ 102686 h 195593"/>
              <a:gd name="connsiteX3" fmla="*/ 78244 w 83492"/>
              <a:gd name="connsiteY3" fmla="*/ 44008 h 195593"/>
              <a:gd name="connsiteX4" fmla="*/ 19566 w 83492"/>
              <a:gd name="connsiteY4" fmla="*/ 0 h 19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492" h="195593">
                <a:moveTo>
                  <a:pt x="24456" y="195593"/>
                </a:moveTo>
                <a:cubicBezTo>
                  <a:pt x="55832" y="176441"/>
                  <a:pt x="87209" y="157289"/>
                  <a:pt x="83134" y="141805"/>
                </a:cubicBezTo>
                <a:cubicBezTo>
                  <a:pt x="79059" y="126321"/>
                  <a:pt x="821" y="118985"/>
                  <a:pt x="6" y="102686"/>
                </a:cubicBezTo>
                <a:cubicBezTo>
                  <a:pt x="-809" y="86387"/>
                  <a:pt x="74984" y="61122"/>
                  <a:pt x="78244" y="44008"/>
                </a:cubicBezTo>
                <a:cubicBezTo>
                  <a:pt x="81504" y="26894"/>
                  <a:pt x="27716" y="13039"/>
                  <a:pt x="19566" y="0"/>
                </a:cubicBezTo>
              </a:path>
            </a:pathLst>
          </a:custGeom>
          <a:noFill/>
          <a:ln w="6350">
            <a:solidFill>
              <a:srgbClr val="FF808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067ABB4-13D7-5106-E31C-77B6E7FE5532}"/>
              </a:ext>
            </a:extLst>
          </p:cNvPr>
          <p:cNvCxnSpPr>
            <a:cxnSpLocks/>
          </p:cNvCxnSpPr>
          <p:nvPr/>
        </p:nvCxnSpPr>
        <p:spPr>
          <a:xfrm flipV="1">
            <a:off x="4420226" y="5085407"/>
            <a:ext cx="175937" cy="389132"/>
          </a:xfrm>
          <a:prstGeom prst="line">
            <a:avLst/>
          </a:prstGeom>
          <a:ln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CD8E7A6-CDAE-B378-3FA3-37BA880B5A21}"/>
              </a:ext>
            </a:extLst>
          </p:cNvPr>
          <p:cNvCxnSpPr>
            <a:cxnSpLocks/>
          </p:cNvCxnSpPr>
          <p:nvPr/>
        </p:nvCxnSpPr>
        <p:spPr>
          <a:xfrm>
            <a:off x="4170652" y="5314351"/>
            <a:ext cx="236755" cy="155975"/>
          </a:xfrm>
          <a:prstGeom prst="line">
            <a:avLst/>
          </a:prstGeom>
          <a:ln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8714043-615A-7251-3431-4037FCAEF9BD}"/>
              </a:ext>
            </a:extLst>
          </p:cNvPr>
          <p:cNvSpPr>
            <a:spLocks noChangeAspect="1"/>
          </p:cNvSpPr>
          <p:nvPr/>
        </p:nvSpPr>
        <p:spPr>
          <a:xfrm>
            <a:off x="9463862" y="3392210"/>
            <a:ext cx="503490" cy="50349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021BB4C-E3EC-4A00-EED7-27E77020A199}"/>
              </a:ext>
            </a:extLst>
          </p:cNvPr>
          <p:cNvSpPr>
            <a:spLocks noChangeAspect="1"/>
          </p:cNvSpPr>
          <p:nvPr/>
        </p:nvSpPr>
        <p:spPr>
          <a:xfrm>
            <a:off x="11293562" y="2872242"/>
            <a:ext cx="503490" cy="503490"/>
          </a:xfrm>
          <a:prstGeom prst="ellipse">
            <a:avLst/>
          </a:prstGeom>
          <a:noFill/>
          <a:ln>
            <a:solidFill>
              <a:srgbClr val="FF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4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5" grpId="0" animBg="1"/>
      <p:bldP spid="26" grpId="0" animBg="1"/>
      <p:bldP spid="29" grpId="0" animBg="1"/>
      <p:bldP spid="41" grpId="0" animBg="1"/>
      <p:bldP spid="30" grpId="0" animBg="1"/>
      <p:bldP spid="42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Cumulative Shot Hydrogen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pic>
        <p:nvPicPr>
          <p:cNvPr id="2" name="Picture 1" descr="A graph with a red line&#10;&#10;Description automatically generated">
            <a:extLst>
              <a:ext uri="{FF2B5EF4-FFF2-40B4-BE49-F238E27FC236}">
                <a16:creationId xmlns:a16="http://schemas.microsoft.com/office/drawing/2014/main" id="{9B848F78-8462-C688-4345-8D26F883BD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19005"/>
            <a:ext cx="5970997" cy="44572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A2CCBD-927D-1B9E-40B5-06F834268DA2}"/>
              </a:ext>
            </a:extLst>
          </p:cNvPr>
          <p:cNvSpPr txBox="1"/>
          <p:nvPr/>
        </p:nvSpPr>
        <p:spPr>
          <a:xfrm>
            <a:off x="-1" y="894504"/>
            <a:ext cx="121920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High initial normalised intensities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Large variance in errors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Increased scattering of incident and re-emitted light?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General decrease in intensity</a:t>
            </a:r>
          </a:p>
          <a:p>
            <a:pPr marL="742950" lvl="1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b="1" dirty="0"/>
              <a:t>H depletion and enrichment (at greater depths?)</a:t>
            </a:r>
            <a:endParaRPr lang="en-US" b="1" dirty="0"/>
          </a:p>
        </p:txBody>
      </p:sp>
      <p:pic>
        <p:nvPicPr>
          <p:cNvPr id="208" name="Picture 207">
            <a:extLst>
              <a:ext uri="{FF2B5EF4-FFF2-40B4-BE49-F238E27FC236}">
                <a16:creationId xmlns:a16="http://schemas.microsoft.com/office/drawing/2014/main" id="{D816A704-1AA2-59A8-DE57-4D695BD61E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000" y="4299333"/>
            <a:ext cx="7200900" cy="18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1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4B15285-B597-935C-163E-5BA18DFDA57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Conclusions</a:t>
            </a:r>
            <a:endParaRPr lang="en-GB" sz="2800" baseline="-25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5988F3-C5E9-0D5D-3245-C8B024CB52AB}"/>
              </a:ext>
            </a:extLst>
          </p:cNvPr>
          <p:cNvSpPr txBox="1"/>
          <p:nvPr/>
        </p:nvSpPr>
        <p:spPr>
          <a:xfrm>
            <a:off x="-1" y="894504"/>
            <a:ext cx="1218799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Hydrogen detection with LIBS still being refined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Rapid (&lt;5s), local (&lt;&lt;0.5mm) and in-situ H detection possible. Normalisation techniques still </a:t>
            </a:r>
            <a:r>
              <a:rPr lang="en-GB"/>
              <a:t>being explored…</a:t>
            </a:r>
            <a:endParaRPr lang="en-GB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Standardisation possible, yet still room to improve (global standardisation of a local technique)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Cumulative shots reveal some “movement” of H atoms within steel standard matrix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Devanathan-type LIBS possible – cannot expect a classical permeation curve just yet!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NEXT STEPS:</a:t>
            </a:r>
            <a:endParaRPr lang="en-US" dirty="0"/>
          </a:p>
        </p:txBody>
      </p:sp>
      <p:pic>
        <p:nvPicPr>
          <p:cNvPr id="9" name="Picture 8" descr="A machine with a screen on it&#10;&#10;Description automatically generated">
            <a:extLst>
              <a:ext uri="{FF2B5EF4-FFF2-40B4-BE49-F238E27FC236}">
                <a16:creationId xmlns:a16="http://schemas.microsoft.com/office/drawing/2014/main" id="{DED3C653-6462-4E4C-008C-8AFD9DC0FB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3" t="13272" r="13043" b="18563"/>
          <a:stretch/>
        </p:blipFill>
        <p:spPr>
          <a:xfrm rot="5400000">
            <a:off x="1931700" y="3521418"/>
            <a:ext cx="3184419" cy="2202577"/>
          </a:xfrm>
          <a:prstGeom prst="rect">
            <a:avLst/>
          </a:prstGeom>
        </p:spPr>
      </p:pic>
      <p:pic>
        <p:nvPicPr>
          <p:cNvPr id="20" name="Picture 19" descr="A close-up of a speaker&#10;&#10;Description automatically generated">
            <a:extLst>
              <a:ext uri="{FF2B5EF4-FFF2-40B4-BE49-F238E27FC236}">
                <a16:creationId xmlns:a16="http://schemas.microsoft.com/office/drawing/2014/main" id="{8EC6C46B-6B69-717B-33AD-0C68D74673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3804" y="3427166"/>
            <a:ext cx="3186000" cy="23895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DC48E1A-6F02-53C6-F892-A589BF502200}"/>
              </a:ext>
            </a:extLst>
          </p:cNvPr>
          <p:cNvCxnSpPr>
            <a:cxnSpLocks/>
            <a:stCxn id="9" idx="0"/>
            <a:endCxn id="20" idx="2"/>
          </p:cNvCxnSpPr>
          <p:nvPr/>
        </p:nvCxnSpPr>
        <p:spPr>
          <a:xfrm flipV="1">
            <a:off x="4625198" y="4621916"/>
            <a:ext cx="1746856" cy="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845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006" y="4786551"/>
            <a:ext cx="12192000" cy="2071449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016" y="5300663"/>
            <a:ext cx="2422251" cy="102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8965945" y="5300663"/>
            <a:ext cx="1286572" cy="102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198" y="5318892"/>
            <a:ext cx="799796" cy="1026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0"/>
            <a:ext cx="12192000" cy="4791076"/>
            <a:chOff x="0" y="0"/>
            <a:chExt cx="12192000" cy="1620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Triangle 19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Triangle 20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Triangle 21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3885E35B-3BD3-2846-8F6B-F06B1726E383}"/>
                </a:ext>
              </a:extLst>
            </p:cNvPr>
            <p:cNvSpPr/>
            <p:nvPr/>
          </p:nvSpPr>
          <p:spPr>
            <a:xfrm flipH="1">
              <a:off x="0" y="899061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415" y="5318892"/>
            <a:ext cx="4092923" cy="1026000"/>
            <a:chOff x="7584711" y="6314400"/>
            <a:chExt cx="2154170" cy="54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-4006" y="106476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4000599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Cumulative Shot Hydrogen Analysis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pic>
        <p:nvPicPr>
          <p:cNvPr id="27" name="Picture 26" descr="A graph with a red line&#10;&#10;Description automatically generated">
            <a:extLst>
              <a:ext uri="{FF2B5EF4-FFF2-40B4-BE49-F238E27FC236}">
                <a16:creationId xmlns:a16="http://schemas.microsoft.com/office/drawing/2014/main" id="{B00F336E-2CC8-5E9A-74BC-A4E1A9E426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000" y="2076682"/>
            <a:ext cx="3960000" cy="2956057"/>
          </a:xfrm>
          <a:prstGeom prst="rect">
            <a:avLst/>
          </a:prstGeom>
        </p:spPr>
      </p:pic>
      <p:pic>
        <p:nvPicPr>
          <p:cNvPr id="2" name="Picture 1" descr="A graph with a red line&#10;&#10;Description automatically generated">
            <a:extLst>
              <a:ext uri="{FF2B5EF4-FFF2-40B4-BE49-F238E27FC236}">
                <a16:creationId xmlns:a16="http://schemas.microsoft.com/office/drawing/2014/main" id="{9B848F78-8462-C688-4345-8D26F883BD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000" y="2076682"/>
            <a:ext cx="3960000" cy="2956057"/>
          </a:xfrm>
          <a:prstGeom prst="rect">
            <a:avLst/>
          </a:prstGeom>
        </p:spPr>
      </p:pic>
      <p:pic>
        <p:nvPicPr>
          <p:cNvPr id="17" name="Picture 16" descr="A graph with a red line&#10;&#10;Description automatically generated">
            <a:extLst>
              <a:ext uri="{FF2B5EF4-FFF2-40B4-BE49-F238E27FC236}">
                <a16:creationId xmlns:a16="http://schemas.microsoft.com/office/drawing/2014/main" id="{8482ECD2-88B4-5B69-2097-0DD14A5E0B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2076682"/>
            <a:ext cx="3960000" cy="295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Contents</a:t>
            </a:r>
            <a:endParaRPr lang="en-GB" sz="2800" baseline="-25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601BC1-AE45-9855-52BA-A34D8B619B6E}"/>
              </a:ext>
            </a:extLst>
          </p:cNvPr>
          <p:cNvSpPr txBox="1"/>
          <p:nvPr/>
        </p:nvSpPr>
        <p:spPr>
          <a:xfrm>
            <a:off x="360000" y="894504"/>
            <a:ext cx="7851611" cy="501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Overview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Hydrogen (forms and conditions)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Hydrogen Detection Routines</a:t>
            </a:r>
          </a:p>
          <a:p>
            <a:pPr marL="742950" lvl="1" indent="-285750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GB" dirty="0"/>
              <a:t>Laser-Induced Breakdown Spectroscopy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LIBS Systems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Cumulative Shot Behaviour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Handheld Calibrations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LIBS-Devanathan-</a:t>
            </a:r>
            <a:r>
              <a:rPr lang="en-GB" dirty="0" err="1"/>
              <a:t>Stachurski</a:t>
            </a:r>
            <a:endParaRPr lang="en-GB" dirty="0"/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2186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6862E57-4326-5254-7816-42089EC36177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Hydrogen – Introduction (Forms &amp; Conditions)</a:t>
            </a:r>
            <a:endParaRPr lang="en-GB" sz="28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BCFEC-C82B-460A-5490-7489548A2431}"/>
                  </a:ext>
                </a:extLst>
              </p:cNvPr>
              <p:cNvSpPr txBox="1"/>
              <p:nvPr/>
            </p:nvSpPr>
            <p:spPr>
              <a:xfrm>
                <a:off x="1" y="871173"/>
                <a:ext cx="638581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600" b="1" u="sng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Hydrogen Gas (H</a:t>
                </a:r>
                <a:r>
                  <a:rPr lang="en-US" sz="1600" b="1" u="sng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600" b="1" u="sng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):</a:t>
                </a:r>
                <a:r>
                  <a:rPr lang="en-US" sz="1600" b="1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molecule size / gaseous size (0.24 nm)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Permeation/diffusion in polymers.</a:t>
                </a:r>
              </a:p>
              <a:p>
                <a:pPr>
                  <a:lnSpc>
                    <a:spcPct val="100000"/>
                  </a:lnSpc>
                </a:pPr>
                <a:endParaRPr lang="en-US" sz="16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u="sng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Hydrogen Atoms (H):</a:t>
                </a:r>
                <a:r>
                  <a:rPr lang="en-US" sz="1600" b="1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dissolved in metal (atom size: 0.1 nm) 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Mobility: in metal octahedral/tetrahedral sites for lattice diffusion; dependent on trap sites &amp; their availability.</a:t>
                </a:r>
              </a:p>
              <a:p>
                <a:pPr>
                  <a:lnSpc>
                    <a:spcPct val="100000"/>
                  </a:lnSpc>
                </a:pPr>
                <a:endParaRPr lang="en-US" sz="16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u="sng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Hydrogen in ionic form: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(H</a:t>
                </a:r>
                <a:r>
                  <a:rPr lang="en-US" sz="1600" baseline="30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 - Acidity in water (hydronium ion / controls pH-value); pitting &amp; crevice corrosion (anoxic conditions).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𝐹𝑒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+2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𝑂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𝐹𝑒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𝑂𝐻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GB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endParaRPr lang="en-GB" sz="1600" b="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3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𝐹𝑒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𝑂𝐻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𝐹𝑒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𝑂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4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GB" sz="1600" b="1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𝑯</m:t>
                          </m:r>
                        </m:e>
                        <m:sub>
                          <m:r>
                            <a:rPr lang="en-GB" sz="1600" b="1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+2</m:t>
                      </m:r>
                      <m:sSub>
                        <m:sSubPr>
                          <m:ctrlP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𝐻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m:t>𝑂</m:t>
                      </m:r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(H</a:t>
                </a:r>
                <a:r>
                  <a:rPr lang="en-US" sz="1600" baseline="30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+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 - ion-conductive membranes (</a:t>
                </a:r>
                <a:r>
                  <a:rPr lang="en-US" sz="1600" dirty="0" err="1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Nafion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– Sulfonated tetrafluoro ethylene; but also H</a:t>
                </a:r>
                <a:r>
                  <a:rPr lang="en-US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(H</a:t>
                </a:r>
                <a:r>
                  <a:rPr lang="en-US" sz="1600" baseline="30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, H-</a:t>
                </a:r>
                <a:r>
                  <a:rPr lang="el-GR" sz="1600" baseline="30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 - Metal-hydrides </a:t>
                </a:r>
                <a:r>
                  <a:rPr lang="en-US" sz="1600" dirty="0" err="1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NiH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1600" dirty="0" err="1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ZrH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, MgH</a:t>
                </a:r>
                <a:r>
                  <a:rPr lang="en-US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 etc.  (0.28 nm)</a:t>
                </a:r>
              </a:p>
              <a:p>
                <a:pPr>
                  <a:lnSpc>
                    <a:spcPct val="100000"/>
                  </a:lnSpc>
                </a:pPr>
                <a:endParaRPr lang="en-US" sz="1600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sz="1600" b="1" u="sng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Hydrogen bound in compounds (covalent):</a:t>
                </a:r>
                <a:endParaRPr lang="en-US" sz="1600" b="1" dirty="0">
                  <a:latin typeface="Calibri" panose="020F0502020204030204" pitchFamily="34" charset="0"/>
                  <a:ea typeface="Verdana" panose="020B060403050404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Methanol (CH</a:t>
                </a:r>
                <a:r>
                  <a:rPr lang="en-GB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-OH); alcohols, organics other petrochemical / polymers.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NH</a:t>
                </a:r>
                <a:r>
                  <a:rPr lang="en-GB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, other feedstock/storage/transport media.</a:t>
                </a:r>
              </a:p>
              <a:p>
                <a:pPr marL="285750" indent="-28575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Natural Gas H</a:t>
                </a:r>
                <a:r>
                  <a:rPr lang="en-GB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S (odorant) / Methane (CH</a:t>
                </a:r>
                <a:r>
                  <a:rPr lang="en-GB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), Ethane (C</a:t>
                </a:r>
                <a:r>
                  <a:rPr lang="en-GB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GB" sz="1600" baseline="-250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GB" sz="1600" dirty="0">
                    <a:latin typeface="Calibri" panose="020F0502020204030204" pitchFamily="34" charset="0"/>
                    <a:ea typeface="Verdana" panose="020B0604030504040204" pitchFamily="34" charset="0"/>
                    <a:cs typeface="Calibri" panose="020F0502020204030204" pitchFamily="34" charset="0"/>
                  </a:rPr>
                  <a:t>),…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2BCFEC-C82B-460A-5490-7489548A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871173"/>
                <a:ext cx="6385810" cy="5262979"/>
              </a:xfrm>
              <a:prstGeom prst="rect">
                <a:avLst/>
              </a:prstGeom>
              <a:blipFill>
                <a:blip r:embed="rId8"/>
                <a:stretch>
                  <a:fillRect l="-477" t="-348" b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55D8A0E4-5C21-2B01-2D27-618DB048A6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62790" y="844763"/>
            <a:ext cx="4082035" cy="2354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3CD1F1-14CE-3C74-03DA-F4E2A13AC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77991" y="3050581"/>
            <a:ext cx="4443813" cy="3211364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2CE6AAF-BD75-4EB6-F424-C57F801D736E}"/>
              </a:ext>
            </a:extLst>
          </p:cNvPr>
          <p:cNvSpPr/>
          <p:nvPr/>
        </p:nvSpPr>
        <p:spPr>
          <a:xfrm>
            <a:off x="1976045" y="3596054"/>
            <a:ext cx="1492639" cy="254977"/>
          </a:xfrm>
          <a:custGeom>
            <a:avLst/>
            <a:gdLst>
              <a:gd name="connsiteX0" fmla="*/ 1382617 w 1492639"/>
              <a:gd name="connsiteY0" fmla="*/ 0 h 254977"/>
              <a:gd name="connsiteX1" fmla="*/ 1373824 w 1492639"/>
              <a:gd name="connsiteY1" fmla="*/ 149469 h 254977"/>
              <a:gd name="connsiteX2" fmla="*/ 169278 w 1492639"/>
              <a:gd name="connsiteY2" fmla="*/ 87923 h 254977"/>
              <a:gd name="connsiteX3" fmla="*/ 37393 w 1492639"/>
              <a:gd name="connsiteY3" fmla="*/ 254977 h 25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639" h="254977">
                <a:moveTo>
                  <a:pt x="1382617" y="0"/>
                </a:moveTo>
                <a:cubicBezTo>
                  <a:pt x="1479332" y="67407"/>
                  <a:pt x="1576047" y="134815"/>
                  <a:pt x="1373824" y="149469"/>
                </a:cubicBezTo>
                <a:cubicBezTo>
                  <a:pt x="1171601" y="164123"/>
                  <a:pt x="392017" y="70338"/>
                  <a:pt x="169278" y="87923"/>
                </a:cubicBezTo>
                <a:cubicBezTo>
                  <a:pt x="-53461" y="105508"/>
                  <a:pt x="-8034" y="180242"/>
                  <a:pt x="37393" y="254977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1323332-0FDF-5647-C2E1-FB26DC4B3B11}"/>
              </a:ext>
            </a:extLst>
          </p:cNvPr>
          <p:cNvSpPr/>
          <p:nvPr/>
        </p:nvSpPr>
        <p:spPr>
          <a:xfrm>
            <a:off x="7719646" y="4070838"/>
            <a:ext cx="870439" cy="1019908"/>
          </a:xfrm>
          <a:prstGeom prst="ellipse">
            <a:avLst/>
          </a:prstGeom>
          <a:noFill/>
          <a:ln w="38100">
            <a:solidFill>
              <a:srgbClr val="FF45F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7096B9-33C3-9635-BEEC-293C8AE0D499}"/>
              </a:ext>
            </a:extLst>
          </p:cNvPr>
          <p:cNvSpPr/>
          <p:nvPr/>
        </p:nvSpPr>
        <p:spPr>
          <a:xfrm>
            <a:off x="10339593" y="4010060"/>
            <a:ext cx="870439" cy="1019908"/>
          </a:xfrm>
          <a:prstGeom prst="ellipse">
            <a:avLst/>
          </a:prstGeom>
          <a:noFill/>
          <a:ln w="38100">
            <a:solidFill>
              <a:srgbClr val="FF45FF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1B0B4D1-C0D8-D872-6AC6-4B907CC8714E}"/>
              </a:ext>
            </a:extLst>
          </p:cNvPr>
          <p:cNvSpPr txBox="1"/>
          <p:nvPr/>
        </p:nvSpPr>
        <p:spPr>
          <a:xfrm>
            <a:off x="7719646" y="5845584"/>
            <a:ext cx="355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45FF"/>
                </a:solidFill>
              </a:rPr>
              <a:t>H</a:t>
            </a:r>
            <a:r>
              <a:rPr lang="en-GB" i="1" baseline="30000" dirty="0">
                <a:solidFill>
                  <a:srgbClr val="FF45FF"/>
                </a:solidFill>
              </a:rPr>
              <a:t>.</a:t>
            </a:r>
            <a:r>
              <a:rPr lang="en-GB" i="1" dirty="0">
                <a:solidFill>
                  <a:srgbClr val="FF45FF"/>
                </a:solidFill>
              </a:rPr>
              <a:t>/H</a:t>
            </a:r>
            <a:r>
              <a:rPr lang="en-GB" i="1" baseline="-25000" dirty="0">
                <a:solidFill>
                  <a:srgbClr val="FF45FF"/>
                </a:solidFill>
              </a:rPr>
              <a:t>2</a:t>
            </a:r>
            <a:r>
              <a:rPr lang="en-GB" i="1" dirty="0">
                <a:solidFill>
                  <a:srgbClr val="FF45FF"/>
                </a:solidFill>
              </a:rPr>
              <a:t> generation at cathodic sites</a:t>
            </a:r>
            <a:endParaRPr lang="en-GB" i="1" baseline="30000" dirty="0">
              <a:solidFill>
                <a:srgbClr val="FF4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2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2C3CEF-0A22-27D8-36E9-A3DC4C9967D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Overview Ex/In-Situ Techniques – H Concentration / Location Measurement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FB124A-E541-66C9-74A6-1A6E9D98FB45}"/>
              </a:ext>
            </a:extLst>
          </p:cNvPr>
          <p:cNvSpPr txBox="1"/>
          <p:nvPr/>
        </p:nvSpPr>
        <p:spPr>
          <a:xfrm>
            <a:off x="0" y="883627"/>
            <a:ext cx="425270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Lab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Atom Probe Tomography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SIMS/Nano-SIMS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Scanning Kelvin Probe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GD-OES</a:t>
            </a:r>
          </a:p>
          <a:p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Destructive –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Hot gas &amp; melt extraction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TDS/TDA</a:t>
            </a:r>
          </a:p>
          <a:p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Microstructure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Microprinting (Ag decoration)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PANI</a:t>
            </a:r>
          </a:p>
          <a:p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Electrochemistry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Devanathan-Stachurski</a:t>
            </a:r>
            <a:r>
              <a:rPr lang="en-US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(H-Permeation)</a:t>
            </a:r>
          </a:p>
          <a:p>
            <a:endParaRPr lang="en-US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“Quasi-non-destructive”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Laser-Induced Breakdown Spectroscopy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3B617878-DF83-ADCC-3669-94C84B473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65" y="971086"/>
            <a:ext cx="2826728" cy="151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E88383-BF3B-C17D-A20F-9046916628D2}"/>
              </a:ext>
            </a:extLst>
          </p:cNvPr>
          <p:cNvCxnSpPr/>
          <p:nvPr/>
        </p:nvCxnSpPr>
        <p:spPr>
          <a:xfrm>
            <a:off x="2564260" y="1593273"/>
            <a:ext cx="224326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3AA6A9-0E55-9F60-E3D6-7AB2A6601941}"/>
              </a:ext>
            </a:extLst>
          </p:cNvPr>
          <p:cNvSpPr txBox="1"/>
          <p:nvPr/>
        </p:nvSpPr>
        <p:spPr>
          <a:xfrm>
            <a:off x="5228035" y="2460342"/>
            <a:ext cx="2057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nanosims.asiaa.sinica.edu.tw</a:t>
            </a:r>
            <a:r>
              <a:rPr lang="en-US" sz="1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20" name="Picture 4" descr="GD Prinicple.">
            <a:extLst>
              <a:ext uri="{FF2B5EF4-FFF2-40B4-BE49-F238E27FC236}">
                <a16:creationId xmlns:a16="http://schemas.microsoft.com/office/drawing/2014/main" id="{5BDF475B-5477-4013-77CC-3554E731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66" y="939591"/>
            <a:ext cx="3316450" cy="288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E362CB-685D-C0B4-2746-94A330B27A32}"/>
              </a:ext>
            </a:extLst>
          </p:cNvPr>
          <p:cNvSpPr txBox="1"/>
          <p:nvPr/>
        </p:nvSpPr>
        <p:spPr>
          <a:xfrm>
            <a:off x="10986831" y="3386605"/>
            <a:ext cx="1201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Horiba Scientific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61313092-287A-7CA1-A1F1-476EEE1FF3AC}"/>
              </a:ext>
            </a:extLst>
          </p:cNvPr>
          <p:cNvCxnSpPr/>
          <p:nvPr/>
        </p:nvCxnSpPr>
        <p:spPr>
          <a:xfrm>
            <a:off x="1468582" y="2161309"/>
            <a:ext cx="7398327" cy="1179612"/>
          </a:xfrm>
          <a:prstGeom prst="bentConnector3">
            <a:avLst>
              <a:gd name="adj1" fmla="val 42509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6">
            <a:extLst>
              <a:ext uri="{FF2B5EF4-FFF2-40B4-BE49-F238E27FC236}">
                <a16:creationId xmlns:a16="http://schemas.microsoft.com/office/drawing/2014/main" id="{A4C9E812-9B15-7598-DFF0-07376BDCC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65" y="3716081"/>
            <a:ext cx="4252703" cy="10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FA67BF-E55E-0AB7-8652-B06ACB908F6B}"/>
              </a:ext>
            </a:extLst>
          </p:cNvPr>
          <p:cNvCxnSpPr>
            <a:cxnSpLocks/>
          </p:cNvCxnSpPr>
          <p:nvPr/>
        </p:nvCxnSpPr>
        <p:spPr>
          <a:xfrm>
            <a:off x="3329743" y="4077056"/>
            <a:ext cx="152107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E9E72F-CCAD-B466-EDDB-C25BA46564C7}"/>
              </a:ext>
            </a:extLst>
          </p:cNvPr>
          <p:cNvSpPr txBox="1"/>
          <p:nvPr/>
        </p:nvSpPr>
        <p:spPr>
          <a:xfrm>
            <a:off x="5296332" y="4757160"/>
            <a:ext cx="3702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M. </a:t>
            </a:r>
            <a:r>
              <a:rPr lang="en-US" sz="1200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Koyoma</a:t>
            </a:r>
            <a:r>
              <a:rPr lang="en-US" sz="1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et al, Scripta </a:t>
            </a:r>
            <a:r>
              <a:rPr lang="en-US" sz="1200" i="1" dirty="0" err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Materilia</a:t>
            </a:r>
            <a:r>
              <a:rPr lang="en-US" sz="1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129 (1) (2017) 48-51</a:t>
            </a:r>
          </a:p>
        </p:txBody>
      </p:sp>
      <p:pic>
        <p:nvPicPr>
          <p:cNvPr id="27" name="Picture 26" descr="A glass plate with a square object on it&#10;&#10;Description automatically generated">
            <a:extLst>
              <a:ext uri="{FF2B5EF4-FFF2-40B4-BE49-F238E27FC236}">
                <a16:creationId xmlns:a16="http://schemas.microsoft.com/office/drawing/2014/main" id="{EEF8FE3D-1486-4093-3FA5-1BEB8D00430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4" t="30213" r="28588" b="44476"/>
          <a:stretch/>
        </p:blipFill>
        <p:spPr>
          <a:xfrm rot="5400000">
            <a:off x="9509773" y="4433169"/>
            <a:ext cx="1380383" cy="1301858"/>
          </a:xfrm>
          <a:prstGeom prst="rect">
            <a:avLst/>
          </a:prstGeom>
        </p:spPr>
      </p:pic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44B72860-5055-2E7B-8AE9-B0AA3478FA99}"/>
              </a:ext>
            </a:extLst>
          </p:cNvPr>
          <p:cNvCxnSpPr>
            <a:cxnSpLocks/>
          </p:cNvCxnSpPr>
          <p:nvPr/>
        </p:nvCxnSpPr>
        <p:spPr>
          <a:xfrm>
            <a:off x="1115881" y="4393905"/>
            <a:ext cx="8216182" cy="690194"/>
          </a:xfrm>
          <a:prstGeom prst="bentConnector3">
            <a:avLst>
              <a:gd name="adj1" fmla="val 3698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493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-11722"/>
            <a:ext cx="12310946" cy="895350"/>
            <a:chOff x="0" y="-21211"/>
            <a:chExt cx="12310946" cy="1620000"/>
          </a:xfrm>
        </p:grpSpPr>
        <p:sp>
          <p:nvSpPr>
            <p:cNvPr id="4" name="Rectangle 3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ight Triangle 19"/>
            <p:cNvSpPr/>
            <p:nvPr/>
          </p:nvSpPr>
          <p:spPr>
            <a:xfrm flipH="1">
              <a:off x="0" y="1284927"/>
              <a:ext cx="12310946" cy="1338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flipH="1">
              <a:off x="0" y="1104927"/>
              <a:ext cx="12310946" cy="1338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flipH="1">
              <a:off x="0" y="1464930"/>
              <a:ext cx="12310946" cy="1338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Laser-Induced Breakdown Spectroscopy (LIBS)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50B4CB-E043-253B-6565-A0D87B1129EE}"/>
              </a:ext>
            </a:extLst>
          </p:cNvPr>
          <p:cNvGrpSpPr>
            <a:grpSpLocks noChangeAspect="1"/>
          </p:cNvGrpSpPr>
          <p:nvPr/>
        </p:nvGrpSpPr>
        <p:grpSpPr>
          <a:xfrm>
            <a:off x="109637" y="1448369"/>
            <a:ext cx="11393929" cy="4505623"/>
            <a:chOff x="-1140735" y="462708"/>
            <a:chExt cx="16541258" cy="654108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2E73FE-C49D-2505-7665-83193263A315}"/>
                </a:ext>
              </a:extLst>
            </p:cNvPr>
            <p:cNvGrpSpPr/>
            <p:nvPr/>
          </p:nvGrpSpPr>
          <p:grpSpPr>
            <a:xfrm>
              <a:off x="252665" y="3651812"/>
              <a:ext cx="2815967" cy="1637467"/>
              <a:chOff x="2185764" y="2913962"/>
              <a:chExt cx="1058688" cy="615620"/>
            </a:xfrm>
          </p:grpSpPr>
          <p:sp>
            <p:nvSpPr>
              <p:cNvPr id="64" name="Triangle 63">
                <a:extLst>
                  <a:ext uri="{FF2B5EF4-FFF2-40B4-BE49-F238E27FC236}">
                    <a16:creationId xmlns:a16="http://schemas.microsoft.com/office/drawing/2014/main" id="{04DB03AB-1B35-523F-4D24-64CADC81146A}"/>
                  </a:ext>
                </a:extLst>
              </p:cNvPr>
              <p:cNvSpPr/>
              <p:nvPr/>
            </p:nvSpPr>
            <p:spPr>
              <a:xfrm>
                <a:off x="2631517" y="2919292"/>
                <a:ext cx="229243" cy="490514"/>
              </a:xfrm>
              <a:prstGeom prst="triangle">
                <a:avLst>
                  <a:gd name="adj" fmla="val 48478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BE258F8A-B30A-7928-9725-8C1063D2C618}"/>
                  </a:ext>
                </a:extLst>
              </p:cNvPr>
              <p:cNvGrpSpPr/>
              <p:nvPr/>
            </p:nvGrpSpPr>
            <p:grpSpPr>
              <a:xfrm>
                <a:off x="2185764" y="2913962"/>
                <a:ext cx="1058688" cy="615620"/>
                <a:chOff x="2178784" y="2913962"/>
                <a:chExt cx="1058688" cy="615620"/>
              </a:xfrm>
              <a:solidFill>
                <a:schemeClr val="accent6">
                  <a:lumMod val="20000"/>
                  <a:lumOff val="80000"/>
                </a:schemeClr>
              </a:solidFill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9B10034-E93C-1F0F-129C-F92AF1BB13AE}"/>
                    </a:ext>
                  </a:extLst>
                </p:cNvPr>
                <p:cNvSpPr/>
                <p:nvPr/>
              </p:nvSpPr>
              <p:spPr>
                <a:xfrm>
                  <a:off x="2178784" y="3163823"/>
                  <a:ext cx="1058688" cy="365759"/>
                </a:xfrm>
                <a:custGeom>
                  <a:avLst/>
                  <a:gdLst>
                    <a:gd name="connsiteX0" fmla="*/ 1216855 w 1959210"/>
                    <a:gd name="connsiteY0" fmla="*/ 257055 h 551759"/>
                    <a:gd name="connsiteX1" fmla="*/ 1330537 w 1959210"/>
                    <a:gd name="connsiteY1" fmla="*/ 410279 h 551759"/>
                    <a:gd name="connsiteX2" fmla="*/ 1582615 w 1959210"/>
                    <a:gd name="connsiteY2" fmla="*/ 316368 h 551759"/>
                    <a:gd name="connsiteX3" fmla="*/ 1562844 w 1959210"/>
                    <a:gd name="connsiteY3" fmla="*/ 133488 h 551759"/>
                    <a:gd name="connsiteX4" fmla="*/ 1809979 w 1959210"/>
                    <a:gd name="connsiteY4" fmla="*/ 64290 h 551759"/>
                    <a:gd name="connsiteX5" fmla="*/ 1933547 w 1959210"/>
                    <a:gd name="connsiteY5" fmla="*/ 271884 h 551759"/>
                    <a:gd name="connsiteX6" fmla="*/ 1948375 w 1959210"/>
                    <a:gd name="connsiteY6" fmla="*/ 420165 h 551759"/>
                    <a:gd name="connsiteX7" fmla="*/ 1805036 w 1959210"/>
                    <a:gd name="connsiteY7" fmla="*/ 499248 h 551759"/>
                    <a:gd name="connsiteX8" fmla="*/ 1622156 w 1959210"/>
                    <a:gd name="connsiteY8" fmla="*/ 469592 h 551759"/>
                    <a:gd name="connsiteX9" fmla="*/ 1503531 w 1959210"/>
                    <a:gd name="connsiteY9" fmla="*/ 538790 h 551759"/>
                    <a:gd name="connsiteX10" fmla="*/ 262913 w 1959210"/>
                    <a:gd name="connsiteY10" fmla="*/ 538790 h 551759"/>
                    <a:gd name="connsiteX11" fmla="*/ 297512 w 1959210"/>
                    <a:gd name="connsiteY11" fmla="*/ 405337 h 551759"/>
                    <a:gd name="connsiteX12" fmla="*/ 70148 w 1959210"/>
                    <a:gd name="connsiteY12" fmla="*/ 306482 h 551759"/>
                    <a:gd name="connsiteX13" fmla="*/ 5893 w 1959210"/>
                    <a:gd name="connsiteY13" fmla="*/ 187858 h 551759"/>
                    <a:gd name="connsiteX14" fmla="*/ 193715 w 1959210"/>
                    <a:gd name="connsiteY14" fmla="*/ 252113 h 551759"/>
                    <a:gd name="connsiteX15" fmla="*/ 257970 w 1959210"/>
                    <a:gd name="connsiteY15" fmla="*/ 35 h 551759"/>
                    <a:gd name="connsiteX16" fmla="*/ 455679 w 1959210"/>
                    <a:gd name="connsiteY16" fmla="*/ 271884 h 551759"/>
                    <a:gd name="connsiteX17" fmla="*/ 687986 w 1959210"/>
                    <a:gd name="connsiteY17" fmla="*/ 247170 h 551759"/>
                    <a:gd name="connsiteX18" fmla="*/ 772011 w 1959210"/>
                    <a:gd name="connsiteY18" fmla="*/ 360852 h 551759"/>
                    <a:gd name="connsiteX19" fmla="*/ 860980 w 1959210"/>
                    <a:gd name="connsiteY19" fmla="*/ 252113 h 551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959210" h="551759">
                      <a:moveTo>
                        <a:pt x="1216855" y="257055"/>
                      </a:moveTo>
                      <a:cubicBezTo>
                        <a:pt x="1243216" y="328724"/>
                        <a:pt x="1269577" y="400394"/>
                        <a:pt x="1330537" y="410279"/>
                      </a:cubicBezTo>
                      <a:cubicBezTo>
                        <a:pt x="1391497" y="420164"/>
                        <a:pt x="1543897" y="362500"/>
                        <a:pt x="1582615" y="316368"/>
                      </a:cubicBezTo>
                      <a:cubicBezTo>
                        <a:pt x="1621333" y="270236"/>
                        <a:pt x="1524950" y="175501"/>
                        <a:pt x="1562844" y="133488"/>
                      </a:cubicBezTo>
                      <a:cubicBezTo>
                        <a:pt x="1600738" y="91475"/>
                        <a:pt x="1748195" y="41224"/>
                        <a:pt x="1809979" y="64290"/>
                      </a:cubicBezTo>
                      <a:cubicBezTo>
                        <a:pt x="1871763" y="87356"/>
                        <a:pt x="1910481" y="212572"/>
                        <a:pt x="1933547" y="271884"/>
                      </a:cubicBezTo>
                      <a:cubicBezTo>
                        <a:pt x="1956613" y="331196"/>
                        <a:pt x="1969794" y="382271"/>
                        <a:pt x="1948375" y="420165"/>
                      </a:cubicBezTo>
                      <a:cubicBezTo>
                        <a:pt x="1926957" y="458059"/>
                        <a:pt x="1859406" y="491010"/>
                        <a:pt x="1805036" y="499248"/>
                      </a:cubicBezTo>
                      <a:cubicBezTo>
                        <a:pt x="1750666" y="507486"/>
                        <a:pt x="1672407" y="463002"/>
                        <a:pt x="1622156" y="469592"/>
                      </a:cubicBezTo>
                      <a:cubicBezTo>
                        <a:pt x="1571905" y="476182"/>
                        <a:pt x="1730071" y="527257"/>
                        <a:pt x="1503531" y="538790"/>
                      </a:cubicBezTo>
                      <a:cubicBezTo>
                        <a:pt x="1276991" y="550323"/>
                        <a:pt x="463916" y="561032"/>
                        <a:pt x="262913" y="538790"/>
                      </a:cubicBezTo>
                      <a:cubicBezTo>
                        <a:pt x="61910" y="516548"/>
                        <a:pt x="329639" y="444055"/>
                        <a:pt x="297512" y="405337"/>
                      </a:cubicBezTo>
                      <a:cubicBezTo>
                        <a:pt x="265384" y="366619"/>
                        <a:pt x="118751" y="342729"/>
                        <a:pt x="70148" y="306482"/>
                      </a:cubicBezTo>
                      <a:cubicBezTo>
                        <a:pt x="21545" y="270235"/>
                        <a:pt x="-14701" y="196919"/>
                        <a:pt x="5893" y="187858"/>
                      </a:cubicBezTo>
                      <a:cubicBezTo>
                        <a:pt x="26487" y="178797"/>
                        <a:pt x="151702" y="283417"/>
                        <a:pt x="193715" y="252113"/>
                      </a:cubicBezTo>
                      <a:cubicBezTo>
                        <a:pt x="235728" y="220809"/>
                        <a:pt x="214309" y="-3260"/>
                        <a:pt x="257970" y="35"/>
                      </a:cubicBezTo>
                      <a:cubicBezTo>
                        <a:pt x="301631" y="3330"/>
                        <a:pt x="384010" y="230695"/>
                        <a:pt x="455679" y="271884"/>
                      </a:cubicBezTo>
                      <a:cubicBezTo>
                        <a:pt x="527348" y="313073"/>
                        <a:pt x="635264" y="232342"/>
                        <a:pt x="687986" y="247170"/>
                      </a:cubicBezTo>
                      <a:cubicBezTo>
                        <a:pt x="740708" y="261998"/>
                        <a:pt x="743179" y="360028"/>
                        <a:pt x="772011" y="360852"/>
                      </a:cubicBezTo>
                      <a:cubicBezTo>
                        <a:pt x="800843" y="361676"/>
                        <a:pt x="830911" y="306894"/>
                        <a:pt x="860980" y="252113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C8279768-FD2F-BE4E-76C0-E4740011AED9}"/>
                    </a:ext>
                  </a:extLst>
                </p:cNvPr>
                <p:cNvCxnSpPr>
                  <a:cxnSpLocks/>
                  <a:stCxn id="8" idx="0"/>
                  <a:endCxn id="66" idx="0"/>
                </p:cNvCxnSpPr>
                <p:nvPr/>
              </p:nvCxnSpPr>
              <p:spPr>
                <a:xfrm>
                  <a:off x="2735994" y="2913962"/>
                  <a:ext cx="100336" cy="420262"/>
                </a:xfrm>
                <a:prstGeom prst="lin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8E322D-D499-5FE3-9072-DFB331086302}"/>
                </a:ext>
              </a:extLst>
            </p:cNvPr>
            <p:cNvSpPr/>
            <p:nvPr/>
          </p:nvSpPr>
          <p:spPr>
            <a:xfrm>
              <a:off x="59051" y="5240643"/>
              <a:ext cx="3351430" cy="97287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5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910E7C5-C7BD-3258-DDFE-CFFECC1C1A8A}"/>
                </a:ext>
              </a:extLst>
            </p:cNvPr>
            <p:cNvCxnSpPr>
              <a:cxnSpLocks/>
              <a:stCxn id="64" idx="0"/>
              <a:endCxn id="5" idx="0"/>
            </p:cNvCxnSpPr>
            <p:nvPr/>
          </p:nvCxnSpPr>
          <p:spPr>
            <a:xfrm>
              <a:off x="1733904" y="3665988"/>
              <a:ext cx="862" cy="157465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apezium 7">
              <a:extLst>
                <a:ext uri="{FF2B5EF4-FFF2-40B4-BE49-F238E27FC236}">
                  <a16:creationId xmlns:a16="http://schemas.microsoft.com/office/drawing/2014/main" id="{2FEE1A3E-6D58-C022-D9EA-5EBAD17A669D}"/>
                </a:ext>
              </a:extLst>
            </p:cNvPr>
            <p:cNvSpPr>
              <a:spLocks/>
            </p:cNvSpPr>
            <p:nvPr/>
          </p:nvSpPr>
          <p:spPr>
            <a:xfrm rot="10800000">
              <a:off x="729340" y="2678939"/>
              <a:ext cx="2010858" cy="972873"/>
            </a:xfrm>
            <a:prstGeom prst="trapezoid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ardrop 12">
              <a:extLst>
                <a:ext uri="{FF2B5EF4-FFF2-40B4-BE49-F238E27FC236}">
                  <a16:creationId xmlns:a16="http://schemas.microsoft.com/office/drawing/2014/main" id="{7159AD55-0796-F493-1909-78ABA18F703D}"/>
                </a:ext>
              </a:extLst>
            </p:cNvPr>
            <p:cNvSpPr>
              <a:spLocks noChangeAspect="1"/>
            </p:cNvSpPr>
            <p:nvPr/>
          </p:nvSpPr>
          <p:spPr>
            <a:xfrm rot="8029086">
              <a:off x="1592589" y="4887024"/>
              <a:ext cx="287266" cy="261919"/>
            </a:xfrm>
            <a:prstGeom prst="teardrop">
              <a:avLst>
                <a:gd name="adj" fmla="val 147058"/>
              </a:avLst>
            </a:prstGeom>
            <a:solidFill>
              <a:srgbClr val="FF00F7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2A81D6E-2BB6-86A7-4E55-935219A1EB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0884" y="4769652"/>
              <a:ext cx="766041" cy="766042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9DD3351-C598-9CC1-6835-0B5DBD694F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0864" y="1896996"/>
              <a:ext cx="2872653" cy="2872656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1519B4-A443-C8F9-F9C4-548D3CDE42A0}"/>
                </a:ext>
              </a:extLst>
            </p:cNvPr>
            <p:cNvSpPr/>
            <p:nvPr/>
          </p:nvSpPr>
          <p:spPr>
            <a:xfrm>
              <a:off x="4242582" y="3876703"/>
              <a:ext cx="2809242" cy="107558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22A5B4-9FB6-5D07-9F3E-42565AACA99D}"/>
                </a:ext>
              </a:extLst>
            </p:cNvPr>
            <p:cNvSpPr/>
            <p:nvPr/>
          </p:nvSpPr>
          <p:spPr>
            <a:xfrm>
              <a:off x="5494973" y="1687382"/>
              <a:ext cx="144026" cy="218932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Doughnut 17">
              <a:extLst>
                <a:ext uri="{FF2B5EF4-FFF2-40B4-BE49-F238E27FC236}">
                  <a16:creationId xmlns:a16="http://schemas.microsoft.com/office/drawing/2014/main" id="{40202129-BEB8-0BFD-297F-72CE0C5FA9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3930" y="1178832"/>
              <a:ext cx="4308981" cy="4308984"/>
            </a:xfrm>
            <a:prstGeom prst="donut">
              <a:avLst>
                <a:gd name="adj" fmla="val 166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35DCEF7-17A1-7A71-3791-BD8E89419DC8}"/>
                </a:ext>
              </a:extLst>
            </p:cNvPr>
            <p:cNvCxnSpPr>
              <a:cxnSpLocks/>
              <a:stCxn id="14" idx="4"/>
              <a:endCxn id="15" idx="4"/>
            </p:cNvCxnSpPr>
            <p:nvPr/>
          </p:nvCxnSpPr>
          <p:spPr>
            <a:xfrm flipV="1">
              <a:off x="1733904" y="4769652"/>
              <a:ext cx="3893287" cy="76604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ardrop 26">
              <a:extLst>
                <a:ext uri="{FF2B5EF4-FFF2-40B4-BE49-F238E27FC236}">
                  <a16:creationId xmlns:a16="http://schemas.microsoft.com/office/drawing/2014/main" id="{C2ABCF32-0C1A-B731-7E19-ABC73AE0BAFF}"/>
                </a:ext>
              </a:extLst>
            </p:cNvPr>
            <p:cNvSpPr>
              <a:spLocks noChangeAspect="1"/>
            </p:cNvSpPr>
            <p:nvPr/>
          </p:nvSpPr>
          <p:spPr>
            <a:xfrm rot="8029086">
              <a:off x="4803229" y="2076298"/>
              <a:ext cx="1581458" cy="1441921"/>
            </a:xfrm>
            <a:prstGeom prst="teardrop">
              <a:avLst>
                <a:gd name="adj" fmla="val 147058"/>
              </a:avLst>
            </a:prstGeom>
            <a:solidFill>
              <a:srgbClr val="FF00F7">
                <a:alpha val="4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C0BBEF-7EAD-7C4B-2C1E-E55AEA077F83}"/>
                </a:ext>
              </a:extLst>
            </p:cNvPr>
            <p:cNvCxnSpPr>
              <a:cxnSpLocks/>
              <a:stCxn id="15" idx="1"/>
              <a:endCxn id="14" idx="1"/>
            </p:cNvCxnSpPr>
            <p:nvPr/>
          </p:nvCxnSpPr>
          <p:spPr>
            <a:xfrm flipH="1">
              <a:off x="1463069" y="2317686"/>
              <a:ext cx="3148485" cy="2564151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11CD059-7CB3-B0FD-3F70-0636E06DB2AE}"/>
                </a:ext>
              </a:extLst>
            </p:cNvPr>
            <p:cNvGrpSpPr/>
            <p:nvPr/>
          </p:nvGrpSpPr>
          <p:grpSpPr>
            <a:xfrm>
              <a:off x="4312098" y="2923974"/>
              <a:ext cx="912067" cy="914635"/>
              <a:chOff x="2413488" y="1767254"/>
              <a:chExt cx="342900" cy="34386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7A4AD22-95DB-5B47-CD8B-AF24FCDCA6BB}"/>
                  </a:ext>
                </a:extLst>
              </p:cNvPr>
              <p:cNvCxnSpPr/>
              <p:nvPr/>
            </p:nvCxnSpPr>
            <p:spPr>
              <a:xfrm>
                <a:off x="2413488" y="1767254"/>
                <a:ext cx="3429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677AF3F-8B46-92C1-26BA-9241ECC4B09A}"/>
                  </a:ext>
                </a:extLst>
              </p:cNvPr>
              <p:cNvCxnSpPr/>
              <p:nvPr/>
            </p:nvCxnSpPr>
            <p:spPr>
              <a:xfrm>
                <a:off x="2413488" y="1921153"/>
                <a:ext cx="342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4978D260-748A-2DA0-6B1B-7ECC58CB9F46}"/>
                  </a:ext>
                </a:extLst>
              </p:cNvPr>
              <p:cNvCxnSpPr/>
              <p:nvPr/>
            </p:nvCxnSpPr>
            <p:spPr>
              <a:xfrm>
                <a:off x="2413488" y="2075052"/>
                <a:ext cx="342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E8ECA51-8061-99A8-63CA-9E9EEE50A3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39057" y="2039052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059F741-4E32-2A74-FE31-2B69F231C8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58242" y="2039119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3218B707-F043-3385-573C-C6A3CA31CDD6}"/>
                  </a:ext>
                </a:extLst>
              </p:cNvPr>
              <p:cNvCxnSpPr>
                <a:stCxn id="60" idx="0"/>
              </p:cNvCxnSpPr>
              <p:nvPr/>
            </p:nvCxnSpPr>
            <p:spPr>
              <a:xfrm flipV="1">
                <a:off x="2475057" y="1767254"/>
                <a:ext cx="0" cy="27179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95989AF5-B6E9-F2B8-CA37-F94B78301158}"/>
                  </a:ext>
                </a:extLst>
              </p:cNvPr>
              <p:cNvCxnSpPr>
                <a:cxnSpLocks/>
                <a:stCxn id="61" idx="0"/>
              </p:cNvCxnSpPr>
              <p:nvPr/>
            </p:nvCxnSpPr>
            <p:spPr>
              <a:xfrm flipV="1">
                <a:off x="2694242" y="1921153"/>
                <a:ext cx="0" cy="11796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137263F-F887-1225-18A9-4EAB0708C4CE}"/>
                </a:ext>
              </a:extLst>
            </p:cNvPr>
            <p:cNvGrpSpPr/>
            <p:nvPr/>
          </p:nvGrpSpPr>
          <p:grpSpPr>
            <a:xfrm>
              <a:off x="6003702" y="2828218"/>
              <a:ext cx="912067" cy="915263"/>
              <a:chOff x="2961542" y="1731254"/>
              <a:chExt cx="342900" cy="344101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0D88E8E-382E-7CB0-8D14-57C008DFBBB8}"/>
                  </a:ext>
                </a:extLst>
              </p:cNvPr>
              <p:cNvCxnSpPr/>
              <p:nvPr/>
            </p:nvCxnSpPr>
            <p:spPr>
              <a:xfrm>
                <a:off x="2961542" y="1767254"/>
                <a:ext cx="342900" cy="0"/>
              </a:xfrm>
              <a:prstGeom prst="line">
                <a:avLst/>
              </a:prstGeom>
              <a:ln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BC83F7-C36D-D48F-2653-72DE31856CD8}"/>
                  </a:ext>
                </a:extLst>
              </p:cNvPr>
              <p:cNvCxnSpPr/>
              <p:nvPr/>
            </p:nvCxnSpPr>
            <p:spPr>
              <a:xfrm>
                <a:off x="2961542" y="1921153"/>
                <a:ext cx="342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384E9B2-94F7-AE1A-1D9B-4EEC551E5795}"/>
                  </a:ext>
                </a:extLst>
              </p:cNvPr>
              <p:cNvCxnSpPr/>
              <p:nvPr/>
            </p:nvCxnSpPr>
            <p:spPr>
              <a:xfrm>
                <a:off x="2961542" y="2075052"/>
                <a:ext cx="34290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EEA38851-D552-1E7F-17EE-CE3DC17547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995898" y="1731254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054A9893-E913-EB34-DBC9-B0264B20EE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83068" y="1885456"/>
                <a:ext cx="72000" cy="72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0D34FB3-B704-73B5-7139-D48F8189CF3D}"/>
                  </a:ext>
                </a:extLst>
              </p:cNvPr>
              <p:cNvCxnSpPr>
                <a:cxnSpLocks/>
                <a:stCxn id="53" idx="4"/>
              </p:cNvCxnSpPr>
              <p:nvPr/>
            </p:nvCxnSpPr>
            <p:spPr>
              <a:xfrm>
                <a:off x="3031898" y="1803254"/>
                <a:ext cx="0" cy="2676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B354E40-A471-09BD-FFAE-1FADF979AA0C}"/>
                  </a:ext>
                </a:extLst>
              </p:cNvPr>
              <p:cNvCxnSpPr>
                <a:cxnSpLocks/>
                <a:stCxn id="54" idx="4"/>
              </p:cNvCxnSpPr>
              <p:nvPr/>
            </p:nvCxnSpPr>
            <p:spPr>
              <a:xfrm>
                <a:off x="3219068" y="1957456"/>
                <a:ext cx="0" cy="11789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Right Arrow 30">
              <a:extLst>
                <a:ext uri="{FF2B5EF4-FFF2-40B4-BE49-F238E27FC236}">
                  <a16:creationId xmlns:a16="http://schemas.microsoft.com/office/drawing/2014/main" id="{E76D5623-6093-8D14-B930-87FD26DB62BB}"/>
                </a:ext>
              </a:extLst>
            </p:cNvPr>
            <p:cNvSpPr/>
            <p:nvPr/>
          </p:nvSpPr>
          <p:spPr>
            <a:xfrm>
              <a:off x="5282630" y="3272523"/>
              <a:ext cx="662607" cy="121606"/>
            </a:xfrm>
            <a:prstGeom prst="rightArrow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66EA8EF-64CE-BC41-D62B-0356C94ADE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90864" y="1896996"/>
              <a:ext cx="2872653" cy="2872656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795CAC5-3886-86FD-BF05-C5238A15815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6190300" y="2062432"/>
              <a:ext cx="1052800" cy="383020"/>
            </a:xfrm>
            <a:custGeom>
              <a:avLst/>
              <a:gdLst>
                <a:gd name="connsiteX0" fmla="*/ 0 w 400050"/>
                <a:gd name="connsiteY0" fmla="*/ 153789 h 305781"/>
                <a:gd name="connsiteX1" fmla="*/ 118696 w 400050"/>
                <a:gd name="connsiteY1" fmla="*/ 4320 h 305781"/>
                <a:gd name="connsiteX2" fmla="*/ 259373 w 400050"/>
                <a:gd name="connsiteY2" fmla="*/ 303259 h 305781"/>
                <a:gd name="connsiteX3" fmla="*/ 400050 w 400050"/>
                <a:gd name="connsiteY3" fmla="*/ 123016 h 305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305781">
                  <a:moveTo>
                    <a:pt x="0" y="153789"/>
                  </a:moveTo>
                  <a:cubicBezTo>
                    <a:pt x="37733" y="66598"/>
                    <a:pt x="75467" y="-20592"/>
                    <a:pt x="118696" y="4320"/>
                  </a:cubicBezTo>
                  <a:cubicBezTo>
                    <a:pt x="161925" y="29232"/>
                    <a:pt x="212481" y="283476"/>
                    <a:pt x="259373" y="303259"/>
                  </a:cubicBezTo>
                  <a:cubicBezTo>
                    <a:pt x="306265" y="323042"/>
                    <a:pt x="353157" y="223029"/>
                    <a:pt x="400050" y="123016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5B1997C0-9599-1B99-8714-F65654699381}"/>
                </a:ext>
              </a:extLst>
            </p:cNvPr>
            <p:cNvSpPr>
              <a:spLocks/>
            </p:cNvSpPr>
            <p:nvPr/>
          </p:nvSpPr>
          <p:spPr>
            <a:xfrm rot="5400000">
              <a:off x="5686208" y="2040501"/>
              <a:ext cx="1019822" cy="393902"/>
            </a:xfrm>
            <a:custGeom>
              <a:avLst/>
              <a:gdLst>
                <a:gd name="connsiteX0" fmla="*/ 0 w 219808"/>
                <a:gd name="connsiteY0" fmla="*/ 182042 h 401535"/>
                <a:gd name="connsiteX1" fmla="*/ 39566 w 219808"/>
                <a:gd name="connsiteY1" fmla="*/ 6196 h 401535"/>
                <a:gd name="connsiteX2" fmla="*/ 70339 w 219808"/>
                <a:gd name="connsiteY2" fmla="*/ 379869 h 401535"/>
                <a:gd name="connsiteX3" fmla="*/ 131885 w 219808"/>
                <a:gd name="connsiteY3" fmla="*/ 1799 h 401535"/>
                <a:gd name="connsiteX4" fmla="*/ 167054 w 219808"/>
                <a:gd name="connsiteY4" fmla="*/ 397453 h 401535"/>
                <a:gd name="connsiteX5" fmla="*/ 219808 w 219808"/>
                <a:gd name="connsiteY5" fmla="*/ 173249 h 40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808" h="401535">
                  <a:moveTo>
                    <a:pt x="0" y="182042"/>
                  </a:moveTo>
                  <a:cubicBezTo>
                    <a:pt x="13921" y="77633"/>
                    <a:pt x="27843" y="-26775"/>
                    <a:pt x="39566" y="6196"/>
                  </a:cubicBezTo>
                  <a:cubicBezTo>
                    <a:pt x="51289" y="39167"/>
                    <a:pt x="54953" y="380602"/>
                    <a:pt x="70339" y="379869"/>
                  </a:cubicBezTo>
                  <a:cubicBezTo>
                    <a:pt x="85725" y="379136"/>
                    <a:pt x="115766" y="-1132"/>
                    <a:pt x="131885" y="1799"/>
                  </a:cubicBezTo>
                  <a:cubicBezTo>
                    <a:pt x="148004" y="4730"/>
                    <a:pt x="152400" y="368878"/>
                    <a:pt x="167054" y="397453"/>
                  </a:cubicBezTo>
                  <a:cubicBezTo>
                    <a:pt x="181708" y="426028"/>
                    <a:pt x="200758" y="299638"/>
                    <a:pt x="219808" y="173249"/>
                  </a:cubicBezTo>
                </a:path>
              </a:pathLst>
            </a:custGeom>
            <a:noFill/>
            <a:ln>
              <a:solidFill>
                <a:srgbClr val="00D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riangle 34">
              <a:extLst>
                <a:ext uri="{FF2B5EF4-FFF2-40B4-BE49-F238E27FC236}">
                  <a16:creationId xmlns:a16="http://schemas.microsoft.com/office/drawing/2014/main" id="{4B228F62-9223-AAE9-BFDD-18C3E43C5D22}"/>
                </a:ext>
              </a:extLst>
            </p:cNvPr>
            <p:cNvSpPr/>
            <p:nvPr/>
          </p:nvSpPr>
          <p:spPr>
            <a:xfrm rot="10800000">
              <a:off x="5380201" y="3878668"/>
              <a:ext cx="370149" cy="502805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rapezium 35">
              <a:extLst>
                <a:ext uri="{FF2B5EF4-FFF2-40B4-BE49-F238E27FC236}">
                  <a16:creationId xmlns:a16="http://schemas.microsoft.com/office/drawing/2014/main" id="{4E3B26D8-D422-8FF3-35DB-0ED59D94DE60}"/>
                </a:ext>
              </a:extLst>
            </p:cNvPr>
            <p:cNvSpPr>
              <a:spLocks/>
            </p:cNvSpPr>
            <p:nvPr/>
          </p:nvSpPr>
          <p:spPr>
            <a:xfrm>
              <a:off x="729332" y="893380"/>
              <a:ext cx="2010860" cy="1785555"/>
            </a:xfrm>
            <a:prstGeom prst="trapezoid">
              <a:avLst/>
            </a:prstGeom>
            <a:solidFill>
              <a:schemeClr val="bg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7" name="Picture 36" descr="Chart&#10;&#10;Description automatically generated">
              <a:extLst>
                <a:ext uri="{FF2B5EF4-FFF2-40B4-BE49-F238E27FC236}">
                  <a16:creationId xmlns:a16="http://schemas.microsoft.com/office/drawing/2014/main" id="{CE300A8A-E3EE-F6A1-3F47-40322FC6D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35237" y="2009182"/>
              <a:ext cx="7665286" cy="49946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4784EEF-324F-58B5-9A0D-4E4567443A7C}"/>
                </a:ext>
              </a:extLst>
            </p:cNvPr>
            <p:cNvSpPr txBox="1"/>
            <p:nvPr/>
          </p:nvSpPr>
          <p:spPr>
            <a:xfrm>
              <a:off x="1305576" y="462708"/>
              <a:ext cx="828941" cy="5361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LIBS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8D10016-D759-8A3C-1B0E-9BB21ECD5AC5}"/>
                </a:ext>
              </a:extLst>
            </p:cNvPr>
            <p:cNvSpPr txBox="1"/>
            <p:nvPr/>
          </p:nvSpPr>
          <p:spPr>
            <a:xfrm>
              <a:off x="632435" y="2691850"/>
              <a:ext cx="2240200" cy="759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Nd:YAG</a:t>
              </a:r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 laser (1064 </a:t>
              </a:r>
              <a:r>
                <a:rPr lang="en-US" sz="1400" i="1" dirty="0">
                  <a:latin typeface="Calibri" panose="020F0502020204030204" pitchFamily="34" charset="0"/>
                  <a:cs typeface="Calibri" panose="020F0502020204030204" pitchFamily="34" charset="0"/>
                </a:rPr>
                <a:t>nm)</a:t>
              </a:r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43A6D19-468C-9CF5-FA3F-04F3032FB484}"/>
                </a:ext>
              </a:extLst>
            </p:cNvPr>
            <p:cNvSpPr txBox="1"/>
            <p:nvPr/>
          </p:nvSpPr>
          <p:spPr>
            <a:xfrm>
              <a:off x="-1140735" y="3773135"/>
              <a:ext cx="2315169" cy="44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Argon shielding gas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715740-9643-E5C1-41C3-6CF77BB339C0}"/>
                </a:ext>
              </a:extLst>
            </p:cNvPr>
            <p:cNvSpPr txBox="1"/>
            <p:nvPr/>
          </p:nvSpPr>
          <p:spPr>
            <a:xfrm>
              <a:off x="2993037" y="4281202"/>
              <a:ext cx="1082603" cy="759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Plasma </a:t>
              </a:r>
            </a:p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plume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ACD7DF9-CFCF-E68E-6B5F-20390AA75F93}"/>
                </a:ext>
              </a:extLst>
            </p:cNvPr>
            <p:cNvSpPr txBox="1"/>
            <p:nvPr/>
          </p:nvSpPr>
          <p:spPr>
            <a:xfrm>
              <a:off x="4219952" y="2554685"/>
              <a:ext cx="1154280" cy="402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Excitation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0FF1E26-0787-69E8-FB31-48BDD1CCE99B}"/>
                </a:ext>
              </a:extLst>
            </p:cNvPr>
            <p:cNvSpPr txBox="1"/>
            <p:nvPr/>
          </p:nvSpPr>
          <p:spPr>
            <a:xfrm>
              <a:off x="5938101" y="3850745"/>
              <a:ext cx="1070967" cy="402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Emission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204D526-B831-D787-FF1A-C6B8FA3B0992}"/>
                </a:ext>
              </a:extLst>
            </p:cNvPr>
            <p:cNvSpPr txBox="1"/>
            <p:nvPr/>
          </p:nvSpPr>
          <p:spPr>
            <a:xfrm>
              <a:off x="4879190" y="2936021"/>
              <a:ext cx="1415059" cy="40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Relaxation</a:t>
              </a:r>
            </a:p>
          </p:txBody>
        </p:sp>
        <p:sp>
          <p:nvSpPr>
            <p:cNvPr id="45" name="Right Brace 44">
              <a:extLst>
                <a:ext uri="{FF2B5EF4-FFF2-40B4-BE49-F238E27FC236}">
                  <a16:creationId xmlns:a16="http://schemas.microsoft.com/office/drawing/2014/main" id="{0DDB6B52-DA8A-0966-FAD5-D46A74DCACC1}"/>
                </a:ext>
              </a:extLst>
            </p:cNvPr>
            <p:cNvSpPr/>
            <p:nvPr/>
          </p:nvSpPr>
          <p:spPr>
            <a:xfrm rot="16200000">
              <a:off x="6283169" y="995147"/>
              <a:ext cx="408233" cy="976236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5938347-1B5D-EA5A-A7DE-FEC5D8AFCBF0}"/>
                </a:ext>
              </a:extLst>
            </p:cNvPr>
            <p:cNvSpPr txBox="1"/>
            <p:nvPr/>
          </p:nvSpPr>
          <p:spPr>
            <a:xfrm>
              <a:off x="5832099" y="801595"/>
              <a:ext cx="1340920" cy="44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Detection</a:t>
              </a:r>
            </a:p>
          </p:txBody>
        </p:sp>
        <p:cxnSp>
          <p:nvCxnSpPr>
            <p:cNvPr id="47" name="Curved Connector 46">
              <a:extLst>
                <a:ext uri="{FF2B5EF4-FFF2-40B4-BE49-F238E27FC236}">
                  <a16:creationId xmlns:a16="http://schemas.microsoft.com/office/drawing/2014/main" id="{6E19F6FB-FF4F-FC0F-1AFB-D51C7221F71A}"/>
                </a:ext>
              </a:extLst>
            </p:cNvPr>
            <p:cNvCxnSpPr>
              <a:cxnSpLocks/>
              <a:stCxn id="46" idx="0"/>
              <a:endCxn id="48" idx="0"/>
            </p:cNvCxnSpPr>
            <p:nvPr/>
          </p:nvCxnSpPr>
          <p:spPr>
            <a:xfrm rot="16200000" flipH="1">
              <a:off x="8771717" y="-1467563"/>
              <a:ext cx="648581" cy="5186897"/>
            </a:xfrm>
            <a:prstGeom prst="curvedConnector3">
              <a:avLst>
                <a:gd name="adj1" fmla="val -51169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B5A947-4770-7556-2C84-D3F9CA82510C}"/>
                </a:ext>
              </a:extLst>
            </p:cNvPr>
            <p:cNvSpPr txBox="1"/>
            <p:nvPr/>
          </p:nvSpPr>
          <p:spPr>
            <a:xfrm>
              <a:off x="10511672" y="1450177"/>
              <a:ext cx="2355567" cy="446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Spectrum (Ex. 316L)</a:t>
              </a: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CE62DC-42A5-1FE1-1C39-579AA48470F5}"/>
                </a:ext>
              </a:extLst>
            </p:cNvPr>
            <p:cNvCxnSpPr>
              <a:stCxn id="41" idx="1"/>
              <a:endCxn id="13" idx="5"/>
            </p:cNvCxnSpPr>
            <p:nvPr/>
          </p:nvCxnSpPr>
          <p:spPr>
            <a:xfrm flipH="1">
              <a:off x="1873358" y="4660997"/>
              <a:ext cx="1119679" cy="3478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A8D7EE5-19FE-4D93-5CEC-A515D8D8CA50}"/>
              </a:ext>
            </a:extLst>
          </p:cNvPr>
          <p:cNvCxnSpPr/>
          <p:nvPr/>
        </p:nvCxnSpPr>
        <p:spPr>
          <a:xfrm>
            <a:off x="9516291" y="4421184"/>
            <a:ext cx="0" cy="6366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98136CB-B43B-4A45-0032-8D267C728602}"/>
              </a:ext>
            </a:extLst>
          </p:cNvPr>
          <p:cNvSpPr txBox="1"/>
          <p:nvPr/>
        </p:nvSpPr>
        <p:spPr>
          <a:xfrm>
            <a:off x="9286100" y="405631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l-GR" dirty="0"/>
              <a:t>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C7CC7C0-66B5-38E8-4567-53DD190CCBAD}"/>
              </a:ext>
            </a:extLst>
          </p:cNvPr>
          <p:cNvSpPr txBox="1"/>
          <p:nvPr/>
        </p:nvSpPr>
        <p:spPr>
          <a:xfrm>
            <a:off x="6765496" y="3450121"/>
            <a:ext cx="31962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Doppler broadening (Gaussian):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266B61-7FDE-5276-98AF-E7919487C37E}"/>
              </a:ext>
            </a:extLst>
          </p:cNvPr>
          <p:cNvSpPr txBox="1"/>
          <p:nvPr/>
        </p:nvSpPr>
        <p:spPr>
          <a:xfrm>
            <a:off x="6951848" y="4603750"/>
            <a:ext cx="36162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Stark broadening (Lorentz):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EE42DC0-4377-9A7A-8ECA-833C6C39A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38" t="20735" r="-1038" b="2981"/>
          <a:stretch/>
        </p:blipFill>
        <p:spPr>
          <a:xfrm>
            <a:off x="6974965" y="3889156"/>
            <a:ext cx="2165168" cy="5021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F7C4090-E335-96C7-78A9-D35B550A7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2397" y="5062083"/>
            <a:ext cx="4730319" cy="5438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7ACD2B-4A4F-4A23-3DD2-EAEFA15ECC2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481" t="4083" r="4067"/>
          <a:stretch/>
        </p:blipFill>
        <p:spPr>
          <a:xfrm>
            <a:off x="279310" y="2948166"/>
            <a:ext cx="4532285" cy="24018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D44941D-DBB9-93B8-259C-54CBA0151F8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19044" y="982533"/>
            <a:ext cx="5471602" cy="202821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2F73A044-7279-BA7B-3E04-F1AE4C90C328}"/>
              </a:ext>
            </a:extLst>
          </p:cNvPr>
          <p:cNvSpPr/>
          <p:nvPr/>
        </p:nvSpPr>
        <p:spPr>
          <a:xfrm>
            <a:off x="72296" y="5663599"/>
            <a:ext cx="6610663" cy="478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83" indent="-304783">
              <a:lnSpc>
                <a:spcPct val="107000"/>
              </a:lnSpc>
              <a:spcAft>
                <a:spcPts val="600"/>
              </a:spcAft>
            </a:pPr>
            <a:r>
              <a:rPr lang="en-GB" sz="1200" i="1" baseline="30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GB" sz="12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Reinhard Noll, Laser-Induced Breakdown Spectroscopy Fundamentals and Applications. Springer Heidelberg Dordrecht London New York, 2012.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835B586-87EC-A649-1D0F-39AA5807C06F}"/>
              </a:ext>
            </a:extLst>
          </p:cNvPr>
          <p:cNvSpPr txBox="1"/>
          <p:nvPr/>
        </p:nvSpPr>
        <p:spPr>
          <a:xfrm>
            <a:off x="4350614" y="3148890"/>
            <a:ext cx="2160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i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4795A5-2C9B-8D13-77BD-F954050F1E21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LIBS – Raw Data Processing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FABD16-A4C5-A05B-347B-5363AD1C0FBD}"/>
              </a:ext>
            </a:extLst>
          </p:cNvPr>
          <p:cNvSpPr txBox="1"/>
          <p:nvPr/>
        </p:nvSpPr>
        <p:spPr>
          <a:xfrm>
            <a:off x="72296" y="1004966"/>
            <a:ext cx="40572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Where necessary baseline correction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Normalisation of spectra [0;1] (if required)</a:t>
            </a:r>
          </a:p>
          <a:p>
            <a:pPr marL="342900" indent="-342900">
              <a:buFont typeface="+mj-lt"/>
              <a:buAutoNum type="arabicPeriod"/>
            </a:pPr>
            <a:endParaRPr lang="en-GB" sz="1600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Peak fitting with combined </a:t>
            </a:r>
            <a:r>
              <a:rPr lang="en-GB" sz="1600" i="1" u="sng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Voigt function </a:t>
            </a:r>
          </a:p>
          <a:p>
            <a:pPr marL="342900" indent="-342900">
              <a:buFont typeface="+mj-lt"/>
              <a:buAutoNum type="arabicPeriod"/>
            </a:pPr>
            <a:endParaRPr lang="en-GB" sz="1600" i="1" u="sng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Analyse H at H</a:t>
            </a:r>
            <a:r>
              <a:rPr lang="el-GR" sz="16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α</a:t>
            </a:r>
            <a:r>
              <a:rPr lang="en-GB" sz="1600" i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peak at 656.25nm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298B54C-E036-128D-D825-026117DD6C73}"/>
              </a:ext>
            </a:extLst>
          </p:cNvPr>
          <p:cNvCxnSpPr/>
          <p:nvPr/>
        </p:nvCxnSpPr>
        <p:spPr>
          <a:xfrm>
            <a:off x="3957403" y="1169233"/>
            <a:ext cx="242653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C00CF0-A08E-F8F1-6C3F-9C201619BC1E}"/>
              </a:ext>
            </a:extLst>
          </p:cNvPr>
          <p:cNvCxnSpPr>
            <a:cxnSpLocks/>
            <a:stCxn id="36" idx="3"/>
            <a:endCxn id="32" idx="1"/>
          </p:cNvCxnSpPr>
          <p:nvPr/>
        </p:nvCxnSpPr>
        <p:spPr>
          <a:xfrm flipV="1">
            <a:off x="4811595" y="3600162"/>
            <a:ext cx="1953901" cy="54893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D40949C-A474-6A19-A495-0B7F5C7C865E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4811595" y="4149098"/>
            <a:ext cx="1953901" cy="60469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41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0" y="-11722"/>
            <a:ext cx="12310946" cy="895350"/>
            <a:chOff x="0" y="-21211"/>
            <a:chExt cx="12310946" cy="1620000"/>
          </a:xfrm>
        </p:grpSpPr>
        <p:sp>
          <p:nvSpPr>
            <p:cNvPr id="4" name="Rectangle 3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ight Triangle 19"/>
            <p:cNvSpPr/>
            <p:nvPr/>
          </p:nvSpPr>
          <p:spPr>
            <a:xfrm flipH="1">
              <a:off x="0" y="1284927"/>
              <a:ext cx="12310946" cy="1338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flipH="1">
              <a:off x="0" y="1104927"/>
              <a:ext cx="12310946" cy="1338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flipH="1">
              <a:off x="0" y="1464930"/>
              <a:ext cx="12310946" cy="133857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Manchester LIBS Systems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6928A89A-CFB9-D8AF-0664-F764C2E070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60" y="674189"/>
            <a:ext cx="10393680" cy="5745510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55CB8F7F-3206-E340-D15B-22D740D6C94A}"/>
              </a:ext>
            </a:extLst>
          </p:cNvPr>
          <p:cNvSpPr/>
          <p:nvPr/>
        </p:nvSpPr>
        <p:spPr>
          <a:xfrm>
            <a:off x="1052084" y="710161"/>
            <a:ext cx="9981676" cy="30693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Z300 Handheld Calibration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29E740F-1A25-63C2-7F09-46FC6398A8B9}"/>
              </a:ext>
            </a:extLst>
          </p:cNvPr>
          <p:cNvSpPr txBox="1"/>
          <p:nvPr/>
        </p:nvSpPr>
        <p:spPr>
          <a:xfrm>
            <a:off x="-1" y="894504"/>
            <a:ext cx="785161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Calibration for in-situ H-LIBS use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/>
              <a:t>SciAps</a:t>
            </a:r>
            <a:r>
              <a:rPr lang="en-GB" dirty="0"/>
              <a:t> Z300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Hydrogen stainless steel standards (6.23ppm – LECO; 2.3ppm, 0.95ppm – </a:t>
            </a:r>
            <a:r>
              <a:rPr lang="en-US" dirty="0" err="1"/>
              <a:t>SciLab</a:t>
            </a:r>
            <a:r>
              <a:rPr lang="en-US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Integration time, delay = 1 </a:t>
            </a:r>
            <a:r>
              <a:rPr lang="en-US" dirty="0" err="1"/>
              <a:t>ms</a:t>
            </a:r>
            <a:r>
              <a:rPr lang="en-US" dirty="0"/>
              <a:t>, 250ns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Resolution &lt; 0.1mm x 1 mm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Ar</a:t>
            </a:r>
            <a:r>
              <a:rPr lang="en-US" dirty="0"/>
              <a:t> purge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Normalize H</a:t>
            </a:r>
            <a:r>
              <a:rPr lang="el-GR" dirty="0"/>
              <a:t>α</a:t>
            </a:r>
            <a:r>
              <a:rPr lang="en-GB" dirty="0"/>
              <a:t> at 656.2nm to </a:t>
            </a:r>
            <a:r>
              <a:rPr lang="en-GB" dirty="0" err="1"/>
              <a:t>Ar</a:t>
            </a:r>
            <a:r>
              <a:rPr lang="en-GB" dirty="0"/>
              <a:t>(I) at 763.5nm</a:t>
            </a:r>
            <a:endParaRPr lang="en-US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Laser power = 5-6 </a:t>
            </a:r>
            <a:r>
              <a:rPr lang="en-US" dirty="0" err="1"/>
              <a:t>mJ</a:t>
            </a:r>
            <a:r>
              <a:rPr lang="en-US" dirty="0"/>
              <a:t> pulse</a:t>
            </a:r>
            <a:r>
              <a:rPr lang="en-US" baseline="30000" dirty="0"/>
              <a:t>-1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9BB03BC-B3F2-5E0E-613D-A51899E66E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6567" y="1407352"/>
            <a:ext cx="3924300" cy="4394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1E5E4A-C2E1-00E9-4C55-66EFF273B9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5127" y="4557045"/>
            <a:ext cx="1731391" cy="1938710"/>
          </a:xfrm>
          <a:prstGeom prst="rect">
            <a:avLst/>
          </a:prstGeom>
        </p:spPr>
      </p:pic>
      <p:pic>
        <p:nvPicPr>
          <p:cNvPr id="2" name="Picture 2" descr="SciAps">
            <a:extLst>
              <a:ext uri="{FF2B5EF4-FFF2-40B4-BE49-F238E27FC236}">
                <a16:creationId xmlns:a16="http://schemas.microsoft.com/office/drawing/2014/main" id="{56937D1B-A043-77ED-7B41-0457183CC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55" b="95455" l="9586" r="89850">
                        <a14:foregroundMark x1="18609" y1="12909" x2="18609" y2="12909"/>
                        <a14:foregroundMark x1="32707" y1="10364" x2="32707" y2="10364"/>
                        <a14:foregroundMark x1="39286" y1="9455" x2="39286" y2="9455"/>
                        <a14:foregroundMark x1="23496" y1="9455" x2="23496" y2="9455"/>
                        <a14:foregroundMark x1="37594" y1="5455" x2="37594" y2="5455"/>
                        <a14:foregroundMark x1="30263" y1="7636" x2="30263" y2="7636"/>
                        <a14:foregroundMark x1="31955" y1="6364" x2="31955" y2="6364"/>
                        <a14:foregroundMark x1="31203" y1="95455" x2="31203" y2="95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470561"/>
            <a:ext cx="1853805" cy="1774531"/>
          </a:xfrm>
          <a:prstGeom prst="rect">
            <a:avLst/>
          </a:prstGeom>
          <a:ln>
            <a:noFill/>
          </a:ln>
          <a:effectLst>
            <a:outerShdw blurRad="292100" dist="139700" dir="2700000" sx="92000" sy="92000" algn="tl" rotWithShape="0">
              <a:srgbClr val="333333">
                <a:alpha val="5172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87C44E-18FA-792D-106F-DB806A1B620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7086" y="4639528"/>
            <a:ext cx="1327432" cy="1622417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417E5F0-FC7F-37A5-801E-BC89D25C2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013468"/>
              </p:ext>
            </p:extLst>
          </p:nvPr>
        </p:nvGraphicFramePr>
        <p:xfrm>
          <a:off x="5894865" y="2527883"/>
          <a:ext cx="6304086" cy="3926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43722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reeform 77">
            <a:extLst>
              <a:ext uri="{FF2B5EF4-FFF2-40B4-BE49-F238E27FC236}">
                <a16:creationId xmlns:a16="http://schemas.microsoft.com/office/drawing/2014/main" id="{B6E8261E-E834-C53A-5C02-1925F53326E2}"/>
              </a:ext>
            </a:extLst>
          </p:cNvPr>
          <p:cNvSpPr/>
          <p:nvPr/>
        </p:nvSpPr>
        <p:spPr>
          <a:xfrm>
            <a:off x="633897" y="3675567"/>
            <a:ext cx="659607" cy="806721"/>
          </a:xfrm>
          <a:custGeom>
            <a:avLst/>
            <a:gdLst>
              <a:gd name="connsiteX0" fmla="*/ 659607 w 659607"/>
              <a:gd name="connsiteY0" fmla="*/ 801278 h 806721"/>
              <a:gd name="connsiteX1" fmla="*/ 18584 w 659607"/>
              <a:gd name="connsiteY1" fmla="*/ 688157 h 806721"/>
              <a:gd name="connsiteX2" fmla="*/ 235401 w 659607"/>
              <a:gd name="connsiteY2" fmla="*/ 0 h 806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9607" h="806721">
                <a:moveTo>
                  <a:pt x="659607" y="801278"/>
                </a:moveTo>
                <a:cubicBezTo>
                  <a:pt x="374446" y="811490"/>
                  <a:pt x="89285" y="821703"/>
                  <a:pt x="18584" y="688157"/>
                </a:cubicBezTo>
                <a:cubicBezTo>
                  <a:pt x="-52117" y="554611"/>
                  <a:pt x="91642" y="277305"/>
                  <a:pt x="235401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874962-EFC6-EC80-42AB-8F9F599145DC}"/>
              </a:ext>
            </a:extLst>
          </p:cNvPr>
          <p:cNvSpPr>
            <a:spLocks noChangeAspect="1"/>
          </p:cNvSpPr>
          <p:nvPr/>
        </p:nvSpPr>
        <p:spPr>
          <a:xfrm>
            <a:off x="7092755" y="1506028"/>
            <a:ext cx="4320000" cy="432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C6456B-39E4-20F5-C07C-14E426AF1646}"/>
              </a:ext>
            </a:extLst>
          </p:cNvPr>
          <p:cNvSpPr/>
          <p:nvPr/>
        </p:nvSpPr>
        <p:spPr>
          <a:xfrm>
            <a:off x="10627112" y="2022836"/>
            <a:ext cx="713144" cy="3329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DFBB80-D85F-F4EE-F990-A07CA3DDD330}"/>
              </a:ext>
            </a:extLst>
          </p:cNvPr>
          <p:cNvSpPr/>
          <p:nvPr/>
        </p:nvSpPr>
        <p:spPr>
          <a:xfrm>
            <a:off x="10641684" y="3087449"/>
            <a:ext cx="684000" cy="1562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24D799A-E102-49CC-1D3D-EBAA4FB4150F}"/>
              </a:ext>
            </a:extLst>
          </p:cNvPr>
          <p:cNvCxnSpPr/>
          <p:nvPr/>
        </p:nvCxnSpPr>
        <p:spPr>
          <a:xfrm>
            <a:off x="10753204" y="4437572"/>
            <a:ext cx="0" cy="91440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3A36E-8683-4320-7356-A546689EE0AD}"/>
              </a:ext>
            </a:extLst>
          </p:cNvPr>
          <p:cNvSpPr/>
          <p:nvPr/>
        </p:nvSpPr>
        <p:spPr>
          <a:xfrm>
            <a:off x="7036851" y="1833425"/>
            <a:ext cx="1057364" cy="366412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Doughnut 46">
            <a:extLst>
              <a:ext uri="{FF2B5EF4-FFF2-40B4-BE49-F238E27FC236}">
                <a16:creationId xmlns:a16="http://schemas.microsoft.com/office/drawing/2014/main" id="{5DD9818F-0AF4-5AC3-BB15-9ED70F345C6C}"/>
              </a:ext>
            </a:extLst>
          </p:cNvPr>
          <p:cNvSpPr>
            <a:spLocks noChangeAspect="1"/>
          </p:cNvSpPr>
          <p:nvPr/>
        </p:nvSpPr>
        <p:spPr>
          <a:xfrm>
            <a:off x="6017422" y="436253"/>
            <a:ext cx="6480000" cy="6480000"/>
          </a:xfrm>
          <a:prstGeom prst="donut">
            <a:avLst>
              <a:gd name="adj" fmla="val 1677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4D764E-7691-1EB1-CAC3-75ED6E5D0EDC}"/>
              </a:ext>
            </a:extLst>
          </p:cNvPr>
          <p:cNvSpPr>
            <a:spLocks noChangeAspect="1"/>
          </p:cNvSpPr>
          <p:nvPr/>
        </p:nvSpPr>
        <p:spPr>
          <a:xfrm>
            <a:off x="7081603" y="1512659"/>
            <a:ext cx="4331151" cy="432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242C7B-E317-3CD7-D55C-16C531C2D884}"/>
                  </a:ext>
                </a:extLst>
              </p:cNvPr>
              <p:cNvSpPr txBox="1"/>
              <p:nvPr/>
            </p:nvSpPr>
            <p:spPr>
              <a:xfrm>
                <a:off x="9058631" y="1483306"/>
                <a:ext cx="388248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1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en-GB" b="1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242C7B-E317-3CD7-D55C-16C531C2D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8631" y="1483306"/>
                <a:ext cx="388248" cy="4029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A65358E-62FD-47D9-7F27-6E6D368D3B61}"/>
              </a:ext>
            </a:extLst>
          </p:cNvPr>
          <p:cNvCxnSpPr>
            <a:cxnSpLocks/>
          </p:cNvCxnSpPr>
          <p:nvPr/>
        </p:nvCxnSpPr>
        <p:spPr>
          <a:xfrm flipH="1">
            <a:off x="8795555" y="1997272"/>
            <a:ext cx="9144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2EA495-B624-E7AA-5FFF-26287FF36594}"/>
              </a:ext>
            </a:extLst>
          </p:cNvPr>
          <p:cNvCxnSpPr>
            <a:cxnSpLocks/>
          </p:cNvCxnSpPr>
          <p:nvPr/>
        </p:nvCxnSpPr>
        <p:spPr>
          <a:xfrm flipH="1">
            <a:off x="8795555" y="2827550"/>
            <a:ext cx="9144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561B332-699B-554D-0965-31744BAA0FAC}"/>
              </a:ext>
            </a:extLst>
          </p:cNvPr>
          <p:cNvCxnSpPr>
            <a:cxnSpLocks/>
          </p:cNvCxnSpPr>
          <p:nvPr/>
        </p:nvCxnSpPr>
        <p:spPr>
          <a:xfrm flipH="1">
            <a:off x="8795555" y="3657828"/>
            <a:ext cx="9144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5F741D-85E9-FDFF-DA6A-4B7AA440B92F}"/>
              </a:ext>
            </a:extLst>
          </p:cNvPr>
          <p:cNvCxnSpPr>
            <a:cxnSpLocks/>
          </p:cNvCxnSpPr>
          <p:nvPr/>
        </p:nvCxnSpPr>
        <p:spPr>
          <a:xfrm flipH="1">
            <a:off x="8795555" y="4488106"/>
            <a:ext cx="9144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543AC84-88B5-49F2-3710-C4632B320477}"/>
              </a:ext>
            </a:extLst>
          </p:cNvPr>
          <p:cNvCxnSpPr>
            <a:cxnSpLocks/>
          </p:cNvCxnSpPr>
          <p:nvPr/>
        </p:nvCxnSpPr>
        <p:spPr>
          <a:xfrm flipH="1">
            <a:off x="8795555" y="5318384"/>
            <a:ext cx="914400" cy="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1DA1276-B45E-3673-90C0-BB7D2A78A7C8}"/>
              </a:ext>
            </a:extLst>
          </p:cNvPr>
          <p:cNvSpPr txBox="1"/>
          <p:nvPr/>
        </p:nvSpPr>
        <p:spPr>
          <a:xfrm>
            <a:off x="10729177" y="2197344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D45CD3-408B-7FBF-AA4B-E9EFEB797106}"/>
              </a:ext>
            </a:extLst>
          </p:cNvPr>
          <p:cNvSpPr txBox="1"/>
          <p:nvPr/>
        </p:nvSpPr>
        <p:spPr>
          <a:xfrm>
            <a:off x="10729177" y="2694838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1EA707-2BA3-8241-1F6A-D5FEF587CA9D}"/>
              </a:ext>
            </a:extLst>
          </p:cNvPr>
          <p:cNvSpPr txBox="1"/>
          <p:nvPr/>
        </p:nvSpPr>
        <p:spPr>
          <a:xfrm>
            <a:off x="10729177" y="3192332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AEC7D1-B48F-92E6-ED1F-AAD2DE3D0191}"/>
              </a:ext>
            </a:extLst>
          </p:cNvPr>
          <p:cNvSpPr txBox="1"/>
          <p:nvPr/>
        </p:nvSpPr>
        <p:spPr>
          <a:xfrm>
            <a:off x="10729177" y="3689826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C02C21-4F44-27CD-E880-6209A0AFF7EF}"/>
              </a:ext>
            </a:extLst>
          </p:cNvPr>
          <p:cNvSpPr txBox="1"/>
          <p:nvPr/>
        </p:nvSpPr>
        <p:spPr>
          <a:xfrm>
            <a:off x="10729177" y="4187320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5E538F-7816-1D45-F63F-FBBEB663BC97}"/>
              </a:ext>
            </a:extLst>
          </p:cNvPr>
          <p:cNvSpPr txBox="1"/>
          <p:nvPr/>
        </p:nvSpPr>
        <p:spPr>
          <a:xfrm>
            <a:off x="10729177" y="4684814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6D41CF-FA80-BE8D-5D96-4E4DC20D8825}"/>
              </a:ext>
            </a:extLst>
          </p:cNvPr>
          <p:cNvSpPr txBox="1"/>
          <p:nvPr/>
        </p:nvSpPr>
        <p:spPr>
          <a:xfrm>
            <a:off x="7687363" y="2264838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74B7F3-4852-42E0-275D-28B6DB4B63FB}"/>
              </a:ext>
            </a:extLst>
          </p:cNvPr>
          <p:cNvSpPr txBox="1"/>
          <p:nvPr/>
        </p:nvSpPr>
        <p:spPr>
          <a:xfrm>
            <a:off x="7687363" y="2762332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9F93AB-C503-C6B7-6B45-438B6E1E3C03}"/>
              </a:ext>
            </a:extLst>
          </p:cNvPr>
          <p:cNvSpPr txBox="1"/>
          <p:nvPr/>
        </p:nvSpPr>
        <p:spPr>
          <a:xfrm>
            <a:off x="7687363" y="3259826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24CCF9-4B5D-3B37-C1C2-6666AF277F20}"/>
              </a:ext>
            </a:extLst>
          </p:cNvPr>
          <p:cNvSpPr txBox="1"/>
          <p:nvPr/>
        </p:nvSpPr>
        <p:spPr>
          <a:xfrm>
            <a:off x="7687363" y="3757320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1A91E5-18B9-2AFF-377F-BDEE116930C1}"/>
              </a:ext>
            </a:extLst>
          </p:cNvPr>
          <p:cNvSpPr txBox="1"/>
          <p:nvPr/>
        </p:nvSpPr>
        <p:spPr>
          <a:xfrm>
            <a:off x="7687363" y="4254814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D98095-34FD-C53C-8378-1494B25228CE}"/>
              </a:ext>
            </a:extLst>
          </p:cNvPr>
          <p:cNvSpPr txBox="1"/>
          <p:nvPr/>
        </p:nvSpPr>
        <p:spPr>
          <a:xfrm>
            <a:off x="7687363" y="4752308"/>
            <a:ext cx="27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93D844-86D1-6476-4A5D-420AF8979781}"/>
                  </a:ext>
                </a:extLst>
              </p:cNvPr>
              <p:cNvSpPr txBox="1"/>
              <p:nvPr/>
            </p:nvSpPr>
            <p:spPr>
              <a:xfrm>
                <a:off x="8338298" y="4840139"/>
                <a:ext cx="18424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⇌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793D844-86D1-6476-4A5D-420AF89797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98" y="4840139"/>
                <a:ext cx="1842427" cy="276999"/>
              </a:xfrm>
              <a:prstGeom prst="rect">
                <a:avLst/>
              </a:prstGeom>
              <a:blipFill>
                <a:blip r:embed="rId3"/>
                <a:stretch>
                  <a:fillRect l="-2055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>
            <a:extLst>
              <a:ext uri="{FF2B5EF4-FFF2-40B4-BE49-F238E27FC236}">
                <a16:creationId xmlns:a16="http://schemas.microsoft.com/office/drawing/2014/main" id="{D02E8D30-7877-948C-BCC1-7465B13E2F17}"/>
              </a:ext>
            </a:extLst>
          </p:cNvPr>
          <p:cNvSpPr/>
          <p:nvPr/>
        </p:nvSpPr>
        <p:spPr>
          <a:xfrm rot="16200000" flipV="1">
            <a:off x="8284149" y="4354803"/>
            <a:ext cx="914400" cy="914400"/>
          </a:xfrm>
          <a:prstGeom prst="arc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EF3106B5-59AD-3EC8-22E3-E6865D1D051C}"/>
              </a:ext>
            </a:extLst>
          </p:cNvPr>
          <p:cNvSpPr/>
          <p:nvPr/>
        </p:nvSpPr>
        <p:spPr>
          <a:xfrm rot="5400000" flipH="1" flipV="1">
            <a:off x="9800205" y="4351744"/>
            <a:ext cx="914400" cy="914400"/>
          </a:xfrm>
          <a:prstGeom prst="arc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EA2E45A-E08C-D11B-C14F-E8E3B881A667}"/>
                  </a:ext>
                </a:extLst>
              </p:cNvPr>
              <p:cNvSpPr txBox="1"/>
              <p:nvPr/>
            </p:nvSpPr>
            <p:spPr>
              <a:xfrm>
                <a:off x="8333808" y="2501260"/>
                <a:ext cx="515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𝑎𝑑𝑠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EA2E45A-E08C-D11B-C14F-E8E3B881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3808" y="2501260"/>
                <a:ext cx="515654" cy="276999"/>
              </a:xfrm>
              <a:prstGeom prst="rect">
                <a:avLst/>
              </a:prstGeom>
              <a:blipFill>
                <a:blip r:embed="rId4"/>
                <a:stretch>
                  <a:fillRect l="-9756" r="-24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7AB5E3-7FB3-421B-3078-2A8C930429C7}"/>
                  </a:ext>
                </a:extLst>
              </p:cNvPr>
              <p:cNvSpPr txBox="1"/>
              <p:nvPr/>
            </p:nvSpPr>
            <p:spPr>
              <a:xfrm>
                <a:off x="8307648" y="3466206"/>
                <a:ext cx="515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𝑎𝑑𝑠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D7AB5E3-7FB3-421B-3078-2A8C93042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648" y="3466206"/>
                <a:ext cx="515654" cy="276999"/>
              </a:xfrm>
              <a:prstGeom prst="rect">
                <a:avLst/>
              </a:prstGeom>
              <a:blipFill>
                <a:blip r:embed="rId5"/>
                <a:stretch>
                  <a:fillRect l="-12195" r="-2439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6D3927-CD38-4B15-C160-5F388EE6C9F8}"/>
                  </a:ext>
                </a:extLst>
              </p:cNvPr>
              <p:cNvSpPr txBox="1"/>
              <p:nvPr/>
            </p:nvSpPr>
            <p:spPr>
              <a:xfrm>
                <a:off x="7151379" y="3490658"/>
                <a:ext cx="5092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B6D3927-CD38-4B15-C160-5F388EE6C9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379" y="3490658"/>
                <a:ext cx="509242" cy="276999"/>
              </a:xfrm>
              <a:prstGeom prst="rect">
                <a:avLst/>
              </a:prstGeom>
              <a:blipFill>
                <a:blip r:embed="rId6"/>
                <a:stretch>
                  <a:fillRect l="-9756" r="-243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C0CC245-543F-BE2B-DAAD-C5F1992A9E8C}"/>
                  </a:ext>
                </a:extLst>
              </p:cNvPr>
              <p:cNvSpPr txBox="1"/>
              <p:nvPr/>
            </p:nvSpPr>
            <p:spPr>
              <a:xfrm>
                <a:off x="8337102" y="2903183"/>
                <a:ext cx="5156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𝑎𝑑𝑠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C0CC245-543F-BE2B-DAAD-C5F1992A9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7102" y="2903183"/>
                <a:ext cx="515654" cy="276999"/>
              </a:xfrm>
              <a:prstGeom prst="rect">
                <a:avLst/>
              </a:prstGeom>
              <a:blipFill>
                <a:blip r:embed="rId7"/>
                <a:stretch>
                  <a:fillRect l="-9756" r="-24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1BA0738-1BF5-8F87-2DA5-73B79AE4DE88}"/>
              </a:ext>
            </a:extLst>
          </p:cNvPr>
          <p:cNvCxnSpPr>
            <a:cxnSpLocks/>
          </p:cNvCxnSpPr>
          <p:nvPr/>
        </p:nvCxnSpPr>
        <p:spPr>
          <a:xfrm>
            <a:off x="8094215" y="2632632"/>
            <a:ext cx="239593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CFE94DF-8293-CEB2-6BB1-540C7107A434}"/>
              </a:ext>
            </a:extLst>
          </p:cNvPr>
          <p:cNvCxnSpPr>
            <a:cxnSpLocks/>
          </p:cNvCxnSpPr>
          <p:nvPr/>
        </p:nvCxnSpPr>
        <p:spPr>
          <a:xfrm>
            <a:off x="8094215" y="3030390"/>
            <a:ext cx="239593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2A753C2-35D4-4E70-118D-A7093502FB7C}"/>
              </a:ext>
            </a:extLst>
          </p:cNvPr>
          <p:cNvCxnSpPr>
            <a:cxnSpLocks/>
          </p:cNvCxnSpPr>
          <p:nvPr/>
        </p:nvCxnSpPr>
        <p:spPr>
          <a:xfrm>
            <a:off x="8094215" y="3596790"/>
            <a:ext cx="239593" cy="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reeform 52">
            <a:extLst>
              <a:ext uri="{FF2B5EF4-FFF2-40B4-BE49-F238E27FC236}">
                <a16:creationId xmlns:a16="http://schemas.microsoft.com/office/drawing/2014/main" id="{BC686D05-5E92-3026-A1C8-24BA0CE9F54C}"/>
              </a:ext>
            </a:extLst>
          </p:cNvPr>
          <p:cNvSpPr>
            <a:spLocks noChangeAspect="1"/>
          </p:cNvSpPr>
          <p:nvPr/>
        </p:nvSpPr>
        <p:spPr>
          <a:xfrm flipH="1">
            <a:off x="7660621" y="3540838"/>
            <a:ext cx="411218" cy="108000"/>
          </a:xfrm>
          <a:custGeom>
            <a:avLst/>
            <a:gdLst>
              <a:gd name="connsiteX0" fmla="*/ 0 w 708053"/>
              <a:gd name="connsiteY0" fmla="*/ 261874 h 509626"/>
              <a:gd name="connsiteX1" fmla="*/ 125427 w 708053"/>
              <a:gd name="connsiteY1" fmla="*/ 6974 h 509626"/>
              <a:gd name="connsiteX2" fmla="*/ 246807 w 708053"/>
              <a:gd name="connsiteY2" fmla="*/ 508681 h 509626"/>
              <a:gd name="connsiteX3" fmla="*/ 445062 w 708053"/>
              <a:gd name="connsiteY3" fmla="*/ 136447 h 509626"/>
              <a:gd name="connsiteX4" fmla="*/ 546213 w 708053"/>
              <a:gd name="connsiteY4" fmla="*/ 274012 h 509626"/>
              <a:gd name="connsiteX5" fmla="*/ 708053 w 708053"/>
              <a:gd name="connsiteY5" fmla="*/ 290196 h 509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053" h="509626">
                <a:moveTo>
                  <a:pt x="0" y="261874"/>
                </a:moveTo>
                <a:cubicBezTo>
                  <a:pt x="42146" y="113857"/>
                  <a:pt x="84293" y="-34160"/>
                  <a:pt x="125427" y="6974"/>
                </a:cubicBezTo>
                <a:cubicBezTo>
                  <a:pt x="166561" y="48108"/>
                  <a:pt x="193534" y="487102"/>
                  <a:pt x="246807" y="508681"/>
                </a:cubicBezTo>
                <a:cubicBezTo>
                  <a:pt x="300080" y="530260"/>
                  <a:pt x="395161" y="175559"/>
                  <a:pt x="445062" y="136447"/>
                </a:cubicBezTo>
                <a:cubicBezTo>
                  <a:pt x="494963" y="97335"/>
                  <a:pt x="502381" y="248387"/>
                  <a:pt x="546213" y="274012"/>
                </a:cubicBezTo>
                <a:cubicBezTo>
                  <a:pt x="590045" y="299637"/>
                  <a:pt x="649049" y="294916"/>
                  <a:pt x="708053" y="290196"/>
                </a:cubicBezTo>
              </a:path>
            </a:pathLst>
          </a:custGeom>
          <a:noFill/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6D902554-C2D1-1525-5B60-0C39714088E1}"/>
              </a:ext>
            </a:extLst>
          </p:cNvPr>
          <p:cNvSpPr/>
          <p:nvPr/>
        </p:nvSpPr>
        <p:spPr>
          <a:xfrm>
            <a:off x="8814622" y="2523404"/>
            <a:ext cx="165484" cy="659525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8C2E277C-312A-214B-3FB4-F91C57AF200D}"/>
              </a:ext>
            </a:extLst>
          </p:cNvPr>
          <p:cNvSpPr/>
          <p:nvPr/>
        </p:nvSpPr>
        <p:spPr>
          <a:xfrm rot="10800000" flipH="1">
            <a:off x="8661118" y="1961869"/>
            <a:ext cx="614193" cy="887949"/>
          </a:xfrm>
          <a:prstGeom prst="arc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F1B4141-959C-C24F-9459-76F6A0701DC4}"/>
              </a:ext>
            </a:extLst>
          </p:cNvPr>
          <p:cNvSpPr>
            <a:spLocks noChangeAspect="1"/>
          </p:cNvSpPr>
          <p:nvPr/>
        </p:nvSpPr>
        <p:spPr>
          <a:xfrm>
            <a:off x="9104698" y="1999297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2D8399D-EADF-3E0A-F115-899336E89C8A}"/>
                  </a:ext>
                </a:extLst>
              </p:cNvPr>
              <p:cNvSpPr txBox="1"/>
              <p:nvPr/>
            </p:nvSpPr>
            <p:spPr>
              <a:xfrm>
                <a:off x="9172557" y="2059992"/>
                <a:ext cx="2437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2D8399D-EADF-3E0A-F115-899336E89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557" y="2059992"/>
                <a:ext cx="243785" cy="215444"/>
              </a:xfrm>
              <a:prstGeom prst="rect">
                <a:avLst/>
              </a:prstGeom>
              <a:blipFill>
                <a:blip r:embed="rId8"/>
                <a:stretch>
                  <a:fillRect l="-15000" r="-5000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7C187979-729B-3579-D5EA-F3A70A610628}"/>
              </a:ext>
            </a:extLst>
          </p:cNvPr>
          <p:cNvSpPr>
            <a:spLocks noChangeAspect="1"/>
          </p:cNvSpPr>
          <p:nvPr/>
        </p:nvSpPr>
        <p:spPr>
          <a:xfrm>
            <a:off x="10124528" y="3043249"/>
            <a:ext cx="360000" cy="360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2A06E20-EFC2-1161-AF90-5F83C9C2B8C2}"/>
                  </a:ext>
                </a:extLst>
              </p:cNvPr>
              <p:cNvSpPr txBox="1"/>
              <p:nvPr/>
            </p:nvSpPr>
            <p:spPr>
              <a:xfrm>
                <a:off x="10180553" y="3111103"/>
                <a:ext cx="23679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2A06E20-EFC2-1161-AF90-5F83C9C2B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0553" y="3111103"/>
                <a:ext cx="236796" cy="215444"/>
              </a:xfrm>
              <a:prstGeom prst="rect">
                <a:avLst/>
              </a:prstGeom>
              <a:blipFill>
                <a:blip r:embed="rId9"/>
                <a:stretch>
                  <a:fillRect l="-15000" r="-500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>
            <a:extLst>
              <a:ext uri="{FF2B5EF4-FFF2-40B4-BE49-F238E27FC236}">
                <a16:creationId xmlns:a16="http://schemas.microsoft.com/office/drawing/2014/main" id="{E36EA18F-46EA-1458-73D9-7D6D95DFFC56}"/>
              </a:ext>
            </a:extLst>
          </p:cNvPr>
          <p:cNvSpPr/>
          <p:nvPr/>
        </p:nvSpPr>
        <p:spPr>
          <a:xfrm rot="10800000">
            <a:off x="10286163" y="3041907"/>
            <a:ext cx="614193" cy="887949"/>
          </a:xfrm>
          <a:prstGeom prst="arc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11722"/>
            <a:ext cx="12192000" cy="906227"/>
            <a:chOff x="0" y="-21211"/>
            <a:chExt cx="12192000" cy="1639681"/>
          </a:xfrm>
        </p:grpSpPr>
        <p:sp>
          <p:nvSpPr>
            <p:cNvPr id="5" name="Rectangle 4"/>
            <p:cNvSpPr/>
            <p:nvPr/>
          </p:nvSpPr>
          <p:spPr>
            <a:xfrm>
              <a:off x="0" y="-21211"/>
              <a:ext cx="12192000" cy="162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ight Triangle 5"/>
            <p:cNvSpPr/>
            <p:nvPr/>
          </p:nvSpPr>
          <p:spPr>
            <a:xfrm flipH="1">
              <a:off x="0" y="125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0" y="107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ight Triangle 7"/>
            <p:cNvSpPr/>
            <p:nvPr/>
          </p:nvSpPr>
          <p:spPr>
            <a:xfrm flipH="1">
              <a:off x="0" y="1438470"/>
              <a:ext cx="12192000" cy="180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Hydrogen Permeation-type LIBS</a:t>
            </a:r>
            <a:endParaRPr lang="en-GB" sz="2800" baseline="-25000" dirty="0">
              <a:solidFill>
                <a:schemeClr val="bg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4006" y="6314400"/>
            <a:ext cx="12192000" cy="543600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07270" y="6314400"/>
            <a:ext cx="1274869" cy="5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t="11166" r="23799" b="11817"/>
          <a:stretch/>
        </p:blipFill>
        <p:spPr>
          <a:xfrm>
            <a:off x="3529764" y="6314400"/>
            <a:ext cx="677143" cy="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057" y="6314400"/>
            <a:ext cx="420945" cy="540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6314400"/>
            <a:ext cx="2154170" cy="540000"/>
            <a:chOff x="7584711" y="6314400"/>
            <a:chExt cx="2154170" cy="54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16"/>
            <a:stretch/>
          </p:blipFill>
          <p:spPr>
            <a:xfrm>
              <a:off x="7584711" y="6314400"/>
              <a:ext cx="1052084" cy="5400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4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1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77"/>
            <a:stretch/>
          </p:blipFill>
          <p:spPr>
            <a:xfrm>
              <a:off x="8608313" y="6314400"/>
              <a:ext cx="1130568" cy="540000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1C25A58-77B2-49A9-964F-62D7208E4DDA}"/>
              </a:ext>
            </a:extLst>
          </p:cNvPr>
          <p:cNvSpPr>
            <a:spLocks/>
          </p:cNvSpPr>
          <p:nvPr/>
        </p:nvSpPr>
        <p:spPr>
          <a:xfrm>
            <a:off x="2670293" y="3133672"/>
            <a:ext cx="270000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D1A47A5-232D-47BF-B4A3-AEC0F313F2F9}"/>
              </a:ext>
            </a:extLst>
          </p:cNvPr>
          <p:cNvSpPr>
            <a:spLocks/>
          </p:cNvSpPr>
          <p:nvPr/>
        </p:nvSpPr>
        <p:spPr>
          <a:xfrm>
            <a:off x="1805685" y="3133672"/>
            <a:ext cx="270000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C0D03C-AFE0-C5D6-0155-AFB85C0EB7B8}"/>
              </a:ext>
            </a:extLst>
          </p:cNvPr>
          <p:cNvSpPr>
            <a:spLocks/>
          </p:cNvSpPr>
          <p:nvPr/>
        </p:nvSpPr>
        <p:spPr>
          <a:xfrm>
            <a:off x="2237989" y="3133672"/>
            <a:ext cx="270000" cy="36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5DE3ED0-5AED-8F3B-7CFA-38EDC91DB4D9}"/>
              </a:ext>
            </a:extLst>
          </p:cNvPr>
          <p:cNvSpPr>
            <a:spLocks/>
          </p:cNvSpPr>
          <p:nvPr/>
        </p:nvSpPr>
        <p:spPr>
          <a:xfrm>
            <a:off x="1358735" y="4473850"/>
            <a:ext cx="180000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D23FB3E-0A66-0D01-36A4-12FB93B3DF28}"/>
              </a:ext>
            </a:extLst>
          </p:cNvPr>
          <p:cNvSpPr>
            <a:spLocks/>
          </p:cNvSpPr>
          <p:nvPr/>
        </p:nvSpPr>
        <p:spPr>
          <a:xfrm>
            <a:off x="1543702" y="4653850"/>
            <a:ext cx="183600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B76E897-D962-DFA4-09B4-F43E1A8D1AEA}"/>
              </a:ext>
            </a:extLst>
          </p:cNvPr>
          <p:cNvSpPr>
            <a:spLocks/>
          </p:cNvSpPr>
          <p:nvPr/>
        </p:nvSpPr>
        <p:spPr>
          <a:xfrm>
            <a:off x="1279710" y="4383850"/>
            <a:ext cx="90000" cy="900000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C342233-CD77-931F-7C45-14DD58661602}"/>
              </a:ext>
            </a:extLst>
          </p:cNvPr>
          <p:cNvSpPr/>
          <p:nvPr/>
        </p:nvSpPr>
        <p:spPr>
          <a:xfrm>
            <a:off x="1631433" y="3439588"/>
            <a:ext cx="1483200" cy="200160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3B04427-A62F-F530-DCD4-6B2045CA468C}"/>
              </a:ext>
            </a:extLst>
          </p:cNvPr>
          <p:cNvSpPr/>
          <p:nvPr/>
        </p:nvSpPr>
        <p:spPr>
          <a:xfrm>
            <a:off x="945118" y="5445906"/>
            <a:ext cx="2855741" cy="6911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Round Same-side Corner of Rectangle 68">
            <a:extLst>
              <a:ext uri="{FF2B5EF4-FFF2-40B4-BE49-F238E27FC236}">
                <a16:creationId xmlns:a16="http://schemas.microsoft.com/office/drawing/2014/main" id="{DDF054A1-3E1B-1C9B-2D55-C890A94AF6A8}"/>
              </a:ext>
            </a:extLst>
          </p:cNvPr>
          <p:cNvSpPr/>
          <p:nvPr/>
        </p:nvSpPr>
        <p:spPr>
          <a:xfrm rot="10800000">
            <a:off x="1638719" y="4312541"/>
            <a:ext cx="1475914" cy="1128772"/>
          </a:xfrm>
          <a:prstGeom prst="round2SameRect">
            <a:avLst>
              <a:gd name="adj1" fmla="val 21522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40FF6B8E-78C9-C1FC-291A-611B51C50981}"/>
              </a:ext>
            </a:extLst>
          </p:cNvPr>
          <p:cNvSpPr/>
          <p:nvPr/>
        </p:nvSpPr>
        <p:spPr>
          <a:xfrm>
            <a:off x="1871834" y="1960793"/>
            <a:ext cx="135000" cy="2700000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FF7DD3A8-EA7A-42BA-6C55-54ACF4CA9AB1}"/>
              </a:ext>
            </a:extLst>
          </p:cNvPr>
          <p:cNvSpPr/>
          <p:nvPr/>
        </p:nvSpPr>
        <p:spPr>
          <a:xfrm>
            <a:off x="2745078" y="1496529"/>
            <a:ext cx="135000" cy="36000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73D8ADB-02FF-919D-3817-47CDA672CA21}"/>
              </a:ext>
            </a:extLst>
          </p:cNvPr>
          <p:cNvSpPr txBox="1"/>
          <p:nvPr/>
        </p:nvSpPr>
        <p:spPr>
          <a:xfrm>
            <a:off x="869202" y="2152541"/>
            <a:ext cx="1054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Thermometer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B4580DC-2AFF-53FC-B44B-6074590AF0E7}"/>
              </a:ext>
            </a:extLst>
          </p:cNvPr>
          <p:cNvSpPr txBox="1"/>
          <p:nvPr/>
        </p:nvSpPr>
        <p:spPr>
          <a:xfrm rot="16200000">
            <a:off x="2047599" y="1674179"/>
            <a:ext cx="654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REFLUX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1102F93-5FCC-B17C-263A-7CB1788202EF}"/>
              </a:ext>
            </a:extLst>
          </p:cNvPr>
          <p:cNvSpPr txBox="1"/>
          <p:nvPr/>
        </p:nvSpPr>
        <p:spPr>
          <a:xfrm>
            <a:off x="3011708" y="2802431"/>
            <a:ext cx="8368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Pt counter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4D316D1-763F-8B6E-A2A0-A2A167D122D8}"/>
              </a:ext>
            </a:extLst>
          </p:cNvPr>
          <p:cNvSpPr txBox="1"/>
          <p:nvPr/>
        </p:nvSpPr>
        <p:spPr>
          <a:xfrm>
            <a:off x="1944683" y="5514488"/>
            <a:ext cx="668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Heating</a:t>
            </a:r>
          </a:p>
        </p:txBody>
      </p:sp>
      <p:sp>
        <p:nvSpPr>
          <p:cNvPr id="74" name="Down Arrow 73">
            <a:extLst>
              <a:ext uri="{FF2B5EF4-FFF2-40B4-BE49-F238E27FC236}">
                <a16:creationId xmlns:a16="http://schemas.microsoft.com/office/drawing/2014/main" id="{5E9DC381-4D57-B368-6B12-B5B731E38953}"/>
              </a:ext>
            </a:extLst>
          </p:cNvPr>
          <p:cNvSpPr/>
          <p:nvPr/>
        </p:nvSpPr>
        <p:spPr>
          <a:xfrm rot="10800000">
            <a:off x="2284708" y="2172866"/>
            <a:ext cx="180000" cy="9000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7B38862-CB4C-12CE-8B43-89EB84AB9A95}"/>
              </a:ext>
            </a:extLst>
          </p:cNvPr>
          <p:cNvSpPr txBox="1"/>
          <p:nvPr/>
        </p:nvSpPr>
        <p:spPr>
          <a:xfrm>
            <a:off x="1789293" y="8945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C0EFABE-C437-70E2-0719-C64EF8833898}"/>
              </a:ext>
            </a:extLst>
          </p:cNvPr>
          <p:cNvSpPr txBox="1"/>
          <p:nvPr/>
        </p:nvSpPr>
        <p:spPr>
          <a:xfrm>
            <a:off x="787166" y="340324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744BB15D-7BAA-9619-BAC8-54BFAE3C8A57}"/>
              </a:ext>
            </a:extLst>
          </p:cNvPr>
          <p:cNvSpPr/>
          <p:nvPr/>
        </p:nvSpPr>
        <p:spPr>
          <a:xfrm>
            <a:off x="2083324" y="1064574"/>
            <a:ext cx="759234" cy="434288"/>
          </a:xfrm>
          <a:custGeom>
            <a:avLst/>
            <a:gdLst>
              <a:gd name="connsiteX0" fmla="*/ 744717 w 759234"/>
              <a:gd name="connsiteY0" fmla="*/ 434288 h 434288"/>
              <a:gd name="connsiteX1" fmla="*/ 659876 w 759234"/>
              <a:gd name="connsiteY1" fmla="*/ 47789 h 434288"/>
              <a:gd name="connsiteX2" fmla="*/ 0 w 759234"/>
              <a:gd name="connsiteY2" fmla="*/ 19508 h 43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234" h="434288">
                <a:moveTo>
                  <a:pt x="744717" y="434288"/>
                </a:moveTo>
                <a:cubicBezTo>
                  <a:pt x="764356" y="275603"/>
                  <a:pt x="783996" y="116919"/>
                  <a:pt x="659876" y="47789"/>
                </a:cubicBezTo>
                <a:cubicBezTo>
                  <a:pt x="535756" y="-21341"/>
                  <a:pt x="267878" y="-917"/>
                  <a:pt x="0" y="19508"/>
                </a:cubicBez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15B82F8-6E6A-A71F-9D58-0026653BCBE4}"/>
              </a:ext>
            </a:extLst>
          </p:cNvPr>
          <p:cNvSpPr txBox="1"/>
          <p:nvPr/>
        </p:nvSpPr>
        <p:spPr>
          <a:xfrm>
            <a:off x="1001111" y="4130831"/>
            <a:ext cx="6447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3B1A903-3755-1883-1F75-0F29DDB8F3B9}"/>
              </a:ext>
            </a:extLst>
          </p:cNvPr>
          <p:cNvSpPr txBox="1"/>
          <p:nvPr/>
        </p:nvSpPr>
        <p:spPr>
          <a:xfrm>
            <a:off x="1855405" y="5125337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0.5M Na</a:t>
            </a:r>
            <a:r>
              <a:rPr lang="en-GB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en-GB" sz="1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575140C0-9CBF-A09F-3B2A-DD925EA94EB3}"/>
              </a:ext>
            </a:extLst>
          </p:cNvPr>
          <p:cNvSpPr/>
          <p:nvPr/>
        </p:nvSpPr>
        <p:spPr>
          <a:xfrm>
            <a:off x="2758578" y="4753187"/>
            <a:ext cx="108000" cy="18000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62C7C8F-7EED-6F17-ACEF-532A7A5E202C}"/>
              </a:ext>
            </a:extLst>
          </p:cNvPr>
          <p:cNvSpPr>
            <a:spLocks noChangeAspect="1"/>
          </p:cNvSpPr>
          <p:nvPr/>
        </p:nvSpPr>
        <p:spPr>
          <a:xfrm>
            <a:off x="1107431" y="4704528"/>
            <a:ext cx="1966971" cy="26708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EF966A5-AE52-BCBE-F9F6-513ABD38A0B7}"/>
              </a:ext>
            </a:extLst>
          </p:cNvPr>
          <p:cNvCxnSpPr>
            <a:cxnSpLocks/>
            <a:stCxn id="84" idx="0"/>
          </p:cNvCxnSpPr>
          <p:nvPr/>
        </p:nvCxnSpPr>
        <p:spPr>
          <a:xfrm flipV="1">
            <a:off x="2090917" y="1729048"/>
            <a:ext cx="6216731" cy="297548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BEE8B6EA-B44A-FD3F-22A7-57D2EB7A406F}"/>
              </a:ext>
            </a:extLst>
          </p:cNvPr>
          <p:cNvCxnSpPr>
            <a:cxnSpLocks/>
            <a:stCxn id="84" idx="4"/>
          </p:cNvCxnSpPr>
          <p:nvPr/>
        </p:nvCxnSpPr>
        <p:spPr>
          <a:xfrm>
            <a:off x="2090917" y="4971610"/>
            <a:ext cx="6837242" cy="83342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A004F6B-6F62-875D-E374-F23FC0E5471B}"/>
              </a:ext>
            </a:extLst>
          </p:cNvPr>
          <p:cNvSpPr/>
          <p:nvPr/>
        </p:nvSpPr>
        <p:spPr>
          <a:xfrm>
            <a:off x="599551" y="4569886"/>
            <a:ext cx="435836" cy="494934"/>
          </a:xfrm>
          <a:custGeom>
            <a:avLst/>
            <a:gdLst>
              <a:gd name="connsiteX0" fmla="*/ 0 w 435836"/>
              <a:gd name="connsiteY0" fmla="*/ 222492 h 494934"/>
              <a:gd name="connsiteX1" fmla="*/ 136733 w 435836"/>
              <a:gd name="connsiteY1" fmla="*/ 8847 h 494934"/>
              <a:gd name="connsiteX2" fmla="*/ 299103 w 435836"/>
              <a:gd name="connsiteY2" fmla="*/ 487411 h 494934"/>
              <a:gd name="connsiteX3" fmla="*/ 435836 w 435836"/>
              <a:gd name="connsiteY3" fmla="*/ 256675 h 4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836" h="494934">
                <a:moveTo>
                  <a:pt x="0" y="222492"/>
                </a:moveTo>
                <a:cubicBezTo>
                  <a:pt x="43441" y="93593"/>
                  <a:pt x="86883" y="-35306"/>
                  <a:pt x="136733" y="8847"/>
                </a:cubicBezTo>
                <a:cubicBezTo>
                  <a:pt x="186584" y="53000"/>
                  <a:pt x="249253" y="446106"/>
                  <a:pt x="299103" y="487411"/>
                </a:cubicBezTo>
                <a:cubicBezTo>
                  <a:pt x="348954" y="528716"/>
                  <a:pt x="392395" y="392695"/>
                  <a:pt x="435836" y="2566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94FA2-970F-FA83-CD7C-4BA7DD1A2471}"/>
              </a:ext>
            </a:extLst>
          </p:cNvPr>
          <p:cNvSpPr txBox="1"/>
          <p:nvPr/>
        </p:nvSpPr>
        <p:spPr>
          <a:xfrm>
            <a:off x="137073" y="5075189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LIBS acquisition</a:t>
            </a:r>
          </a:p>
        </p:txBody>
      </p:sp>
    </p:spTree>
    <p:extLst>
      <p:ext uri="{BB962C8B-B14F-4D97-AF65-F5344CB8AC3E}">
        <p14:creationId xmlns:p14="http://schemas.microsoft.com/office/powerpoint/2010/main" val="1410783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8EA95304E764D88BCDDDB9D7050E6" ma:contentTypeVersion="12" ma:contentTypeDescription="Create a new document." ma:contentTypeScope="" ma:versionID="fab76fd64c885bdced360a4921d8fd57">
  <xsd:schema xmlns:xsd="http://www.w3.org/2001/XMLSchema" xmlns:xs="http://www.w3.org/2001/XMLSchema" xmlns:p="http://schemas.microsoft.com/office/2006/metadata/properties" xmlns:ns2="cf68166e-e9b1-466d-a940-1cc3a7dad26b" xmlns:ns3="5fa26eaa-1bf8-4de3-8ad9-926468f08142" targetNamespace="http://schemas.microsoft.com/office/2006/metadata/properties" ma:root="true" ma:fieldsID="8c6ba0441b1a40028d6b688ad656a2f3" ns2:_="" ns3:_="">
    <xsd:import namespace="cf68166e-e9b1-466d-a940-1cc3a7dad26b"/>
    <xsd:import namespace="5fa26eaa-1bf8-4de3-8ad9-926468f0814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68166e-e9b1-466d-a940-1cc3a7dad26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be4ddc36-2f70-45bd-b5ac-e03d78f1c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26eaa-1bf8-4de3-8ad9-926468f0814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a008b5c-46ef-43c2-9164-e4de14fcb2fe}" ma:internalName="TaxCatchAll" ma:showField="CatchAllData" ma:web="5fa26eaa-1bf8-4de3-8ad9-926468f081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68166e-e9b1-466d-a940-1cc3a7dad26b">
      <Terms xmlns="http://schemas.microsoft.com/office/infopath/2007/PartnerControls"/>
    </lcf76f155ced4ddcb4097134ff3c332f>
    <TaxCatchAll xmlns="5fa26eaa-1bf8-4de3-8ad9-926468f08142" xsi:nil="true"/>
  </documentManagement>
</p:properties>
</file>

<file path=customXml/itemProps1.xml><?xml version="1.0" encoding="utf-8"?>
<ds:datastoreItem xmlns:ds="http://schemas.openxmlformats.org/officeDocument/2006/customXml" ds:itemID="{444B91DC-CBA2-4EFB-95ED-9EEDAB81A626}"/>
</file>

<file path=customXml/itemProps2.xml><?xml version="1.0" encoding="utf-8"?>
<ds:datastoreItem xmlns:ds="http://schemas.openxmlformats.org/officeDocument/2006/customXml" ds:itemID="{D673075A-FEFE-41D8-B7AF-0CB590B33BD0}"/>
</file>

<file path=customXml/itemProps3.xml><?xml version="1.0" encoding="utf-8"?>
<ds:datastoreItem xmlns:ds="http://schemas.openxmlformats.org/officeDocument/2006/customXml" ds:itemID="{A4C5E40D-4C49-4B9A-A853-2248211FD801}"/>
</file>

<file path=docProps/app.xml><?xml version="1.0" encoding="utf-8"?>
<Properties xmlns="http://schemas.openxmlformats.org/officeDocument/2006/extended-properties" xmlns:vt="http://schemas.openxmlformats.org/officeDocument/2006/docPropsVTypes">
  <TotalTime>14461</TotalTime>
  <Words>828</Words>
  <Application>Microsoft Office PowerPoint</Application>
  <PresentationFormat>Widescreen</PresentationFormat>
  <Paragraphs>165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Hillman</dc:creator>
  <cp:lastModifiedBy>Thomas Hillman</cp:lastModifiedBy>
  <cp:revision>390</cp:revision>
  <dcterms:created xsi:type="dcterms:W3CDTF">2023-06-12T15:06:27Z</dcterms:created>
  <dcterms:modified xsi:type="dcterms:W3CDTF">2025-02-19T10:43:14Z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0x01010045B8EA95304E764D88BCDDDB9D7050E6</vt:lpwstr>
  </property>
</Properties>
</file>