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82" r:id="rId2"/>
  </p:sldMasterIdLst>
  <p:notesMasterIdLst>
    <p:notesMasterId r:id="rId13"/>
  </p:notesMasterIdLst>
  <p:sldIdLst>
    <p:sldId id="256" r:id="rId3"/>
    <p:sldId id="313" r:id="rId4"/>
    <p:sldId id="257" r:id="rId5"/>
    <p:sldId id="308" r:id="rId6"/>
    <p:sldId id="309" r:id="rId7"/>
    <p:sldId id="303" r:id="rId8"/>
    <p:sldId id="310" r:id="rId9"/>
    <p:sldId id="311" r:id="rId10"/>
    <p:sldId id="312"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DBFE"/>
    <a:srgbClr val="049EDA"/>
    <a:srgbClr val="7CEFFC"/>
    <a:srgbClr val="C6C8C9"/>
    <a:srgbClr val="019BD8"/>
    <a:srgbClr val="7FF2FD"/>
    <a:srgbClr val="184074"/>
    <a:srgbClr val="99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201BC-E863-4F5B-BD37-C4BFBD58E9D4}" v="2645" dt="2025-09-23T14:20:41.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00" b="1" i="0" u="none" strike="noStrike" kern="1200" spc="0" baseline="0" noProof="0">
                <a:solidFill>
                  <a:schemeClr val="tx1">
                    <a:lumMod val="65000"/>
                    <a:lumOff val="35000"/>
                  </a:schemeClr>
                </a:solidFill>
                <a:latin typeface="+mn-lt"/>
                <a:ea typeface="+mn-ea"/>
                <a:cs typeface="+mn-cs"/>
              </a:defRPr>
            </a:pPr>
            <a:r>
              <a:rPr lang="en-US" sz="1400" b="1" dirty="0"/>
              <a:t> PROJECT REQUIREMENTS</a:t>
            </a:r>
          </a:p>
        </c:rich>
      </c:tx>
      <c:layout>
        <c:manualLayout>
          <c:xMode val="edge"/>
          <c:yMode val="edge"/>
          <c:x val="0.26913227328597611"/>
          <c:y val="4.2303293323759816E-2"/>
        </c:manualLayout>
      </c:layout>
      <c:overlay val="0"/>
      <c:spPr>
        <a:noFill/>
        <a:ln>
          <a:noFill/>
        </a:ln>
        <a:effectLst/>
      </c:spPr>
      <c:txPr>
        <a:bodyPr rot="0" spcFirstLastPara="1" vertOverflow="ellipsis" vert="horz" wrap="square" anchor="ctr" anchorCtr="1"/>
        <a:lstStyle/>
        <a:p>
          <a:pPr>
            <a:defRPr lang="en-GB" sz="1400" b="1"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26348314805501"/>
          <c:y val="0.3021152758627263"/>
          <c:w val="0.52777062197832247"/>
          <c:h val="0.56666852680940838"/>
        </c:manualLayout>
      </c:layout>
      <c:doughnutChart>
        <c:varyColors val="1"/>
        <c:ser>
          <c:idx val="0"/>
          <c:order val="0"/>
          <c:tx>
            <c:strRef>
              <c:f>Sheet1!$B$1</c:f>
              <c:strCache>
                <c:ptCount val="1"/>
                <c:pt idx="0">
                  <c:v>CUI PROJECT OPERATIONAL FINDINGS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FE6-4453-B1A5-E959157C2B8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FE6-4453-B1A5-E959157C2B87}"/>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4FE6-4453-B1A5-E959157C2B87}"/>
              </c:ext>
            </c:extLst>
          </c:dPt>
          <c:cat>
            <c:strRef>
              <c:f>Sheet1!$A$2:$A$4</c:f>
              <c:strCache>
                <c:ptCount val="3"/>
                <c:pt idx="0">
                  <c:v>non piggable</c:v>
                </c:pt>
                <c:pt idx="1">
                  <c:v>engineered piggable</c:v>
                </c:pt>
                <c:pt idx="2">
                  <c:v>piggable</c:v>
                </c:pt>
              </c:strCache>
            </c:strRef>
          </c:cat>
          <c:val>
            <c:numRef>
              <c:f>Sheet1!$B$2:$B$4</c:f>
              <c:numCache>
                <c:formatCode>General</c:formatCode>
                <c:ptCount val="3"/>
                <c:pt idx="0">
                  <c:v>80</c:v>
                </c:pt>
                <c:pt idx="1">
                  <c:v>5</c:v>
                </c:pt>
                <c:pt idx="2">
                  <c:v>15</c:v>
                </c:pt>
              </c:numCache>
            </c:numRef>
          </c:val>
          <c:extLst>
            <c:ext xmlns:c16="http://schemas.microsoft.com/office/drawing/2014/chart" uri="{C3380CC4-5D6E-409C-BE32-E72D297353CC}">
              <c16:uniqueId val="{00000006-4FE6-4453-B1A5-E959157C2B8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AACEAFD5-63CF-4AFC-B46F-BE086C5D447C}">
      <dgm:prSet phldrT="[Text]"/>
      <dgm:spPr>
        <a:solidFill>
          <a:schemeClr val="accent2"/>
        </a:solidFill>
        <a:ln>
          <a:solidFill>
            <a:schemeClr val="accent2"/>
          </a:solidFill>
        </a:ln>
      </dgm:spPr>
      <dgm:t>
        <a:bodyPr rtlCol="0"/>
        <a:lstStyle/>
        <a:p>
          <a:pPr rtl="0"/>
          <a:r>
            <a:rPr lang="en-GB" noProof="0" dirty="0"/>
            <a:t>2009/2010</a:t>
          </a:r>
        </a:p>
      </dgm:t>
    </dgm:pt>
    <dgm:pt modelId="{7A0BD8EC-BB4A-4912-A54E-6F39B681264E}" type="parTrans" cxnId="{AE101ABC-7EA3-4444-A576-8AB15A371C84}">
      <dgm:prSet/>
      <dgm:spPr/>
      <dgm:t>
        <a:bodyPr rtlCol="0"/>
        <a:lstStyle/>
        <a:p>
          <a:pPr rtl="0"/>
          <a:endParaRPr lang="en-GB" noProof="0" dirty="0"/>
        </a:p>
      </dgm:t>
    </dgm:pt>
    <dgm:pt modelId="{7A8D4B4D-06E9-4958-810D-A6226B6AC588}" type="sibTrans" cxnId="{AE101ABC-7EA3-4444-A576-8AB15A371C84}">
      <dgm:prSet/>
      <dgm:spPr/>
      <dgm:t>
        <a:bodyPr rtlCol="0"/>
        <a:lstStyle/>
        <a:p>
          <a:pPr rtl="0"/>
          <a:endParaRPr lang="en-GB" noProof="0" dirty="0"/>
        </a:p>
      </dgm:t>
    </dgm:pt>
    <dgm:pt modelId="{349299C9-846E-4827-813A-349CCCE20782}">
      <dgm:prSet phldrT="[Text]" custT="1"/>
      <dgm:spPr/>
      <dgm:t>
        <a:bodyPr rtlCol="0"/>
        <a:lstStyle/>
        <a:p>
          <a:pPr rtl="0"/>
          <a:r>
            <a:rPr lang="en-GB" sz="1100" noProof="0" dirty="0">
              <a:latin typeface="Calibri" panose="020F0502020204030204" pitchFamily="34" charset="0"/>
              <a:ea typeface="Calibri" panose="020F0502020204030204" pitchFamily="34" charset="0"/>
              <a:cs typeface="Calibri" panose="020F0502020204030204" pitchFamily="34" charset="0"/>
            </a:rPr>
            <a:t>Known projects have been based in Brazil where Exxon and Petrobras  have a defined testing scope based upon inspection of new and utilised co-flexibles specifically. This project review has been ongoing for 10 years. Covering ‘UT’ and ‘ECI’ and ‘PEC’ mainly also Radiography onsite and subsea</a:t>
          </a:r>
        </a:p>
      </dgm:t>
    </dgm:pt>
    <dgm:pt modelId="{AEA27547-B9ED-4994-BD27-04EC297EF367}" type="parTrans" cxnId="{0EFA3039-6828-403C-9445-4359BA6645E6}">
      <dgm:prSet/>
      <dgm:spPr/>
      <dgm:t>
        <a:bodyPr rtlCol="0"/>
        <a:lstStyle/>
        <a:p>
          <a:pPr rtl="0"/>
          <a:endParaRPr lang="en-GB" noProof="0" dirty="0"/>
        </a:p>
      </dgm:t>
    </dgm:pt>
    <dgm:pt modelId="{9D819F52-ACA0-4B08-8256-DF6BD8FA3A0B}" type="sibTrans" cxnId="{0EFA3039-6828-403C-9445-4359BA6645E6}">
      <dgm:prSet/>
      <dgm:spPr/>
      <dgm:t>
        <a:bodyPr rtlCol="0"/>
        <a:lstStyle/>
        <a:p>
          <a:pPr rtl="0"/>
          <a:endParaRPr lang="en-GB" noProof="0" dirty="0"/>
        </a:p>
      </dgm:t>
    </dgm:pt>
    <dgm:pt modelId="{D07AD3FD-84FF-467E-9693-752776549C61}">
      <dgm:prSet phldrT="[Text]"/>
      <dgm:spPr>
        <a:solidFill>
          <a:schemeClr val="accent1"/>
        </a:solidFill>
        <a:ln>
          <a:solidFill>
            <a:schemeClr val="accent1"/>
          </a:solidFill>
        </a:ln>
      </dgm:spPr>
      <dgm:t>
        <a:bodyPr rtlCol="0"/>
        <a:lstStyle/>
        <a:p>
          <a:pPr rtl="0"/>
          <a:r>
            <a:rPr lang="en-GB" noProof="0" dirty="0"/>
            <a:t>2005</a:t>
          </a:r>
        </a:p>
      </dgm:t>
    </dgm:pt>
    <dgm:pt modelId="{7B691773-F524-4FAD-A272-BDF0B0C4370A}" type="parTrans" cxnId="{55492768-9A5E-4F74-AC7C-959C5C24EFD3}">
      <dgm:prSet/>
      <dgm:spPr/>
      <dgm:t>
        <a:bodyPr rtlCol="0"/>
        <a:lstStyle/>
        <a:p>
          <a:pPr rtl="0"/>
          <a:endParaRPr lang="en-GB" noProof="0" dirty="0"/>
        </a:p>
      </dgm:t>
    </dgm:pt>
    <dgm:pt modelId="{A8C9B7A9-BC2A-4753-B7F0-F2E361D95520}" type="sibTrans" cxnId="{55492768-9A5E-4F74-AC7C-959C5C24EFD3}">
      <dgm:prSet/>
      <dgm:spPr/>
      <dgm:t>
        <a:bodyPr rtlCol="0"/>
        <a:lstStyle/>
        <a:p>
          <a:pPr rtl="0"/>
          <a:endParaRPr lang="en-GB" noProof="0" dirty="0"/>
        </a:p>
      </dgm:t>
    </dgm:pt>
    <dgm:pt modelId="{5D70EFF5-8B31-4A1F-AE44-51E4CF0013EB}">
      <dgm:prSet phldrT="[Text]"/>
      <dgm:spPr/>
      <dgm:t>
        <a:bodyPr rtlCol="0"/>
        <a:lstStyle/>
        <a:p>
          <a:pPr rtl="0"/>
          <a:r>
            <a:rPr lang="en-GB" noProof="0" dirty="0">
              <a:latin typeface="Calibri" panose="020F0502020204030204" pitchFamily="34" charset="0"/>
              <a:ea typeface="Calibri" panose="020F0502020204030204" pitchFamily="34" charset="0"/>
              <a:cs typeface="Calibri" panose="020F0502020204030204" pitchFamily="34" charset="0"/>
            </a:rPr>
            <a:t>The development of automated ‘UT’ crawlers and ‘PEC’ and ‘ECI’ ,ART ,were all dependent based upon removal of external coatings by cutting and blasting the pipe subsea. ’UT’ from practical experience does not have the energy/power to gain depth definition through coatings. </a:t>
          </a:r>
        </a:p>
      </dgm:t>
    </dgm:pt>
    <dgm:pt modelId="{96C720A0-FEEF-48D1-8DF6-ABA03C304822}" type="parTrans" cxnId="{E97FF64F-8020-497E-AE7D-2395DDA4560D}">
      <dgm:prSet/>
      <dgm:spPr/>
      <dgm:t>
        <a:bodyPr rtlCol="0"/>
        <a:lstStyle/>
        <a:p>
          <a:pPr rtl="0"/>
          <a:endParaRPr lang="en-GB" noProof="0" dirty="0"/>
        </a:p>
      </dgm:t>
    </dgm:pt>
    <dgm:pt modelId="{B6A59CDE-18AD-4553-B6C5-FF001A8E8510}" type="sibTrans" cxnId="{E97FF64F-8020-497E-AE7D-2395DDA4560D}">
      <dgm:prSet/>
      <dgm:spPr/>
      <dgm:t>
        <a:bodyPr rtlCol="0"/>
        <a:lstStyle/>
        <a:p>
          <a:pPr rtl="0"/>
          <a:endParaRPr lang="en-GB" noProof="0" dirty="0"/>
        </a:p>
      </dgm:t>
    </dgm:pt>
    <dgm:pt modelId="{D71FC021-6A65-44D1-95B9-0E6C89079866}">
      <dgm:prSet phldrT="[Text]"/>
      <dgm:spPr>
        <a:solidFill>
          <a:schemeClr val="accent5"/>
        </a:solidFill>
        <a:ln>
          <a:solidFill>
            <a:schemeClr val="accent5"/>
          </a:solidFill>
        </a:ln>
      </dgm:spPr>
      <dgm:t>
        <a:bodyPr rtlCol="0"/>
        <a:lstStyle/>
        <a:p>
          <a:pPr rtl="0"/>
          <a:r>
            <a:rPr lang="en-GB" noProof="0" dirty="0"/>
            <a:t>2020</a:t>
          </a:r>
        </a:p>
      </dgm:t>
    </dgm:pt>
    <dgm:pt modelId="{862AAE39-3AAD-40E3-BA20-90187BD73242}" type="parTrans" cxnId="{53239C96-427C-420B-95DC-546F3B30ED65}">
      <dgm:prSet/>
      <dgm:spPr/>
      <dgm:t>
        <a:bodyPr rtlCol="0"/>
        <a:lstStyle/>
        <a:p>
          <a:pPr rtl="0"/>
          <a:endParaRPr lang="en-GB" noProof="0" dirty="0"/>
        </a:p>
      </dgm:t>
    </dgm:pt>
    <dgm:pt modelId="{9B090D9D-470E-46E2-AABB-0368A52481AA}" type="sibTrans" cxnId="{53239C96-427C-420B-95DC-546F3B30ED65}">
      <dgm:prSet/>
      <dgm:spPr/>
      <dgm:t>
        <a:bodyPr rtlCol="0"/>
        <a:lstStyle/>
        <a:p>
          <a:pPr rtl="0"/>
          <a:endParaRPr lang="en-GB" noProof="0" dirty="0"/>
        </a:p>
      </dgm:t>
    </dgm:pt>
    <dgm:pt modelId="{4A6BB192-9983-4F48-BBC5-6E384EED7EC5}">
      <dgm:prSet phldrT="[Text]"/>
      <dgm:spPr/>
      <dgm:t>
        <a:bodyPr rtlCol="0"/>
        <a:lstStyle/>
        <a:p>
          <a:pPr rtl="0"/>
          <a:r>
            <a:rPr lang="en-GB" noProof="0" dirty="0">
              <a:latin typeface="Calibri" panose="020F0502020204030204" pitchFamily="34" charset="0"/>
              <a:ea typeface="Calibri" panose="020F0502020204030204" pitchFamily="34" charset="0"/>
              <a:cs typeface="Calibri" panose="020F0502020204030204" pitchFamily="34" charset="0"/>
            </a:rPr>
            <a:t>The development of Thermography stepped forwards and utilised on bundles inspections. Been ongoing post 5 years.</a:t>
          </a:r>
        </a:p>
      </dgm:t>
    </dgm:pt>
    <dgm:pt modelId="{230A6E4A-6CED-4DC0-AEFE-6859FE07B658}" type="parTrans" cxnId="{E3115EEA-DE9C-4F06-B8B3-BEB263D5F2B1}">
      <dgm:prSet/>
      <dgm:spPr/>
      <dgm:t>
        <a:bodyPr rtlCol="0"/>
        <a:lstStyle/>
        <a:p>
          <a:pPr rtl="0"/>
          <a:endParaRPr lang="en-GB" noProof="0" dirty="0"/>
        </a:p>
      </dgm:t>
    </dgm:pt>
    <dgm:pt modelId="{0B568EC2-5D2A-4B00-8047-B7832F245B44}" type="sibTrans" cxnId="{E3115EEA-DE9C-4F06-B8B3-BEB263D5F2B1}">
      <dgm:prSet/>
      <dgm:spPr/>
      <dgm:t>
        <a:bodyPr rtlCol="0"/>
        <a:lstStyle/>
        <a:p>
          <a:pPr rtl="0"/>
          <a:endParaRPr lang="en-GB" noProof="0" dirty="0"/>
        </a:p>
      </dgm:t>
    </dgm:pt>
    <dgm:pt modelId="{5EDA317F-AB2E-47DE-BA46-16FA60C3C561}">
      <dgm:prSet phldrT="[Text]"/>
      <dgm:spPr>
        <a:solidFill>
          <a:schemeClr val="accent3"/>
        </a:solidFill>
        <a:ln>
          <a:solidFill>
            <a:schemeClr val="accent3"/>
          </a:solidFill>
        </a:ln>
      </dgm:spPr>
      <dgm:t>
        <a:bodyPr rtlCol="0"/>
        <a:lstStyle/>
        <a:p>
          <a:pPr rtl="0"/>
          <a:r>
            <a:rPr lang="en-GB" noProof="0" dirty="0"/>
            <a:t>2022</a:t>
          </a:r>
        </a:p>
      </dgm:t>
    </dgm:pt>
    <dgm:pt modelId="{775EBB35-E8CF-4A14-B0A8-45A53D65E711}" type="parTrans" cxnId="{7B8F902E-4BA3-41AA-9991-54805A6B93DE}">
      <dgm:prSet/>
      <dgm:spPr/>
      <dgm:t>
        <a:bodyPr rtlCol="0"/>
        <a:lstStyle/>
        <a:p>
          <a:pPr rtl="0"/>
          <a:endParaRPr lang="en-GB" noProof="0" dirty="0"/>
        </a:p>
      </dgm:t>
    </dgm:pt>
    <dgm:pt modelId="{A75B061E-69EA-487C-8330-1430DA0F139D}" type="sibTrans" cxnId="{7B8F902E-4BA3-41AA-9991-54805A6B93DE}">
      <dgm:prSet/>
      <dgm:spPr/>
      <dgm:t>
        <a:bodyPr rtlCol="0"/>
        <a:lstStyle/>
        <a:p>
          <a:pPr rtl="0"/>
          <a:endParaRPr lang="en-GB" noProof="0" dirty="0"/>
        </a:p>
      </dgm:t>
    </dgm:pt>
    <dgm:pt modelId="{F757DBC8-3670-4122-937A-47DB91C0F3FE}">
      <dgm:prSet phldrT="[Text]"/>
      <dgm:spPr/>
      <dgm:t>
        <a:bodyPr rtlCol="0"/>
        <a:lstStyle/>
        <a:p>
          <a:pPr rtl="0"/>
          <a:r>
            <a:rPr lang="en-GB" b="0" i="0" u="none" noProof="0" dirty="0">
              <a:latin typeface="Calibri" panose="020F0502020204030204" pitchFamily="34" charset="0"/>
              <a:ea typeface="Calibri" panose="020F0502020204030204" pitchFamily="34" charset="0"/>
              <a:cs typeface="Calibri" panose="020F0502020204030204" pitchFamily="34" charset="0"/>
            </a:rPr>
            <a:t>  Development of scanning tools to define screening of pipelines and defects below coating.</a:t>
          </a:r>
          <a:endParaRPr lang="en-GB" noProof="0" dirty="0">
            <a:latin typeface="Calibri" panose="020F0502020204030204" pitchFamily="34" charset="0"/>
            <a:ea typeface="Calibri" panose="020F0502020204030204" pitchFamily="34" charset="0"/>
            <a:cs typeface="Calibri" panose="020F0502020204030204" pitchFamily="34" charset="0"/>
          </a:endParaRPr>
        </a:p>
      </dgm:t>
    </dgm:pt>
    <dgm:pt modelId="{8F483F27-8D97-48E5-9210-1B448F1CE277}" type="parTrans" cxnId="{8A3D4B73-3658-4A4C-9DFE-F59E22A79482}">
      <dgm:prSet/>
      <dgm:spPr/>
      <dgm:t>
        <a:bodyPr rtlCol="0"/>
        <a:lstStyle/>
        <a:p>
          <a:pPr rtl="0"/>
          <a:endParaRPr lang="en-GB" noProof="0" dirty="0"/>
        </a:p>
      </dgm:t>
    </dgm:pt>
    <dgm:pt modelId="{A46A41DD-2CA4-4800-8F85-546ABB24ED07}" type="sibTrans" cxnId="{8A3D4B73-3658-4A4C-9DFE-F59E22A79482}">
      <dgm:prSet/>
      <dgm:spPr/>
      <dgm:t>
        <a:bodyPr rtlCol="0"/>
        <a:lstStyle/>
        <a:p>
          <a:pPr rtl="0"/>
          <a:endParaRPr lang="en-GB" noProof="0" dirty="0"/>
        </a:p>
      </dgm:t>
    </dgm:pt>
    <dgm:pt modelId="{7B2FF309-5120-45E2-ACC8-F8FAA9DBDA55}">
      <dgm:prSet phldrT="[Text]"/>
      <dgm:spPr>
        <a:solidFill>
          <a:schemeClr val="accent4"/>
        </a:solidFill>
        <a:ln>
          <a:solidFill>
            <a:schemeClr val="accent4"/>
          </a:solidFill>
        </a:ln>
      </dgm:spPr>
      <dgm:t>
        <a:bodyPr rtlCol="0"/>
        <a:lstStyle/>
        <a:p>
          <a:pPr rtl="0"/>
          <a:r>
            <a:rPr lang="en-GB" noProof="0" dirty="0"/>
            <a:t>2023 -…</a:t>
          </a:r>
        </a:p>
      </dgm:t>
    </dgm:pt>
    <dgm:pt modelId="{2CF5AF8A-5687-489A-9838-EDDBB760D421}" type="parTrans" cxnId="{D35DB9DA-961B-46CD-BB14-44CD766D8CB7}">
      <dgm:prSet/>
      <dgm:spPr/>
      <dgm:t>
        <a:bodyPr rtlCol="0"/>
        <a:lstStyle/>
        <a:p>
          <a:pPr rtl="0"/>
          <a:endParaRPr lang="en-GB" noProof="0" dirty="0"/>
        </a:p>
      </dgm:t>
    </dgm:pt>
    <dgm:pt modelId="{D5CAA101-B828-45D7-965B-F77CD6FBA109}" type="sibTrans" cxnId="{D35DB9DA-961B-46CD-BB14-44CD766D8CB7}">
      <dgm:prSet/>
      <dgm:spPr/>
      <dgm:t>
        <a:bodyPr rtlCol="0"/>
        <a:lstStyle/>
        <a:p>
          <a:pPr rtl="0"/>
          <a:endParaRPr lang="en-GB" noProof="0" dirty="0"/>
        </a:p>
      </dgm:t>
    </dgm:pt>
    <dgm:pt modelId="{EE155DB2-6788-4019-961C-F8B89C275CE8}">
      <dgm:prSet phldrT="[Text]"/>
      <dgm:spPr/>
      <dgm:t>
        <a:bodyPr rtlCol="0"/>
        <a:lstStyle/>
        <a:p>
          <a:pPr rtl="0"/>
          <a:r>
            <a:rPr lang="en-GB" noProof="0" dirty="0">
              <a:latin typeface="Calibri" panose="020F0502020204030204" pitchFamily="34" charset="0"/>
              <a:ea typeface="Calibri" panose="020F0502020204030204" pitchFamily="34" charset="0"/>
              <a:cs typeface="Calibri" panose="020F0502020204030204" pitchFamily="34" charset="0"/>
            </a:rPr>
            <a:t>We require further investigation of the high resolution frequency electromagnetic probes on the market place for ‘PEC’ and ‘ECI’ specifically. These have the capacity to enable inspection through cement clad and coatings. For non piggable lines this is important to gain ‘WT’ definition. Improve capabilities</a:t>
          </a:r>
        </a:p>
        <a:p>
          <a:pPr rtl="0"/>
          <a:endParaRPr lang="en-GB" noProof="0" dirty="0">
            <a:latin typeface="Calibri" panose="020F0502020204030204" pitchFamily="34" charset="0"/>
            <a:ea typeface="Calibri" panose="020F0502020204030204" pitchFamily="34" charset="0"/>
            <a:cs typeface="Calibri" panose="020F0502020204030204" pitchFamily="34" charset="0"/>
          </a:endParaRPr>
        </a:p>
      </dgm:t>
    </dgm:pt>
    <dgm:pt modelId="{8395B9D5-FF39-4045-8569-9C13F11FB1E5}" type="parTrans" cxnId="{E3D274C7-DB39-45B8-B18F-742495FE5026}">
      <dgm:prSet/>
      <dgm:spPr/>
      <dgm:t>
        <a:bodyPr rtlCol="0"/>
        <a:lstStyle/>
        <a:p>
          <a:pPr rtl="0"/>
          <a:endParaRPr lang="en-GB" noProof="0" dirty="0"/>
        </a:p>
      </dgm:t>
    </dgm:pt>
    <dgm:pt modelId="{F94C628D-62C1-4AF5-B102-2A2AA7FD22DE}" type="sibTrans" cxnId="{E3D274C7-DB39-45B8-B18F-742495FE5026}">
      <dgm:prSet/>
      <dgm:spPr/>
      <dgm:t>
        <a:bodyPr rtlCol="0"/>
        <a:lstStyle/>
        <a:p>
          <a:pPr rtl="0"/>
          <a:endParaRPr lang="en-GB" noProof="0" dirty="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custScaleY="67580" custLinFactNeighborX="-94" custLinFactNeighborY="39269">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custScaleY="78835" custLinFactNeighborX="298" custLinFactNeighborY="33550">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custScaleY="91006" custLinFactNeighborX="621" custLinFactNeighborY="27021">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custLinFactNeighborY="22290">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custScaleY="101561" custLinFactNeighborX="-702" custLinFactNeighborY="21456">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5A7A062-FA53-4976-B49E-235CE658F38A}" type="presOf" srcId="{EE155DB2-6788-4019-961C-F8B89C275CE8}" destId="{B73D2BBA-574C-491E-A31C-8B6EA5CC871A}"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D274C7-DB39-45B8-B18F-742495FE5026}" srcId="{7B2FF309-5120-45E2-ACC8-F8FAA9DBDA55}" destId="{EE155DB2-6788-4019-961C-F8B89C275CE8}" srcOrd="0" destOrd="0" parTransId="{8395B9D5-FF39-4045-8569-9C13F11FB1E5}" sibTransId="{F94C628D-62C1-4AF5-B102-2A2AA7FD22DE}"/>
    <dgm:cxn modelId="{D35DB9DA-961B-46CD-BB14-44CD766D8CB7}" srcId="{55C0B14E-AEA6-48D3-A387-ED4A3A3BF840}" destId="{7B2FF309-5120-45E2-ACC8-F8FAA9DBDA55}" srcOrd="4" destOrd="0" parTransId="{2CF5AF8A-5687-489A-9838-EDDBB760D421}" sibTransId="{D5CAA101-B828-45D7-965B-F77CD6FBA109}"/>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632454" y="2099426"/>
          <a:ext cx="1450641" cy="185732"/>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0" y="3381555"/>
          <a:ext cx="2321653" cy="483547"/>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marL="0" lvl="0" indent="0" algn="ctr" defTabSz="577850" rtl="0">
            <a:lnSpc>
              <a:spcPct val="90000"/>
            </a:lnSpc>
            <a:spcBef>
              <a:spcPct val="0"/>
            </a:spcBef>
            <a:spcAft>
              <a:spcPct val="35000"/>
            </a:spcAft>
            <a:buNone/>
          </a:pPr>
          <a:r>
            <a:rPr lang="en-GB" sz="1300" kern="1200" noProof="0" dirty="0"/>
            <a:t>2009/2010</a:t>
          </a:r>
        </a:p>
      </dsp:txBody>
      <dsp:txXfrm>
        <a:off x="0" y="3381555"/>
        <a:ext cx="2261210" cy="483547"/>
      </dsp:txXfrm>
    </dsp:sp>
    <dsp:sp modelId="{810D7AA7-A541-4507-BE7F-36CCF210089F}">
      <dsp:nvSpPr>
        <dsp:cNvPr id="0" name=""/>
        <dsp:cNvSpPr/>
      </dsp:nvSpPr>
      <dsp:spPr>
        <a:xfrm>
          <a:off x="185732" y="1473604"/>
          <a:ext cx="1885182" cy="101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latin typeface="Calibri" panose="020F0502020204030204" pitchFamily="34" charset="0"/>
              <a:ea typeface="Calibri" panose="020F0502020204030204" pitchFamily="34" charset="0"/>
              <a:cs typeface="Calibri" panose="020F0502020204030204" pitchFamily="34" charset="0"/>
            </a:rPr>
            <a:t>Known projects have been based in Brazil where Exxon and Petrobras  have a defined testing scope based upon inspection of new and utilised co-flexibles specifically. This project review has been ongoing for 10 years. Covering ‘UT’ and ‘ECI’ and ‘PEC’ mainly also Radiography onsite and subsea</a:t>
          </a:r>
        </a:p>
      </dsp:txBody>
      <dsp:txXfrm>
        <a:off x="185732" y="1473604"/>
        <a:ext cx="1885182" cy="1013698"/>
      </dsp:txXfrm>
    </dsp:sp>
    <dsp:sp modelId="{E41E7729-FD3F-426D-804C-45BD60BD762D}">
      <dsp:nvSpPr>
        <dsp:cNvPr id="0" name=""/>
        <dsp:cNvSpPr/>
      </dsp:nvSpPr>
      <dsp:spPr>
        <a:xfrm rot="5400000">
          <a:off x="1461414" y="2098771"/>
          <a:ext cx="1692236" cy="185732"/>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214666" y="3340634"/>
          <a:ext cx="2321653" cy="564078"/>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marL="0" lvl="0" indent="0" algn="ctr" defTabSz="577850" rtl="0">
            <a:lnSpc>
              <a:spcPct val="90000"/>
            </a:lnSpc>
            <a:spcBef>
              <a:spcPct val="0"/>
            </a:spcBef>
            <a:spcAft>
              <a:spcPct val="35000"/>
            </a:spcAft>
            <a:buNone/>
          </a:pPr>
          <a:r>
            <a:rPr lang="en-GB" sz="1300" kern="1200" noProof="0" dirty="0"/>
            <a:t>2005</a:t>
          </a:r>
        </a:p>
      </dsp:txBody>
      <dsp:txXfrm>
        <a:off x="2355686" y="3340634"/>
        <a:ext cx="2039614" cy="564078"/>
      </dsp:txXfrm>
    </dsp:sp>
    <dsp:sp modelId="{5E07F9E4-149C-4A89-848F-4ABDD305F0C5}">
      <dsp:nvSpPr>
        <dsp:cNvPr id="0" name=""/>
        <dsp:cNvSpPr/>
      </dsp:nvSpPr>
      <dsp:spPr>
        <a:xfrm>
          <a:off x="2400398" y="1388537"/>
          <a:ext cx="1885182" cy="118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latin typeface="Calibri" panose="020F0502020204030204" pitchFamily="34" charset="0"/>
              <a:ea typeface="Calibri" panose="020F0502020204030204" pitchFamily="34" charset="0"/>
              <a:cs typeface="Calibri" panose="020F0502020204030204" pitchFamily="34" charset="0"/>
            </a:rPr>
            <a:t>The development of automated ‘UT’ crawlers and ‘PEC’ and ‘ECI’ ,ART ,were all dependent based upon removal of external coatings by cutting and blasting the pipe subsea. ’UT’ from practical experience does not have the energy/power to gain depth definition through coatings. </a:t>
          </a:r>
        </a:p>
      </dsp:txBody>
      <dsp:txXfrm>
        <a:off x="2400398" y="1388537"/>
        <a:ext cx="1885182" cy="1182522"/>
      </dsp:txXfrm>
    </dsp:sp>
    <dsp:sp modelId="{473F2067-7126-4D56-A328-5A8CFD3D8D52}">
      <dsp:nvSpPr>
        <dsp:cNvPr id="0" name=""/>
        <dsp:cNvSpPr/>
      </dsp:nvSpPr>
      <dsp:spPr>
        <a:xfrm rot="5400000">
          <a:off x="3543855" y="2095598"/>
          <a:ext cx="1953493" cy="185732"/>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427736" y="3293918"/>
          <a:ext cx="2321653" cy="651164"/>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marL="0" lvl="0" indent="0" algn="ctr" defTabSz="577850" rtl="0">
            <a:lnSpc>
              <a:spcPct val="90000"/>
            </a:lnSpc>
            <a:spcBef>
              <a:spcPct val="0"/>
            </a:spcBef>
            <a:spcAft>
              <a:spcPct val="35000"/>
            </a:spcAft>
            <a:buNone/>
          </a:pPr>
          <a:r>
            <a:rPr lang="en-GB" sz="1300" kern="1200" noProof="0" dirty="0"/>
            <a:t>2020</a:t>
          </a:r>
        </a:p>
      </dsp:txBody>
      <dsp:txXfrm>
        <a:off x="4590527" y="3293918"/>
        <a:ext cx="1996071" cy="651164"/>
      </dsp:txXfrm>
    </dsp:sp>
    <dsp:sp modelId="{FD7B29F2-0D66-4B4B-BC8A-82DA23575305}">
      <dsp:nvSpPr>
        <dsp:cNvPr id="0" name=""/>
        <dsp:cNvSpPr/>
      </dsp:nvSpPr>
      <dsp:spPr>
        <a:xfrm>
          <a:off x="4613468" y="1294081"/>
          <a:ext cx="1885182" cy="136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latin typeface="Calibri" panose="020F0502020204030204" pitchFamily="34" charset="0"/>
              <a:ea typeface="Calibri" panose="020F0502020204030204" pitchFamily="34" charset="0"/>
              <a:cs typeface="Calibri" panose="020F0502020204030204" pitchFamily="34" charset="0"/>
            </a:rPr>
            <a:t>The development of Thermography stepped forwards and utilised on bundles inspections. Been ongoing post 5 years.</a:t>
          </a:r>
        </a:p>
      </dsp:txBody>
      <dsp:txXfrm>
        <a:off x="4613468" y="1294081"/>
        <a:ext cx="1885182" cy="1365087"/>
      </dsp:txXfrm>
    </dsp:sp>
    <dsp:sp modelId="{2377F551-4CF6-4656-B644-60A7FC1B0F64}">
      <dsp:nvSpPr>
        <dsp:cNvPr id="0" name=""/>
        <dsp:cNvSpPr/>
      </dsp:nvSpPr>
      <dsp:spPr>
        <a:xfrm rot="5400000">
          <a:off x="5638478" y="2093924"/>
          <a:ext cx="2146554" cy="185732"/>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6618889" y="3260067"/>
          <a:ext cx="2321653" cy="715518"/>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marL="0" lvl="0" indent="0" algn="ctr" defTabSz="577850" rtl="0">
            <a:lnSpc>
              <a:spcPct val="90000"/>
            </a:lnSpc>
            <a:spcBef>
              <a:spcPct val="0"/>
            </a:spcBef>
            <a:spcAft>
              <a:spcPct val="35000"/>
            </a:spcAft>
            <a:buNone/>
          </a:pPr>
          <a:r>
            <a:rPr lang="en-GB" sz="1300" kern="1200" noProof="0" dirty="0"/>
            <a:t>2022</a:t>
          </a:r>
        </a:p>
      </dsp:txBody>
      <dsp:txXfrm>
        <a:off x="6797769" y="3260067"/>
        <a:ext cx="1963894" cy="715518"/>
      </dsp:txXfrm>
    </dsp:sp>
    <dsp:sp modelId="{1F1B09A6-DA7E-41D1-B8A6-E3B6E775E5C1}">
      <dsp:nvSpPr>
        <dsp:cNvPr id="0" name=""/>
        <dsp:cNvSpPr/>
      </dsp:nvSpPr>
      <dsp:spPr>
        <a:xfrm>
          <a:off x="6804621" y="1224952"/>
          <a:ext cx="1885182" cy="1499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b="0" i="0" u="none" kern="1200" noProof="0" dirty="0">
              <a:latin typeface="Calibri" panose="020F0502020204030204" pitchFamily="34" charset="0"/>
              <a:ea typeface="Calibri" panose="020F0502020204030204" pitchFamily="34" charset="0"/>
              <a:cs typeface="Calibri" panose="020F0502020204030204" pitchFamily="34" charset="0"/>
            </a:rPr>
            <a:t>  Development of scanning tools to define screening of pipelines and defects below coating.</a:t>
          </a:r>
          <a:endParaRPr lang="en-GB" sz="11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6804621" y="1224952"/>
        <a:ext cx="1885182" cy="1499997"/>
      </dsp:txXfrm>
    </dsp:sp>
    <dsp:sp modelId="{E2C584B7-5B6E-4F6E-A7B8-E679FEF7BC4D}">
      <dsp:nvSpPr>
        <dsp:cNvPr id="0" name=""/>
        <dsp:cNvSpPr/>
      </dsp:nvSpPr>
      <dsp:spPr>
        <a:xfrm rot="5400000">
          <a:off x="7810997" y="2093541"/>
          <a:ext cx="2180062" cy="185732"/>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8808162" y="3254100"/>
          <a:ext cx="2321653" cy="726687"/>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rtlCol="0" anchor="ctr" anchorCtr="0">
          <a:noAutofit/>
        </a:bodyPr>
        <a:lstStyle/>
        <a:p>
          <a:pPr marL="0" lvl="0" indent="0" algn="ctr" defTabSz="577850" rtl="0">
            <a:lnSpc>
              <a:spcPct val="90000"/>
            </a:lnSpc>
            <a:spcBef>
              <a:spcPct val="0"/>
            </a:spcBef>
            <a:spcAft>
              <a:spcPct val="35000"/>
            </a:spcAft>
            <a:buNone/>
          </a:pPr>
          <a:r>
            <a:rPr lang="en-GB" sz="1300" kern="1200" noProof="0" dirty="0"/>
            <a:t>2023 -…</a:t>
          </a:r>
        </a:p>
      </dsp:txBody>
      <dsp:txXfrm>
        <a:off x="8989834" y="3254100"/>
        <a:ext cx="1958309" cy="726687"/>
      </dsp:txXfrm>
    </dsp:sp>
    <dsp:sp modelId="{B73D2BBA-574C-491E-A31C-8B6EA5CC871A}">
      <dsp:nvSpPr>
        <dsp:cNvPr id="0" name=""/>
        <dsp:cNvSpPr/>
      </dsp:nvSpPr>
      <dsp:spPr>
        <a:xfrm>
          <a:off x="8993894" y="1212862"/>
          <a:ext cx="1885182" cy="152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latin typeface="Calibri" panose="020F0502020204030204" pitchFamily="34" charset="0"/>
              <a:ea typeface="Calibri" panose="020F0502020204030204" pitchFamily="34" charset="0"/>
              <a:cs typeface="Calibri" panose="020F0502020204030204" pitchFamily="34" charset="0"/>
            </a:rPr>
            <a:t>We require further investigation of the high resolution frequency electromagnetic probes on the market place for ‘PEC’ and ‘ECI’ specifically. These have the capacity to enable inspection through cement clad and coatings. For non piggable lines this is important to gain ‘WT’ definition. Improve capabilities</a:t>
          </a:r>
        </a:p>
        <a:p>
          <a:pPr marL="0" lvl="0" indent="0" algn="l" defTabSz="488950" rtl="0">
            <a:lnSpc>
              <a:spcPct val="90000"/>
            </a:lnSpc>
            <a:spcBef>
              <a:spcPct val="0"/>
            </a:spcBef>
            <a:spcAft>
              <a:spcPct val="35000"/>
            </a:spcAft>
            <a:buNone/>
          </a:pPr>
          <a:endParaRPr lang="en-GB" sz="11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8993894" y="1212862"/>
        <a:ext cx="1885182" cy="152341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2.82466E-7</cdr:x>
      <cdr:y>0.43909</cdr:y>
    </cdr:from>
    <cdr:to>
      <cdr:x>0.36113</cdr:x>
      <cdr:y>0.75559</cdr:y>
    </cdr:to>
    <cdr:sp macro="" textlink="">
      <cdr:nvSpPr>
        <cdr:cNvPr id="2" name="TextBox 1">
          <a:extLst xmlns:a="http://schemas.openxmlformats.org/drawingml/2006/main">
            <a:ext uri="{FF2B5EF4-FFF2-40B4-BE49-F238E27FC236}">
              <a16:creationId xmlns:a16="http://schemas.microsoft.com/office/drawing/2014/main" id="{03FBA52E-65C2-6A7C-6464-EEBCFE957F07}"/>
            </a:ext>
          </a:extLst>
        </cdr:cNvPr>
        <cdr:cNvSpPr txBox="1"/>
      </cdr:nvSpPr>
      <cdr:spPr>
        <a:xfrm xmlns:a="http://schemas.openxmlformats.org/drawingml/2006/main">
          <a:off x="1" y="1447800"/>
          <a:ext cx="1278496" cy="1043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b="1" dirty="0"/>
        </a:p>
        <a:p xmlns:a="http://schemas.openxmlformats.org/drawingml/2006/main">
          <a:endParaRPr lang="en-GB" sz="1100" b="1" dirty="0"/>
        </a:p>
      </cdr:txBody>
    </cdr:sp>
  </cdr:relSizeAnchor>
  <cdr:relSizeAnchor xmlns:cdr="http://schemas.openxmlformats.org/drawingml/2006/chartDrawing">
    <cdr:from>
      <cdr:x>0.06779</cdr:x>
      <cdr:y>0.33053</cdr:y>
    </cdr:from>
    <cdr:to>
      <cdr:x>0.55567</cdr:x>
      <cdr:y>0.78261</cdr:y>
    </cdr:to>
    <cdr:sp macro="" textlink="">
      <cdr:nvSpPr>
        <cdr:cNvPr id="4" name="TextBox 3">
          <a:extLst xmlns:a="http://schemas.openxmlformats.org/drawingml/2006/main">
            <a:ext uri="{FF2B5EF4-FFF2-40B4-BE49-F238E27FC236}">
              <a16:creationId xmlns:a16="http://schemas.microsoft.com/office/drawing/2014/main" id="{69EC385E-5791-A6BE-B911-6E1CF10FC139}"/>
            </a:ext>
          </a:extLst>
        </cdr:cNvPr>
        <cdr:cNvSpPr txBox="1"/>
      </cdr:nvSpPr>
      <cdr:spPr>
        <a:xfrm xmlns:a="http://schemas.openxmlformats.org/drawingml/2006/main">
          <a:off x="364050" y="1040374"/>
          <a:ext cx="2620120" cy="1422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b="1" kern="1200" dirty="0"/>
        </a:p>
        <a:p xmlns:a="http://schemas.openxmlformats.org/drawingml/2006/main">
          <a:r>
            <a:rPr lang="en-GB" sz="1100" b="1" kern="1200" dirty="0"/>
            <a:t>5% require engineering change</a:t>
          </a:r>
        </a:p>
        <a:p xmlns:a="http://schemas.openxmlformats.org/drawingml/2006/main">
          <a:r>
            <a:rPr lang="en-GB" b="1" kern="1200" dirty="0"/>
            <a:t>To allow piggable for  ILI</a:t>
          </a:r>
          <a:endParaRPr lang="en-GB" sz="1100" b="1"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48D94-6A08-44D0-9C79-F15FA11917BC}" type="datetimeFigureOut">
              <a:rPr lang="en-GB" smtClean="0"/>
              <a:t>09/10/2025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CAC47-57DE-4736-817A-767CFE25FA4F}" type="slidenum">
              <a:rPr lang="en-GB" smtClean="0"/>
              <a:t>‹#›</a:t>
            </a:fld>
            <a:endParaRPr lang="en-GB"/>
          </a:p>
        </p:txBody>
      </p:sp>
    </p:spTree>
    <p:extLst>
      <p:ext uri="{BB962C8B-B14F-4D97-AF65-F5344CB8AC3E}">
        <p14:creationId xmlns:p14="http://schemas.microsoft.com/office/powerpoint/2010/main" val="293070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4</a:t>
            </a:fld>
            <a:endParaRPr lang="en-GB"/>
          </a:p>
        </p:txBody>
      </p:sp>
    </p:spTree>
    <p:extLst>
      <p:ext uri="{BB962C8B-B14F-4D97-AF65-F5344CB8AC3E}">
        <p14:creationId xmlns:p14="http://schemas.microsoft.com/office/powerpoint/2010/main" val="49301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39589-3E79-4C82-AA4A-FE78234FAA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5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19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9129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173331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endParaRPr lang="en-GB" noProof="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11513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fld id="{7D7FB364-902B-40E4-86CF-6D07966AE78D}" type="datetime1">
              <a:rPr lang="en-US" noProof="0" smtClean="0"/>
              <a:t>10/9/2025</a:t>
            </a:fld>
            <a:endParaRPr lang="en-GB" noProof="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endParaRPr lang="en-GB" noProof="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1640662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fld id="{C1481660-6B39-4905-A948-935C5D51D961}" type="datetime1">
              <a:rPr lang="en-US" noProof="0" smtClean="0"/>
              <a:t>10/9/2025</a:t>
            </a:fld>
            <a:endParaRPr lang="en-GB" noProof="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endParaRPr lang="en-GB" noProof="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73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fld id="{652AAF46-3244-42FF-82B2-524B9D6C0C49}" type="datetime1">
              <a:rPr lang="en-US" noProof="0" smtClean="0"/>
              <a:t>10/9/2025</a:t>
            </a:fld>
            <a:endParaRPr lang="en-GB" noProof="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endParaRPr lang="en-GB" noProof="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3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fld id="{65D1EBF8-8BEB-4297-AF71-CC7AB2BCE7A7}" type="datetime1">
              <a:rPr lang="en-US" noProof="0" smtClean="0"/>
              <a:t>10/9/2025</a:t>
            </a:fld>
            <a:endParaRPr lang="en-GB" noProof="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28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fld id="{ECE23AA4-33CB-4E8C-A7F5-BB25C8ABB56D}" type="datetime1">
              <a:rPr lang="en-US" noProof="0" smtClean="0"/>
              <a:t>10/9/2025</a:t>
            </a:fld>
            <a:endParaRPr lang="en-GB" noProof="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98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BBF607-2F68-4FD3-AD7E-CD778C6D0B53}" type="datetime1">
              <a:rPr lang="en-US" smtClean="0"/>
              <a:t>10/9/2025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095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4928A-FD3D-49C8-A521-A7E05C30CE00}" type="datetime1">
              <a:rPr lang="en-US" smtClean="0"/>
              <a:t>10/9/2025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4454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n-GB" noProof="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350679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852FB-4EE0-42C9-A86A-85218CB1579C}" type="datetime1">
              <a:rPr lang="en-US" smtClean="0"/>
              <a:t>10/9/2025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73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7DBBB-0F32-4F28-A2C9-BBBBE1BF0F9D}" type="datetime1">
              <a:rPr lang="en-US" smtClean="0"/>
              <a:t>10/9/2025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40141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2AFB3-3815-4E28-A041-BF1F035C52C1}" type="datetime1">
              <a:rPr lang="en-US" smtClean="0"/>
              <a:t>10/9/2025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1071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AC375-D300-43AE-9205-4EC1C08A0445}" type="datetime1">
              <a:rPr lang="en-US" smtClean="0"/>
              <a:t>10/9/2025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49058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7260D0-AF22-40B4-8990-D1B2BD7953EC}" type="datetime1">
              <a:rPr lang="en-US" smtClean="0"/>
              <a:t>10/9/2025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4823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AD36623-95D7-4BD4-9692-8813B1BABBD7}" type="datetime1">
              <a:rPr lang="en-US" smtClean="0"/>
              <a:t>10/9/2025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08473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71411-5376-43D3-BBA0-7E022F84A637}" type="datetime1">
              <a:rPr lang="en-US" smtClean="0"/>
              <a:t>10/9/2025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03811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1FD3F-96D2-48C1-80EA-A32FC8643C17}" type="datetime1">
              <a:rPr lang="en-US" smtClean="0"/>
              <a:t>10/9/2025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8839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5E041-8875-47E4-A1F6-EF8C695CFD4A}" type="datetime1">
              <a:rPr lang="en-US" smtClean="0"/>
              <a:t>10/9/2025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23560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fld id="{4A375E0C-0C69-4318-B343-6A3CADD50E64}" type="datetime1">
              <a:rPr lang="en-US" noProof="0" smtClean="0"/>
              <a:t>10/9/2025</a:t>
            </a:fld>
            <a:endParaRPr lang="en-GB" noProof="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02576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n-GB" noProof="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fld id="{6C3BAC0F-68FB-436F-BEB9-4FBEF0D26AD0}" type="datetime1">
              <a:rPr lang="en-US" noProof="0" smtClean="0"/>
              <a:t>10/9/2025</a:t>
            </a:fld>
            <a:endParaRPr lang="en-GB" noProof="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endParaRPr lang="en-GB" noProof="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n-US" noProof="0"/>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05961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fld id="{6CDDF4D4-BC8B-4FFF-988E-269994FE9DBA}" type="datetime1">
              <a:rPr lang="en-US" noProof="0" smtClean="0"/>
              <a:t>10/9/2025</a:t>
            </a:fld>
            <a:endParaRPr lang="en-GB" noProof="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357151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53057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76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endParaRPr lang="en-GB" noProof="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357095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fld id="{AD8C3642-E8B5-4017-B10A-D592ABC8DC45}" type="datetime1">
              <a:rPr lang="en-US" noProof="0" smtClean="0"/>
              <a:t>10/9/2025</a:t>
            </a:fld>
            <a:endParaRPr lang="en-GB" noProof="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74052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34900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7FF2FD"/>
            </a:gs>
            <a:gs pos="49000">
              <a:srgbClr val="C6C8C9"/>
            </a:gs>
            <a:gs pos="89000">
              <a:srgbClr val="184074"/>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fld id="{5AC3521A-2C38-4CB0-AA37-C26B4AAB230A}" type="datetime1">
              <a:rPr lang="en-US" noProof="0" smtClean="0"/>
              <a:t>10/9/2025</a:t>
            </a:fld>
            <a:endParaRPr lang="en-GB" noProof="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n-GB" noProof="0" smtClean="0"/>
              <a:t>‹#›</a:t>
            </a:fld>
            <a:endParaRPr lang="en-GB" noProof="0"/>
          </a:p>
        </p:txBody>
      </p:sp>
    </p:spTree>
    <p:extLst>
      <p:ext uri="{BB962C8B-B14F-4D97-AF65-F5344CB8AC3E}">
        <p14:creationId xmlns:p14="http://schemas.microsoft.com/office/powerpoint/2010/main" val="19515694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7FF2FD"/>
            </a:gs>
            <a:gs pos="49000">
              <a:srgbClr val="C6C8C9"/>
            </a:gs>
            <a:gs pos="89000">
              <a:srgbClr val="184074"/>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8916338E-18B6-40A1-AE81-B920F49E4C48}" type="datetime1">
              <a:rPr lang="en-US" noProof="0" smtClean="0"/>
              <a:t>10/9/2025</a:t>
            </a:fld>
            <a:endParaRPr lang="en-GB"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GB" noProof="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D8DA9DAA-006C-4F4B-980E-E3DF019B24E2}" type="slidenum">
              <a:rPr lang="en-GB" noProof="0" smtClean="0"/>
              <a:t>‹#›</a:t>
            </a:fld>
            <a:endParaRPr lang="en-GB"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4600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accent2">
                <a:lumMod val="20000"/>
                <a:lumOff val="80000"/>
              </a:schemeClr>
            </a:gs>
            <a:gs pos="49000">
              <a:srgbClr val="C6C8C9"/>
            </a:gs>
            <a:gs pos="89000">
              <a:srgbClr val="184074"/>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AC06-BBD0-CDFC-CEEA-65C091E3DF4A}"/>
              </a:ext>
            </a:extLst>
          </p:cNvPr>
          <p:cNvSpPr>
            <a:spLocks noGrp="1"/>
          </p:cNvSpPr>
          <p:nvPr>
            <p:ph type="ctrTitle"/>
          </p:nvPr>
        </p:nvSpPr>
        <p:spPr>
          <a:xfrm>
            <a:off x="539539" y="403542"/>
            <a:ext cx="7505334" cy="3566160"/>
          </a:xfrm>
        </p:spPr>
        <p:txBody>
          <a:bodyPr anchor="t">
            <a:normAutofit/>
          </a:bodyPr>
          <a:lstStyle/>
          <a:p>
            <a:pPr algn="l"/>
            <a:r>
              <a:rPr lang="en-GB" sz="5300" b="1" dirty="0">
                <a:solidFill>
                  <a:schemeClr val="bg1"/>
                </a:solidFill>
                <a:latin typeface="+mn-lt"/>
              </a:rPr>
              <a:t>Advancing Subsea Pipeline Corrosion Inspection</a:t>
            </a:r>
            <a:br>
              <a:rPr lang="en-GB" sz="6600" b="0" dirty="0">
                <a:solidFill>
                  <a:schemeClr val="bg1"/>
                </a:solidFill>
              </a:rPr>
            </a:br>
            <a:br>
              <a:rPr lang="en-GB" sz="6600" dirty="0">
                <a:solidFill>
                  <a:schemeClr val="bg1"/>
                </a:solidFill>
              </a:rPr>
            </a:br>
            <a:r>
              <a:rPr lang="en-GB" sz="2700" b="0" dirty="0">
                <a:solidFill>
                  <a:schemeClr val="bg1"/>
                </a:solidFill>
              </a:rPr>
              <a:t>Current Capabilities and Future Needs</a:t>
            </a:r>
            <a:br>
              <a:rPr lang="en-GB" sz="6600" b="0" dirty="0"/>
            </a:br>
            <a:endParaRPr lang="en-GB" sz="6600" b="0" dirty="0"/>
          </a:p>
        </p:txBody>
      </p:sp>
      <p:sp>
        <p:nvSpPr>
          <p:cNvPr id="3" name="Subtitle 2">
            <a:extLst>
              <a:ext uri="{FF2B5EF4-FFF2-40B4-BE49-F238E27FC236}">
                <a16:creationId xmlns:a16="http://schemas.microsoft.com/office/drawing/2014/main" id="{49C2231F-845F-1E37-A8B9-DFC7F9D15ADB}"/>
              </a:ext>
            </a:extLst>
          </p:cNvPr>
          <p:cNvSpPr>
            <a:spLocks noGrp="1"/>
          </p:cNvSpPr>
          <p:nvPr>
            <p:ph type="subTitle" idx="1"/>
          </p:nvPr>
        </p:nvSpPr>
        <p:spPr>
          <a:xfrm>
            <a:off x="539539" y="4542689"/>
            <a:ext cx="10058400" cy="1143000"/>
          </a:xfrm>
        </p:spPr>
        <p:txBody>
          <a:bodyPr anchor="ctr">
            <a:normAutofit/>
          </a:bodyPr>
          <a:lstStyle/>
          <a:p>
            <a:pPr algn="l">
              <a:lnSpc>
                <a:spcPct val="110000"/>
              </a:lnSpc>
            </a:pPr>
            <a:r>
              <a:rPr lang="en-GB" sz="2000" b="1" dirty="0">
                <a:solidFill>
                  <a:schemeClr val="tx1"/>
                </a:solidFill>
                <a:latin typeface="+mn-lt"/>
                <a:ea typeface="Verdana" panose="020B0604030504040204" pitchFamily="34" charset="0"/>
              </a:rPr>
              <a:t>A DEVELOPED STRATEGY FOR  FURTHER NDE MANAGEMENT IN MARINE AND OFFSHORE FACILITIES</a:t>
            </a:r>
          </a:p>
        </p:txBody>
      </p:sp>
      <p:sp>
        <p:nvSpPr>
          <p:cNvPr id="5" name="TextBox 4">
            <a:extLst>
              <a:ext uri="{FF2B5EF4-FFF2-40B4-BE49-F238E27FC236}">
                <a16:creationId xmlns:a16="http://schemas.microsoft.com/office/drawing/2014/main" id="{888D31C1-DA8B-2D9B-972F-4FA7860D0C4E}"/>
              </a:ext>
            </a:extLst>
          </p:cNvPr>
          <p:cNvSpPr txBox="1"/>
          <p:nvPr/>
        </p:nvSpPr>
        <p:spPr>
          <a:xfrm>
            <a:off x="539539" y="3610202"/>
            <a:ext cx="4180587" cy="369332"/>
          </a:xfrm>
          <a:prstGeom prst="rect">
            <a:avLst/>
          </a:prstGeom>
          <a:noFill/>
        </p:spPr>
        <p:txBody>
          <a:bodyPr wrap="square" rtlCol="0">
            <a:spAutoFit/>
          </a:bodyPr>
          <a:lstStyle/>
          <a:p>
            <a:r>
              <a:rPr lang="en-GB" dirty="0">
                <a:solidFill>
                  <a:schemeClr val="bg1"/>
                </a:solidFill>
              </a:rPr>
              <a:t>NEIL M COWIN MSc, C-Eng</a:t>
            </a:r>
          </a:p>
        </p:txBody>
      </p:sp>
      <p:pic>
        <p:nvPicPr>
          <p:cNvPr id="9" name="Picture 8">
            <a:extLst>
              <a:ext uri="{FF2B5EF4-FFF2-40B4-BE49-F238E27FC236}">
                <a16:creationId xmlns:a16="http://schemas.microsoft.com/office/drawing/2014/main" id="{7A0D9043-8FE3-EAFF-90A2-81FD696F3D6F}"/>
              </a:ext>
            </a:extLst>
          </p:cNvPr>
          <p:cNvPicPr>
            <a:picLocks noChangeAspect="1"/>
          </p:cNvPicPr>
          <p:nvPr/>
        </p:nvPicPr>
        <p:blipFill>
          <a:blip r:embed="rId2"/>
          <a:stretch>
            <a:fillRect/>
          </a:stretch>
        </p:blipFill>
        <p:spPr>
          <a:xfrm>
            <a:off x="10597939" y="6384045"/>
            <a:ext cx="1414339" cy="473955"/>
          </a:xfrm>
          <a:prstGeom prst="rect">
            <a:avLst/>
          </a:prstGeom>
        </p:spPr>
      </p:pic>
      <p:sp>
        <p:nvSpPr>
          <p:cNvPr id="6" name="Footer Placeholder 5">
            <a:extLst>
              <a:ext uri="{FF2B5EF4-FFF2-40B4-BE49-F238E27FC236}">
                <a16:creationId xmlns:a16="http://schemas.microsoft.com/office/drawing/2014/main" id="{61081C7B-D45C-4B66-D728-56DB8A43E9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E6CAFD-16A5-09B1-9DF2-E6AB401F5DA0}"/>
              </a:ext>
            </a:extLst>
          </p:cNvPr>
          <p:cNvSpPr>
            <a:spLocks noGrp="1"/>
          </p:cNvSpPr>
          <p:nvPr>
            <p:ph type="sldNum" sz="quarter" idx="12"/>
          </p:nvPr>
        </p:nvSpPr>
        <p:spPr/>
        <p:txBody>
          <a:bodyPr/>
          <a:lstStyle/>
          <a:p>
            <a:fld id="{CC057153-B650-4DEB-B370-79DDCFDCE934}" type="slidenum">
              <a:rPr lang="en-US" smtClean="0"/>
              <a:t>1</a:t>
            </a:fld>
            <a:endParaRPr lang="en-US"/>
          </a:p>
        </p:txBody>
      </p:sp>
    </p:spTree>
    <p:extLst>
      <p:ext uri="{BB962C8B-B14F-4D97-AF65-F5344CB8AC3E}">
        <p14:creationId xmlns:p14="http://schemas.microsoft.com/office/powerpoint/2010/main" val="22859679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bg1"/>
            </a:gs>
            <a:gs pos="78000">
              <a:srgbClr val="C6C8C9"/>
            </a:gs>
            <a:gs pos="100000">
              <a:srgbClr val="71DBFE"/>
            </a:gs>
          </a:gsLst>
          <a:lin ang="5400000" scaled="0"/>
          <a:tileRect/>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7CBDE0-0EA4-12C5-3218-F44C87941623}"/>
              </a:ext>
            </a:extLst>
          </p:cNvPr>
          <p:cNvSpPr>
            <a:spLocks noGrp="1"/>
          </p:cNvSpPr>
          <p:nvPr>
            <p:ph type="title"/>
          </p:nvPr>
        </p:nvSpPr>
        <p:spPr>
          <a:xfrm>
            <a:off x="680884" y="2646209"/>
            <a:ext cx="10515600" cy="1325563"/>
          </a:xfrm>
        </p:spPr>
        <p:txBody>
          <a:bodyPr>
            <a:normAutofit fontScale="90000"/>
          </a:bodyPr>
          <a:lstStyle/>
          <a:p>
            <a:pPr algn="ctr"/>
            <a:r>
              <a:rPr lang="en-GB" sz="9600" b="1" dirty="0">
                <a:latin typeface="Calibri" panose="020F0502020204030204" pitchFamily="34" charset="0"/>
                <a:ea typeface="Calibri" panose="020F0502020204030204" pitchFamily="34" charset="0"/>
                <a:cs typeface="Calibri" panose="020F0502020204030204" pitchFamily="34" charset="0"/>
              </a:rPr>
              <a:t>Q &amp;A</a:t>
            </a:r>
          </a:p>
        </p:txBody>
      </p:sp>
      <p:sp>
        <p:nvSpPr>
          <p:cNvPr id="10" name="Slide Number Placeholder 5">
            <a:extLst>
              <a:ext uri="{FF2B5EF4-FFF2-40B4-BE49-F238E27FC236}">
                <a16:creationId xmlns:a16="http://schemas.microsoft.com/office/drawing/2014/main" id="{DD3A0B0D-382F-AC93-3969-7F38778E22C7}"/>
              </a:ext>
            </a:extLst>
          </p:cNvPr>
          <p:cNvSpPr>
            <a:spLocks noGrp="1"/>
          </p:cNvSpPr>
          <p:nvPr>
            <p:ph type="sldNum" sz="quarter" idx="12"/>
          </p:nvPr>
        </p:nvSpPr>
        <p:spPr>
          <a:xfrm>
            <a:off x="8610600" y="6356350"/>
            <a:ext cx="2743200" cy="365125"/>
          </a:xfrm>
        </p:spPr>
        <p:txBody>
          <a:bodyPr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en-GB" sz="1200" b="0" i="0" u="none" strike="noStrike" kern="1200" cap="all" spc="100" normalizeH="0" baseline="0" noProof="0" smtClean="0">
                <a:ln>
                  <a:noFill/>
                </a:ln>
                <a:solidFill>
                  <a:schemeClr val="bg1"/>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GB" sz="1200" b="0" i="0" u="none" strike="noStrike" kern="1200" cap="all" spc="100" normalizeH="0" baseline="0" noProof="0" dirty="0">
              <a:ln>
                <a:noFill/>
              </a:ln>
              <a:solidFill>
                <a:schemeClr val="bg1"/>
              </a:solidFill>
              <a:effectLst/>
              <a:uLnTx/>
              <a:uFillTx/>
              <a:latin typeface="Univers"/>
              <a:ea typeface="+mn-ea"/>
              <a:cs typeface="+mn-cs"/>
            </a:endParaRPr>
          </a:p>
        </p:txBody>
      </p:sp>
    </p:spTree>
    <p:extLst>
      <p:ext uri="{BB962C8B-B14F-4D97-AF65-F5344CB8AC3E}">
        <p14:creationId xmlns:p14="http://schemas.microsoft.com/office/powerpoint/2010/main" val="316541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73000">
              <a:srgbClr val="C6C8C9"/>
            </a:gs>
            <a:gs pos="100000">
              <a:srgbClr val="019BD8"/>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0EEE-D013-FCF2-4F62-C06CB6A6DB6D}"/>
              </a:ext>
            </a:extLst>
          </p:cNvPr>
          <p:cNvSpPr>
            <a:spLocks noGrp="1"/>
          </p:cNvSpPr>
          <p:nvPr>
            <p:ph type="title"/>
          </p:nvPr>
        </p:nvSpPr>
        <p:spPr/>
        <p:txBody>
          <a:bodyPr/>
          <a:lstStyle/>
          <a:p>
            <a:r>
              <a:rPr lang="en-GB" b="1" dirty="0">
                <a:latin typeface="+mn-lt"/>
              </a:rPr>
              <a:t>Contents</a:t>
            </a:r>
          </a:p>
        </p:txBody>
      </p:sp>
      <p:sp>
        <p:nvSpPr>
          <p:cNvPr id="3" name="Content Placeholder 2">
            <a:extLst>
              <a:ext uri="{FF2B5EF4-FFF2-40B4-BE49-F238E27FC236}">
                <a16:creationId xmlns:a16="http://schemas.microsoft.com/office/drawing/2014/main" id="{C74C021E-060E-996F-AF66-BFCD66F6D70F}"/>
              </a:ext>
            </a:extLst>
          </p:cNvPr>
          <p:cNvSpPr>
            <a:spLocks noGrp="1"/>
          </p:cNvSpPr>
          <p:nvPr>
            <p:ph idx="1"/>
          </p:nvPr>
        </p:nvSpPr>
        <p:spPr/>
        <p:txBody>
          <a:bodyPr/>
          <a:lstStyle/>
          <a:p>
            <a:pPr>
              <a:buFont typeface="Wingdings" panose="05000000000000000000" pitchFamily="2" charset="2"/>
              <a:buChar char="q"/>
            </a:pPr>
            <a:r>
              <a:rPr lang="en-GB" dirty="0"/>
              <a:t> Corrosion Threats in Coated Pipelines</a:t>
            </a:r>
          </a:p>
          <a:p>
            <a:pPr>
              <a:buFont typeface="Wingdings" panose="05000000000000000000" pitchFamily="2" charset="2"/>
              <a:buChar char="q"/>
            </a:pPr>
            <a:r>
              <a:rPr lang="en-GB" dirty="0"/>
              <a:t> NDT Strategies for Non-</a:t>
            </a:r>
            <a:r>
              <a:rPr lang="en-GB" dirty="0" err="1"/>
              <a:t>piggable</a:t>
            </a:r>
            <a:r>
              <a:rPr lang="en-GB" dirty="0"/>
              <a:t> Pipelines</a:t>
            </a:r>
          </a:p>
          <a:p>
            <a:pPr>
              <a:buFont typeface="Wingdings" panose="05000000000000000000" pitchFamily="2" charset="2"/>
              <a:buChar char="q"/>
            </a:pPr>
            <a:r>
              <a:rPr lang="en-GB" dirty="0"/>
              <a:t> Case Histories</a:t>
            </a:r>
          </a:p>
          <a:p>
            <a:pPr>
              <a:buFont typeface="Wingdings" panose="05000000000000000000" pitchFamily="2" charset="2"/>
              <a:buChar char="q"/>
            </a:pPr>
            <a:r>
              <a:rPr lang="en-GB" dirty="0"/>
              <a:t> General Guidance and API Standards</a:t>
            </a:r>
          </a:p>
          <a:p>
            <a:pPr>
              <a:buFont typeface="Wingdings" panose="05000000000000000000" pitchFamily="2" charset="2"/>
              <a:buChar char="q"/>
            </a:pPr>
            <a:r>
              <a:rPr lang="en-GB" dirty="0"/>
              <a:t> Path Forward</a:t>
            </a:r>
          </a:p>
          <a:p>
            <a:endParaRPr lang="en-GB" dirty="0"/>
          </a:p>
          <a:p>
            <a:r>
              <a:rPr lang="en-GB" dirty="0"/>
              <a:t> </a:t>
            </a:r>
          </a:p>
          <a:p>
            <a:endParaRPr lang="en-GB" dirty="0"/>
          </a:p>
        </p:txBody>
      </p:sp>
      <p:sp>
        <p:nvSpPr>
          <p:cNvPr id="5" name="Footer Placeholder 4">
            <a:extLst>
              <a:ext uri="{FF2B5EF4-FFF2-40B4-BE49-F238E27FC236}">
                <a16:creationId xmlns:a16="http://schemas.microsoft.com/office/drawing/2014/main" id="{ECD41724-1B42-8648-C3FC-6526B6C7E0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E0D567-A547-239C-F08A-BFE75721B450}"/>
              </a:ext>
            </a:extLst>
          </p:cNvPr>
          <p:cNvSpPr>
            <a:spLocks noGrp="1"/>
          </p:cNvSpPr>
          <p:nvPr>
            <p:ph type="sldNum" sz="quarter" idx="12"/>
          </p:nvPr>
        </p:nvSpPr>
        <p:spPr/>
        <p:txBody>
          <a:bodyPr/>
          <a:lstStyle/>
          <a:p>
            <a:fld id="{CC057153-B650-4DEB-B370-79DDCFDCE934}" type="slidenum">
              <a:rPr lang="en-US" smtClean="0"/>
              <a:t>2</a:t>
            </a:fld>
            <a:endParaRPr lang="en-US"/>
          </a:p>
        </p:txBody>
      </p:sp>
    </p:spTree>
    <p:extLst>
      <p:ext uri="{BB962C8B-B14F-4D97-AF65-F5344CB8AC3E}">
        <p14:creationId xmlns:p14="http://schemas.microsoft.com/office/powerpoint/2010/main" val="224031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7000">
              <a:schemeClr val="bg1"/>
            </a:gs>
            <a:gs pos="94000">
              <a:srgbClr val="C6C8C9"/>
            </a:gs>
            <a:gs pos="98000">
              <a:srgbClr val="049EDA"/>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1FA3-6A77-52CF-D926-9F9C2DBA169F}"/>
              </a:ext>
            </a:extLst>
          </p:cNvPr>
          <p:cNvSpPr>
            <a:spLocks noGrp="1"/>
          </p:cNvSpPr>
          <p:nvPr>
            <p:ph type="title"/>
          </p:nvPr>
        </p:nvSpPr>
        <p:spPr>
          <a:xfrm>
            <a:off x="7055759" y="876351"/>
            <a:ext cx="5059372" cy="1179576"/>
          </a:xfrm>
        </p:spPr>
        <p:txBody>
          <a:bodyPr vert="horz" lIns="91440" tIns="45720" rIns="91440" bIns="45720" numCol="1" rtlCol="0" anchor="ct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Subsea NDE assessments on varying facilities covered many practices. Visual inspection ,%UT , radiography, LRUT, PEC, ECI, ACFM, Thermography</a:t>
            </a:r>
            <a:r>
              <a:rPr lang="en-US" sz="2000" b="1" dirty="0"/>
              <a:t>.</a:t>
            </a:r>
          </a:p>
        </p:txBody>
      </p:sp>
      <p:sp>
        <p:nvSpPr>
          <p:cNvPr id="4" name="Text Placeholder 3">
            <a:extLst>
              <a:ext uri="{FF2B5EF4-FFF2-40B4-BE49-F238E27FC236}">
                <a16:creationId xmlns:a16="http://schemas.microsoft.com/office/drawing/2014/main" id="{0EA20324-5136-0C3E-B83E-DA2EED439D38}"/>
              </a:ext>
            </a:extLst>
          </p:cNvPr>
          <p:cNvSpPr>
            <a:spLocks noGrp="1"/>
          </p:cNvSpPr>
          <p:nvPr>
            <p:ph idx="1"/>
          </p:nvPr>
        </p:nvSpPr>
        <p:spPr>
          <a:xfrm>
            <a:off x="389950" y="877461"/>
            <a:ext cx="6055544" cy="5689600"/>
          </a:xfrm>
        </p:spPr>
        <p:txBody>
          <a:bodyPr vert="horz" lIns="0" tIns="45720" rIns="0" bIns="45720" rtlCol="0">
            <a:normAutofit fontScale="70000" lnSpcReduction="20000"/>
          </a:bodyPr>
          <a:lstStyle/>
          <a:p>
            <a:pPr>
              <a:lnSpc>
                <a:spcPct val="120000"/>
              </a:lnSpc>
            </a:pPr>
            <a:r>
              <a:rPr lang="en-GB" sz="1900" b="1" dirty="0">
                <a:latin typeface="Calibri" panose="020F0502020204030204" pitchFamily="34" charset="0"/>
                <a:ea typeface="Calibri" panose="020F0502020204030204" pitchFamily="34" charset="0"/>
                <a:cs typeface="Calibri" panose="020F0502020204030204" pitchFamily="34" charset="0"/>
              </a:rPr>
              <a:t>Coating Types: </a:t>
            </a:r>
          </a:p>
          <a:p>
            <a:pPr marL="571500" lvl="1" indent="-342900">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Fusion-Bonded Epoxy (FBE)</a:t>
            </a:r>
          </a:p>
          <a:p>
            <a:pPr marL="571500" lvl="1" indent="-342900">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Cement Cladding</a:t>
            </a:r>
          </a:p>
          <a:p>
            <a:pPr marL="571500" lvl="1" indent="-342900">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3-Layer Systems + Cathodic Protection (CP)</a:t>
            </a:r>
          </a:p>
          <a:p>
            <a:pPr>
              <a:lnSpc>
                <a:spcPct val="120000"/>
              </a:lnSpc>
            </a:pPr>
            <a:r>
              <a:rPr lang="en-GB" sz="1900" b="1" dirty="0">
                <a:latin typeface="Calibri" panose="020F0502020204030204" pitchFamily="34" charset="0"/>
                <a:ea typeface="Calibri" panose="020F0502020204030204" pitchFamily="34" charset="0"/>
                <a:cs typeface="Calibri" panose="020F0502020204030204" pitchFamily="34" charset="0"/>
              </a:rPr>
              <a:t>Primary Corrosion Drivers:</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Produced water retention (with </a:t>
            </a:r>
            <a:r>
              <a:rPr lang="en-GB" sz="1900" b="1" dirty="0">
                <a:latin typeface="Calibri" panose="020F0502020204030204" pitchFamily="34" charset="0"/>
                <a:ea typeface="Calibri" panose="020F0502020204030204" pitchFamily="34" charset="0"/>
                <a:cs typeface="Calibri" panose="020F0502020204030204" pitchFamily="34" charset="0"/>
              </a:rPr>
              <a:t>CO₂</a:t>
            </a:r>
            <a:r>
              <a:rPr lang="en-GB" sz="1900" dirty="0">
                <a:latin typeface="Calibri" panose="020F0502020204030204" pitchFamily="34" charset="0"/>
                <a:ea typeface="Calibri" panose="020F0502020204030204" pitchFamily="34" charset="0"/>
                <a:cs typeface="Calibri" panose="020F0502020204030204" pitchFamily="34" charset="0"/>
              </a:rPr>
              <a:t>, </a:t>
            </a:r>
            <a:r>
              <a:rPr lang="en-GB" sz="1900" b="1" dirty="0">
                <a:latin typeface="Calibri" panose="020F0502020204030204" pitchFamily="34" charset="0"/>
                <a:ea typeface="Calibri" panose="020F0502020204030204" pitchFamily="34" charset="0"/>
                <a:cs typeface="Calibri" panose="020F0502020204030204" pitchFamily="34" charset="0"/>
              </a:rPr>
              <a:t>H₂S</a:t>
            </a:r>
            <a:r>
              <a:rPr lang="en-GB" sz="1900" dirty="0">
                <a:latin typeface="Calibri" panose="020F0502020204030204" pitchFamily="34" charset="0"/>
                <a:ea typeface="Calibri" panose="020F0502020204030204" pitchFamily="34" charset="0"/>
                <a:cs typeface="Calibri" panose="020F0502020204030204" pitchFamily="34" charset="0"/>
              </a:rPr>
              <a:t>, scales, and deposits)</a:t>
            </a:r>
          </a:p>
          <a:p>
            <a:pPr lvl="2">
              <a:lnSpc>
                <a:spcPct val="120000"/>
              </a:lnSpc>
              <a:buFont typeface="Wingdings" panose="05000000000000000000" pitchFamily="2" charset="2"/>
              <a:buChar char="q"/>
            </a:pPr>
            <a:r>
              <a:rPr lang="en-GB" sz="1900" b="1" dirty="0">
                <a:latin typeface="Calibri" panose="020F0502020204030204" pitchFamily="34" charset="0"/>
                <a:ea typeface="Calibri" panose="020F0502020204030204" pitchFamily="34" charset="0"/>
                <a:cs typeface="Calibri" panose="020F0502020204030204" pitchFamily="34" charset="0"/>
              </a:rPr>
              <a:t>Microbiologically Influenced Corrosion (MIC):</a:t>
            </a:r>
            <a:r>
              <a:rPr lang="en-GB" sz="1900" dirty="0">
                <a:latin typeface="Calibri" panose="020F0502020204030204" pitchFamily="34" charset="0"/>
                <a:ea typeface="Calibri" panose="020F0502020204030204" pitchFamily="34" charset="0"/>
                <a:cs typeface="Calibri" panose="020F0502020204030204" pitchFamily="34" charset="0"/>
              </a:rPr>
              <a:t> Anaerobic bacteria in risers insulated for waxy crudes</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Vapor-phase &amp; condensation effects</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Exacerbation by CO₂, H₂S, and chloride salts</a:t>
            </a:r>
          </a:p>
          <a:p>
            <a:pPr>
              <a:lnSpc>
                <a:spcPct val="120000"/>
              </a:lnSpc>
            </a:pPr>
            <a:r>
              <a:rPr lang="en-GB" sz="1900" b="1" dirty="0">
                <a:latin typeface="Calibri" panose="020F0502020204030204" pitchFamily="34" charset="0"/>
                <a:ea typeface="Calibri" panose="020F0502020204030204" pitchFamily="34" charset="0"/>
                <a:cs typeface="Calibri" panose="020F0502020204030204" pitchFamily="34" charset="0"/>
              </a:rPr>
              <a:t>Integrity Risks:</a:t>
            </a:r>
            <a:endParaRPr lang="en-GB" sz="1900" dirty="0">
              <a:latin typeface="Calibri" panose="020F0502020204030204" pitchFamily="34" charset="0"/>
              <a:ea typeface="Calibri" panose="020F0502020204030204" pitchFamily="34" charset="0"/>
              <a:cs typeface="Calibri" panose="020F0502020204030204" pitchFamily="34" charset="0"/>
            </a:endParaRP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Damage to outer coatings → ingress of water/salts</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Reduced CP protection effectiveness</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High corrosion rates observed on </a:t>
            </a:r>
            <a:r>
              <a:rPr lang="en-GB" sz="1900" b="1" dirty="0">
                <a:latin typeface="Calibri" panose="020F0502020204030204" pitchFamily="34" charset="0"/>
                <a:ea typeface="Calibri" panose="020F0502020204030204" pitchFamily="34" charset="0"/>
                <a:cs typeface="Calibri" panose="020F0502020204030204" pitchFamily="34" charset="0"/>
              </a:rPr>
              <a:t>carbon steel (CS)</a:t>
            </a:r>
            <a:r>
              <a:rPr lang="en-GB" sz="1900" dirty="0">
                <a:latin typeface="Calibri" panose="020F0502020204030204" pitchFamily="34" charset="0"/>
                <a:ea typeface="Calibri" panose="020F0502020204030204" pitchFamily="34" charset="0"/>
                <a:cs typeface="Calibri" panose="020F0502020204030204" pitchFamily="34" charset="0"/>
              </a:rPr>
              <a:t> and alloys (</a:t>
            </a:r>
            <a:r>
              <a:rPr lang="en-GB" sz="1900" b="1" dirty="0">
                <a:latin typeface="Calibri" panose="020F0502020204030204" pitchFamily="34" charset="0"/>
                <a:ea typeface="Calibri" panose="020F0502020204030204" pitchFamily="34" charset="0"/>
                <a:cs typeface="Calibri" panose="020F0502020204030204" pitchFamily="34" charset="0"/>
              </a:rPr>
              <a:t>304, 316L, martensitic, Duplex 22–25 Cr</a:t>
            </a:r>
            <a:r>
              <a:rPr lang="en-GB" sz="1900" dirty="0">
                <a:latin typeface="Calibri" panose="020F0502020204030204" pitchFamily="34" charset="0"/>
                <a:ea typeface="Calibri" panose="020F0502020204030204" pitchFamily="34" charset="0"/>
                <a:cs typeface="Calibri" panose="020F0502020204030204" pitchFamily="34" charset="0"/>
              </a:rPr>
              <a:t>)</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Cracking risk in </a:t>
            </a:r>
            <a:r>
              <a:rPr lang="en-GB" sz="1900" b="1" dirty="0">
                <a:latin typeface="Calibri" panose="020F0502020204030204" pitchFamily="34" charset="0"/>
                <a:ea typeface="Calibri" panose="020F0502020204030204" pitchFamily="34" charset="0"/>
                <a:cs typeface="Calibri" panose="020F0502020204030204" pitchFamily="34" charset="0"/>
              </a:rPr>
              <a:t>40–120 °C</a:t>
            </a:r>
            <a:r>
              <a:rPr lang="en-GB" sz="1900" dirty="0">
                <a:latin typeface="Calibri" panose="020F0502020204030204" pitchFamily="34" charset="0"/>
                <a:ea typeface="Calibri" panose="020F0502020204030204" pitchFamily="34" charset="0"/>
                <a:cs typeface="Calibri" panose="020F0502020204030204" pitchFamily="34" charset="0"/>
              </a:rPr>
              <a:t> temperature range</a:t>
            </a:r>
          </a:p>
          <a:p>
            <a:pPr>
              <a:lnSpc>
                <a:spcPct val="120000"/>
              </a:lnSpc>
            </a:pPr>
            <a:r>
              <a:rPr lang="en-GB" sz="1900" b="1" dirty="0">
                <a:latin typeface="Calibri" panose="020F0502020204030204" pitchFamily="34" charset="0"/>
                <a:ea typeface="Calibri" panose="020F0502020204030204" pitchFamily="34" charset="0"/>
                <a:cs typeface="Calibri" panose="020F0502020204030204" pitchFamily="34" charset="0"/>
              </a:rPr>
              <a:t>Inspection History:</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Pipelines coated to FBE specs before cement/3-layer systems</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Early inspections limited (partial UT with sampling boxes in the 1980s–1990s; partial ROV coverage)</a:t>
            </a:r>
          </a:p>
          <a:p>
            <a:pPr lvl="2">
              <a:lnSpc>
                <a:spcPct val="120000"/>
              </a:lnSpc>
              <a:buFont typeface="Wingdings" panose="05000000000000000000" pitchFamily="2" charset="2"/>
              <a:buChar char="q"/>
            </a:pPr>
            <a:r>
              <a:rPr lang="en-GB" sz="1900" dirty="0">
                <a:latin typeface="Calibri" panose="020F0502020204030204" pitchFamily="34" charset="0"/>
                <a:ea typeface="Calibri" panose="020F0502020204030204" pitchFamily="34" charset="0"/>
                <a:cs typeface="Calibri" panose="020F0502020204030204" pitchFamily="34" charset="0"/>
              </a:rPr>
              <a:t>Alloy threats not fully assessed for SCC/CSCC under coatings and insulation</a:t>
            </a:r>
          </a:p>
          <a:p>
            <a:pPr>
              <a:lnSpc>
                <a:spcPct val="90000"/>
              </a:lnSpc>
            </a:pPr>
            <a:endParaRPr lang="en-US" sz="800" dirty="0"/>
          </a:p>
        </p:txBody>
      </p:sp>
      <p:sp>
        <p:nvSpPr>
          <p:cNvPr id="7" name="TextBox 6">
            <a:extLst>
              <a:ext uri="{FF2B5EF4-FFF2-40B4-BE49-F238E27FC236}">
                <a16:creationId xmlns:a16="http://schemas.microsoft.com/office/drawing/2014/main" id="{D50E753D-2DA9-A255-FBA7-DE482E444BC1}"/>
              </a:ext>
            </a:extLst>
          </p:cNvPr>
          <p:cNvSpPr txBox="1"/>
          <p:nvPr/>
        </p:nvSpPr>
        <p:spPr>
          <a:xfrm>
            <a:off x="249456" y="133927"/>
            <a:ext cx="7280563" cy="646331"/>
          </a:xfrm>
          <a:prstGeom prst="rect">
            <a:avLst/>
          </a:prstGeom>
          <a:noFill/>
        </p:spPr>
        <p:txBody>
          <a:bodyPr wrap="square" rtlCol="0">
            <a:sp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Corrosion Threats in Coated Pipelines</a:t>
            </a:r>
          </a:p>
        </p:txBody>
      </p:sp>
      <p:sp>
        <p:nvSpPr>
          <p:cNvPr id="12" name="Footer Placeholder 11">
            <a:extLst>
              <a:ext uri="{FF2B5EF4-FFF2-40B4-BE49-F238E27FC236}">
                <a16:creationId xmlns:a16="http://schemas.microsoft.com/office/drawing/2014/main" id="{A6A72BE1-0C8F-D025-6F82-3E065E940F1D}"/>
              </a:ext>
            </a:extLst>
          </p:cNvPr>
          <p:cNvSpPr>
            <a:spLocks noGrp="1"/>
          </p:cNvSpPr>
          <p:nvPr>
            <p:ph type="ftr" sz="quarter" idx="11"/>
          </p:nvPr>
        </p:nvSpPr>
        <p:spPr/>
        <p:txBody>
          <a:bodyPr/>
          <a:lstStyle/>
          <a:p>
            <a:pPr rtl="0"/>
            <a:endParaRPr lang="en-GB" noProof="0"/>
          </a:p>
        </p:txBody>
      </p:sp>
      <p:sp>
        <p:nvSpPr>
          <p:cNvPr id="13" name="Slide Number Placeholder 12">
            <a:extLst>
              <a:ext uri="{FF2B5EF4-FFF2-40B4-BE49-F238E27FC236}">
                <a16:creationId xmlns:a16="http://schemas.microsoft.com/office/drawing/2014/main" id="{52DE4499-18F9-5EC5-F033-55AA87B86157}"/>
              </a:ext>
            </a:extLst>
          </p:cNvPr>
          <p:cNvSpPr>
            <a:spLocks noGrp="1"/>
          </p:cNvSpPr>
          <p:nvPr>
            <p:ph type="sldNum" sz="quarter" idx="12"/>
          </p:nvPr>
        </p:nvSpPr>
        <p:spPr/>
        <p:txBody>
          <a:bodyPr/>
          <a:lstStyle/>
          <a:p>
            <a:pPr rtl="0"/>
            <a:fld id="{D8DA9DAA-006C-4F4B-980E-E3DF019B24E2}" type="slidenum">
              <a:rPr lang="en-GB" sz="1050" b="0" noProof="0" smtClean="0">
                <a:solidFill>
                  <a:schemeClr val="bg1"/>
                </a:solidFill>
              </a:rPr>
              <a:pPr rtl="0"/>
              <a:t>3</a:t>
            </a:fld>
            <a:endParaRPr lang="en-GB" sz="1050" b="0" noProof="0" dirty="0">
              <a:solidFill>
                <a:schemeClr val="bg1"/>
              </a:solidFill>
            </a:endParaRPr>
          </a:p>
        </p:txBody>
      </p:sp>
      <p:sp>
        <p:nvSpPr>
          <p:cNvPr id="6" name="Picture Placeholder 5">
            <a:extLst>
              <a:ext uri="{FF2B5EF4-FFF2-40B4-BE49-F238E27FC236}">
                <a16:creationId xmlns:a16="http://schemas.microsoft.com/office/drawing/2014/main" id="{D6177CC6-6B4F-6807-65AE-B03C4175F55F}"/>
              </a:ext>
            </a:extLst>
          </p:cNvPr>
          <p:cNvSpPr>
            <a:spLocks noGrp="1"/>
          </p:cNvSpPr>
          <p:nvPr>
            <p:ph type="pic" sz="quarter" idx="13"/>
          </p:nvPr>
        </p:nvSpPr>
        <p:spPr>
          <a:xfrm>
            <a:off x="7451965" y="1897993"/>
            <a:ext cx="4266960" cy="4266968"/>
          </a:xfrm>
        </p:spPr>
        <p:txBody>
          <a:bodyPr/>
          <a:lstStyle/>
          <a:p>
            <a:endParaRPr lang="en-GB"/>
          </a:p>
        </p:txBody>
      </p:sp>
      <p:pic>
        <p:nvPicPr>
          <p:cNvPr id="1026" name="Picture 2" descr="Integrity Management of Wet Sour Gas Clad Subsea Pipelines Corrosion">
            <a:extLst>
              <a:ext uri="{FF2B5EF4-FFF2-40B4-BE49-F238E27FC236}">
                <a16:creationId xmlns:a16="http://schemas.microsoft.com/office/drawing/2014/main" id="{8BDE4B78-4520-83BF-93FE-D1AE16D8F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736" y="1897993"/>
            <a:ext cx="4553417" cy="437587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4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31CA584-F26E-3E6F-9BD8-1FD6C060BD37}"/>
              </a:ext>
            </a:extLst>
          </p:cNvPr>
          <p:cNvSpPr>
            <a:spLocks noGrp="1"/>
          </p:cNvSpPr>
          <p:nvPr>
            <p:ph type="title"/>
          </p:nvPr>
        </p:nvSpPr>
        <p:spPr>
          <a:xfrm>
            <a:off x="750174" y="504686"/>
            <a:ext cx="10058400" cy="968440"/>
          </a:xfrm>
        </p:spPr>
        <p:txBody>
          <a:bodyPr anchor="ctr">
            <a:normAutofit/>
          </a:bodyPr>
          <a:lstStyle/>
          <a:p>
            <a:r>
              <a:rPr lang="en-GB" sz="4000" b="1">
                <a:latin typeface="+mn-lt"/>
              </a:rPr>
              <a:t>NDE Strategy for Non-Piggable Subsea Pipelines</a:t>
            </a:r>
            <a:endParaRPr lang="en-GB" sz="4000" dirty="0">
              <a:latin typeface="+mn-lt"/>
            </a:endParaRPr>
          </a:p>
        </p:txBody>
      </p:sp>
      <p:sp>
        <p:nvSpPr>
          <p:cNvPr id="16" name="Content Placeholder 15">
            <a:extLst>
              <a:ext uri="{FF2B5EF4-FFF2-40B4-BE49-F238E27FC236}">
                <a16:creationId xmlns:a16="http://schemas.microsoft.com/office/drawing/2014/main" id="{2EDDBB60-E1F2-053D-1860-A84DEA2047BA}"/>
              </a:ext>
            </a:extLst>
          </p:cNvPr>
          <p:cNvSpPr>
            <a:spLocks noGrp="1"/>
          </p:cNvSpPr>
          <p:nvPr>
            <p:ph idx="1"/>
          </p:nvPr>
        </p:nvSpPr>
        <p:spPr>
          <a:xfrm>
            <a:off x="750174" y="1936874"/>
            <a:ext cx="6515947" cy="4023360"/>
          </a:xfrm>
        </p:spPr>
        <p:txBody>
          <a:bodyPr>
            <a:normAutofit lnSpcReduction="10000"/>
          </a:bodyPr>
          <a:lstStyle/>
          <a:p>
            <a:r>
              <a:rPr lang="en-GB" sz="1400" b="1" dirty="0"/>
              <a:t>Objective:</a:t>
            </a:r>
            <a:r>
              <a:rPr lang="en-GB" sz="1400" dirty="0"/>
              <a:t> Inspect 40-year-old coated subsea lines where pigging is not feasible</a:t>
            </a:r>
          </a:p>
          <a:p>
            <a:r>
              <a:rPr lang="en-GB" sz="1400" b="1" dirty="0"/>
              <a:t>Scope:</a:t>
            </a:r>
            <a:r>
              <a:rPr lang="en-GB" sz="1400" dirty="0"/>
              <a:t> Pipelines, risers, flexibles, bundles</a:t>
            </a:r>
          </a:p>
          <a:p>
            <a:r>
              <a:rPr lang="en-GB" sz="1400" b="1" dirty="0"/>
              <a:t>Prioritization:</a:t>
            </a:r>
            <a:endParaRPr lang="en-GB" sz="1400" dirty="0"/>
          </a:p>
          <a:p>
            <a:pPr lvl="1">
              <a:buFont typeface="Wingdings" panose="05000000000000000000" pitchFamily="2" charset="2"/>
              <a:buChar char="q"/>
            </a:pPr>
            <a:r>
              <a:rPr lang="en-GB" sz="1400" dirty="0"/>
              <a:t>High-risk streams first (gas &amp; HC production)</a:t>
            </a:r>
          </a:p>
          <a:p>
            <a:pPr lvl="1">
              <a:buFont typeface="Wingdings" panose="05000000000000000000" pitchFamily="2" charset="2"/>
              <a:buChar char="q"/>
            </a:pPr>
            <a:r>
              <a:rPr lang="en-GB" sz="1400" dirty="0"/>
              <a:t>Then secondary streams &amp; utilities</a:t>
            </a:r>
          </a:p>
          <a:p>
            <a:pPr lvl="1">
              <a:buFont typeface="Wingdings" panose="05000000000000000000" pitchFamily="2" charset="2"/>
              <a:buChar char="q"/>
            </a:pPr>
            <a:r>
              <a:rPr lang="en-GB" sz="1400" dirty="0"/>
              <a:t>Focus on insulated systems (dew point, wax control)</a:t>
            </a:r>
          </a:p>
          <a:p>
            <a:r>
              <a:rPr lang="en-GB" sz="1400" b="1" dirty="0"/>
              <a:t>NDE Techniques:</a:t>
            </a:r>
            <a:endParaRPr lang="en-GB" sz="1400" dirty="0"/>
          </a:p>
          <a:p>
            <a:pPr lvl="1">
              <a:buFont typeface="Wingdings" panose="05000000000000000000" pitchFamily="2" charset="2"/>
              <a:buChar char="q"/>
            </a:pPr>
            <a:r>
              <a:rPr lang="en-GB" sz="1400" dirty="0"/>
              <a:t>Pulsed Eddy Current (PEC) – wall loss through coatings</a:t>
            </a:r>
          </a:p>
          <a:p>
            <a:pPr lvl="1">
              <a:buFont typeface="Wingdings" panose="05000000000000000000" pitchFamily="2" charset="2"/>
              <a:buChar char="q"/>
            </a:pPr>
            <a:r>
              <a:rPr lang="en-GB" sz="1400" dirty="0"/>
              <a:t>Guided Wave UT (LRUT) – long-range screening</a:t>
            </a:r>
          </a:p>
          <a:p>
            <a:pPr lvl="1">
              <a:buFont typeface="Wingdings" panose="05000000000000000000" pitchFamily="2" charset="2"/>
              <a:buChar char="q"/>
            </a:pPr>
            <a:r>
              <a:rPr lang="en-GB" sz="1400" dirty="0"/>
              <a:t>ACFM – crack detection at welds, ROV-deployable</a:t>
            </a:r>
          </a:p>
          <a:p>
            <a:pPr lvl="1">
              <a:buFont typeface="Wingdings" panose="05000000000000000000" pitchFamily="2" charset="2"/>
              <a:buChar char="q"/>
            </a:pPr>
            <a:r>
              <a:rPr lang="en-GB" sz="1400" dirty="0"/>
              <a:t>EMAT – corrosion under supports, no </a:t>
            </a:r>
            <a:r>
              <a:rPr lang="en-GB" sz="1400" dirty="0" err="1"/>
              <a:t>couplant</a:t>
            </a:r>
            <a:r>
              <a:rPr lang="en-GB" sz="1400" dirty="0"/>
              <a:t> needed</a:t>
            </a:r>
          </a:p>
          <a:p>
            <a:pPr lvl="1">
              <a:buFont typeface="Wingdings" panose="05000000000000000000" pitchFamily="2" charset="2"/>
              <a:buChar char="q"/>
            </a:pPr>
            <a:r>
              <a:rPr lang="en-GB" sz="1400" dirty="0"/>
              <a:t>CP Surveys – potentials &amp; gradients to assess coating/anode health</a:t>
            </a:r>
          </a:p>
          <a:p>
            <a:r>
              <a:rPr lang="en-GB" sz="1400" b="1" dirty="0"/>
              <a:t>Flexibles &amp; Bundles:</a:t>
            </a:r>
            <a:r>
              <a:rPr lang="en-GB" sz="1400" dirty="0"/>
              <a:t> Annulus testing, fatigue/curvature monitoring</a:t>
            </a:r>
          </a:p>
          <a:p>
            <a:r>
              <a:rPr lang="en-GB" sz="1400" b="1" dirty="0"/>
              <a:t>Process Data Correlation:</a:t>
            </a:r>
            <a:r>
              <a:rPr lang="en-GB" sz="1400" dirty="0"/>
              <a:t> Inhibitor performance, water cut, salts, Fe counts, bacteria</a:t>
            </a:r>
          </a:p>
          <a:p>
            <a:endParaRPr lang="en-GB" sz="1100"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3686185" y="6459785"/>
            <a:ext cx="4822804" cy="365125"/>
          </a:xfrm>
        </p:spPr>
        <p:txBody>
          <a:bodyPr rtlCol="0">
            <a:normAutofit/>
          </a:bodyPr>
          <a:lstStyle/>
          <a:p>
            <a:pPr rtl="0">
              <a:spcAft>
                <a:spcPts val="600"/>
              </a:spcAft>
            </a:pPr>
            <a:endParaRPr lang="en-GB"/>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900458" y="6459785"/>
            <a:ext cx="1312025" cy="365125"/>
          </a:xfrm>
        </p:spPr>
        <p:txBody>
          <a:bodyPr rtlCol="0">
            <a:normAutofit/>
          </a:bodyPr>
          <a:lstStyle/>
          <a:p>
            <a:pPr rtl="0">
              <a:spcAft>
                <a:spcPts val="600"/>
              </a:spcAft>
            </a:pPr>
            <a:fld id="{D8DA9DAA-006C-4F4B-980E-E3DF019B24E2}" type="slidenum">
              <a:rPr lang="en-GB"/>
              <a:pPr rtl="0">
                <a:spcAft>
                  <a:spcPts val="600"/>
                </a:spcAft>
              </a:pPr>
              <a:t>4</a:t>
            </a:fld>
            <a:endParaRPr lang="en-GB"/>
          </a:p>
        </p:txBody>
      </p:sp>
      <p:pic>
        <p:nvPicPr>
          <p:cNvPr id="3" name="Picture 2">
            <a:extLst>
              <a:ext uri="{FF2B5EF4-FFF2-40B4-BE49-F238E27FC236}">
                <a16:creationId xmlns:a16="http://schemas.microsoft.com/office/drawing/2014/main" id="{6283DF1F-EBAA-7D20-D6F1-65A5E128CC53}"/>
              </a:ext>
            </a:extLst>
          </p:cNvPr>
          <p:cNvPicPr>
            <a:picLocks noChangeAspect="1"/>
          </p:cNvPicPr>
          <p:nvPr/>
        </p:nvPicPr>
        <p:blipFill>
          <a:blip r:embed="rId3"/>
          <a:stretch>
            <a:fillRect/>
          </a:stretch>
        </p:blipFill>
        <p:spPr>
          <a:xfrm>
            <a:off x="6977590" y="2042016"/>
            <a:ext cx="4822805" cy="1797194"/>
          </a:xfrm>
          <a:prstGeom prst="rect">
            <a:avLst/>
          </a:prstGeom>
        </p:spPr>
      </p:pic>
      <p:pic>
        <p:nvPicPr>
          <p:cNvPr id="5" name="Picture 4">
            <a:extLst>
              <a:ext uri="{FF2B5EF4-FFF2-40B4-BE49-F238E27FC236}">
                <a16:creationId xmlns:a16="http://schemas.microsoft.com/office/drawing/2014/main" id="{D5C5EF34-9FF0-70B5-9C57-ADB6E136EAFF}"/>
              </a:ext>
            </a:extLst>
          </p:cNvPr>
          <p:cNvPicPr>
            <a:picLocks noChangeAspect="1"/>
          </p:cNvPicPr>
          <p:nvPr/>
        </p:nvPicPr>
        <p:blipFill>
          <a:blip r:embed="rId4"/>
          <a:stretch>
            <a:fillRect/>
          </a:stretch>
        </p:blipFill>
        <p:spPr>
          <a:xfrm>
            <a:off x="7778862" y="3869686"/>
            <a:ext cx="3336812" cy="2454481"/>
          </a:xfrm>
          <a:prstGeom prst="rect">
            <a:avLst/>
          </a:prstGeom>
        </p:spPr>
      </p:pic>
      <p:sp>
        <p:nvSpPr>
          <p:cNvPr id="6" name="TextBox 5">
            <a:extLst>
              <a:ext uri="{FF2B5EF4-FFF2-40B4-BE49-F238E27FC236}">
                <a16:creationId xmlns:a16="http://schemas.microsoft.com/office/drawing/2014/main" id="{FEE2CD37-D560-441F-05A9-31802716E63E}"/>
              </a:ext>
            </a:extLst>
          </p:cNvPr>
          <p:cNvSpPr txBox="1"/>
          <p:nvPr/>
        </p:nvSpPr>
        <p:spPr>
          <a:xfrm>
            <a:off x="7664190" y="1672684"/>
            <a:ext cx="3566156" cy="369332"/>
          </a:xfrm>
          <a:prstGeom prst="rect">
            <a:avLst/>
          </a:prstGeom>
          <a:noFill/>
        </p:spPr>
        <p:txBody>
          <a:bodyPr wrap="square" rtlCol="0">
            <a:spAutoFit/>
          </a:bodyPr>
          <a:lstStyle/>
          <a:p>
            <a:r>
              <a:rPr lang="en-GB" b="1" dirty="0"/>
              <a:t>Acoustic Resonance Technology</a:t>
            </a:r>
          </a:p>
        </p:txBody>
      </p:sp>
    </p:spTree>
    <p:extLst>
      <p:ext uri="{BB962C8B-B14F-4D97-AF65-F5344CB8AC3E}">
        <p14:creationId xmlns:p14="http://schemas.microsoft.com/office/powerpoint/2010/main" val="3653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87000">
              <a:srgbClr val="C6C8C9"/>
            </a:gs>
            <a:gs pos="100000">
              <a:srgbClr val="049EDA"/>
            </a:gs>
          </a:gsLst>
          <a:lin ang="540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0AAFD15-3A76-4FA0-6B39-69743340B7A2}"/>
              </a:ext>
            </a:extLst>
          </p:cNvPr>
          <p:cNvSpPr>
            <a:spLocks noGrp="1"/>
          </p:cNvSpPr>
          <p:nvPr>
            <p:ph type="title"/>
          </p:nvPr>
        </p:nvSpPr>
        <p:spPr>
          <a:xfrm>
            <a:off x="492370" y="605896"/>
            <a:ext cx="3084844" cy="5646208"/>
          </a:xfrm>
        </p:spPr>
        <p:txBody>
          <a:bodyPr anchor="ctr">
            <a:normAutofit/>
          </a:bodyPr>
          <a:lstStyle/>
          <a:p>
            <a:r>
              <a:rPr lang="en-GB" sz="3600" b="1" dirty="0">
                <a:solidFill>
                  <a:srgbClr val="FFFFFF"/>
                </a:solidFill>
                <a:latin typeface="+mn-lt"/>
              </a:rPr>
              <a:t>NDE Equipment for Non-</a:t>
            </a:r>
            <a:r>
              <a:rPr lang="en-GB" sz="3600" b="1" dirty="0" err="1">
                <a:solidFill>
                  <a:srgbClr val="FFFFFF"/>
                </a:solidFill>
                <a:latin typeface="+mn-lt"/>
              </a:rPr>
              <a:t>Piggable</a:t>
            </a:r>
            <a:r>
              <a:rPr lang="en-GB" sz="3600" b="1" dirty="0">
                <a:solidFill>
                  <a:srgbClr val="FFFFFF"/>
                </a:solidFill>
                <a:latin typeface="+mn-lt"/>
              </a:rPr>
              <a:t> Pipelines</a:t>
            </a:r>
            <a:br>
              <a:rPr lang="en-GB" sz="3600" b="0" dirty="0">
                <a:solidFill>
                  <a:srgbClr val="FFFFFF"/>
                </a:solidFill>
              </a:rPr>
            </a:br>
            <a:br>
              <a:rPr lang="en-GB" sz="3600" dirty="0">
                <a:solidFill>
                  <a:srgbClr val="FFFFFF"/>
                </a:solidFill>
              </a:rPr>
            </a:br>
            <a:endParaRPr lang="en-GB" sz="3600" dirty="0">
              <a:solidFill>
                <a:srgbClr val="FFFFFF"/>
              </a:solidFill>
            </a:endParaRPr>
          </a:p>
        </p:txBody>
      </p:sp>
      <p:sp>
        <p:nvSpPr>
          <p:cNvPr id="26" name="Rectangle 2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3" name="Rectangle 1">
            <a:extLst>
              <a:ext uri="{FF2B5EF4-FFF2-40B4-BE49-F238E27FC236}">
                <a16:creationId xmlns:a16="http://schemas.microsoft.com/office/drawing/2014/main" id="{065FC5C9-2FFB-7E0B-B8D2-DC445330EEE0}"/>
              </a:ext>
            </a:extLst>
          </p:cNvPr>
          <p:cNvSpPr>
            <a:spLocks noGrp="1" noChangeArrowheads="1"/>
          </p:cNvSpPr>
          <p:nvPr>
            <p:ph idx="1"/>
          </p:nvPr>
        </p:nvSpPr>
        <p:spPr bwMode="auto">
          <a:xfrm>
            <a:off x="4742016" y="605896"/>
            <a:ext cx="6413663" cy="56462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62500" lnSpcReduction="20000"/>
          </a:bodyPr>
          <a:lstStyle/>
          <a:p>
            <a:pPr marL="0" marR="0" lvl="0" indent="0" defTabSz="914400" rtl="0" eaLnBrk="0" fontAlgn="base" latinLnBrk="0" hangingPunct="0">
              <a:spcBef>
                <a:spcPct val="0"/>
              </a:spcBef>
              <a:spcAft>
                <a:spcPts val="600"/>
              </a:spcAft>
              <a:buClrTx/>
              <a:buSzTx/>
              <a:buNone/>
              <a:tabLst/>
            </a:pPr>
            <a:r>
              <a:rPr kumimoji="0" lang="en-US" altLang="en-US" sz="3400" b="1" i="0" u="none" strike="noStrike" cap="none" normalizeH="0" baseline="0" dirty="0">
                <a:ln>
                  <a:noFill/>
                </a:ln>
                <a:effectLst/>
              </a:rPr>
              <a:t>Metallurgy Risks:</a:t>
            </a:r>
          </a:p>
          <a:p>
            <a:pPr marL="0" marR="0" lvl="0" indent="0" defTabSz="914400" rtl="0" eaLnBrk="0" fontAlgn="base" latinLnBrk="0" hangingPunct="0">
              <a:spcBef>
                <a:spcPct val="0"/>
              </a:spcBef>
              <a:spcAft>
                <a:spcPts val="600"/>
              </a:spcAft>
              <a:buClrTx/>
              <a:buSzTx/>
              <a:buNone/>
              <a:tabLst/>
            </a:pPr>
            <a:endParaRPr kumimoji="0" lang="en-US" altLang="en-US" sz="1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Carbon steel:</a:t>
            </a:r>
            <a:r>
              <a:rPr kumimoji="0" lang="en-US" altLang="en-US" sz="1800" b="0" i="0" u="none" strike="noStrike" cap="none" normalizeH="0" baseline="0" dirty="0">
                <a:ln>
                  <a:noFill/>
                </a:ln>
                <a:effectLst/>
              </a:rPr>
              <a:t> highest corrosion threat</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Low alloy &amp; duplex grades:</a:t>
            </a:r>
            <a:r>
              <a:rPr kumimoji="0" lang="en-US" altLang="en-US" sz="1800" b="0" i="0" u="none" strike="noStrike" cap="none" normalizeH="0" baseline="0" dirty="0">
                <a:ln>
                  <a:noFill/>
                </a:ln>
                <a:effectLst/>
              </a:rPr>
              <a:t> cracking risks in chloride + H₂S environments</a:t>
            </a:r>
          </a:p>
          <a:p>
            <a:pPr lvl="1" eaLnBrk="0" fontAlgn="base" hangingPunct="0">
              <a:spcBef>
                <a:spcPct val="0"/>
              </a:spcBef>
              <a:spcAft>
                <a:spcPts val="600"/>
              </a:spcAft>
              <a:buClrTx/>
              <a:buFont typeface="Wingdings" panose="05000000000000000000" pitchFamily="2" charset="2"/>
              <a:buChar char="q"/>
            </a:pPr>
            <a:r>
              <a:rPr kumimoji="0" lang="en-US" altLang="en-US" b="0" i="0" u="none" strike="noStrike" cap="none" normalizeH="0" baseline="0" dirty="0">
                <a:ln>
                  <a:noFill/>
                </a:ln>
                <a:effectLst/>
              </a:rPr>
              <a:t>Cracking window: </a:t>
            </a:r>
            <a:r>
              <a:rPr kumimoji="0" lang="en-US" altLang="en-US" b="1" i="0" u="none" strike="noStrike" cap="none" normalizeH="0" baseline="0" dirty="0">
                <a:ln>
                  <a:noFill/>
                </a:ln>
                <a:effectLst/>
              </a:rPr>
              <a:t>40–120 °C</a:t>
            </a:r>
            <a:r>
              <a:rPr kumimoji="0" lang="en-US" altLang="en-US" b="0" i="0" u="none" strike="noStrike" cap="none" normalizeH="0" baseline="0" dirty="0">
                <a:ln>
                  <a:noFill/>
                </a:ln>
                <a:effectLst/>
              </a:rPr>
              <a:t>, H₂S partial pressure &gt; 3.5 mbar (0.05 psia), hardness &gt; 22 HRC</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Coating Characteristics:</a:t>
            </a:r>
            <a:endParaRPr kumimoji="0" lang="en-US" altLang="en-US" sz="1800" b="0" i="0" u="none" strike="noStrike" cap="none" normalizeH="0" baseline="0" dirty="0">
              <a:ln>
                <a:noFill/>
              </a:ln>
              <a:effectLst/>
            </a:endParaRPr>
          </a:p>
          <a:p>
            <a:pPr marL="464058" lvl="1" indent="-171450"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FBE</a:t>
            </a:r>
            <a:r>
              <a:rPr kumimoji="0" lang="en-US" altLang="en-US" b="0" i="0" u="none" strike="noStrike" cap="none" normalizeH="0" baseline="0" dirty="0">
                <a:ln>
                  <a:noFill/>
                </a:ln>
                <a:effectLst/>
              </a:rPr>
              <a:t> as base protection across all systems</a:t>
            </a:r>
          </a:p>
          <a:p>
            <a:pPr marL="464058" lvl="1" indent="-171450"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Cement cladding:</a:t>
            </a:r>
            <a:r>
              <a:rPr kumimoji="0" lang="en-US" altLang="en-US" b="0" i="0" u="none" strike="noStrike" cap="none" normalizeH="0" baseline="0" dirty="0">
                <a:ln>
                  <a:noFill/>
                </a:ln>
                <a:effectLst/>
              </a:rPr>
              <a:t> 20–50 mm</a:t>
            </a:r>
          </a:p>
          <a:p>
            <a:pPr marL="464058" lvl="1" indent="-171450"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3-layer PE/PP systems:</a:t>
            </a:r>
            <a:r>
              <a:rPr kumimoji="0" lang="en-US" altLang="en-US" b="0" i="0" u="none" strike="noStrike" cap="none" normalizeH="0" baseline="0" dirty="0">
                <a:ln>
                  <a:noFill/>
                </a:ln>
                <a:effectLst/>
              </a:rPr>
              <a:t> up to 6 mm</a:t>
            </a:r>
          </a:p>
          <a:p>
            <a:pPr marL="464058" lvl="1" indent="-171450"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Insulation layers:</a:t>
            </a:r>
            <a:r>
              <a:rPr kumimoji="0" lang="en-US" altLang="en-US" b="0" i="0" u="none" strike="noStrike" cap="none" normalizeH="0" baseline="0" dirty="0">
                <a:ln>
                  <a:noFill/>
                </a:ln>
                <a:effectLst/>
              </a:rPr>
              <a:t> 4–6 in. (≈152 mm) on some lines</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Subsea Mapping &amp; Context Tools:</a:t>
            </a:r>
            <a:endParaRPr kumimoji="0" lang="en-US" altLang="en-US" sz="1800" b="0" i="0" u="none" strike="noStrike" cap="none" normalizeH="0" baseline="0" dirty="0">
              <a:ln>
                <a:noFill/>
              </a:ln>
              <a:effectLst/>
            </a:endParaRPr>
          </a:p>
          <a:p>
            <a:pPr lvl="1" eaLnBrk="0" fontAlgn="base" hangingPunct="0">
              <a:spcBef>
                <a:spcPct val="0"/>
              </a:spcBef>
              <a:spcAft>
                <a:spcPts val="600"/>
              </a:spcAft>
              <a:buClrTx/>
              <a:buFont typeface="Wingdings" panose="05000000000000000000" pitchFamily="2" charset="2"/>
              <a:buChar char="q"/>
            </a:pPr>
            <a:r>
              <a:rPr kumimoji="0" lang="en-US" altLang="en-US" b="0" i="0" u="none" strike="noStrike" cap="none" normalizeH="0" baseline="0" dirty="0">
                <a:ln>
                  <a:noFill/>
                </a:ln>
                <a:effectLst/>
              </a:rPr>
              <a:t>ROV &amp; </a:t>
            </a:r>
            <a:r>
              <a:rPr kumimoji="0" lang="en-US" altLang="en-US" b="1" i="0" u="none" strike="noStrike" cap="none" normalizeH="0" baseline="0" dirty="0">
                <a:ln>
                  <a:noFill/>
                </a:ln>
                <a:effectLst/>
              </a:rPr>
              <a:t>side-scan sonar</a:t>
            </a:r>
            <a:r>
              <a:rPr kumimoji="0" lang="en-US" altLang="en-US" b="0" i="0" u="none" strike="noStrike" cap="none" normalizeH="0" baseline="0" dirty="0">
                <a:ln>
                  <a:noFill/>
                </a:ln>
                <a:effectLst/>
              </a:rPr>
              <a:t> → pipeline burial &amp; contact objects</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Multibeam echosounder (MBE):</a:t>
            </a:r>
            <a:r>
              <a:rPr kumimoji="0" lang="en-US" altLang="en-US" sz="1800" b="0" i="0" u="none" strike="noStrike" cap="none" normalizeH="0" baseline="0" dirty="0">
                <a:ln>
                  <a:noFill/>
                </a:ln>
                <a:effectLst/>
              </a:rPr>
              <a:t> cross-profiles of pipeline &amp; seabed</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Laser </a:t>
            </a:r>
            <a:r>
              <a:rPr kumimoji="0" lang="en-US" altLang="en-US" sz="1800" b="1" i="0" u="none" strike="noStrike" cap="none" normalizeH="0" baseline="0" dirty="0" err="1">
                <a:ln>
                  <a:noFill/>
                </a:ln>
                <a:effectLst/>
              </a:rPr>
              <a:t>Spotscan</a:t>
            </a:r>
            <a:r>
              <a:rPr kumimoji="0" lang="en-US" altLang="en-US" sz="1800" b="1" i="0" u="none" strike="noStrike" cap="none" normalizeH="0" baseline="0" dirty="0">
                <a:ln>
                  <a:noFill/>
                </a:ln>
                <a:effectLst/>
              </a:rPr>
              <a:t> (2D):</a:t>
            </a:r>
            <a:r>
              <a:rPr kumimoji="0" lang="en-US" altLang="en-US" sz="1800" b="0" i="0" u="none" strike="noStrike" cap="none" normalizeH="0" baseline="0" dirty="0">
                <a:ln>
                  <a:noFill/>
                </a:ln>
                <a:effectLst/>
              </a:rPr>
              <a:t> pipeline + seabed profiling</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NDE Deployment Factors:</a:t>
            </a:r>
            <a:endParaRPr kumimoji="0" lang="en-US" altLang="en-US" sz="1800" b="0" i="0" u="none" strike="noStrike" cap="none" normalizeH="0" baseline="0" dirty="0">
              <a:ln>
                <a:noFill/>
              </a:ln>
              <a:effectLst/>
            </a:endParaRPr>
          </a:p>
          <a:p>
            <a:pPr lvl="1" eaLnBrk="0" fontAlgn="base" hangingPunct="0">
              <a:spcBef>
                <a:spcPct val="0"/>
              </a:spcBef>
              <a:spcAft>
                <a:spcPts val="600"/>
              </a:spcAft>
              <a:buClrTx/>
              <a:buFont typeface="Wingdings" panose="05000000000000000000" pitchFamily="2" charset="2"/>
              <a:buChar char="q"/>
            </a:pPr>
            <a:r>
              <a:rPr kumimoji="0" lang="en-US" altLang="en-US" b="0" i="0" u="none" strike="noStrike" cap="none" normalizeH="0" baseline="0" dirty="0">
                <a:ln>
                  <a:noFill/>
                </a:ln>
                <a:effectLst/>
              </a:rPr>
              <a:t>Focus on areas with </a:t>
            </a:r>
            <a:r>
              <a:rPr kumimoji="0" lang="en-US" altLang="en-US" b="1" i="0" u="none" strike="noStrike" cap="none" normalizeH="0" baseline="0" dirty="0">
                <a:ln>
                  <a:noFill/>
                </a:ln>
                <a:effectLst/>
              </a:rPr>
              <a:t>low velocity (&lt;1 m/s)</a:t>
            </a:r>
            <a:r>
              <a:rPr kumimoji="0" lang="en-US" altLang="en-US" b="0" i="0" u="none" strike="noStrike" cap="none" normalizeH="0" baseline="0" dirty="0">
                <a:ln>
                  <a:noFill/>
                </a:ln>
                <a:effectLst/>
              </a:rPr>
              <a:t> → water dropout → first 5 km of lines</a:t>
            </a:r>
          </a:p>
          <a:p>
            <a:pPr lvl="1" eaLnBrk="0" fontAlgn="base" hangingPunct="0">
              <a:spcBef>
                <a:spcPct val="0"/>
              </a:spcBef>
              <a:spcAft>
                <a:spcPts val="600"/>
              </a:spcAft>
              <a:buClrTx/>
              <a:buFont typeface="Wingdings" panose="05000000000000000000" pitchFamily="2" charset="2"/>
              <a:buChar char="q"/>
            </a:pPr>
            <a:r>
              <a:rPr kumimoji="0" lang="en-US" altLang="en-US" b="0" i="0" u="none" strike="noStrike" cap="none" normalizeH="0" baseline="0" dirty="0">
                <a:ln>
                  <a:noFill/>
                </a:ln>
                <a:effectLst/>
              </a:rPr>
              <a:t>Early adoption: rope access &amp; crawlers (1990s, caissons/platform legs)</a:t>
            </a:r>
          </a:p>
          <a:p>
            <a:pPr lvl="1" eaLnBrk="0" fontAlgn="base" hangingPunct="0">
              <a:spcBef>
                <a:spcPct val="0"/>
              </a:spcBef>
              <a:spcAft>
                <a:spcPts val="600"/>
              </a:spcAft>
              <a:buClrTx/>
              <a:buFont typeface="Wingdings" panose="05000000000000000000" pitchFamily="2" charset="2"/>
              <a:buChar char="q"/>
            </a:pPr>
            <a:r>
              <a:rPr kumimoji="0" lang="en-US" altLang="en-US" b="0" i="0" u="none" strike="noStrike" cap="none" normalizeH="0" baseline="0" dirty="0">
                <a:ln>
                  <a:noFill/>
                </a:ln>
                <a:effectLst/>
              </a:rPr>
              <a:t>Coating removal + AUT/UT crawlers → costly, requires re-coating &amp; CP reassessment</a:t>
            </a:r>
          </a:p>
          <a:p>
            <a:pPr marL="0" marR="0" lvl="0" indent="0" defTabSz="914400" rtl="0" eaLnBrk="0" fontAlgn="base" latinLnBrk="0" hangingPunct="0">
              <a:spcBef>
                <a:spcPct val="0"/>
              </a:spcBef>
              <a:spcAft>
                <a:spcPts val="600"/>
              </a:spcAft>
              <a:buClrTx/>
              <a:buSzTx/>
              <a:buNone/>
              <a:tabLst/>
            </a:pPr>
            <a:r>
              <a:rPr kumimoji="0" lang="en-US" altLang="en-US" sz="1800" b="1" i="0" u="none" strike="noStrike" cap="none" normalizeH="0" baseline="0" dirty="0">
                <a:ln>
                  <a:noFill/>
                </a:ln>
                <a:effectLst/>
              </a:rPr>
              <a:t>NDE Techniques (External, Through Coating):</a:t>
            </a:r>
            <a:endParaRPr kumimoji="0" lang="en-US" altLang="en-US" sz="1800" b="0" i="0" u="none" strike="noStrike" cap="none" normalizeH="0" baseline="0" dirty="0">
              <a:ln>
                <a:noFill/>
              </a:ln>
              <a:effectLst/>
            </a:endParaRPr>
          </a:p>
          <a:p>
            <a:pPr lvl="1"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PEC (Pulsed Eddy Current):</a:t>
            </a:r>
            <a:r>
              <a:rPr kumimoji="0" lang="en-US" altLang="en-US" b="0" i="0" u="none" strike="noStrike" cap="none" normalizeH="0" baseline="0" dirty="0">
                <a:ln>
                  <a:noFill/>
                </a:ln>
                <a:effectLst/>
              </a:rPr>
              <a:t> up to 200 mm insulation/cement, probes for 2500 m depth</a:t>
            </a:r>
          </a:p>
          <a:p>
            <a:pPr lvl="1"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ART (Acoustic Resonance Technology)</a:t>
            </a:r>
            <a:endParaRPr kumimoji="0" lang="en-US" altLang="en-US" b="0" i="0" u="none" strike="noStrike" cap="none" normalizeH="0" baseline="0" dirty="0">
              <a:ln>
                <a:noFill/>
              </a:ln>
              <a:effectLst/>
            </a:endParaRPr>
          </a:p>
          <a:p>
            <a:pPr lvl="1"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ECI (Eddy Current Inspection)</a:t>
            </a:r>
            <a:endParaRPr kumimoji="0" lang="en-US" altLang="en-US" b="0" i="0" u="none" strike="noStrike" cap="none" normalizeH="0" baseline="0" dirty="0">
              <a:ln>
                <a:noFill/>
              </a:ln>
              <a:effectLst/>
            </a:endParaRPr>
          </a:p>
          <a:p>
            <a:pPr lvl="1"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Radiography</a:t>
            </a:r>
            <a:endParaRPr lang="en-US" altLang="en-US" dirty="0"/>
          </a:p>
          <a:p>
            <a:pPr lvl="1" eaLnBrk="0" fontAlgn="base" hangingPunct="0">
              <a:spcBef>
                <a:spcPct val="0"/>
              </a:spcBef>
              <a:spcAft>
                <a:spcPts val="600"/>
              </a:spcAft>
              <a:buClrTx/>
              <a:buFont typeface="Wingdings" panose="05000000000000000000" pitchFamily="2" charset="2"/>
              <a:buChar char="q"/>
            </a:pPr>
            <a:r>
              <a:rPr kumimoji="0" lang="en-US" altLang="en-US" b="1" i="0" u="none" strike="noStrike" cap="none" normalizeH="0" baseline="0" dirty="0">
                <a:ln>
                  <a:noFill/>
                </a:ln>
                <a:effectLst/>
              </a:rPr>
              <a:t>Thermography</a:t>
            </a:r>
            <a:endParaRPr kumimoji="0" lang="en-US" altLang="en-US" b="0" i="0" u="none" strike="noStrike" cap="none" normalizeH="0" baseline="0" dirty="0">
              <a:ln>
                <a:noFill/>
              </a:ln>
              <a:effectLst/>
            </a:endParaRPr>
          </a:p>
          <a:p>
            <a:pPr lvl="1" eaLnBrk="0" fontAlgn="base" hangingPunct="0">
              <a:spcBef>
                <a:spcPct val="0"/>
              </a:spcBef>
              <a:spcAft>
                <a:spcPts val="600"/>
              </a:spcAft>
              <a:buClrTx/>
              <a:buFont typeface="Wingdings" panose="05000000000000000000" pitchFamily="2" charset="2"/>
              <a:buChar char="q"/>
            </a:pPr>
            <a:r>
              <a:rPr kumimoji="0" lang="en-US" altLang="en-US" b="0" i="0" u="none" strike="noStrike" cap="none" normalizeH="0" baseline="0" dirty="0">
                <a:ln>
                  <a:noFill/>
                </a:ln>
                <a:effectLst/>
              </a:rPr>
              <a:t>Advantage: </a:t>
            </a:r>
            <a:r>
              <a:rPr kumimoji="0" lang="en-US" altLang="en-US" b="1" i="0" u="none" strike="noStrike" cap="none" normalizeH="0" baseline="0" dirty="0">
                <a:ln>
                  <a:noFill/>
                </a:ln>
                <a:effectLst/>
              </a:rPr>
              <a:t>wall thickness screening without coating removal</a:t>
            </a:r>
            <a:r>
              <a:rPr kumimoji="0" lang="en-US" altLang="en-US" b="0" i="0" u="none" strike="noStrike" cap="none" normalizeH="0" baseline="0" dirty="0">
                <a:ln>
                  <a:noFill/>
                </a:ln>
                <a:effectLst/>
              </a:rPr>
              <a:t> (development ongoing, correlation improving)</a:t>
            </a:r>
          </a:p>
          <a:p>
            <a:pPr marL="0" marR="0" lvl="0" indent="0" defTabSz="914400" rtl="0" eaLnBrk="0" fontAlgn="base" latinLnBrk="0" hangingPunct="0">
              <a:spcBef>
                <a:spcPct val="0"/>
              </a:spcBef>
              <a:spcAft>
                <a:spcPts val="600"/>
              </a:spcAft>
              <a:buClrTx/>
              <a:buSzTx/>
              <a:buFontTx/>
              <a:buNone/>
              <a:tabLst/>
            </a:pPr>
            <a:endParaRPr kumimoji="0" lang="en-US" altLang="en-US" sz="1000" b="0" i="0" u="none" strike="noStrike" cap="none" normalizeH="0" baseline="0" dirty="0">
              <a:ln>
                <a:noFill/>
              </a:ln>
              <a:effectLst/>
              <a:latin typeface="Arial" panose="020B0604020202020204" pitchFamily="34" charset="0"/>
            </a:endParaRPr>
          </a:p>
        </p:txBody>
      </p:sp>
      <p:sp>
        <p:nvSpPr>
          <p:cNvPr id="4" name="Footer Placeholder 3">
            <a:extLst>
              <a:ext uri="{FF2B5EF4-FFF2-40B4-BE49-F238E27FC236}">
                <a16:creationId xmlns:a16="http://schemas.microsoft.com/office/drawing/2014/main" id="{3B229ED1-0767-83CE-8B27-0E0903E4CA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4B3A97-75F3-2484-0391-A97B783183FF}"/>
              </a:ext>
            </a:extLst>
          </p:cNvPr>
          <p:cNvSpPr>
            <a:spLocks noGrp="1"/>
          </p:cNvSpPr>
          <p:nvPr>
            <p:ph type="sldNum" sz="quarter" idx="12"/>
          </p:nvPr>
        </p:nvSpPr>
        <p:spPr/>
        <p:txBody>
          <a:bodyPr/>
          <a:lstStyle/>
          <a:p>
            <a:fld id="{CC057153-B650-4DEB-B370-79DDCFDCE934}"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53293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bg1"/>
            </a:gs>
            <a:gs pos="70000">
              <a:srgbClr val="C6C8C9"/>
            </a:gs>
            <a:gs pos="89000">
              <a:srgbClr val="019BD8"/>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rtlCol="0">
            <a:normAutofit/>
          </a:bodyPr>
          <a:lstStyle/>
          <a:p>
            <a:pPr rtl="0"/>
            <a:r>
              <a:rPr lang="en-GB" sz="4000" b="1" dirty="0">
                <a:latin typeface="Calibri" panose="020F0502020204030204" pitchFamily="34" charset="0"/>
                <a:ea typeface="Calibri" panose="020F0502020204030204" pitchFamily="34" charset="0"/>
                <a:cs typeface="Calibri" panose="020F0502020204030204" pitchFamily="34" charset="0"/>
              </a:rPr>
              <a:t>Case Histories</a:t>
            </a:r>
            <a:endParaRPr lang="en-GB" sz="4000" b="1" dirty="0"/>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8DA9DAA-006C-4F4B-980E-E3DF019B24E2}" type="slidenum">
              <a:rPr kumimoji="0" lang="en-GB" sz="1200" b="0" i="0" u="none" strike="noStrike" kern="1200" cap="all" spc="100" normalizeH="0" baseline="0" noProof="0" smtClean="0">
                <a:ln>
                  <a:noFill/>
                </a:ln>
                <a:solidFill>
                  <a:schemeClr val="bg1"/>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GB" sz="1200" b="0" i="0" u="none" strike="noStrike" kern="1200" cap="all" spc="100" normalizeH="0" baseline="0" noProof="0" dirty="0">
              <a:ln>
                <a:noFill/>
              </a:ln>
              <a:solidFill>
                <a:schemeClr val="bg1"/>
              </a:solidFill>
              <a:effectLst/>
              <a:uLnTx/>
              <a:uFillTx/>
              <a:latin typeface="Univers"/>
              <a:ea typeface="+mn-ea"/>
              <a:cs typeface="+mn-cs"/>
            </a:endParaRP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2380586543"/>
              </p:ext>
            </p:extLst>
          </p:nvPr>
        </p:nvGraphicFramePr>
        <p:xfrm>
          <a:off x="711200" y="1372061"/>
          <a:ext cx="11148291" cy="4770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28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bg1"/>
            </a:gs>
            <a:gs pos="80000">
              <a:srgbClr val="C6C8C9"/>
            </a:gs>
            <a:gs pos="95000">
              <a:srgbClr val="049EDA"/>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1CB0-6E7E-E475-3A2D-8A3690EEB8F0}"/>
              </a:ext>
            </a:extLst>
          </p:cNvPr>
          <p:cNvSpPr>
            <a:spLocks noGrp="1"/>
          </p:cNvSpPr>
          <p:nvPr>
            <p:ph type="title"/>
          </p:nvPr>
        </p:nvSpPr>
        <p:spPr/>
        <p:txBody>
          <a:bodyPr>
            <a:normAutofit/>
          </a:bodyPr>
          <a:lstStyle/>
          <a:p>
            <a:r>
              <a:rPr lang="en-GB" sz="4000" b="1" spc="-5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SUMMARY OF FINDINGS</a:t>
            </a:r>
          </a:p>
        </p:txBody>
      </p:sp>
      <p:sp>
        <p:nvSpPr>
          <p:cNvPr id="3" name="Text Placeholder 2">
            <a:extLst>
              <a:ext uri="{FF2B5EF4-FFF2-40B4-BE49-F238E27FC236}">
                <a16:creationId xmlns:a16="http://schemas.microsoft.com/office/drawing/2014/main" id="{7359C66F-71F0-F7F3-41B6-255E614746FF}"/>
              </a:ext>
            </a:extLst>
          </p:cNvPr>
          <p:cNvSpPr>
            <a:spLocks noGrp="1"/>
          </p:cNvSpPr>
          <p:nvPr>
            <p:ph type="body" idx="1"/>
          </p:nvPr>
        </p:nvSpPr>
        <p:spPr>
          <a:xfrm>
            <a:off x="1443761" y="1564260"/>
            <a:ext cx="4553712" cy="823912"/>
          </a:xfrm>
        </p:spPr>
        <p:txBody>
          <a:bodyPr anchor="ctr"/>
          <a:lstStyle/>
          <a:p>
            <a:r>
              <a:rPr lang="en-GB" dirty="0">
                <a:latin typeface="Calibri" panose="020F0502020204030204" pitchFamily="34" charset="0"/>
                <a:ea typeface="Calibri" panose="020F0502020204030204" pitchFamily="34" charset="0"/>
                <a:cs typeface="Calibri" panose="020F0502020204030204" pitchFamily="34" charset="0"/>
              </a:rPr>
              <a:t>Summation of practical results</a:t>
            </a:r>
          </a:p>
        </p:txBody>
      </p:sp>
      <p:sp>
        <p:nvSpPr>
          <p:cNvPr id="4" name="Content Placeholder 3">
            <a:extLst>
              <a:ext uri="{FF2B5EF4-FFF2-40B4-BE49-F238E27FC236}">
                <a16:creationId xmlns:a16="http://schemas.microsoft.com/office/drawing/2014/main" id="{E1BF1F90-F862-E35E-04F1-F01BF85051FA}"/>
              </a:ext>
            </a:extLst>
          </p:cNvPr>
          <p:cNvSpPr>
            <a:spLocks noGrp="1"/>
          </p:cNvSpPr>
          <p:nvPr>
            <p:ph sz="half" idx="2"/>
          </p:nvPr>
        </p:nvSpPr>
        <p:spPr>
          <a:xfrm>
            <a:off x="1443761" y="2261743"/>
            <a:ext cx="4553712" cy="3684588"/>
          </a:xfrm>
        </p:spPr>
        <p:txBody>
          <a:bodyPr>
            <a:normAutofit lnSpcReduction="10000"/>
          </a:bodyPr>
          <a:lstStyle/>
          <a:p>
            <a:r>
              <a:rPr lang="en-GB" sz="1400" dirty="0">
                <a:latin typeface="Calibri" panose="020F0502020204030204" pitchFamily="34" charset="0"/>
                <a:ea typeface="Calibri" panose="020F0502020204030204" pitchFamily="34" charset="0"/>
                <a:cs typeface="Calibri" panose="020F0502020204030204" pitchFamily="34" charset="0"/>
              </a:rPr>
              <a:t>Utilised ‘ECI’ and ‘UT’ crawlers but removed % coatings from pipelines in majority of cases to obtain a % inspection.</a:t>
            </a:r>
          </a:p>
          <a:p>
            <a:r>
              <a:rPr lang="en-GB" sz="1400" dirty="0">
                <a:latin typeface="Calibri" panose="020F0502020204030204" pitchFamily="34" charset="0"/>
                <a:ea typeface="Calibri" panose="020F0502020204030204" pitchFamily="34" charset="0"/>
                <a:cs typeface="Calibri" panose="020F0502020204030204" pitchFamily="34" charset="0"/>
              </a:rPr>
              <a:t>Flexibles have been difficult to inspect effectively, due to polymer sheaths. Importance has been to define cracking of armour wires. Assessment of flooding of the annular gap is a defined vacuum test period inspection technique in standards.</a:t>
            </a:r>
          </a:p>
          <a:p>
            <a:r>
              <a:rPr lang="en-GB" sz="1400" dirty="0">
                <a:latin typeface="Calibri" panose="020F0502020204030204" pitchFamily="34" charset="0"/>
                <a:ea typeface="Calibri" panose="020F0502020204030204" pitchFamily="34" charset="0"/>
                <a:cs typeface="Calibri" panose="020F0502020204030204" pitchFamily="34" charset="0"/>
              </a:rPr>
              <a:t>Design basis has been to rely on internal inhibition and coatings and core ‘CP’ for protection.</a:t>
            </a:r>
          </a:p>
          <a:p>
            <a:r>
              <a:rPr lang="en-GB" sz="1400" dirty="0">
                <a:latin typeface="Calibri" panose="020F0502020204030204" pitchFamily="34" charset="0"/>
                <a:ea typeface="Calibri" panose="020F0502020204030204" pitchFamily="34" charset="0"/>
                <a:cs typeface="Calibri" panose="020F0502020204030204" pitchFamily="34" charset="0"/>
              </a:rPr>
              <a:t>‘NDE’ focus over 20 years previously was a % reliable. Thermography was valued as was ‘ACFM’, ‘ECI’ and ‘PEC’ because of its capabilities through % coatings. It has advanced since.</a:t>
            </a:r>
          </a:p>
          <a:p>
            <a:r>
              <a:rPr lang="en-GB" sz="1400" dirty="0">
                <a:latin typeface="Calibri" panose="020F0502020204030204" pitchFamily="34" charset="0"/>
                <a:ea typeface="Calibri" panose="020F0502020204030204" pitchFamily="34" charset="0"/>
                <a:cs typeface="Calibri" panose="020F0502020204030204" pitchFamily="34" charset="0"/>
              </a:rPr>
              <a:t>Assessment by topography review of the seabed profile did not always define defects present. For non piggable pipelines its difficult.</a:t>
            </a:r>
          </a:p>
        </p:txBody>
      </p:sp>
      <p:sp>
        <p:nvSpPr>
          <p:cNvPr id="5" name="Text Placeholder 4">
            <a:extLst>
              <a:ext uri="{FF2B5EF4-FFF2-40B4-BE49-F238E27FC236}">
                <a16:creationId xmlns:a16="http://schemas.microsoft.com/office/drawing/2014/main" id="{C130ACEB-7C8D-8A47-A6D2-9A496E241A4B}"/>
              </a:ext>
            </a:extLst>
          </p:cNvPr>
          <p:cNvSpPr>
            <a:spLocks noGrp="1"/>
          </p:cNvSpPr>
          <p:nvPr>
            <p:ph type="body" sz="quarter" idx="3"/>
          </p:nvPr>
        </p:nvSpPr>
        <p:spPr>
          <a:xfrm>
            <a:off x="6313611" y="1552864"/>
            <a:ext cx="4553712" cy="823912"/>
          </a:xfrm>
        </p:spPr>
        <p:txBody>
          <a:bodyPr anchor="ctr"/>
          <a:lstStyle/>
          <a:p>
            <a:r>
              <a:rPr lang="en-GB" dirty="0">
                <a:latin typeface="Calibri" panose="020F0502020204030204" pitchFamily="34" charset="0"/>
                <a:ea typeface="Calibri" panose="020F0502020204030204" pitchFamily="34" charset="0"/>
                <a:cs typeface="Calibri" panose="020F0502020204030204" pitchFamily="34" charset="0"/>
              </a:rPr>
              <a:t>Summation</a:t>
            </a:r>
            <a:r>
              <a:rPr lang="en-GB" dirty="0"/>
              <a:t> of techniques</a:t>
            </a:r>
          </a:p>
        </p:txBody>
      </p:sp>
      <p:sp>
        <p:nvSpPr>
          <p:cNvPr id="6" name="Content Placeholder 5">
            <a:extLst>
              <a:ext uri="{FF2B5EF4-FFF2-40B4-BE49-F238E27FC236}">
                <a16:creationId xmlns:a16="http://schemas.microsoft.com/office/drawing/2014/main" id="{558A8C67-EA1A-1879-B55A-A192216C3462}"/>
              </a:ext>
            </a:extLst>
          </p:cNvPr>
          <p:cNvSpPr>
            <a:spLocks noGrp="1"/>
          </p:cNvSpPr>
          <p:nvPr>
            <p:ph sz="quarter" idx="4"/>
          </p:nvPr>
        </p:nvSpPr>
        <p:spPr>
          <a:xfrm>
            <a:off x="6313611" y="2183173"/>
            <a:ext cx="4854633" cy="3684588"/>
          </a:xfrm>
        </p:spPr>
        <p:txBody>
          <a:bodyPr>
            <a:normAutofit lnSpcReduction="10000"/>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Development of NDE Techniques</a:t>
            </a:r>
          </a:p>
        </p:txBody>
      </p:sp>
      <p:graphicFrame>
        <p:nvGraphicFramePr>
          <p:cNvPr id="7" name="Content Placeholder 18" descr="Pie chart">
            <a:extLst>
              <a:ext uri="{FF2B5EF4-FFF2-40B4-BE49-F238E27FC236}">
                <a16:creationId xmlns:a16="http://schemas.microsoft.com/office/drawing/2014/main" id="{BEF7F823-D159-B42F-DE36-1A7D9E50EAA6}"/>
              </a:ext>
            </a:extLst>
          </p:cNvPr>
          <p:cNvGraphicFramePr>
            <a:graphicFrameLocks/>
          </p:cNvGraphicFramePr>
          <p:nvPr>
            <p:extLst>
              <p:ext uri="{D42A27DB-BD31-4B8C-83A1-F6EECF244321}">
                <p14:modId xmlns:p14="http://schemas.microsoft.com/office/powerpoint/2010/main" val="1157417562"/>
              </p:ext>
            </p:extLst>
          </p:nvPr>
        </p:nvGraphicFramePr>
        <p:xfrm>
          <a:off x="6055732" y="2754973"/>
          <a:ext cx="5370389" cy="31475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FC1D1E7-A126-08A1-76F4-D0DEC69D206E}"/>
              </a:ext>
            </a:extLst>
          </p:cNvPr>
          <p:cNvSpPr txBox="1"/>
          <p:nvPr/>
        </p:nvSpPr>
        <p:spPr>
          <a:xfrm>
            <a:off x="10332102" y="4793526"/>
            <a:ext cx="1655891" cy="646331"/>
          </a:xfrm>
          <a:prstGeom prst="rect">
            <a:avLst/>
          </a:prstGeom>
          <a:noFill/>
        </p:spPr>
        <p:txBody>
          <a:bodyPr wrap="square" rtlCol="0">
            <a:spAutoFit/>
          </a:bodyPr>
          <a:lstStyle/>
          <a:p>
            <a:r>
              <a:rPr lang="en-GB" sz="1200" b="1" dirty="0"/>
              <a:t>80% process pipelines are non piggable</a:t>
            </a:r>
          </a:p>
        </p:txBody>
      </p:sp>
      <p:sp>
        <p:nvSpPr>
          <p:cNvPr id="9" name="TextBox 8">
            <a:extLst>
              <a:ext uri="{FF2B5EF4-FFF2-40B4-BE49-F238E27FC236}">
                <a16:creationId xmlns:a16="http://schemas.microsoft.com/office/drawing/2014/main" id="{92AB7D04-596B-DBE5-3C26-990943CB2501}"/>
              </a:ext>
            </a:extLst>
          </p:cNvPr>
          <p:cNvSpPr txBox="1"/>
          <p:nvPr/>
        </p:nvSpPr>
        <p:spPr>
          <a:xfrm>
            <a:off x="8321496" y="3333682"/>
            <a:ext cx="1564848" cy="461665"/>
          </a:xfrm>
          <a:prstGeom prst="rect">
            <a:avLst/>
          </a:prstGeom>
          <a:noFill/>
        </p:spPr>
        <p:txBody>
          <a:bodyPr wrap="square" rtlCol="0">
            <a:spAutoFit/>
          </a:bodyPr>
          <a:lstStyle/>
          <a:p>
            <a:r>
              <a:rPr lang="en-GB" sz="1200" b="1" dirty="0"/>
              <a:t>15% piggable pipelines</a:t>
            </a:r>
          </a:p>
        </p:txBody>
      </p:sp>
      <p:sp>
        <p:nvSpPr>
          <p:cNvPr id="10" name="TextBox 1">
            <a:extLst>
              <a:ext uri="{FF2B5EF4-FFF2-40B4-BE49-F238E27FC236}">
                <a16:creationId xmlns:a16="http://schemas.microsoft.com/office/drawing/2014/main" id="{88FD346D-0C16-DED1-79C9-A82BC6E62DFB}"/>
              </a:ext>
            </a:extLst>
          </p:cNvPr>
          <p:cNvSpPr txBox="1"/>
          <p:nvPr/>
        </p:nvSpPr>
        <p:spPr>
          <a:xfrm>
            <a:off x="6096000" y="5725757"/>
            <a:ext cx="5092797" cy="104040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b="1" dirty="0"/>
              <a:t>Develop NDE technology for screening of WT below external subsea pipeline coating’s</a:t>
            </a:r>
          </a:p>
        </p:txBody>
      </p:sp>
      <p:sp>
        <p:nvSpPr>
          <p:cNvPr id="11" name="Slide Number Placeholder 5">
            <a:extLst>
              <a:ext uri="{FF2B5EF4-FFF2-40B4-BE49-F238E27FC236}">
                <a16:creationId xmlns:a16="http://schemas.microsoft.com/office/drawing/2014/main" id="{D00F1895-C71E-7D35-F764-7C5BAC51960A}"/>
              </a:ext>
            </a:extLst>
          </p:cNvPr>
          <p:cNvSpPr txBox="1">
            <a:spLocks/>
          </p:cNvSpPr>
          <p:nvPr/>
        </p:nvSpPr>
        <p:spPr>
          <a:xfrm>
            <a:off x="8610600" y="6356350"/>
            <a:ext cx="2743200" cy="365125"/>
          </a:xfrm>
          <a:prstGeom prst="rect">
            <a:avLst/>
          </a:prstGeom>
        </p:spPr>
        <p:txBody>
          <a:bodyPr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D8DA9DAA-006C-4F4B-980E-E3DF019B24E2}" type="slidenum">
              <a:rPr lang="en-GB" sz="1200" cap="all" spc="100" smtClean="0">
                <a:solidFill>
                  <a:schemeClr val="bg1"/>
                </a:solidFill>
                <a:latin typeface="Univers"/>
              </a:rPr>
              <a:pPr algn="r">
                <a:spcAft>
                  <a:spcPts val="600"/>
                </a:spcAft>
                <a:defRPr/>
              </a:pPr>
              <a:t>7</a:t>
            </a:fld>
            <a:endParaRPr lang="en-GB" sz="1200" cap="all" spc="100" dirty="0">
              <a:solidFill>
                <a:schemeClr val="bg1"/>
              </a:solidFill>
              <a:latin typeface="Univers"/>
            </a:endParaRPr>
          </a:p>
        </p:txBody>
      </p:sp>
    </p:spTree>
    <p:extLst>
      <p:ext uri="{BB962C8B-B14F-4D97-AF65-F5344CB8AC3E}">
        <p14:creationId xmlns:p14="http://schemas.microsoft.com/office/powerpoint/2010/main" val="155169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1"/>
            </a:gs>
            <a:gs pos="81000">
              <a:srgbClr val="C6C8C9"/>
            </a:gs>
            <a:gs pos="100000">
              <a:srgbClr val="049EDA"/>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6703-7E7F-A10A-3884-A2D85D2E58B6}"/>
              </a:ext>
            </a:extLst>
          </p:cNvPr>
          <p:cNvSpPr>
            <a:spLocks noGrp="1"/>
          </p:cNvSpPr>
          <p:nvPr>
            <p:ph type="title"/>
          </p:nvPr>
        </p:nvSpPr>
        <p:spPr/>
        <p:txBody>
          <a:bodyPr>
            <a:normAutofit/>
          </a:bodyPr>
          <a:lstStyle/>
          <a:p>
            <a:r>
              <a:rPr lang="en-GB" sz="4000" b="1" spc="-5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GENERAL GUIDANCE &amp; API  Standard</a:t>
            </a:r>
          </a:p>
        </p:txBody>
      </p:sp>
      <p:sp>
        <p:nvSpPr>
          <p:cNvPr id="3" name="Text Placeholder 2">
            <a:extLst>
              <a:ext uri="{FF2B5EF4-FFF2-40B4-BE49-F238E27FC236}">
                <a16:creationId xmlns:a16="http://schemas.microsoft.com/office/drawing/2014/main" id="{F8F4D774-36F3-E24C-D16F-B927C0F5A7A9}"/>
              </a:ext>
            </a:extLst>
          </p:cNvPr>
          <p:cNvSpPr>
            <a:spLocks noGrp="1"/>
          </p:cNvSpPr>
          <p:nvPr>
            <p:ph type="body" idx="1"/>
          </p:nvPr>
        </p:nvSpPr>
        <p:spPr>
          <a:xfrm>
            <a:off x="1444752" y="1681163"/>
            <a:ext cx="4553712" cy="443201"/>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International guidance</a:t>
            </a:r>
          </a:p>
        </p:txBody>
      </p:sp>
      <p:sp>
        <p:nvSpPr>
          <p:cNvPr id="4" name="Content Placeholder 3">
            <a:extLst>
              <a:ext uri="{FF2B5EF4-FFF2-40B4-BE49-F238E27FC236}">
                <a16:creationId xmlns:a16="http://schemas.microsoft.com/office/drawing/2014/main" id="{C0874FC9-51A4-1D84-229D-E29E54A0BC9C}"/>
              </a:ext>
            </a:extLst>
          </p:cNvPr>
          <p:cNvSpPr>
            <a:spLocks noGrp="1"/>
          </p:cNvSpPr>
          <p:nvPr>
            <p:ph sz="half" idx="2"/>
          </p:nvPr>
        </p:nvSpPr>
        <p:spPr/>
        <p:txBody>
          <a:bodyPr>
            <a:normAutofit/>
          </a:bodyPr>
          <a:lstStyle/>
          <a:p>
            <a:r>
              <a:rPr lang="en-GB" sz="1400" dirty="0">
                <a:latin typeface="Calibri Light (Headings)"/>
              </a:rPr>
              <a:t>Recommend following guidance </a:t>
            </a:r>
          </a:p>
          <a:p>
            <a:r>
              <a:rPr lang="en-GB" sz="1400" dirty="0">
                <a:latin typeface="Calibri Light (Headings)"/>
              </a:rPr>
              <a:t>A Guideline framework for the integrity assessment of offshore pipelines. </a:t>
            </a:r>
            <a:r>
              <a:rPr lang="en-GB" sz="1400" b="1" dirty="0">
                <a:latin typeface="Calibri Light (Headings)"/>
              </a:rPr>
              <a:t>DNV Technical Report number 44811520</a:t>
            </a:r>
          </a:p>
          <a:p>
            <a:r>
              <a:rPr lang="en-GB" sz="1400" dirty="0">
                <a:latin typeface="Calibri Light (Headings)"/>
              </a:rPr>
              <a:t>PLEASE NOTE this was part of regulators KP 3 key performance 3 assessment circa 2009 onwards. Especially Risers inspections. Riser’s integrity management and inspections ref DNV-RP-206.</a:t>
            </a:r>
          </a:p>
          <a:p>
            <a:endParaRPr lang="en-GB" sz="1400" dirty="0">
              <a:latin typeface="Calibri Light (Headings)"/>
            </a:endParaRPr>
          </a:p>
          <a:p>
            <a:r>
              <a:rPr lang="en-GB" sz="1400" dirty="0">
                <a:latin typeface="Calibri Light (Headings)"/>
              </a:rPr>
              <a:t>CRUX is design out the threats by ‘process review’ and replace by inspection equipment especially deepwater subsea production to ensure internal pigging requirements.</a:t>
            </a:r>
          </a:p>
        </p:txBody>
      </p:sp>
      <p:sp>
        <p:nvSpPr>
          <p:cNvPr id="5" name="Text Placeholder 4">
            <a:extLst>
              <a:ext uri="{FF2B5EF4-FFF2-40B4-BE49-F238E27FC236}">
                <a16:creationId xmlns:a16="http://schemas.microsoft.com/office/drawing/2014/main" id="{F209CD39-C5F0-41F9-F84E-7E4FBC5F2D0A}"/>
              </a:ext>
            </a:extLst>
          </p:cNvPr>
          <p:cNvSpPr>
            <a:spLocks noGrp="1"/>
          </p:cNvSpPr>
          <p:nvPr>
            <p:ph type="body" sz="quarter" idx="3"/>
          </p:nvPr>
        </p:nvSpPr>
        <p:spPr>
          <a:xfrm>
            <a:off x="6784848" y="1376218"/>
            <a:ext cx="4553712" cy="683491"/>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International standard </a:t>
            </a:r>
          </a:p>
        </p:txBody>
      </p:sp>
      <p:sp>
        <p:nvSpPr>
          <p:cNvPr id="6" name="Content Placeholder 5">
            <a:extLst>
              <a:ext uri="{FF2B5EF4-FFF2-40B4-BE49-F238E27FC236}">
                <a16:creationId xmlns:a16="http://schemas.microsoft.com/office/drawing/2014/main" id="{BC065ABB-DC75-4BF3-D4FF-023691388569}"/>
              </a:ext>
            </a:extLst>
          </p:cNvPr>
          <p:cNvSpPr>
            <a:spLocks noGrp="1"/>
          </p:cNvSpPr>
          <p:nvPr>
            <p:ph sz="quarter" idx="4"/>
          </p:nvPr>
        </p:nvSpPr>
        <p:spPr/>
        <p:txBody>
          <a:bodyPr>
            <a:norm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Recommend API 571-Damage mechanism affecting fixed equipment</a:t>
            </a:r>
          </a:p>
          <a:p>
            <a:r>
              <a:rPr lang="en-GB" sz="1400" dirty="0">
                <a:latin typeface="Calibri" panose="020F0502020204030204" pitchFamily="34" charset="0"/>
                <a:ea typeface="Calibri" panose="020F0502020204030204" pitchFamily="34" charset="0"/>
                <a:cs typeface="Calibri" panose="020F0502020204030204" pitchFamily="34" charset="0"/>
              </a:rPr>
              <a:t>The recommendations and guidance </a:t>
            </a:r>
          </a:p>
          <a:p>
            <a:r>
              <a:rPr lang="en-GB" sz="1400" dirty="0">
                <a:latin typeface="Calibri" panose="020F0502020204030204" pitchFamily="34" charset="0"/>
                <a:ea typeface="Calibri" panose="020F0502020204030204" pitchFamily="34" charset="0"/>
                <a:cs typeface="Calibri" panose="020F0502020204030204" pitchFamily="34" charset="0"/>
              </a:rPr>
              <a:t>It covers ‘NDE’ and specifications</a:t>
            </a:r>
          </a:p>
          <a:p>
            <a:r>
              <a:rPr lang="en-GB" sz="1400" dirty="0">
                <a:latin typeface="Calibri" panose="020F0502020204030204" pitchFamily="34" charset="0"/>
                <a:ea typeface="Calibri" panose="020F0502020204030204" pitchFamily="34" charset="0"/>
                <a:cs typeface="Calibri" panose="020F0502020204030204" pitchFamily="34" charset="0"/>
              </a:rPr>
              <a:t>Technically it does cover onshore facilities more so than offshore</a:t>
            </a:r>
          </a:p>
          <a:p>
            <a:endParaRPr lang="en-GB" dirty="0"/>
          </a:p>
        </p:txBody>
      </p:sp>
      <p:sp>
        <p:nvSpPr>
          <p:cNvPr id="7" name="Slide Number Placeholder 5">
            <a:extLst>
              <a:ext uri="{FF2B5EF4-FFF2-40B4-BE49-F238E27FC236}">
                <a16:creationId xmlns:a16="http://schemas.microsoft.com/office/drawing/2014/main" id="{092EFD6B-2DE7-9EE4-1F29-E12C74B0B182}"/>
              </a:ext>
            </a:extLst>
          </p:cNvPr>
          <p:cNvSpPr txBox="1">
            <a:spLocks/>
          </p:cNvSpPr>
          <p:nvPr/>
        </p:nvSpPr>
        <p:spPr>
          <a:xfrm>
            <a:off x="8610600" y="6356350"/>
            <a:ext cx="2743200" cy="365125"/>
          </a:xfrm>
          <a:prstGeom prst="rect">
            <a:avLst/>
          </a:prstGeom>
        </p:spPr>
        <p:txBody>
          <a:bodyPr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D8DA9DAA-006C-4F4B-980E-E3DF019B24E2}" type="slidenum">
              <a:rPr lang="en-GB" sz="1200" cap="all" spc="100" smtClean="0">
                <a:solidFill>
                  <a:schemeClr val="bg1"/>
                </a:solidFill>
                <a:latin typeface="Univers"/>
              </a:rPr>
              <a:pPr algn="r">
                <a:spcAft>
                  <a:spcPts val="600"/>
                </a:spcAft>
                <a:defRPr/>
              </a:pPr>
              <a:t>8</a:t>
            </a:fld>
            <a:endParaRPr lang="en-GB" sz="1200" cap="all" spc="100" dirty="0">
              <a:solidFill>
                <a:schemeClr val="bg1"/>
              </a:solidFill>
              <a:latin typeface="Univers"/>
            </a:endParaRPr>
          </a:p>
        </p:txBody>
      </p:sp>
    </p:spTree>
    <p:extLst>
      <p:ext uri="{BB962C8B-B14F-4D97-AF65-F5344CB8AC3E}">
        <p14:creationId xmlns:p14="http://schemas.microsoft.com/office/powerpoint/2010/main" val="372839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73000">
              <a:srgbClr val="C6C8C9"/>
            </a:gs>
            <a:gs pos="100000">
              <a:srgbClr val="049EDA"/>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16A7-A194-6F8D-F4C3-DB641BEB71B6}"/>
              </a:ext>
            </a:extLst>
          </p:cNvPr>
          <p:cNvSpPr>
            <a:spLocks noGrp="1"/>
          </p:cNvSpPr>
          <p:nvPr>
            <p:ph type="title"/>
          </p:nvPr>
        </p:nvSpPr>
        <p:spPr>
          <a:xfrm>
            <a:off x="838200" y="245898"/>
            <a:ext cx="5487121" cy="914400"/>
          </a:xfrm>
        </p:spPr>
        <p:txBody>
          <a:bodyPr>
            <a:normAutofit/>
          </a:bodyPr>
          <a:lstStyle/>
          <a:p>
            <a:r>
              <a:rPr lang="en-GB" sz="2000" b="1" dirty="0">
                <a:latin typeface="Calibri" panose="020F0502020204030204" pitchFamily="34" charset="0"/>
                <a:ea typeface="Calibri" panose="020F0502020204030204" pitchFamily="34" charset="0"/>
                <a:cs typeface="Calibri" panose="020F0502020204030204" pitchFamily="34" charset="0"/>
              </a:rPr>
              <a:t>Practical understanding and realities of Pipeline external inspections</a:t>
            </a:r>
          </a:p>
        </p:txBody>
      </p:sp>
      <p:sp>
        <p:nvSpPr>
          <p:cNvPr id="4" name="Text Placeholder 3">
            <a:extLst>
              <a:ext uri="{FF2B5EF4-FFF2-40B4-BE49-F238E27FC236}">
                <a16:creationId xmlns:a16="http://schemas.microsoft.com/office/drawing/2014/main" id="{318D2FC0-7BAA-033E-BA6D-C1A0E2F7FC85}"/>
              </a:ext>
            </a:extLst>
          </p:cNvPr>
          <p:cNvSpPr>
            <a:spLocks noGrp="1"/>
          </p:cNvSpPr>
          <p:nvPr>
            <p:ph type="body" sz="half" idx="2"/>
          </p:nvPr>
        </p:nvSpPr>
        <p:spPr>
          <a:xfrm>
            <a:off x="950625" y="1297709"/>
            <a:ext cx="4581957" cy="4497388"/>
          </a:xfrm>
        </p:spPr>
        <p:txBody>
          <a:bodyPr>
            <a:noAutofit/>
          </a:bodyPr>
          <a:lstStyle/>
          <a:p>
            <a:r>
              <a:rPr lang="en-GB" sz="1200" b="1" dirty="0"/>
              <a:t>Non-</a:t>
            </a:r>
            <a:r>
              <a:rPr lang="en-GB" sz="1200" b="1" dirty="0" err="1"/>
              <a:t>Piggable</a:t>
            </a:r>
            <a:r>
              <a:rPr lang="en-GB" sz="1200" b="1" dirty="0"/>
              <a:t> Pipelines: Key Challenges &amp; Future Needs</a:t>
            </a:r>
          </a:p>
          <a:p>
            <a:r>
              <a:rPr lang="en-GB" sz="1200" b="1" dirty="0"/>
              <a:t>Major threat</a:t>
            </a:r>
            <a:r>
              <a:rPr lang="en-GB" sz="1200" dirty="0"/>
              <a:t> for gas leaks in North Sea (onshore &amp; offshore)</a:t>
            </a:r>
          </a:p>
          <a:p>
            <a:r>
              <a:rPr lang="en-GB" sz="1200" dirty="0"/>
              <a:t>Traditional corrosion management → inspection techniques (API 571 approach)</a:t>
            </a:r>
          </a:p>
          <a:p>
            <a:r>
              <a:rPr lang="en-GB" sz="1200" dirty="0"/>
              <a:t>40 years of data → removal often best solution</a:t>
            </a:r>
          </a:p>
          <a:p>
            <a:r>
              <a:rPr lang="en-GB" sz="1200" dirty="0"/>
              <a:t>Current practice: remove ~3m coating in low-lying areas, analyse WT% by NDE</a:t>
            </a:r>
          </a:p>
          <a:p>
            <a:pPr marL="628650" lvl="1" indent="-171450">
              <a:buFont typeface="Wingdings" panose="05000000000000000000" pitchFamily="2" charset="2"/>
              <a:buChar char="q"/>
            </a:pPr>
            <a:r>
              <a:rPr lang="en-GB" sz="1100" dirty="0"/>
              <a:t>Applied mainly to 6"–10" flowlines</a:t>
            </a:r>
          </a:p>
          <a:p>
            <a:pPr marL="628650" lvl="1" indent="-171450">
              <a:buFont typeface="Wingdings" panose="05000000000000000000" pitchFamily="2" charset="2"/>
              <a:buChar char="q"/>
            </a:pPr>
            <a:r>
              <a:rPr lang="en-GB" sz="1100" dirty="0"/>
              <a:t>Cement cladding up to 150mm (5.9") thick creates challenges</a:t>
            </a:r>
          </a:p>
          <a:p>
            <a:r>
              <a:rPr lang="en-GB" sz="1200" dirty="0"/>
              <a:t>Failures linked to process variations, material selection, and limited NDE capability</a:t>
            </a:r>
          </a:p>
          <a:p>
            <a:r>
              <a:rPr lang="en-GB" sz="1200" dirty="0"/>
              <a:t>Future needs:</a:t>
            </a:r>
          </a:p>
          <a:p>
            <a:pPr marL="628650" lvl="1" indent="-171450">
              <a:buFont typeface="Wingdings" panose="05000000000000000000" pitchFamily="2" charset="2"/>
              <a:buChar char="q"/>
            </a:pPr>
            <a:r>
              <a:rPr lang="en-GB" sz="1100" dirty="0"/>
              <a:t>Automated NDE for thick coatings</a:t>
            </a:r>
          </a:p>
          <a:p>
            <a:pPr marL="628650" lvl="1" indent="-171450">
              <a:buFont typeface="Wingdings" panose="05000000000000000000" pitchFamily="2" charset="2"/>
              <a:buChar char="q"/>
            </a:pPr>
            <a:r>
              <a:rPr lang="en-GB" sz="1100" dirty="0"/>
              <a:t>High-frequency PEC &amp; ECI probes</a:t>
            </a:r>
          </a:p>
          <a:p>
            <a:pPr marL="628650" lvl="1" indent="-171450">
              <a:buFont typeface="Wingdings" panose="05000000000000000000" pitchFamily="2" charset="2"/>
              <a:buChar char="q"/>
            </a:pPr>
            <a:r>
              <a:rPr lang="en-GB" sz="1100" dirty="0"/>
              <a:t>Thermography &amp; ACFM (beyond welds)</a:t>
            </a:r>
          </a:p>
          <a:p>
            <a:pPr marL="628650" lvl="1" indent="-171450">
              <a:buFont typeface="Wingdings" panose="05000000000000000000" pitchFamily="2" charset="2"/>
              <a:buChar char="q"/>
            </a:pPr>
            <a:r>
              <a:rPr lang="en-GB" sz="1100" dirty="0"/>
              <a:t>Explore Electro-Magnetic Resonance (EMR) for subsea inspections</a:t>
            </a:r>
          </a:p>
          <a:p>
            <a:r>
              <a:rPr lang="en-GB" sz="1200" b="1" dirty="0"/>
              <a:t>Path forward:</a:t>
            </a:r>
            <a:r>
              <a:rPr lang="en-GB" sz="1200" dirty="0"/>
              <a:t> progressive R&amp;D program for screening subsea coated, non-</a:t>
            </a:r>
            <a:r>
              <a:rPr lang="en-GB" sz="1200" dirty="0" err="1"/>
              <a:t>piggable</a:t>
            </a:r>
            <a:r>
              <a:rPr lang="en-GB" sz="1200" dirty="0"/>
              <a:t> pipelines</a:t>
            </a:r>
          </a:p>
          <a:p>
            <a:endParaRPr lang="en-GB" sz="1100" b="1" dirty="0"/>
          </a:p>
        </p:txBody>
      </p:sp>
      <p:sp>
        <p:nvSpPr>
          <p:cNvPr id="7" name="Slide Number Placeholder 6">
            <a:extLst>
              <a:ext uri="{FF2B5EF4-FFF2-40B4-BE49-F238E27FC236}">
                <a16:creationId xmlns:a16="http://schemas.microsoft.com/office/drawing/2014/main" id="{D45AA8CD-259F-C3C2-6AE5-D42BC7F6A96A}"/>
              </a:ext>
            </a:extLst>
          </p:cNvPr>
          <p:cNvSpPr>
            <a:spLocks noGrp="1"/>
          </p:cNvSpPr>
          <p:nvPr>
            <p:ph type="sldNum" sz="quarter" idx="12"/>
          </p:nvPr>
        </p:nvSpPr>
        <p:spPr/>
        <p:txBody>
          <a:bodyPr/>
          <a:lstStyle/>
          <a:p>
            <a:pPr rtl="0"/>
            <a:fld id="{D8DA9DAA-006C-4F4B-980E-E3DF019B24E2}" type="slidenum">
              <a:rPr lang="en-GB" b="0" noProof="0" smtClean="0">
                <a:solidFill>
                  <a:schemeClr val="bg1"/>
                </a:solidFill>
              </a:rPr>
              <a:t>9</a:t>
            </a:fld>
            <a:endParaRPr lang="en-GB" b="0" noProof="0" dirty="0">
              <a:solidFill>
                <a:schemeClr val="bg1"/>
              </a:solidFill>
            </a:endParaRPr>
          </a:p>
        </p:txBody>
      </p:sp>
      <p:pic>
        <p:nvPicPr>
          <p:cNvPr id="8" name="Picture Placeholder 7" descr="Winter scene with a fox standing in the snow">
            <a:extLst>
              <a:ext uri="{FF2B5EF4-FFF2-40B4-BE49-F238E27FC236}">
                <a16:creationId xmlns:a16="http://schemas.microsoft.com/office/drawing/2014/main" id="{8520CB94-8882-0EC4-EE61-2FBA14509E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5985164" y="1645290"/>
            <a:ext cx="5370224" cy="3557895"/>
          </a:xfrm>
        </p:spPr>
      </p:pic>
    </p:spTree>
    <p:extLst>
      <p:ext uri="{BB962C8B-B14F-4D97-AF65-F5344CB8AC3E}">
        <p14:creationId xmlns:p14="http://schemas.microsoft.com/office/powerpoint/2010/main" val="2580914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6_TF89338750_Win32" id="{41E8F413-9A18-4BDF-B28A-7CD5BF285DD4}" vid="{F5763C4E-78C1-4EFB-B9F5-2F4B07C76DBC}"/>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6">
    <a:dk1>
      <a:srgbClr val="000000"/>
    </a:dk1>
    <a:lt1>
      <a:srgbClr val="FFFFFF"/>
    </a:lt1>
    <a:dk2>
      <a:srgbClr val="574512"/>
    </a:dk2>
    <a:lt2>
      <a:srgbClr val="6C3C0D"/>
    </a:lt2>
    <a:accent1>
      <a:srgbClr val="DDDDDD"/>
    </a:accent1>
    <a:accent2>
      <a:srgbClr val="616A78"/>
    </a:accent2>
    <a:accent3>
      <a:srgbClr val="B18A2C"/>
    </a:accent3>
    <a:accent4>
      <a:srgbClr val="D87C1B"/>
    </a:accent4>
    <a:accent5>
      <a:srgbClr val="2E515E"/>
    </a:accent5>
    <a:accent6>
      <a:srgbClr val="1D7CB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41b9aac0-297e-4b00-b8b1-cf8edfe35704}" enabled="1" method="Standard" siteId="{73ad6539-b4fe-429c-97b6-fbc1b6ada80b}" removed="0"/>
</clbl:labelList>
</file>

<file path=docProps/app.xml><?xml version="1.0" encoding="utf-8"?>
<Properties xmlns="http://schemas.openxmlformats.org/officeDocument/2006/extended-properties" xmlns:vt="http://schemas.openxmlformats.org/officeDocument/2006/docPropsVTypes">
  <TotalTime>17299</TotalTime>
  <Words>1295</Words>
  <Application>Microsoft Office PowerPoint</Application>
  <PresentationFormat>Widescreen</PresentationFormat>
  <Paragraphs>140</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Calibri Light (Headings)</vt:lpstr>
      <vt:lpstr>Univers</vt:lpstr>
      <vt:lpstr>Wingdings</vt:lpstr>
      <vt:lpstr>GradientUnivers</vt:lpstr>
      <vt:lpstr>Retrospect</vt:lpstr>
      <vt:lpstr>Advancing Subsea Pipeline Corrosion Inspection  Current Capabilities and Future Needs </vt:lpstr>
      <vt:lpstr>Contents</vt:lpstr>
      <vt:lpstr>Subsea NDE assessments on varying facilities covered many practices. Visual inspection ,%UT , radiography, LRUT, PEC, ECI, ACFM, Thermography.</vt:lpstr>
      <vt:lpstr>NDE Strategy for Non-Piggable Subsea Pipelines</vt:lpstr>
      <vt:lpstr>NDE Equipment for Non-Piggable Pipelines  </vt:lpstr>
      <vt:lpstr>Case Histories</vt:lpstr>
      <vt:lpstr>SUMMARY OF FINDINGS</vt:lpstr>
      <vt:lpstr>GENERAL GUIDANCE &amp; API  Standard</vt:lpstr>
      <vt:lpstr>Practical understanding and realities of Pipeline external inspections</vt:lpstr>
      <vt:lpstr>Q &amp;A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OFFSHORE CUI PROJECT</dc:title>
  <dc:creator>Cowin, Neil (London-Contractor)</dc:creator>
  <cp:lastModifiedBy>Oskuie, Aliakbar (London)</cp:lastModifiedBy>
  <cp:revision>9</cp:revision>
  <dcterms:created xsi:type="dcterms:W3CDTF">2025-05-09T12:48:45Z</dcterms:created>
  <dcterms:modified xsi:type="dcterms:W3CDTF">2025-10-09T10:35:20Z</dcterms:modified>
</cp:coreProperties>
</file>