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711" r:id="rId5"/>
  </p:sldMasterIdLst>
  <p:notesMasterIdLst>
    <p:notesMasterId r:id="rId48"/>
  </p:notesMasterIdLst>
  <p:sldIdLst>
    <p:sldId id="260" r:id="rId6"/>
    <p:sldId id="261" r:id="rId7"/>
    <p:sldId id="873" r:id="rId8"/>
    <p:sldId id="831" r:id="rId9"/>
    <p:sldId id="837" r:id="rId10"/>
    <p:sldId id="833" r:id="rId11"/>
    <p:sldId id="834" r:id="rId12"/>
    <p:sldId id="871" r:id="rId13"/>
    <p:sldId id="843" r:id="rId14"/>
    <p:sldId id="844" r:id="rId15"/>
    <p:sldId id="845" r:id="rId16"/>
    <p:sldId id="846" r:id="rId17"/>
    <p:sldId id="847" r:id="rId18"/>
    <p:sldId id="875" r:id="rId19"/>
    <p:sldId id="848" r:id="rId20"/>
    <p:sldId id="849" r:id="rId21"/>
    <p:sldId id="850" r:id="rId22"/>
    <p:sldId id="851" r:id="rId23"/>
    <p:sldId id="852" r:id="rId24"/>
    <p:sldId id="869" r:id="rId25"/>
    <p:sldId id="854" r:id="rId26"/>
    <p:sldId id="855" r:id="rId27"/>
    <p:sldId id="876" r:id="rId28"/>
    <p:sldId id="856" r:id="rId29"/>
    <p:sldId id="857" r:id="rId30"/>
    <p:sldId id="858" r:id="rId31"/>
    <p:sldId id="867" r:id="rId32"/>
    <p:sldId id="839" r:id="rId33"/>
    <p:sldId id="860" r:id="rId34"/>
    <p:sldId id="861" r:id="rId35"/>
    <p:sldId id="862" r:id="rId36"/>
    <p:sldId id="874" r:id="rId37"/>
    <p:sldId id="840" r:id="rId38"/>
    <p:sldId id="864" r:id="rId39"/>
    <p:sldId id="865" r:id="rId40"/>
    <p:sldId id="866" r:id="rId41"/>
    <p:sldId id="868" r:id="rId42"/>
    <p:sldId id="841" r:id="rId43"/>
    <p:sldId id="870" r:id="rId44"/>
    <p:sldId id="872" r:id="rId45"/>
    <p:sldId id="842" r:id="rId46"/>
    <p:sldId id="257" r:id="rId4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42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64"/>
    <p:restoredTop sz="95859"/>
  </p:normalViewPr>
  <p:slideViewPr>
    <p:cSldViewPr snapToGrid="0" showGuides="1">
      <p:cViewPr varScale="1">
        <p:scale>
          <a:sx n="141" d="100"/>
          <a:sy n="141" d="100"/>
        </p:scale>
        <p:origin x="1170" y="120"/>
      </p:cViewPr>
      <p:guideLst>
        <p:guide orient="horz" pos="1620"/>
        <p:guide pos="42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D4A1E5-52E4-449F-92D7-CE9295F3E196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3BEA84-BB39-46D5-B83B-3D8A58C87D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733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164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001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1382A-B728-20A9-2FDD-20449A7E5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1A04A2-FED5-EE5C-9E45-EE4D9441E0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E6049C-983C-1A52-69BA-94F70C3610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DACA54-1BA0-2EAF-BF38-1BE24C9410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304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08ECB-FDB2-25C7-8D23-3D8F78A01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36B79F-5E8D-5AE0-9D3A-509969EAF0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34947D-7130-D1BB-3577-C27EB35B82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691D59-3476-777E-0ECB-60EFD767E9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2201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D798D-A53E-1F5F-292D-2187C988A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C6A336-A3A3-FADC-8A2B-0B777E42B5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1113EF-6A53-40DA-3B4C-CA9A5ECB63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F0968F-3637-A684-B95F-B3BD5C5C6C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0128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EAA82-67D9-C895-EB96-DB0663549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083E73-5EA3-1091-428B-20E6F3BE7E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C374E3-A0E0-2B87-3B96-16FC00778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A44B63-5B5D-F5E9-3CD8-9400B7EB3B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81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40918-A503-6837-929A-416E317E8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B926DA-3318-6492-4EE4-0DA3CF6B7A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FDA4C8-1554-F6B3-2745-FA61D4834F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5CFF66-285B-B037-BE2D-99DB8B6BC3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718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87D18-8312-6FE9-E79E-32AB7803A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9C659F-3D52-6E07-9C64-A1B5B1CDAC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237313-CB01-5AC4-FDCD-D93E4CEEA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8C98F0-C84F-F800-A53C-C905B43C47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4286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3EB9D-BF4E-F542-A695-B25E730E5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DCC084-A711-5B3F-BFF4-EB5372E68D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D467AA-8879-4F1F-B09E-33232423A7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4B1493-1A44-35BE-24A6-DE0A8F5B15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101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55288-E2DB-B1A4-4F60-088FCF465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0448F4-15DB-BC91-1572-3B02F3C6C0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3FA432-2073-FA59-636E-4BFE2187C2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A4EF4E-FC73-54B4-6543-21332ECB14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2197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476D0-87A7-6108-2734-B6607E343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0C469A-3A52-F685-8D09-613CBD6D36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B8528C-6385-A486-C75C-46D275C501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2CD52-DA52-12F7-88D1-9EDDA1143E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820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154EA-2D8F-1DB3-FA20-15902CBDB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9057B3-B140-1527-B0CF-31D09ED141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2D1A87-19FF-E9E1-8998-DA8ED0CCFD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0917E6-0476-8D2E-8431-11CEA14557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7171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EE02D-9185-6BEE-612B-721A0A9EB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DE4FD9-4F1B-2C11-9D6F-C3416917AF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4CFE48-6946-916D-0717-C497C595F3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738FA8-0B37-9031-FBFD-7B9532AB25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169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704BB-201D-5351-0B9D-8860B257C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A0437C-159D-8262-3E8E-DDA5A0282F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BF8609-46E1-7F90-9516-DDE5359B2F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D644A-47F0-8198-100B-3140B42735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2891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E28B2-2BDF-CF4A-8277-066378BDE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3FB8A8-A5BC-AC11-272C-A7A4E225FD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D21E51-4E7D-7E45-5542-9CA618D0A5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8AE3FA-7F60-317E-5863-DF97CD34AB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8493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DE2EA-1D2F-969F-B74F-8A52A5984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7183CF-AF0B-C42B-0686-8F55E6EB7B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29D3CC-113F-E44C-2F3D-8DB05DEE11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55EA58-BFE6-A013-D5E8-B86FAB516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3689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E856F-9FC9-79C0-1136-410CB0B5C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0BA509-5EBF-C21F-085C-12D565F080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5C84EF-BF8F-52BA-FDE8-28114B8B5E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847A60-D1A3-B7F4-1150-8507016801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2792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BF57C-6FFF-1118-776B-1B741C192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95F727-04A6-D519-4E22-428955F90E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18FAAF-5712-44E1-CEE0-B95C197C57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9E809-EAB5-C41A-9116-171AE5FE08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5156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8B777-3AF3-0C30-7FAA-983469C91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C4EA51-69C1-174C-50F6-067D8E2E85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B6ACCB-BFAD-5FC4-F0B5-58CAF284CE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11CDDE-F7EB-40C7-E988-ADC2ADB611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9008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F9514-65C9-8C63-AF30-3DE9521AC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B1542D-809F-2B30-6633-D476D65F6D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B6C43B-323B-3DAE-D037-BBC42D847F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55666E-767B-38C7-6244-314D5B4973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6745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6E75A-2EB2-3F70-D14A-96A0D0557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185BEC-FA99-AD3A-5AC1-7EACAA55C6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5D0D2F-03F9-BED8-638C-0882AEE97F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6BDA0D-837E-63A5-115E-B4B90C0B47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0873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20BEB-9053-CABB-06D8-A898410E0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CE6A70-A167-BFDC-4B7B-1501C5FD56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E3943C-DFB1-8DDE-43BA-9069AB8AB1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F9CDD4-ABD9-C419-78FE-2A1A8AA803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0194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5AD57-5750-070E-F6D5-5B99FAD44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002485-435B-000A-1AEA-6D094BD522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6A25E8-BFC2-43D3-BE30-393EF8DCE7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6A457-7BC7-1004-F77F-E35705A436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5050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385B1-63F0-6068-E0E9-F78FE0773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D94014-4567-7220-C3D5-658AE40C30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85EF50-062B-167A-BA63-2A8EC3D14C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7E90DF-63E6-8685-0829-AEAD991E8F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4175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2CB9B-3D06-9715-0531-A7DF53C81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8179C2-752D-AC19-4488-D89D8DE1D8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248B04-75B1-491B-B2E1-E126A6A5F3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7F6FE2-DADD-5ED1-A564-B0E3CB38D1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9259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51933-65BF-B868-C935-A63210B2D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D472DE-97E6-C212-56E0-197F6C5C7C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42173F-FC05-3E5E-B44E-698F16EE4B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8D3561-5DDA-56C6-2F50-4A0B876722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3542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045F8-6665-58FE-6B97-94B5D0AE3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CF75E3-6D6B-B361-FBF5-431BA854C7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FE1CA5-A84D-7758-8799-69BCCAEFC4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0BD646-55A1-472E-C727-E2BBB5AEC9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3709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17833-4261-F2A9-27B7-2BE1332E3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EDC1EE-8BE5-9B05-8438-09C094F50A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E1E3B3-CB18-0C45-CDA2-3912007E7A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D7A26-FA4C-C08C-A271-2F3E2D6A2B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5880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3F391-F6B8-67A8-9323-85F419C1C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AB57FC-3A50-1FA0-84E8-63C51709C5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B85B16-D119-0B66-B71D-F6E96B4297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4A7C78-8394-E152-98D4-56FEF6A2FE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7626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AB0FA-192C-AE06-A383-A1DA1919B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0A802C-6836-DC3B-2B02-22C6DCE1E5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C11F7B-2227-6582-F8ED-25C8670CA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E749C0-8120-4C33-9E1E-475D9652DC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6903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FB1F6-7F2E-D519-A66F-6A50E5015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962868-945B-3AD5-7A87-328B893E35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F11A96-4400-06D1-8EBF-D712A846B1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4EDD54-C645-BBED-5DC0-AF01A1E5EA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04419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3DCD7-6AF7-F0AD-6659-FC922C427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50E917-F5B1-3072-D8E5-2E537D01B1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09B728-E56D-38CC-165D-C2DE3620C7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CE76F4-F2CA-B61C-D368-AE7B5070B0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5789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4547F-8490-7B1D-0836-BCE4DC823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061538-E600-2296-BCB9-4958C16657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06AD41-11AB-D365-5691-33DB8DFFB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29E3B1-527E-D21C-464B-8EC270645D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7259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1F50B-D345-E396-C956-102A28B92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72E34D-1AD4-9159-A6FE-914CA11B2A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489FBE-2E89-1873-18BB-7B87D8D7E1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ECC6EC-6CE8-82BE-FB93-99BCCFCE63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52408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727B5-84C5-8BC0-A781-AFA82B885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223956-712A-9681-B2E2-BA3A3D2BCB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42B41F-EF29-98B5-9FF9-C587240B5F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E76C92-E5EE-7A73-82B6-43EF84A3AC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16893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555D4-443D-FA27-3EBE-7D06B395B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66B3EE-9510-1058-6A8B-2A9BAC8AEA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02625C-0A2D-DECA-4212-01D0E44D57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077E74-A04E-F913-1105-987EBD7FA9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1620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CC4B9-F469-E040-35D7-87CDC31A8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8D0D40-2946-ECCB-1BA7-56A7E6E9BC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03D572-EBFC-3FD6-E1A9-CF6F69D2FD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BD0311-1BEF-106C-0F1A-3561847867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24957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6F9A9-9743-72E6-AACA-2822E15F9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B315A5-76C3-964A-20FF-464EAEEC0D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4A3399-9E7D-54F1-26C1-5FC4BEB404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4ED9E8-48E2-7E92-A88F-5DAEF3AFDE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53135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0394A-2D8A-1F01-840A-6E65A5DD1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CDBFC8-8BF5-CBB4-C07E-99CA137116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925589-1DEC-0292-73E6-C969996A59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4EEEAD-5254-0B5C-D66D-B81B651474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303139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390A5-336E-1E35-E719-1FD56638E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928439-98D3-9242-9A8C-2312A4D216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08FDA8-C11E-0AC0-C36F-0F878B6B42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39E057-F713-731F-1E8F-660AB86460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5733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723D7-0E5E-DF1D-CCF7-552A4AB92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19B182-9932-8D38-7418-F89DAF9D3C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55444D-BB0A-7D04-EDB2-199C95B5F9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7E837-8563-8645-2F0B-EB7D675BA2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02286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BEA84-BB39-46D5-B83B-3D8A58C87DE1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3386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CA3E-2208-4E49-997E-A6EF96A86EC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A29E-97C5-DD45-937B-1AB36D270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430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CA3E-2208-4E49-997E-A6EF96A86EC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A29E-97C5-DD45-937B-1AB36D270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0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CA3E-2208-4E49-997E-A6EF96A86EC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A29E-97C5-DD45-937B-1AB36D270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0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CA3E-2208-4E49-997E-A6EF96A86EC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A29E-97C5-DD45-937B-1AB36D270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293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CA3E-2208-4E49-997E-A6EF96A86EC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A29E-97C5-DD45-937B-1AB36D270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115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CA3E-2208-4E49-997E-A6EF96A86EC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A29E-97C5-DD45-937B-1AB36D270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531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CA3E-2208-4E49-997E-A6EF96A86EC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A29E-97C5-DD45-937B-1AB36D270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768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CA3E-2208-4E49-997E-A6EF96A86EC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A29E-97C5-DD45-937B-1AB36D270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16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CA3E-2208-4E49-997E-A6EF96A86EC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A29E-97C5-DD45-937B-1AB36D270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122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CA3E-2208-4E49-997E-A6EF96A86EC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A29E-97C5-DD45-937B-1AB36D270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840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CA3E-2208-4E49-997E-A6EF96A86EC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A29E-97C5-DD45-937B-1AB36D270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011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32EDA-DBED-C7E1-D12D-26C084210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A68C57-70D1-B96D-34EA-AA4DE8FF9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CA3E-2208-4E49-997E-A6EF96A86EC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0A9019-1C62-078C-9048-EC7782A0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432E7-07BD-9A20-5EBF-4547CDE8F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A29E-97C5-DD45-937B-1AB36D270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377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99CA3E-2208-4E49-997E-A6EF96A86EC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9/17/2026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97A29E-97C5-DD45-937B-1AB36D2706E7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4801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99CA3E-2208-4E49-997E-A6EF96A86EC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9/17/2026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97A29E-97C5-DD45-937B-1AB36D2706E7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5395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99CA3E-2208-4E49-997E-A6EF96A86EC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9/17/2026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97A29E-97C5-DD45-937B-1AB36D2706E7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21137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99CA3E-2208-4E49-997E-A6EF96A86EC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9/17/2026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97A29E-97C5-DD45-937B-1AB36D2706E7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21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99CA3E-2208-4E49-997E-A6EF96A86EC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9/17/2026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97A29E-97C5-DD45-937B-1AB36D2706E7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29067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99CA3E-2208-4E49-997E-A6EF96A86EC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9/17/2026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97A29E-97C5-DD45-937B-1AB36D2706E7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0124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99CA3E-2208-4E49-997E-A6EF96A86EC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9/17/2026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97A29E-97C5-DD45-937B-1AB36D2706E7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75470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99CA3E-2208-4E49-997E-A6EF96A86EC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9/17/2026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97A29E-97C5-DD45-937B-1AB36D2706E7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13232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99CA3E-2208-4E49-997E-A6EF96A86EC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9/17/2026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97A29E-97C5-DD45-937B-1AB36D2706E7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01607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99CA3E-2208-4E49-997E-A6EF96A86EC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9/17/2026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97A29E-97C5-DD45-937B-1AB36D2706E7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18924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99CA3E-2208-4E49-997E-A6EF96A86EC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9/17/2026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97A29E-97C5-DD45-937B-1AB36D2706E7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189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99CA3E-2208-4E49-997E-A6EF96A86EC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97A29E-97C5-DD45-937B-1AB36D270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4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4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99CA3E-2208-4E49-997E-A6EF96A86EC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9/17/2026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97A29E-97C5-DD45-937B-1AB36D2706E7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27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hyperlink" Target="http://www.icorr.org/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linkedin.com/company/institute-of-corrosion/" TargetMode="External"/><Relationship Id="rId5" Type="http://schemas.openxmlformats.org/officeDocument/2006/relationships/hyperlink" Target="https://www.icorr.org/icorr-newsletter/" TargetMode="Externa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26F545-EA9B-60B6-2FDC-0C5B7CE27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85"/>
            <a:ext cx="9144000" cy="5141415"/>
          </a:xfrm>
          <a:prstGeom prst="rect">
            <a:avLst/>
          </a:prstGeom>
        </p:spPr>
      </p:pic>
      <p:sp>
        <p:nvSpPr>
          <p:cNvPr id="4" name="Title Placeholder"/>
          <p:cNvSpPr txBox="1"/>
          <p:nvPr/>
        </p:nvSpPr>
        <p:spPr>
          <a:xfrm>
            <a:off x="1100000" y="1450000"/>
            <a:ext cx="6900000" cy="15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GB" sz="3600" dirty="0">
                <a:solidFill>
                  <a:schemeClr val="bg1">
                    <a:lumMod val="65000"/>
                  </a:schemeClr>
                </a:solidFill>
              </a:rPr>
              <a:t>AC interference and its risk assessment</a:t>
            </a:r>
          </a:p>
        </p:txBody>
      </p:sp>
      <p:sp>
        <p:nvSpPr>
          <p:cNvPr id="5" name="Subtitle Placeholder"/>
          <p:cNvSpPr txBox="1"/>
          <p:nvPr/>
        </p:nvSpPr>
        <p:spPr>
          <a:xfrm>
            <a:off x="1100000" y="3050000"/>
            <a:ext cx="6900000" cy="52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GB" sz="2000" dirty="0">
                <a:solidFill>
                  <a:srgbClr val="A6A6A6"/>
                </a:solidFill>
              </a:rPr>
              <a:t>Brendan Kelly, DNV, 17</a:t>
            </a:r>
            <a:r>
              <a:rPr lang="en-GB" sz="2000" baseline="30000" dirty="0">
                <a:solidFill>
                  <a:srgbClr val="A6A6A6"/>
                </a:solidFill>
              </a:rPr>
              <a:t>th</a:t>
            </a:r>
            <a:r>
              <a:rPr lang="en-GB" sz="2000" dirty="0">
                <a:solidFill>
                  <a:srgbClr val="A6A6A6"/>
                </a:solidFill>
              </a:rPr>
              <a:t>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492551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1D47EC-9BB4-2F0D-B4C9-639FB7E16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2"/>
            <a:ext cx="9144000" cy="5141415"/>
          </a:xfrm>
          <a:prstGeom prst="rect">
            <a:avLst/>
          </a:prstGeom>
        </p:spPr>
      </p:pic>
      <p:sp>
        <p:nvSpPr>
          <p:cNvPr id="4" name="Title Placeholder"/>
          <p:cNvSpPr txBox="1"/>
          <p:nvPr/>
        </p:nvSpPr>
        <p:spPr>
          <a:xfrm>
            <a:off x="393253" y="368016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endParaRPr lang="en-GB" sz="3200" dirty="0">
              <a:solidFill>
                <a:srgbClr val="A6A6A6"/>
              </a:solidFill>
            </a:endParaRPr>
          </a:p>
        </p:txBody>
      </p:sp>
      <p:sp>
        <p:nvSpPr>
          <p:cNvPr id="5" name="Content Placeholder"/>
          <p:cNvSpPr txBox="1"/>
          <p:nvPr/>
        </p:nvSpPr>
        <p:spPr>
          <a:xfrm>
            <a:off x="514462" y="1268016"/>
            <a:ext cx="7900000" cy="3000000"/>
          </a:xfrm>
          <a:prstGeom prst="rect">
            <a:avLst/>
          </a:prstGeom>
          <a:noFill/>
        </p:spPr>
        <p:txBody>
          <a:bodyPr wrap="square" rtlCol="0"/>
          <a:lstStyle/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Why AC interference is becoming more important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What is AC interference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Risk assessment for AC interference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Possible improvements to risk assessment for AC interference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Monitoring and mitigation of AC interference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Summary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A7409927-8A87-BE73-8843-02ADA9266D90}"/>
              </a:ext>
            </a:extLst>
          </p:cNvPr>
          <p:cNvSpPr txBox="1">
            <a:spLocks/>
          </p:cNvSpPr>
          <p:nvPr/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664050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C69EC-9129-2129-39B7-CA4494C7A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D52B16-0A7C-C242-2483-1FFB5A6432FA}"/>
              </a:ext>
            </a:extLst>
          </p:cNvPr>
          <p:cNvSpPr txBox="1"/>
          <p:nvPr/>
        </p:nvSpPr>
        <p:spPr>
          <a:xfrm>
            <a:off x="419947" y="1589442"/>
            <a:ext cx="79248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Why concern over AC interference is increasing</a:t>
            </a:r>
          </a:p>
        </p:txBody>
      </p:sp>
    </p:spTree>
    <p:extLst>
      <p:ext uri="{BB962C8B-B14F-4D97-AF65-F5344CB8AC3E}">
        <p14:creationId xmlns:p14="http://schemas.microsoft.com/office/powerpoint/2010/main" val="3453710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E40BF-58FB-FF83-95A8-D6308FAC2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8691A6-DE80-8BD6-304F-5C3EBAD00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2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A8A0C542-AC02-588C-7325-F236BB69BD10}"/>
              </a:ext>
            </a:extLst>
          </p:cNvPr>
          <p:cNvSpPr txBox="1"/>
          <p:nvPr/>
        </p:nvSpPr>
        <p:spPr>
          <a:xfrm>
            <a:off x="447039" y="360000"/>
            <a:ext cx="8392112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Why concern over AC interference is increasing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CAABF85A-EC99-7A58-991C-3C31EB8EBCCC}"/>
              </a:ext>
            </a:extLst>
          </p:cNvPr>
          <p:cNvSpPr txBox="1">
            <a:spLocks/>
          </p:cNvSpPr>
          <p:nvPr/>
        </p:nvSpPr>
        <p:spPr>
          <a:xfrm>
            <a:off x="505965" y="1260000"/>
            <a:ext cx="8333186" cy="3429977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solidFill>
                  <a:srgbClr val="00B0F0"/>
                </a:solidFill>
              </a:rPr>
              <a:t>Introduction</a:t>
            </a:r>
          </a:p>
          <a:p>
            <a:r>
              <a:rPr lang="en-GB" sz="1900" dirty="0">
                <a:solidFill>
                  <a:schemeClr val="bg1">
                    <a:lumMod val="65000"/>
                  </a:schemeClr>
                </a:solidFill>
              </a:rPr>
              <a:t>They can be a direct threat to health; electrical shocks</a:t>
            </a:r>
          </a:p>
          <a:p>
            <a:r>
              <a:rPr lang="en-GB" sz="1900" dirty="0">
                <a:solidFill>
                  <a:schemeClr val="bg1">
                    <a:lumMod val="65000"/>
                  </a:schemeClr>
                </a:solidFill>
              </a:rPr>
              <a:t>They can cause corrosion directly (stray current corrosion)</a:t>
            </a:r>
          </a:p>
          <a:p>
            <a:r>
              <a:rPr lang="en-GB" sz="1900" dirty="0">
                <a:solidFill>
                  <a:schemeClr val="bg1">
                    <a:lumMod val="65000"/>
                  </a:schemeClr>
                </a:solidFill>
              </a:rPr>
              <a:t>They can also contribute to corrosion indirectly by interfering with the monitoring of CP effectiveness.	</a:t>
            </a:r>
          </a:p>
          <a:p>
            <a:r>
              <a:rPr lang="en-GB" sz="1900" dirty="0">
                <a:solidFill>
                  <a:schemeClr val="bg1">
                    <a:lumMod val="65000"/>
                  </a:schemeClr>
                </a:solidFill>
              </a:rPr>
              <a:t>Until the 1970’s many considered that there was not a significant threat of AC stray current corrosion of pipelines by overhead power lines (OHPL).</a:t>
            </a:r>
          </a:p>
          <a:p>
            <a:r>
              <a:rPr lang="en-GB" sz="1900" dirty="0">
                <a:solidFill>
                  <a:schemeClr val="bg1">
                    <a:lumMod val="65000"/>
                  </a:schemeClr>
                </a:solidFill>
              </a:rPr>
              <a:t>In the 1980’s there were several AC corrosion incidents…</a:t>
            </a:r>
          </a:p>
          <a:p>
            <a:r>
              <a:rPr lang="en-GB" sz="1900" dirty="0">
                <a:solidFill>
                  <a:schemeClr val="bg1">
                    <a:lumMod val="65000"/>
                  </a:schemeClr>
                </a:solidFill>
              </a:rPr>
              <a:t>AC corrosion rates up to 2.5 mm/yr have been seen on pipelines in the UK.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6343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ABDC8-A7DE-943D-7E50-827B9317F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76DCD2-4869-0037-9D46-12ACF0675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1920" y="2085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FDD583EC-783B-BAC0-071F-0F7C81B6163E}"/>
              </a:ext>
            </a:extLst>
          </p:cNvPr>
          <p:cNvSpPr txBox="1"/>
          <p:nvPr/>
        </p:nvSpPr>
        <p:spPr>
          <a:xfrm>
            <a:off x="372533" y="360000"/>
            <a:ext cx="8464428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Why concern over AC interference is increasing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B3CD1F24-DB8C-1796-F641-7C3DAA2586E9}"/>
              </a:ext>
            </a:extLst>
          </p:cNvPr>
          <p:cNvSpPr txBox="1">
            <a:spLocks/>
          </p:cNvSpPr>
          <p:nvPr/>
        </p:nvSpPr>
        <p:spPr>
          <a:xfrm>
            <a:off x="610000" y="1260000"/>
            <a:ext cx="4732362" cy="342997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7200" dirty="0">
                <a:solidFill>
                  <a:srgbClr val="00B0F0"/>
                </a:solidFill>
              </a:rPr>
              <a:t>Introduction</a:t>
            </a:r>
          </a:p>
          <a:p>
            <a:pPr marL="0" indent="0">
              <a:buNone/>
            </a:pPr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Stray Currents were becoming more common due to;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Planning restrictions and utilities corridors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Improved pipeline coatings</a:t>
            </a:r>
          </a:p>
          <a:p>
            <a:pPr marL="0" indent="0">
              <a:buNone/>
            </a:pPr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Stray Currents are becoming more common due to;</a:t>
            </a:r>
          </a:p>
          <a:p>
            <a:pPr marL="176213" lvl="1" indent="-176213">
              <a:tabLst>
                <a:tab pos="135731" algn="l"/>
              </a:tabLst>
            </a:pPr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Wind farms;</a:t>
            </a:r>
          </a:p>
          <a:p>
            <a:pPr marL="176213" lvl="1" indent="-176213">
              <a:tabLst>
                <a:tab pos="135731" algn="l"/>
              </a:tabLst>
            </a:pPr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Solar farms;</a:t>
            </a:r>
          </a:p>
          <a:p>
            <a:pPr marL="176213" lvl="1" indent="-176213">
              <a:tabLst>
                <a:tab pos="135731" algn="l"/>
              </a:tabLst>
            </a:pPr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Battery Energy Storage Sites;</a:t>
            </a:r>
          </a:p>
          <a:p>
            <a:pPr marL="176213" lvl="2" indent="-176213">
              <a:tabLst>
                <a:tab pos="176213" algn="l"/>
              </a:tabLst>
            </a:pPr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Additional overhead power lines (OHPL);</a:t>
            </a:r>
          </a:p>
          <a:p>
            <a:pPr marL="176213" lvl="2" indent="-176213">
              <a:tabLst>
                <a:tab pos="176213" algn="l"/>
              </a:tabLst>
            </a:pPr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Increased loading on the grid.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72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73A8F4-D0D6-B7C2-BB0F-D6E9DAEB98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6986" y="1618958"/>
            <a:ext cx="3029975" cy="209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908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D005A-4816-66A7-FD9E-9002B65AD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83EEC1-4085-0415-4EAD-B39695530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2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81034494-60C1-89C5-9FBD-A5AA3D78629B}"/>
              </a:ext>
            </a:extLst>
          </p:cNvPr>
          <p:cNvSpPr txBox="1"/>
          <p:nvPr/>
        </p:nvSpPr>
        <p:spPr>
          <a:xfrm>
            <a:off x="358988" y="227283"/>
            <a:ext cx="8473389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Why concern over AC interference is increasing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A845FC16-8DF1-245A-BE83-FB84932F2959}"/>
              </a:ext>
            </a:extLst>
          </p:cNvPr>
          <p:cNvSpPr txBox="1">
            <a:spLocks/>
          </p:cNvSpPr>
          <p:nvPr/>
        </p:nvSpPr>
        <p:spPr>
          <a:xfrm>
            <a:off x="499191" y="1353523"/>
            <a:ext cx="8333186" cy="3429977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solidFill>
                  <a:srgbClr val="00B0F0"/>
                </a:solidFill>
              </a:rPr>
              <a:t>Introduction</a:t>
            </a:r>
          </a:p>
          <a:p>
            <a:pPr marL="342900" lvl="1" indent="-342900"/>
            <a:r>
              <a:rPr lang="en-GB" sz="2100" dirty="0">
                <a:solidFill>
                  <a:schemeClr val="bg1">
                    <a:lumMod val="65000"/>
                  </a:schemeClr>
                </a:solidFill>
              </a:rPr>
              <a:t>“Great Grid Upgrade”</a:t>
            </a:r>
          </a:p>
          <a:p>
            <a:pPr marL="342900" lvl="1" indent="-342900"/>
            <a:r>
              <a:rPr lang="en-GB" sz="2100" dirty="0">
                <a:solidFill>
                  <a:schemeClr val="bg1">
                    <a:lumMod val="65000"/>
                  </a:schemeClr>
                </a:solidFill>
              </a:rPr>
              <a:t>Demand for electricity is expected to increase by 50% by 2035 and to double by 2050*</a:t>
            </a:r>
          </a:p>
          <a:p>
            <a:pPr marL="342900" lvl="1" indent="-342900"/>
            <a:r>
              <a:rPr lang="en-GB" sz="2100" dirty="0">
                <a:solidFill>
                  <a:schemeClr val="bg1">
                    <a:lumMod val="65000"/>
                  </a:schemeClr>
                </a:solidFill>
              </a:rPr>
              <a:t>Need to move electricity from where it’s produced (often remote, e.g. offshore) to where it’s needed (typically cities)</a:t>
            </a:r>
          </a:p>
          <a:p>
            <a:pPr marL="519113" lvl="3" indent="-176213"/>
            <a:r>
              <a:rPr lang="en-GB" sz="1950" dirty="0">
                <a:solidFill>
                  <a:schemeClr val="bg1">
                    <a:lumMod val="65000"/>
                  </a:schemeClr>
                </a:solidFill>
              </a:rPr>
              <a:t>New offshore and marine links, </a:t>
            </a:r>
          </a:p>
          <a:p>
            <a:pPr marL="519113" lvl="3" indent="-176213"/>
            <a:r>
              <a:rPr lang="en-GB" sz="1950" dirty="0">
                <a:solidFill>
                  <a:schemeClr val="bg1">
                    <a:lumMod val="65000"/>
                  </a:schemeClr>
                </a:solidFill>
              </a:rPr>
              <a:t>New onshore infrastructure, and </a:t>
            </a:r>
          </a:p>
          <a:p>
            <a:pPr marL="519113" lvl="3" indent="-176213"/>
            <a:r>
              <a:rPr lang="en-GB" sz="1950" dirty="0">
                <a:solidFill>
                  <a:schemeClr val="bg1">
                    <a:lumMod val="65000"/>
                  </a:schemeClr>
                </a:solidFill>
              </a:rPr>
              <a:t>Upgrades to existing infrastructure.</a:t>
            </a:r>
          </a:p>
          <a:p>
            <a:pPr marL="477900" lvl="3" indent="0">
              <a:buNone/>
              <a:tabLst>
                <a:tab pos="135731" algn="l"/>
              </a:tabLst>
            </a:pPr>
            <a:r>
              <a:rPr lang="en-GB" sz="1750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350" dirty="0">
                <a:solidFill>
                  <a:schemeClr val="bg1">
                    <a:lumMod val="65000"/>
                  </a:schemeClr>
                </a:solidFill>
              </a:rPr>
              <a:t>*</a:t>
            </a:r>
            <a:r>
              <a:rPr lang="en-GB" sz="1350" dirty="0"/>
              <a:t> </a:t>
            </a:r>
            <a:r>
              <a:rPr lang="en-GB" sz="1350" dirty="0">
                <a:solidFill>
                  <a:schemeClr val="bg1">
                    <a:lumMod val="65000"/>
                  </a:schemeClr>
                </a:solidFill>
              </a:rPr>
              <a:t>National Grid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4100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6277B-3E1F-39F0-8444-3B06F9701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4AE0B7-2773-F46C-4761-E5744D4AAA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2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0948B338-A9E4-28B9-7F4D-01092D51829A}"/>
              </a:ext>
            </a:extLst>
          </p:cNvPr>
          <p:cNvSpPr txBox="1"/>
          <p:nvPr/>
        </p:nvSpPr>
        <p:spPr>
          <a:xfrm>
            <a:off x="447039" y="360000"/>
            <a:ext cx="8507308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Why concern over AC interference is increasing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62DE28C3-2198-52F2-D92D-A674CBFC5A10}"/>
              </a:ext>
            </a:extLst>
          </p:cNvPr>
          <p:cNvSpPr txBox="1">
            <a:spLocks/>
          </p:cNvSpPr>
          <p:nvPr/>
        </p:nvSpPr>
        <p:spPr>
          <a:xfrm>
            <a:off x="621161" y="1260000"/>
            <a:ext cx="8333186" cy="342997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7200" dirty="0">
                <a:solidFill>
                  <a:srgbClr val="00B0F0"/>
                </a:solidFill>
              </a:rPr>
              <a:t>Introduction</a:t>
            </a:r>
          </a:p>
          <a:p>
            <a:pPr marL="857250" lvl="1" indent="-857250">
              <a:tabLst>
                <a:tab pos="135731" algn="l"/>
              </a:tabLst>
            </a:pPr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Dynamic Line Rating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Currently use static line ratings, which are fixed conservative ratings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These often leave capacity unused. 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DLR calculates the true, live capacity of overhead lines based on real‑time data, e.g.;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Temperature,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Wind speed,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Solar radiation, and 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Cloud cover. 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With DLR, high winds cool lines, enabling higher power voltages to flow safely.*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*</a:t>
            </a:r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SSEN Transmission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7200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1723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66D0F-1A2C-53CB-7CE6-34EBFB311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D16173-A429-F2B3-5846-70DD4CA0EF42}"/>
              </a:ext>
            </a:extLst>
          </p:cNvPr>
          <p:cNvSpPr txBox="1"/>
          <p:nvPr/>
        </p:nvSpPr>
        <p:spPr>
          <a:xfrm>
            <a:off x="2286000" y="2385814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What is AC interference?</a:t>
            </a:r>
          </a:p>
        </p:txBody>
      </p:sp>
    </p:spTree>
    <p:extLst>
      <p:ext uri="{BB962C8B-B14F-4D97-AF65-F5344CB8AC3E}">
        <p14:creationId xmlns:p14="http://schemas.microsoft.com/office/powerpoint/2010/main" val="1033440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ED8B9-AFC3-DB87-B5B3-A510F2664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219E8A-3467-D16A-D18B-43CBBAC38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000" y="14488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8B1CB668-0880-4E8F-A716-526EA72F8AED}"/>
              </a:ext>
            </a:extLst>
          </p:cNvPr>
          <p:cNvSpPr txBox="1"/>
          <p:nvPr/>
        </p:nvSpPr>
        <p:spPr>
          <a:xfrm>
            <a:off x="610000" y="360000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What is AC interference?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2816C658-4D40-4B04-ED04-172B1D9508C9}"/>
              </a:ext>
            </a:extLst>
          </p:cNvPr>
          <p:cNvSpPr txBox="1">
            <a:spLocks/>
          </p:cNvSpPr>
          <p:nvPr/>
        </p:nvSpPr>
        <p:spPr>
          <a:xfrm>
            <a:off x="235032" y="1353523"/>
            <a:ext cx="5115901" cy="3429977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solidFill>
                  <a:srgbClr val="00B0F0"/>
                </a:solidFill>
              </a:rPr>
              <a:t>AC Interference 3 types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Resistive coupling; ground acts like a resistor</a:t>
            </a:r>
          </a:p>
          <a:p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Capacitive coupling; pipeline and powerline act like a capacitor</a:t>
            </a:r>
          </a:p>
          <a:p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Inductive coupling; pipeline and powerline act like an inductor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BD607F-E84A-E456-07B1-7511774D54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6204" y="2010235"/>
            <a:ext cx="1383912" cy="1341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58E5659-C89F-1A9F-9515-73FBAAD1BE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0218" y="2394950"/>
            <a:ext cx="646232" cy="1767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1AAA5DD-E848-6C75-CCC7-3011C232EC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4494" y="2822340"/>
            <a:ext cx="737680" cy="31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71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47CDC-2716-36C3-BDDD-6D9D3519B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D8585A-00A9-B399-B073-7531266CA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85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388028FB-6E53-02DE-AECF-8B7E2C40DEC5}"/>
              </a:ext>
            </a:extLst>
          </p:cNvPr>
          <p:cNvSpPr txBox="1"/>
          <p:nvPr/>
        </p:nvSpPr>
        <p:spPr>
          <a:xfrm>
            <a:off x="622000" y="292266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What is AC interference?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2A47C99D-62A5-C9B0-5E7C-E9E7ECE88618}"/>
              </a:ext>
            </a:extLst>
          </p:cNvPr>
          <p:cNvSpPr txBox="1">
            <a:spLocks/>
          </p:cNvSpPr>
          <p:nvPr/>
        </p:nvSpPr>
        <p:spPr>
          <a:xfrm>
            <a:off x="518142" y="1452894"/>
            <a:ext cx="4053858" cy="3429977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300" dirty="0">
                <a:solidFill>
                  <a:srgbClr val="00B0F0"/>
                </a:solidFill>
              </a:rPr>
              <a:t>AC Interference Resistive coupling</a:t>
            </a:r>
          </a:p>
          <a:p>
            <a:r>
              <a:rPr lang="en-GB" sz="2300" dirty="0">
                <a:solidFill>
                  <a:schemeClr val="bg1">
                    <a:lumMod val="65000"/>
                  </a:schemeClr>
                </a:solidFill>
              </a:rPr>
              <a:t>Occurs during fault condition</a:t>
            </a:r>
          </a:p>
          <a:p>
            <a:r>
              <a:rPr lang="en-GB" sz="2300" dirty="0">
                <a:solidFill>
                  <a:schemeClr val="bg1">
                    <a:lumMod val="65000"/>
                  </a:schemeClr>
                </a:solidFill>
              </a:rPr>
              <a:t>Fault currents and voltages can be extremely high.</a:t>
            </a:r>
          </a:p>
          <a:p>
            <a:r>
              <a:rPr lang="en-GB" sz="2300" dirty="0">
                <a:solidFill>
                  <a:schemeClr val="bg1">
                    <a:lumMod val="65000"/>
                  </a:schemeClr>
                </a:solidFill>
              </a:rPr>
              <a:t>But usually only last for a fraction of a second.</a:t>
            </a:r>
          </a:p>
          <a:p>
            <a:r>
              <a:rPr lang="en-GB" sz="2300" dirty="0">
                <a:solidFill>
                  <a:schemeClr val="bg1">
                    <a:lumMod val="65000"/>
                  </a:schemeClr>
                </a:solidFill>
              </a:rPr>
              <a:t>One fault may not be damaging but numerous faults can be.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1573DB-954F-0A1C-90CB-0758DA0C31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7543" y="1245755"/>
            <a:ext cx="4188315" cy="265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908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0B999-1C4E-FF1E-A45B-EFA4D091A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2340EB-8775-DFF8-B2C3-4EDEFC050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357" y="75548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0FB2FD96-4F1A-8D25-8496-017DC3991825}"/>
              </a:ext>
            </a:extLst>
          </p:cNvPr>
          <p:cNvSpPr txBox="1"/>
          <p:nvPr/>
        </p:nvSpPr>
        <p:spPr>
          <a:xfrm>
            <a:off x="610000" y="360000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What is AC interference?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3CB0BD9-D093-7587-7D85-CBF984F818EE}"/>
              </a:ext>
            </a:extLst>
          </p:cNvPr>
          <p:cNvSpPr txBox="1">
            <a:spLocks/>
          </p:cNvSpPr>
          <p:nvPr/>
        </p:nvSpPr>
        <p:spPr>
          <a:xfrm>
            <a:off x="411139" y="1094255"/>
            <a:ext cx="3168530" cy="3429977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solidFill>
                  <a:srgbClr val="00B0F0"/>
                </a:solidFill>
              </a:rPr>
              <a:t>AC Interference Capacitive coupling</a:t>
            </a:r>
          </a:p>
          <a:p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Line pipe spread along route of new pipeline.</a:t>
            </a:r>
          </a:p>
          <a:p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Overhead power line and line pipe act as plates of a capacitor.</a:t>
            </a:r>
          </a:p>
          <a:p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Typically, only an issue during construction.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D51CB9-16D1-5CFD-127E-1B294E6746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357" y="1194963"/>
            <a:ext cx="3444539" cy="246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156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5A744-8D60-3E67-9EAC-1397950F3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8812CB-5CFB-1199-3578-8B5927C93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2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8E13A2F1-8290-F0E9-946B-0AA649BD01C2}"/>
              </a:ext>
            </a:extLst>
          </p:cNvPr>
          <p:cNvSpPr txBox="1"/>
          <p:nvPr/>
        </p:nvSpPr>
        <p:spPr>
          <a:xfrm>
            <a:off x="610000" y="360000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What is AC interference?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210E9222-084F-6A93-2AC1-19C2E4020CAE}"/>
              </a:ext>
            </a:extLst>
          </p:cNvPr>
          <p:cNvSpPr txBox="1">
            <a:spLocks/>
          </p:cNvSpPr>
          <p:nvPr/>
        </p:nvSpPr>
        <p:spPr>
          <a:xfrm>
            <a:off x="411139" y="1094255"/>
            <a:ext cx="4579151" cy="342997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5500" dirty="0">
                <a:solidFill>
                  <a:srgbClr val="00B0F0"/>
                </a:solidFill>
              </a:rPr>
              <a:t>AC Interference Inductive coupling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Overhead power line induces magnetic field.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Magnetic field induces (AC) electrical current in pipeline.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Can occur under normal operating (i.e. not fault) conditions.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The form of AC corrosion that is the greatest concern.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Voltages / currents are often fairly low but can be harmful if prolonged.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3800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BEAD3B-9312-ED21-28D1-BEE0F9419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0220" y="1094255"/>
            <a:ext cx="3513849" cy="2673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615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B051A-2F6C-A86B-FCB4-364EE5941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342F92-159A-E232-2C7E-58002ABFD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2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613E9A9B-1659-944C-E64A-E4B2E7492ADA}"/>
              </a:ext>
            </a:extLst>
          </p:cNvPr>
          <p:cNvSpPr txBox="1"/>
          <p:nvPr/>
        </p:nvSpPr>
        <p:spPr>
          <a:xfrm>
            <a:off x="610000" y="360000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What is AC interference?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CC721AE9-993F-FDBD-8199-3584A63B0033}"/>
              </a:ext>
            </a:extLst>
          </p:cNvPr>
          <p:cNvSpPr txBox="1">
            <a:spLocks/>
          </p:cNvSpPr>
          <p:nvPr/>
        </p:nvSpPr>
        <p:spPr>
          <a:xfrm>
            <a:off x="411139" y="1094255"/>
            <a:ext cx="4579151" cy="342997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7200" dirty="0">
                <a:solidFill>
                  <a:srgbClr val="00B0F0"/>
                </a:solidFill>
              </a:rPr>
              <a:t>AC Interference Inductive coupling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Calculating induced AC voltages is complicated.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Expressions involve imaginary numbers.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Simple arrangements of overhead pipelines may be assessed using hand calculations or spreadsheets.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Expressions needed for each combination of conductor (including earth wires) and pipeline.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7200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EB69E6-1B1C-9101-C996-B5DE84124E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4677" y="1320603"/>
            <a:ext cx="3999323" cy="259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807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3EEAB-B3B7-6F68-2688-D915DB721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F5B4BB-FCBD-757A-B902-B0D93D3A2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2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A3E8A4D5-1B9B-1F29-FA10-A5D3103F2CD0}"/>
              </a:ext>
            </a:extLst>
          </p:cNvPr>
          <p:cNvSpPr txBox="1"/>
          <p:nvPr/>
        </p:nvSpPr>
        <p:spPr>
          <a:xfrm>
            <a:off x="610000" y="360000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What is AC interference?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1E6DD521-1DFD-C9DF-96CE-E56F00B663DF}"/>
              </a:ext>
            </a:extLst>
          </p:cNvPr>
          <p:cNvSpPr txBox="1">
            <a:spLocks/>
          </p:cNvSpPr>
          <p:nvPr/>
        </p:nvSpPr>
        <p:spPr>
          <a:xfrm>
            <a:off x="411139" y="1094255"/>
            <a:ext cx="4579151" cy="342997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7200" dirty="0">
                <a:solidFill>
                  <a:srgbClr val="00B0F0"/>
                </a:solidFill>
              </a:rPr>
              <a:t>AC Interference Inductive coupling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Phase must be considered.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Now days, bespoke software is commonly used.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For existing pipeline / overhead power line combinations often just measure voltages.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But even measurement can involve significant cost and effort.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And need to know where the highest voltages will be.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7200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8520E7-DDA7-C964-0D59-B4400E1CA3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4677" y="1320603"/>
            <a:ext cx="3999323" cy="259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866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854B5-E31F-45A4-4A71-EF482E09D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EE1011-8D94-529B-CACC-7887C500CE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85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2046DAE6-6064-9B4F-3C8C-CC08CC53DAF8}"/>
              </a:ext>
            </a:extLst>
          </p:cNvPr>
          <p:cNvSpPr txBox="1"/>
          <p:nvPr/>
        </p:nvSpPr>
        <p:spPr>
          <a:xfrm>
            <a:off x="610000" y="360000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What is AC interference?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35E04335-190A-6458-8FFF-9A094D59F2A8}"/>
              </a:ext>
            </a:extLst>
          </p:cNvPr>
          <p:cNvSpPr txBox="1">
            <a:spLocks/>
          </p:cNvSpPr>
          <p:nvPr/>
        </p:nvSpPr>
        <p:spPr>
          <a:xfrm>
            <a:off x="411139" y="1094255"/>
            <a:ext cx="4379735" cy="3429977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5500" dirty="0">
                <a:solidFill>
                  <a:srgbClr val="00B0F0"/>
                </a:solidFill>
              </a:rPr>
              <a:t>AC Interference Inductive coupling – Parallelisms</a:t>
            </a:r>
          </a:p>
          <a:p>
            <a:r>
              <a:rPr lang="en-GB" sz="5500" dirty="0">
                <a:solidFill>
                  <a:schemeClr val="bg1">
                    <a:lumMod val="65000"/>
                  </a:schemeClr>
                </a:solidFill>
              </a:rPr>
              <a:t>Arrangements where the pipeline and power line run parallel produce higher induced voltages than simple crossings.</a:t>
            </a:r>
          </a:p>
          <a:p>
            <a:r>
              <a:rPr lang="en-GB" sz="5500" dirty="0">
                <a:solidFill>
                  <a:schemeClr val="bg1">
                    <a:lumMod val="65000"/>
                  </a:schemeClr>
                </a:solidFill>
              </a:rPr>
              <a:t>The highest voltages will be at the ends of the parallelism.</a:t>
            </a:r>
          </a:p>
          <a:p>
            <a:r>
              <a:rPr lang="en-GB" sz="5500" dirty="0">
                <a:solidFill>
                  <a:schemeClr val="bg1">
                    <a:lumMod val="65000"/>
                  </a:schemeClr>
                </a:solidFill>
              </a:rPr>
              <a:t>Earthing of the pipeline can complicate matters.</a:t>
            </a:r>
          </a:p>
          <a:p>
            <a:endParaRPr lang="en-GB" sz="2600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8314C6-2D62-2ED3-D2D5-5245A58E9D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4739" y="1020583"/>
            <a:ext cx="3932261" cy="17070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C4E916-7ECE-33CC-B8FC-29D261BEC3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1679" y="3260226"/>
            <a:ext cx="4011516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462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2D6D7-0AC9-70AF-F424-38D8D79DD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050672-1EC9-E505-2229-DCE2FDB49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85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F523FEE2-DDF3-3FC3-0B35-D71F9173CF99}"/>
              </a:ext>
            </a:extLst>
          </p:cNvPr>
          <p:cNvSpPr txBox="1"/>
          <p:nvPr/>
        </p:nvSpPr>
        <p:spPr>
          <a:xfrm>
            <a:off x="610000" y="360000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What is AC interference?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3996476C-5A3F-A8F2-B4FE-1CA45599A7A8}"/>
              </a:ext>
            </a:extLst>
          </p:cNvPr>
          <p:cNvSpPr txBox="1">
            <a:spLocks/>
          </p:cNvSpPr>
          <p:nvPr/>
        </p:nvSpPr>
        <p:spPr>
          <a:xfrm>
            <a:off x="411138" y="1094255"/>
            <a:ext cx="4621449" cy="3429977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300" dirty="0">
                <a:solidFill>
                  <a:srgbClr val="00B0F0"/>
                </a:solidFill>
              </a:rPr>
              <a:t>AC Interference Inductive coupling – Morphology</a:t>
            </a:r>
          </a:p>
          <a:p>
            <a:r>
              <a:rPr lang="en-GB" sz="2600" dirty="0">
                <a:solidFill>
                  <a:schemeClr val="bg1">
                    <a:lumMod val="65000"/>
                  </a:schemeClr>
                </a:solidFill>
              </a:rPr>
              <a:t>Corrosion attack at coating holiday.</a:t>
            </a:r>
          </a:p>
          <a:p>
            <a:r>
              <a:rPr lang="en-GB" sz="2600" dirty="0">
                <a:solidFill>
                  <a:schemeClr val="bg1">
                    <a:lumMod val="65000"/>
                  </a:schemeClr>
                </a:solidFill>
              </a:rPr>
              <a:t>Pit is frequently round to match holiday.</a:t>
            </a:r>
          </a:p>
          <a:p>
            <a:r>
              <a:rPr lang="en-GB" sz="2600" dirty="0">
                <a:solidFill>
                  <a:schemeClr val="bg1">
                    <a:lumMod val="65000"/>
                  </a:schemeClr>
                </a:solidFill>
              </a:rPr>
              <a:t>Carbonate nodule with high pH above it.</a:t>
            </a:r>
          </a:p>
          <a:p>
            <a:r>
              <a:rPr lang="en-GB" sz="2600" dirty="0">
                <a:solidFill>
                  <a:schemeClr val="bg1">
                    <a:lumMod val="65000"/>
                  </a:schemeClr>
                </a:solidFill>
              </a:rPr>
              <a:t>Corrosion product in pit.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B6F7B6-CF68-824F-C9ED-9589AE1013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8056" y="1568214"/>
            <a:ext cx="3785944" cy="150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303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E9B4E-458C-2F8E-BD4D-489FB3888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B7A7AE-2626-6BA2-3285-FF3E41A88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2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0A916A5F-E380-DB8F-FED9-F2F957D84D95}"/>
              </a:ext>
            </a:extLst>
          </p:cNvPr>
          <p:cNvSpPr txBox="1"/>
          <p:nvPr/>
        </p:nvSpPr>
        <p:spPr>
          <a:xfrm>
            <a:off x="610000" y="360000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What is AC interference?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3">
                <a:extLst>
                  <a:ext uri="{FF2B5EF4-FFF2-40B4-BE49-F238E27FC236}">
                    <a16:creationId xmlns:a16="http://schemas.microsoft.com/office/drawing/2014/main" id="{23805342-0912-00BD-BC85-F890E94873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1138" y="1094255"/>
                <a:ext cx="5413929" cy="3429977"/>
              </a:xfrm>
              <a:prstGeom prst="rect">
                <a:avLst/>
              </a:prstGeom>
            </p:spPr>
            <p:txBody>
              <a:bodyPr>
                <a:normAutofit fontScale="25000" lnSpcReduction="2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GB" sz="3800" dirty="0">
                    <a:solidFill>
                      <a:srgbClr val="00B0F0"/>
                    </a:solidFill>
                  </a:rPr>
                  <a:t>AC Interference Inductive coupling - Current density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GB" dirty="0">
                  <a:solidFill>
                    <a:srgbClr val="00B0F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80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80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GB" sz="380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𝑎𝑐</m:t>
                          </m:r>
                        </m:sub>
                      </m:sSub>
                      <m:r>
                        <a:rPr lang="en-GB" sz="380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80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80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  <m:sSub>
                            <m:sSubPr>
                              <m:ctrlPr>
                                <a:rPr lang="en-GB" sz="3800" i="1" smtClean="0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800" i="1" smtClean="0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GB" sz="3800" i="1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𝑎𝑐</m:t>
                              </m:r>
                            </m:sub>
                          </m:sSub>
                        </m:num>
                        <m:den>
                          <m:r>
                            <a:rPr lang="en-GB" sz="380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𝜌𝜋</m:t>
                          </m:r>
                          <m:r>
                            <a:rPr lang="en-GB" sz="380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en-GB" sz="38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GB" sz="7200" dirty="0">
                    <a:solidFill>
                      <a:schemeClr val="bg1">
                        <a:lumMod val="65000"/>
                      </a:schemeClr>
                    </a:solidFill>
                  </a:rPr>
                  <a:t>Where;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GB" sz="7200" dirty="0" err="1">
                    <a:solidFill>
                      <a:schemeClr val="bg1">
                        <a:lumMod val="65000"/>
                      </a:schemeClr>
                    </a:solidFill>
                  </a:rPr>
                  <a:t>i</a:t>
                </a:r>
                <a:r>
                  <a:rPr lang="en-GB" sz="7200" baseline="-25000" dirty="0" err="1">
                    <a:solidFill>
                      <a:schemeClr val="bg1">
                        <a:lumMod val="65000"/>
                      </a:schemeClr>
                    </a:solidFill>
                  </a:rPr>
                  <a:t>ac</a:t>
                </a:r>
                <a:r>
                  <a:rPr lang="en-GB" sz="7200" dirty="0">
                    <a:solidFill>
                      <a:schemeClr val="bg1">
                        <a:lumMod val="65000"/>
                      </a:schemeClr>
                    </a:solidFill>
                  </a:rPr>
                  <a:t> is current density (A/m</a:t>
                </a:r>
                <a:r>
                  <a:rPr lang="en-GB" sz="7200" baseline="30000" dirty="0">
                    <a:solidFill>
                      <a:schemeClr val="bg1">
                        <a:lumMod val="65000"/>
                      </a:schemeClr>
                    </a:solidFill>
                  </a:rPr>
                  <a:t>2</a:t>
                </a:r>
                <a:r>
                  <a:rPr lang="en-GB" sz="7200" dirty="0">
                    <a:solidFill>
                      <a:schemeClr val="bg1">
                        <a:lumMod val="65000"/>
                      </a:schemeClr>
                    </a:solidFill>
                  </a:rPr>
                  <a:t>)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GB" sz="7200" dirty="0">
                    <a:solidFill>
                      <a:schemeClr val="bg1">
                        <a:lumMod val="65000"/>
                      </a:schemeClr>
                    </a:solidFill>
                  </a:rPr>
                  <a:t>V</a:t>
                </a:r>
                <a:r>
                  <a:rPr lang="en-GB" sz="7200" baseline="-25000" dirty="0">
                    <a:solidFill>
                      <a:schemeClr val="bg1">
                        <a:lumMod val="65000"/>
                      </a:schemeClr>
                    </a:solidFill>
                  </a:rPr>
                  <a:t>ac</a:t>
                </a:r>
                <a:r>
                  <a:rPr lang="en-GB" sz="7200" dirty="0">
                    <a:solidFill>
                      <a:schemeClr val="bg1">
                        <a:lumMod val="65000"/>
                      </a:schemeClr>
                    </a:solidFill>
                  </a:rPr>
                  <a:t> is AC voltage (V)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l-GR" sz="7200" dirty="0">
                    <a:solidFill>
                      <a:schemeClr val="bg1">
                        <a:lumMod val="65000"/>
                      </a:schemeClr>
                    </a:solidFill>
                  </a:rPr>
                  <a:t>ρ</a:t>
                </a:r>
                <a:r>
                  <a:rPr lang="en-GB" sz="7200" dirty="0">
                    <a:solidFill>
                      <a:schemeClr val="bg1">
                        <a:lumMod val="65000"/>
                      </a:schemeClr>
                    </a:solidFill>
                  </a:rPr>
                  <a:t> is soil resistivity (</a:t>
                </a:r>
                <a:r>
                  <a:rPr lang="el-GR" sz="7200" dirty="0">
                    <a:solidFill>
                      <a:schemeClr val="bg1">
                        <a:lumMod val="65000"/>
                      </a:schemeClr>
                    </a:solidFill>
                  </a:rPr>
                  <a:t>Ω</a:t>
                </a:r>
                <a:r>
                  <a:rPr lang="en-GB" sz="7200" dirty="0">
                    <a:solidFill>
                      <a:schemeClr val="bg1">
                        <a:lumMod val="65000"/>
                      </a:schemeClr>
                    </a:solidFill>
                  </a:rPr>
                  <a:t>)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GB" sz="7200" dirty="0">
                    <a:solidFill>
                      <a:schemeClr val="bg1">
                        <a:lumMod val="65000"/>
                      </a:schemeClr>
                    </a:solidFill>
                  </a:rPr>
                  <a:t>d is the diameter of the coating holiday (m)</a:t>
                </a:r>
              </a:p>
              <a:p>
                <a:r>
                  <a:rPr lang="en-GB" sz="7200" dirty="0">
                    <a:solidFill>
                      <a:schemeClr val="bg1">
                        <a:lumMod val="65000"/>
                      </a:schemeClr>
                    </a:solidFill>
                  </a:rPr>
                  <a:t>Note that according to the expression, the smaller the coating holiday the higher the current density.</a:t>
                </a:r>
              </a:p>
              <a:p>
                <a:r>
                  <a:rPr lang="en-GB" sz="7200" dirty="0">
                    <a:solidFill>
                      <a:schemeClr val="bg1">
                        <a:lumMod val="65000"/>
                      </a:schemeClr>
                    </a:solidFill>
                  </a:rPr>
                  <a:t>In practice there is a worst case of around 1 cm</a:t>
                </a:r>
                <a:r>
                  <a:rPr lang="en-GB" sz="7200" baseline="30000" dirty="0">
                    <a:solidFill>
                      <a:schemeClr val="bg1">
                        <a:lumMod val="65000"/>
                      </a:schemeClr>
                    </a:solidFill>
                  </a:rPr>
                  <a:t>2</a:t>
                </a:r>
                <a:r>
                  <a:rPr lang="en-GB" sz="7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GB" sz="72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GB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GB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GB" dirty="0"/>
                  <a:t>	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GB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GB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2" name="Content Placeholder 3">
                <a:extLst>
                  <a:ext uri="{FF2B5EF4-FFF2-40B4-BE49-F238E27FC236}">
                    <a16:creationId xmlns:a16="http://schemas.microsoft.com/office/drawing/2014/main" id="{23805342-0912-00BD-BC85-F890E94873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138" y="1094255"/>
                <a:ext cx="5413929" cy="3429977"/>
              </a:xfrm>
              <a:prstGeom prst="rect">
                <a:avLst/>
              </a:prstGeom>
              <a:blipFill>
                <a:blip r:embed="rId4"/>
                <a:stretch>
                  <a:fillRect l="-900" t="-10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06F29C04-2DD1-EAA0-6544-E67BFE1879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9162" y="1395119"/>
            <a:ext cx="2633700" cy="23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657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55BE0-8FFB-80B0-C7DB-943BFE949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77D12B-AF27-4F25-8D6D-D25E4983E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2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A144F0F9-D7EF-B3F0-B4A8-BB1ACEBD5D84}"/>
              </a:ext>
            </a:extLst>
          </p:cNvPr>
          <p:cNvSpPr txBox="1"/>
          <p:nvPr/>
        </p:nvSpPr>
        <p:spPr>
          <a:xfrm>
            <a:off x="610000" y="360000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What is AC interference?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A074D81C-956A-EF82-6D0E-C9CAC08A0AD4}"/>
              </a:ext>
            </a:extLst>
          </p:cNvPr>
          <p:cNvSpPr txBox="1">
            <a:spLocks/>
          </p:cNvSpPr>
          <p:nvPr/>
        </p:nvSpPr>
        <p:spPr>
          <a:xfrm>
            <a:off x="411138" y="1094255"/>
            <a:ext cx="8122862" cy="342997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7200" dirty="0">
                <a:solidFill>
                  <a:srgbClr val="00B0F0"/>
                </a:solidFill>
              </a:rPr>
              <a:t>AC Interference Inductive coupling-acceptance criteria 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AC voltage &lt;15 </a:t>
            </a:r>
            <a:r>
              <a:rPr lang="en-GB" sz="7200" dirty="0" err="1">
                <a:solidFill>
                  <a:schemeClr val="bg1">
                    <a:lumMod val="65000"/>
                  </a:schemeClr>
                </a:solidFill>
              </a:rPr>
              <a:t>V</a:t>
            </a:r>
            <a:r>
              <a:rPr lang="en-GB" sz="7200" baseline="-25000" dirty="0" err="1">
                <a:solidFill>
                  <a:schemeClr val="bg1">
                    <a:lumMod val="65000"/>
                  </a:schemeClr>
                </a:solidFill>
              </a:rPr>
              <a:t>rms</a:t>
            </a:r>
            <a:endParaRPr lang="en-GB" sz="7200" baseline="-250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And Correct level of cathodic protection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And </a:t>
            </a:r>
          </a:p>
          <a:p>
            <a:pPr lvl="1"/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AC average current density &lt; 30 A/m</a:t>
            </a:r>
            <a:r>
              <a:rPr lang="en-GB" sz="7200" baseline="30000" dirty="0">
                <a:solidFill>
                  <a:schemeClr val="bg1">
                    <a:lumMod val="65000"/>
                  </a:schemeClr>
                </a:solidFill>
              </a:rPr>
              <a:t>2</a:t>
            </a:r>
          </a:p>
          <a:p>
            <a:pPr lvl="1"/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Or Average cathodic current density &lt; 1 A/m</a:t>
            </a:r>
            <a:r>
              <a:rPr lang="en-GB" sz="7200" baseline="30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 (if AC average current density &lt; 30 A/m</a:t>
            </a:r>
            <a:r>
              <a:rPr lang="en-GB" sz="7200" baseline="30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Or Jac/</a:t>
            </a:r>
            <a:r>
              <a:rPr lang="en-GB" sz="7200" dirty="0" err="1">
                <a:solidFill>
                  <a:schemeClr val="bg1">
                    <a:lumMod val="65000"/>
                  </a:schemeClr>
                </a:solidFill>
              </a:rPr>
              <a:t>Jdc</a:t>
            </a:r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 &lt; 5 (ideally 3)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All to be averaged over a representative time period, e.g. 24 hours.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From ISO 18086:2019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48310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95AF8-CFE9-94AD-2C4B-CCCF95A80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2598C0-E642-6521-16EB-C5CD013FD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2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3B0E2A33-3DA8-9788-E0ED-89E275AC5E4C}"/>
              </a:ext>
            </a:extLst>
          </p:cNvPr>
          <p:cNvSpPr txBox="1"/>
          <p:nvPr/>
        </p:nvSpPr>
        <p:spPr>
          <a:xfrm>
            <a:off x="610000" y="360000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What is AC interference?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B53C7D51-5AE5-3FBC-EB33-1D38AC6E557F}"/>
              </a:ext>
            </a:extLst>
          </p:cNvPr>
          <p:cNvSpPr txBox="1">
            <a:spLocks/>
          </p:cNvSpPr>
          <p:nvPr/>
        </p:nvSpPr>
        <p:spPr>
          <a:xfrm>
            <a:off x="411138" y="1094255"/>
            <a:ext cx="8333186" cy="3429977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300" dirty="0">
                <a:solidFill>
                  <a:srgbClr val="00B0F0"/>
                </a:solidFill>
              </a:rPr>
              <a:t>AC Interference Inductive coupling – Health vs corrosion</a:t>
            </a:r>
          </a:p>
          <a:p>
            <a:r>
              <a:rPr lang="en-GB" sz="2900" dirty="0">
                <a:solidFill>
                  <a:schemeClr val="bg1">
                    <a:lumMod val="65000"/>
                  </a:schemeClr>
                </a:solidFill>
              </a:rPr>
              <a:t>An acceptable induced AC voltage of 15 V is often quoted.</a:t>
            </a:r>
          </a:p>
          <a:p>
            <a:r>
              <a:rPr lang="en-GB" sz="2900" dirty="0">
                <a:solidFill>
                  <a:schemeClr val="bg1">
                    <a:lumMod val="65000"/>
                  </a:schemeClr>
                </a:solidFill>
              </a:rPr>
              <a:t>This is taken from NACE (now AMPP) RP0177.</a:t>
            </a:r>
          </a:p>
          <a:p>
            <a:r>
              <a:rPr lang="en-GB" sz="2900" dirty="0">
                <a:solidFill>
                  <a:schemeClr val="bg1">
                    <a:lumMod val="65000"/>
                  </a:schemeClr>
                </a:solidFill>
              </a:rPr>
              <a:t>The limit is based on safety concerns, i.e. the avoidance of harmful electrical shocks.</a:t>
            </a:r>
          </a:p>
          <a:p>
            <a:r>
              <a:rPr lang="en-GB" sz="2900" dirty="0">
                <a:solidFill>
                  <a:schemeClr val="bg1">
                    <a:lumMod val="65000"/>
                  </a:schemeClr>
                </a:solidFill>
              </a:rPr>
              <a:t>In low resistivity soils, corrosion can occur at much lower voltages (e.g. 4 V).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>
              <a:solidFill>
                <a:srgbClr val="00B0F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7626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42D80-08B4-CAA4-1D89-229B71418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A39237-626E-3782-A356-40F8122DB77F}"/>
              </a:ext>
            </a:extLst>
          </p:cNvPr>
          <p:cNvSpPr txBox="1"/>
          <p:nvPr/>
        </p:nvSpPr>
        <p:spPr>
          <a:xfrm>
            <a:off x="643467" y="2385814"/>
            <a:ext cx="80196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Risk assessment of AC interference</a:t>
            </a:r>
          </a:p>
        </p:txBody>
      </p:sp>
    </p:spTree>
    <p:extLst>
      <p:ext uri="{BB962C8B-B14F-4D97-AF65-F5344CB8AC3E}">
        <p14:creationId xmlns:p14="http://schemas.microsoft.com/office/powerpoint/2010/main" val="41163708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A4B4B-F650-67A9-4500-4B1C3C6A0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0980BB-7E1D-80DE-7A8D-9847A5349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000" y="0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93DF9038-5028-37D5-FB73-2AD8C3B551CB}"/>
              </a:ext>
            </a:extLst>
          </p:cNvPr>
          <p:cNvSpPr txBox="1"/>
          <p:nvPr/>
        </p:nvSpPr>
        <p:spPr>
          <a:xfrm>
            <a:off x="610000" y="360000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Risk assessment of AC interference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8662C993-E2C1-BDFC-0A06-64D9B87B8819}"/>
              </a:ext>
            </a:extLst>
          </p:cNvPr>
          <p:cNvSpPr txBox="1">
            <a:spLocks/>
          </p:cNvSpPr>
          <p:nvPr/>
        </p:nvSpPr>
        <p:spPr>
          <a:xfrm>
            <a:off x="452227" y="1070188"/>
            <a:ext cx="5149320" cy="3619790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7200" dirty="0">
                <a:solidFill>
                  <a:srgbClr val="00B0F0"/>
                </a:solidFill>
              </a:rPr>
              <a:t>AC Interference – Risk Assessment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There are several levels of sophistication possible for a risk assessment.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These include qualitative, semi-quantitative and fully quantitative.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The level of sophistication depends on;</a:t>
            </a:r>
          </a:p>
          <a:p>
            <a:pPr lvl="1"/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The data available</a:t>
            </a:r>
          </a:p>
          <a:p>
            <a:pPr lvl="1"/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The effort available and</a:t>
            </a:r>
          </a:p>
          <a:p>
            <a:pPr lvl="1"/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The optimisation / removal of conservatism desired.</a:t>
            </a:r>
          </a:p>
          <a:p>
            <a:pPr marL="135731" lvl="1" indent="-135731">
              <a:tabLst>
                <a:tab pos="135731" algn="l"/>
              </a:tabLst>
            </a:pPr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Note that a full risk assessment requires consideration of the consequences of failure.</a:t>
            </a:r>
          </a:p>
          <a:p>
            <a:pPr marL="135731" lvl="1" indent="-135731">
              <a:tabLst>
                <a:tab pos="135731" algn="l"/>
              </a:tabLst>
            </a:pPr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In this case we will concentrate on the probability of failure.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BBE698-ACA4-4703-EEDF-8930458C5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2181" y="1537678"/>
            <a:ext cx="3279965" cy="238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5349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22ADE-6F2D-8797-9CB9-960A060B7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DE6B0B-849F-9225-7A24-E03D357A8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85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B6577047-1CEA-0CE3-B9DF-63C296A5D461}"/>
              </a:ext>
            </a:extLst>
          </p:cNvPr>
          <p:cNvSpPr txBox="1"/>
          <p:nvPr/>
        </p:nvSpPr>
        <p:spPr>
          <a:xfrm>
            <a:off x="610000" y="360000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Risk assessment of AC interference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122C7927-89A1-AA16-D11F-32554E313500}"/>
              </a:ext>
            </a:extLst>
          </p:cNvPr>
          <p:cNvSpPr txBox="1">
            <a:spLocks/>
          </p:cNvSpPr>
          <p:nvPr/>
        </p:nvSpPr>
        <p:spPr>
          <a:xfrm>
            <a:off x="479318" y="1260000"/>
            <a:ext cx="8333186" cy="3429977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900" dirty="0">
                <a:solidFill>
                  <a:srgbClr val="00B0F0"/>
                </a:solidFill>
              </a:rPr>
              <a:t>AC Interference – Probability</a:t>
            </a:r>
          </a:p>
          <a:p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How likely it is that something will occur (in this case fail).</a:t>
            </a:r>
          </a:p>
          <a:p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An ideal case would be to know the corrosion rate and corrosion allowance.</a:t>
            </a:r>
          </a:p>
          <a:p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One divided by the other would give us the remaining life.</a:t>
            </a:r>
          </a:p>
          <a:p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Uncertainty could be added, if required to give a probability.</a:t>
            </a:r>
          </a:p>
          <a:p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In AC corrosion we're generally limited to determined whether corrosion </a:t>
            </a:r>
            <a:r>
              <a:rPr lang="en-GB">
                <a:solidFill>
                  <a:schemeClr val="bg1">
                    <a:lumMod val="65000"/>
                  </a:schemeClr>
                </a:solidFill>
              </a:rPr>
              <a:t>is likely, or not.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sz="1900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65817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582BD-3B00-104F-0CD3-45E954D48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E7E0B2-3B7E-47B7-668D-29B3688EC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85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EF4E670F-A0DF-DD04-8193-EBB21D60CA42}"/>
              </a:ext>
            </a:extLst>
          </p:cNvPr>
          <p:cNvSpPr txBox="1"/>
          <p:nvPr/>
        </p:nvSpPr>
        <p:spPr>
          <a:xfrm>
            <a:off x="610000" y="360000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Risk assessment of AC interference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D955DD96-C109-B36A-3DAA-78AD619D363C}"/>
              </a:ext>
            </a:extLst>
          </p:cNvPr>
          <p:cNvSpPr txBox="1">
            <a:spLocks/>
          </p:cNvSpPr>
          <p:nvPr/>
        </p:nvSpPr>
        <p:spPr>
          <a:xfrm>
            <a:off x="479318" y="1260000"/>
            <a:ext cx="8333186" cy="342997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900" dirty="0">
                <a:solidFill>
                  <a:srgbClr val="00B0F0"/>
                </a:solidFill>
              </a:rPr>
              <a:t>AC Interference – Probability Ranking Factors</a:t>
            </a:r>
          </a:p>
          <a:p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Can qualitatively assess the probability of AC interference.</a:t>
            </a:r>
          </a:p>
          <a:p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INGAA Foundation Report 2015-04 Criteria for Pipelines Co-existing with Power Lines provides rankings for various factors influencing AC interference.</a:t>
            </a:r>
          </a:p>
          <a:p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This study was based on the operation of 345 kV power lines.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sz="1900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70108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C3C64-A64F-8809-B1FA-E7AEC514B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1E707E-E003-631E-63AD-C8CD5160A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06951B62-884E-568E-6B77-D263A8882C3C}"/>
              </a:ext>
            </a:extLst>
          </p:cNvPr>
          <p:cNvSpPr txBox="1"/>
          <p:nvPr/>
        </p:nvSpPr>
        <p:spPr>
          <a:xfrm>
            <a:off x="610000" y="360000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Risk assessment of AC interference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7FB7F678-566C-A87D-E188-40F421A010ED}"/>
              </a:ext>
            </a:extLst>
          </p:cNvPr>
          <p:cNvSpPr txBox="1">
            <a:spLocks/>
          </p:cNvSpPr>
          <p:nvPr/>
        </p:nvSpPr>
        <p:spPr>
          <a:xfrm>
            <a:off x="393407" y="1019322"/>
            <a:ext cx="8333186" cy="342997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>
                <a:solidFill>
                  <a:srgbClr val="00B0F0"/>
                </a:solidFill>
              </a:rPr>
              <a:t>AC Interference – Probability Ranking Factors</a:t>
            </a:r>
          </a:p>
          <a:p>
            <a:r>
              <a:rPr lang="en-GB" sz="1800" dirty="0">
                <a:solidFill>
                  <a:schemeClr val="bg1">
                    <a:lumMod val="65000"/>
                  </a:schemeClr>
                </a:solidFill>
              </a:rPr>
              <a:t>Can qualitatively assess the probability of AC interference.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92380AC-EA19-C4AA-0FEB-5AD8C18212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2035293"/>
              </p:ext>
            </p:extLst>
          </p:nvPr>
        </p:nvGraphicFramePr>
        <p:xfrm>
          <a:off x="1075519" y="1689899"/>
          <a:ext cx="6324348" cy="1104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2174">
                  <a:extLst>
                    <a:ext uri="{9D8B030D-6E8A-4147-A177-3AD203B41FA5}">
                      <a16:colId xmlns:a16="http://schemas.microsoft.com/office/drawing/2014/main" val="3717858451"/>
                    </a:ext>
                  </a:extLst>
                </a:gridCol>
                <a:gridCol w="3162174">
                  <a:extLst>
                    <a:ext uri="{9D8B030D-6E8A-4147-A177-3AD203B41FA5}">
                      <a16:colId xmlns:a16="http://schemas.microsoft.com/office/drawing/2014/main" val="1975199197"/>
                    </a:ext>
                  </a:extLst>
                </a:gridCol>
              </a:tblGrid>
              <a:tr h="141405">
                <a:tc>
                  <a:txBody>
                    <a:bodyPr/>
                    <a:lstStyle/>
                    <a:p>
                      <a:r>
                        <a:rPr lang="en-GB" sz="1000"/>
                        <a:t>Separation Distance (feet)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Severity Ranking of HVAC Interference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38015711"/>
                  </a:ext>
                </a:extLst>
              </a:tr>
              <a:tr h="176454">
                <a:tc>
                  <a:txBody>
                    <a:bodyPr/>
                    <a:lstStyle/>
                    <a:p>
                      <a:r>
                        <a:rPr lang="en-GB" sz="1000"/>
                        <a:t>D&lt;100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000"/>
                        <a:t>High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45548182"/>
                  </a:ext>
                </a:extLst>
              </a:tr>
              <a:tr h="176454">
                <a:tc>
                  <a:txBody>
                    <a:bodyPr/>
                    <a:lstStyle/>
                    <a:p>
                      <a:r>
                        <a:rPr lang="en-GB" sz="1000"/>
                        <a:t>100&lt;D&lt;500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Medium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58537884"/>
                  </a:ext>
                </a:extLst>
              </a:tr>
              <a:tr h="176454">
                <a:tc>
                  <a:txBody>
                    <a:bodyPr/>
                    <a:lstStyle/>
                    <a:p>
                      <a:r>
                        <a:rPr lang="en-GB" sz="1000"/>
                        <a:t>500&lt;D&lt;1,000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000"/>
                        <a:t>Low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26916344"/>
                  </a:ext>
                </a:extLst>
              </a:tr>
              <a:tr h="176454">
                <a:tc>
                  <a:txBody>
                    <a:bodyPr/>
                    <a:lstStyle/>
                    <a:p>
                      <a:r>
                        <a:rPr lang="en-GB" sz="1000"/>
                        <a:t>1,000&lt;D&lt;2,500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Very Low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90862173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88C24E5-5B5F-C92A-BF15-AF4DEA8F06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513642"/>
              </p:ext>
            </p:extLst>
          </p:nvPr>
        </p:nvGraphicFramePr>
        <p:xfrm>
          <a:off x="1217759" y="2898149"/>
          <a:ext cx="6182108" cy="13509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1054">
                  <a:extLst>
                    <a:ext uri="{9D8B030D-6E8A-4147-A177-3AD203B41FA5}">
                      <a16:colId xmlns:a16="http://schemas.microsoft.com/office/drawing/2014/main" val="3717858451"/>
                    </a:ext>
                  </a:extLst>
                </a:gridCol>
                <a:gridCol w="3091054">
                  <a:extLst>
                    <a:ext uri="{9D8B030D-6E8A-4147-A177-3AD203B41FA5}">
                      <a16:colId xmlns:a16="http://schemas.microsoft.com/office/drawing/2014/main" val="1975199197"/>
                    </a:ext>
                  </a:extLst>
                </a:gridCol>
              </a:tblGrid>
              <a:tr h="183027">
                <a:tc>
                  <a:txBody>
                    <a:bodyPr/>
                    <a:lstStyle/>
                    <a:p>
                      <a:r>
                        <a:rPr lang="en-GB" sz="1000" dirty="0"/>
                        <a:t>Current (Amps)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Severity Ranking of HVAC Interference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38015711"/>
                  </a:ext>
                </a:extLst>
              </a:tr>
              <a:tr h="183027">
                <a:tc>
                  <a:txBody>
                    <a:bodyPr/>
                    <a:lstStyle/>
                    <a:p>
                      <a:r>
                        <a:rPr lang="en-GB" sz="1000"/>
                        <a:t>I&gt;1000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000"/>
                        <a:t>Very-High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45548182"/>
                  </a:ext>
                </a:extLst>
              </a:tr>
              <a:tr h="183027">
                <a:tc>
                  <a:txBody>
                    <a:bodyPr/>
                    <a:lstStyle/>
                    <a:p>
                      <a:r>
                        <a:rPr lang="en-GB" sz="1000"/>
                        <a:t>500&lt;I&lt;1,000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000"/>
                        <a:t>High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58537884"/>
                  </a:ext>
                </a:extLst>
              </a:tr>
              <a:tr h="233517">
                <a:tc>
                  <a:txBody>
                    <a:bodyPr/>
                    <a:lstStyle/>
                    <a:p>
                      <a:r>
                        <a:rPr lang="en-GB" sz="1000"/>
                        <a:t>250&lt;I&lt;500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Medium-High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26916344"/>
                  </a:ext>
                </a:extLst>
              </a:tr>
              <a:tr h="233517">
                <a:tc>
                  <a:txBody>
                    <a:bodyPr/>
                    <a:lstStyle/>
                    <a:p>
                      <a:r>
                        <a:rPr lang="en-GB" sz="1000"/>
                        <a:t>100&lt;I&lt;250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Medium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908621733"/>
                  </a:ext>
                </a:extLst>
              </a:tr>
              <a:tr h="183027">
                <a:tc>
                  <a:txBody>
                    <a:bodyPr/>
                    <a:lstStyle/>
                    <a:p>
                      <a:r>
                        <a:rPr lang="en-GB" sz="1000"/>
                        <a:t>I&lt;100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Low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7794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3060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1933E-D3A2-7A0A-F176-6DBEE192C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1FEE72-2ADF-BCB0-39BE-3881A1943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2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BCE6529C-49F6-F516-8BF1-D3D5A7193CE0}"/>
              </a:ext>
            </a:extLst>
          </p:cNvPr>
          <p:cNvSpPr txBox="1"/>
          <p:nvPr/>
        </p:nvSpPr>
        <p:spPr>
          <a:xfrm>
            <a:off x="610000" y="360000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Risk assessment of AC interference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F4184013-F720-487A-1669-AB24C02A98DF}"/>
              </a:ext>
            </a:extLst>
          </p:cNvPr>
          <p:cNvSpPr txBox="1">
            <a:spLocks/>
          </p:cNvSpPr>
          <p:nvPr/>
        </p:nvSpPr>
        <p:spPr>
          <a:xfrm>
            <a:off x="393407" y="971908"/>
            <a:ext cx="8333186" cy="3429977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>
                <a:solidFill>
                  <a:srgbClr val="00B0F0"/>
                </a:solidFill>
              </a:rPr>
              <a:t>AC Interference - Factors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EB70EC6-71A0-2F60-F1CE-C3147755AF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702146"/>
              </p:ext>
            </p:extLst>
          </p:nvPr>
        </p:nvGraphicFramePr>
        <p:xfrm>
          <a:off x="1022954" y="1448017"/>
          <a:ext cx="6687766" cy="1335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4175">
                  <a:extLst>
                    <a:ext uri="{9D8B030D-6E8A-4147-A177-3AD203B41FA5}">
                      <a16:colId xmlns:a16="http://schemas.microsoft.com/office/drawing/2014/main" val="3717858451"/>
                    </a:ext>
                  </a:extLst>
                </a:gridCol>
                <a:gridCol w="3443591">
                  <a:extLst>
                    <a:ext uri="{9D8B030D-6E8A-4147-A177-3AD203B41FA5}">
                      <a16:colId xmlns:a16="http://schemas.microsoft.com/office/drawing/2014/main" val="1975199197"/>
                    </a:ext>
                  </a:extLst>
                </a:gridCol>
              </a:tblGrid>
              <a:tr h="222885">
                <a:tc>
                  <a:txBody>
                    <a:bodyPr/>
                    <a:lstStyle/>
                    <a:p>
                      <a:r>
                        <a:rPr lang="en-GB" sz="1000"/>
                        <a:t>Soil Resistivity (</a:t>
                      </a:r>
                      <a:r>
                        <a:rPr lang="el-GR" sz="1000"/>
                        <a:t>Ω</a:t>
                      </a:r>
                      <a:r>
                        <a:rPr lang="en-GB" sz="1000"/>
                        <a:t>m)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Severity Ranking of HVAC Interference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3801571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l-GR" sz="1000"/>
                        <a:t>ρ</a:t>
                      </a:r>
                      <a:r>
                        <a:rPr lang="en-GB" sz="1000"/>
                        <a:t>&lt;25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000"/>
                        <a:t>Very-High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45548182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000"/>
                        <a:t>25&lt;</a:t>
                      </a:r>
                      <a:r>
                        <a:rPr lang="el-GR" sz="1000"/>
                        <a:t>ρ</a:t>
                      </a:r>
                      <a:r>
                        <a:rPr lang="en-GB" sz="1000"/>
                        <a:t>&lt;100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/>
                        <a:t>High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5853788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000"/>
                        <a:t>100&lt;</a:t>
                      </a:r>
                      <a:r>
                        <a:rPr lang="el-GR" sz="1000"/>
                        <a:t>ρ</a:t>
                      </a:r>
                      <a:r>
                        <a:rPr lang="en-GB" sz="1000"/>
                        <a:t>&lt;300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000"/>
                        <a:t>Medium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2691634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l-GR" sz="1000" dirty="0"/>
                        <a:t>ρ</a:t>
                      </a:r>
                      <a:r>
                        <a:rPr lang="en-GB" sz="1000" dirty="0"/>
                        <a:t>&gt;300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Low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90862173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F22CEE1-09BE-0A64-70BE-02F9658F92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8264131"/>
              </p:ext>
            </p:extLst>
          </p:nvPr>
        </p:nvGraphicFramePr>
        <p:xfrm>
          <a:off x="1543383" y="2971439"/>
          <a:ext cx="5646907" cy="1057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3850">
                  <a:extLst>
                    <a:ext uri="{9D8B030D-6E8A-4147-A177-3AD203B41FA5}">
                      <a16:colId xmlns:a16="http://schemas.microsoft.com/office/drawing/2014/main" val="3717858451"/>
                    </a:ext>
                  </a:extLst>
                </a:gridCol>
                <a:gridCol w="2873057">
                  <a:extLst>
                    <a:ext uri="{9D8B030D-6E8A-4147-A177-3AD203B41FA5}">
                      <a16:colId xmlns:a16="http://schemas.microsoft.com/office/drawing/2014/main" val="1975199197"/>
                    </a:ext>
                  </a:extLst>
                </a:gridCol>
              </a:tblGrid>
              <a:tr h="222885">
                <a:tc>
                  <a:txBody>
                    <a:bodyPr/>
                    <a:lstStyle/>
                    <a:p>
                      <a:r>
                        <a:rPr lang="en-GB" sz="1000" dirty="0"/>
                        <a:t>Collocation Length (feet)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Severity Ranking of HVAC Interference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3801571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000"/>
                        <a:t>L&gt;5000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High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45548182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000"/>
                        <a:t>1,000&lt;L&lt;5,000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kumimoji="0" lang="en-GB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Medium</a:t>
                      </a:r>
                      <a:endParaRPr lang="en-GB" sz="10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5853788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000"/>
                        <a:t>L&lt;500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Low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269163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38026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A6365-5458-BB6C-A0E8-F30B7F5B7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8FE3EB-59F5-24A1-D5B6-6046E2E62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2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7FCA47E8-303E-E78F-32DD-4EC5D64B7C1D}"/>
              </a:ext>
            </a:extLst>
          </p:cNvPr>
          <p:cNvSpPr txBox="1"/>
          <p:nvPr/>
        </p:nvSpPr>
        <p:spPr>
          <a:xfrm>
            <a:off x="622000" y="299040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Risk assessment of AC interference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E4C9E803-C1F8-0703-2AB3-952185CBFC2E}"/>
              </a:ext>
            </a:extLst>
          </p:cNvPr>
          <p:cNvSpPr txBox="1">
            <a:spLocks/>
          </p:cNvSpPr>
          <p:nvPr/>
        </p:nvSpPr>
        <p:spPr>
          <a:xfrm>
            <a:off x="405407" y="1005776"/>
            <a:ext cx="8333186" cy="3429977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900" dirty="0">
                <a:solidFill>
                  <a:srgbClr val="00B0F0"/>
                </a:solidFill>
              </a:rPr>
              <a:t>AC Interference – Factors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>
              <a:solidFill>
                <a:srgbClr val="00B0F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dirty="0">
              <a:solidFill>
                <a:srgbClr val="00B0F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dirty="0">
              <a:solidFill>
                <a:srgbClr val="00B0F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dirty="0">
              <a:solidFill>
                <a:srgbClr val="00B0F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dirty="0">
              <a:solidFill>
                <a:srgbClr val="00B0F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dirty="0">
              <a:solidFill>
                <a:srgbClr val="00B0F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dirty="0">
              <a:solidFill>
                <a:srgbClr val="00B0F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900" dirty="0">
                <a:solidFill>
                  <a:schemeClr val="bg1">
                    <a:lumMod val="65000"/>
                  </a:schemeClr>
                </a:solidFill>
              </a:rPr>
              <a:t>A model can be prepared in which the rankings are given numerical values and the product, or average of these can be used to create a score on which the likelihood of corrosion is based.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AFCB924-2CCF-599E-C5A5-61844525B9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616467"/>
              </p:ext>
            </p:extLst>
          </p:nvPr>
        </p:nvGraphicFramePr>
        <p:xfrm>
          <a:off x="1499392" y="1260000"/>
          <a:ext cx="5646907" cy="1142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3850">
                  <a:extLst>
                    <a:ext uri="{9D8B030D-6E8A-4147-A177-3AD203B41FA5}">
                      <a16:colId xmlns:a16="http://schemas.microsoft.com/office/drawing/2014/main" val="3717858451"/>
                    </a:ext>
                  </a:extLst>
                </a:gridCol>
                <a:gridCol w="2873057">
                  <a:extLst>
                    <a:ext uri="{9D8B030D-6E8A-4147-A177-3AD203B41FA5}">
                      <a16:colId xmlns:a16="http://schemas.microsoft.com/office/drawing/2014/main" val="1975199197"/>
                    </a:ext>
                  </a:extLst>
                </a:gridCol>
              </a:tblGrid>
              <a:tr h="307697">
                <a:tc>
                  <a:txBody>
                    <a:bodyPr/>
                    <a:lstStyle/>
                    <a:p>
                      <a:r>
                        <a:rPr lang="en-GB" sz="1000"/>
                        <a:t>Crossing Angle (°)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000" dirty="0"/>
                        <a:t>Severity Ranking of HVAC Interference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3801571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l-GR" sz="1000"/>
                        <a:t>θ</a:t>
                      </a:r>
                      <a:r>
                        <a:rPr lang="en-GB" sz="1000"/>
                        <a:t>&lt;30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000"/>
                        <a:t>High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45548182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GB" sz="1000"/>
                        <a:t>30&lt;</a:t>
                      </a:r>
                      <a:r>
                        <a:rPr lang="el-GR" sz="1000"/>
                        <a:t>θ</a:t>
                      </a:r>
                      <a:r>
                        <a:rPr lang="en-GB" sz="1000"/>
                        <a:t>&lt;60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kumimoji="0" lang="en-GB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Medium</a:t>
                      </a:r>
                      <a:endParaRPr lang="en-GB" sz="10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5853788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l-GR" sz="1000"/>
                        <a:t>θ</a:t>
                      </a:r>
                      <a:r>
                        <a:rPr lang="en-GB" sz="1000"/>
                        <a:t>&lt;60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Low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269163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51502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B817F-584B-C3CF-CDA7-6F218B4EA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1D509C4-D0A6-793B-1964-9BC84BA40180}"/>
              </a:ext>
            </a:extLst>
          </p:cNvPr>
          <p:cNvSpPr txBox="1"/>
          <p:nvPr/>
        </p:nvSpPr>
        <p:spPr>
          <a:xfrm>
            <a:off x="589281" y="2247315"/>
            <a:ext cx="799253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Possible improvements to risk assessment of AC interference</a:t>
            </a:r>
          </a:p>
        </p:txBody>
      </p:sp>
    </p:spTree>
    <p:extLst>
      <p:ext uri="{BB962C8B-B14F-4D97-AF65-F5344CB8AC3E}">
        <p14:creationId xmlns:p14="http://schemas.microsoft.com/office/powerpoint/2010/main" val="36070602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48903-8BA5-D8E2-90F8-21BF806EC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EFEDCC-0E0E-C409-B228-B2814B096F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3145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67A2A5BD-03D4-38FB-4806-FA0642DA11C6}"/>
              </a:ext>
            </a:extLst>
          </p:cNvPr>
          <p:cNvSpPr txBox="1"/>
          <p:nvPr/>
        </p:nvSpPr>
        <p:spPr>
          <a:xfrm>
            <a:off x="575732" y="252142"/>
            <a:ext cx="8222827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Possible improvements to risk assessment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BE86835-F0D6-7E5F-C0C6-05B483C4F7A9}"/>
              </a:ext>
            </a:extLst>
          </p:cNvPr>
          <p:cNvSpPr txBox="1">
            <a:spLocks/>
          </p:cNvSpPr>
          <p:nvPr/>
        </p:nvSpPr>
        <p:spPr>
          <a:xfrm>
            <a:off x="407871" y="982757"/>
            <a:ext cx="5166582" cy="3429977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>
                <a:solidFill>
                  <a:srgbClr val="00B0F0"/>
                </a:solidFill>
              </a:rPr>
              <a:t>AC Interference – Calculated approach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>
                <a:solidFill>
                  <a:schemeClr val="bg1">
                    <a:lumMod val="65000"/>
                  </a:schemeClr>
                </a:solidFill>
              </a:rPr>
              <a:t>Models exist that can determine whether the likelihood of AC corrosion is low, or not. There are three main steps;</a:t>
            </a:r>
          </a:p>
          <a:p>
            <a:pPr lvl="1"/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Calculate the induced voltage in the pipeline (V/km)</a:t>
            </a:r>
          </a:p>
          <a:p>
            <a:pPr lvl="1"/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Determine the induced voltage at each point (V</a:t>
            </a:r>
            <a:r>
              <a:rPr lang="en-GB" baseline="-25000" dirty="0">
                <a:solidFill>
                  <a:schemeClr val="bg1">
                    <a:lumMod val="65000"/>
                  </a:schemeClr>
                </a:solidFill>
              </a:rPr>
              <a:t>AC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Determine the AC current density at an assumed 1 cm</a:t>
            </a:r>
            <a:r>
              <a:rPr lang="en-GB" baseline="30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 coating holiday (A/m</a:t>
            </a:r>
            <a:r>
              <a:rPr lang="en-GB" baseline="30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).</a:t>
            </a:r>
          </a:p>
          <a:p>
            <a:r>
              <a:rPr lang="en-GB" sz="1800" dirty="0">
                <a:solidFill>
                  <a:schemeClr val="bg1">
                    <a:lumMod val="65000"/>
                  </a:schemeClr>
                </a:solidFill>
              </a:rPr>
              <a:t> Based on the current density the likelihood of corrosion will be unlikely, possible or likely following the criteria given earlier.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800" dirty="0"/>
          </a:p>
          <a:p>
            <a:pPr marL="0" indent="0">
              <a:buFont typeface="Arial" panose="020B0604020202020204" pitchFamily="34" charset="0"/>
              <a:buNone/>
            </a:pPr>
            <a:endParaRPr lang="en-GB" sz="1800" dirty="0"/>
          </a:p>
          <a:p>
            <a:pPr marL="0" indent="0">
              <a:buFont typeface="Arial" panose="020B0604020202020204" pitchFamily="34" charset="0"/>
              <a:buNone/>
            </a:pPr>
            <a:endParaRPr lang="en-GB" sz="1800" dirty="0"/>
          </a:p>
          <a:p>
            <a:pPr marL="0" indent="0">
              <a:buFont typeface="Arial" panose="020B0604020202020204" pitchFamily="34" charset="0"/>
              <a:buNone/>
            </a:pPr>
            <a:endParaRPr lang="en-GB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800" dirty="0"/>
          </a:p>
          <a:p>
            <a:pPr marL="0" indent="0">
              <a:buFont typeface="Arial" panose="020B0604020202020204" pitchFamily="34" charset="0"/>
              <a:buNone/>
            </a:pPr>
            <a:endParaRPr lang="en-GB" sz="1800" dirty="0"/>
          </a:p>
          <a:p>
            <a:pPr marL="0" indent="0">
              <a:buFont typeface="Arial" panose="020B0604020202020204" pitchFamily="34" charset="0"/>
              <a:buNone/>
            </a:pPr>
            <a:endParaRPr lang="en-GB" sz="1800" dirty="0"/>
          </a:p>
          <a:p>
            <a:endParaRPr lang="en-GB" sz="1800" dirty="0"/>
          </a:p>
          <a:p>
            <a:endParaRPr lang="en-GB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55E973-44AC-1F3D-FCC1-CB280DF5B3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9238" y="810000"/>
            <a:ext cx="2700762" cy="16216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C5A7A4-10F1-D804-6206-C4E3799BB0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2921" y="2571749"/>
            <a:ext cx="2847079" cy="7011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1BDC1D8-A0DA-32D2-4517-CCDBEF559C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7458" y="3714445"/>
            <a:ext cx="823031" cy="44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0839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9D7FB-195F-07ED-045A-B45F0658D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DDED6E-DB87-3D39-BC57-2525F3DAD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2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942C2BA0-FA56-CAF0-ADF1-AB222E1C1C5F}"/>
              </a:ext>
            </a:extLst>
          </p:cNvPr>
          <p:cNvSpPr txBox="1"/>
          <p:nvPr/>
        </p:nvSpPr>
        <p:spPr>
          <a:xfrm>
            <a:off x="610000" y="360000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Possible improvements to risk assessment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7DBAB7AB-74CD-B45D-4896-475DEBCCAEDB}"/>
              </a:ext>
            </a:extLst>
          </p:cNvPr>
          <p:cNvSpPr txBox="1">
            <a:spLocks/>
          </p:cNvSpPr>
          <p:nvPr/>
        </p:nvSpPr>
        <p:spPr>
          <a:xfrm>
            <a:off x="492271" y="1353523"/>
            <a:ext cx="4860726" cy="3429977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solidFill>
                  <a:srgbClr val="00B0F0"/>
                </a:solidFill>
              </a:rPr>
              <a:t>Risk Assessment Improvements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Improvements to existing models</a:t>
            </a:r>
          </a:p>
          <a:p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Additional factors may be added to the assessment.</a:t>
            </a:r>
          </a:p>
          <a:p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The weightings given to individual factors can be modified to better reflect the models.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18628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F990C-2CDD-2402-B792-DE2982711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">
            <a:extLst>
              <a:ext uri="{FF2B5EF4-FFF2-40B4-BE49-F238E27FC236}">
                <a16:creationId xmlns:a16="http://schemas.microsoft.com/office/drawing/2014/main" id="{79B43E77-157A-9134-D39B-0E1726C932C8}"/>
              </a:ext>
            </a:extLst>
          </p:cNvPr>
          <p:cNvSpPr txBox="1"/>
          <p:nvPr/>
        </p:nvSpPr>
        <p:spPr>
          <a:xfrm>
            <a:off x="610000" y="360000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Possible improvements to risk assessment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3483EF0-44E4-255F-1FBB-BA50FF927B35}"/>
              </a:ext>
            </a:extLst>
          </p:cNvPr>
          <p:cNvSpPr txBox="1">
            <a:spLocks/>
          </p:cNvSpPr>
          <p:nvPr/>
        </p:nvSpPr>
        <p:spPr>
          <a:xfrm>
            <a:off x="1158641" y="1475443"/>
            <a:ext cx="7585732" cy="342997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7200" dirty="0">
                <a:solidFill>
                  <a:srgbClr val="00B0F0"/>
                </a:solidFill>
              </a:rPr>
              <a:t>Risk Assessment Improvements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55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Future solutions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Use predictive models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Can predict the likeliness of corrosion at individual points rather than general sections or pipelines.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Links to electricity companies could result in live models.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Much modelling can be performed in Excel but bespoke AC interference software can be used to perform calculations.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Integrity software which can perform basic calculations and give graphical representation of a pipeline network is another option.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01252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DC105-871E-0BA2-AEFC-F1211717F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6D9AA8-1BEE-49CA-DFC2-52C79FAEA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2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D0B70020-3C31-FFE8-01FE-E87D354C8D52}"/>
              </a:ext>
            </a:extLst>
          </p:cNvPr>
          <p:cNvSpPr txBox="1"/>
          <p:nvPr/>
        </p:nvSpPr>
        <p:spPr>
          <a:xfrm>
            <a:off x="610000" y="360000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Possible improvements to risk assessment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13A33A1A-85AC-9BA3-C759-AF71541742D3}"/>
              </a:ext>
            </a:extLst>
          </p:cNvPr>
          <p:cNvSpPr txBox="1">
            <a:spLocks/>
          </p:cNvSpPr>
          <p:nvPr/>
        </p:nvSpPr>
        <p:spPr>
          <a:xfrm>
            <a:off x="404218" y="1353523"/>
            <a:ext cx="4860726" cy="342997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7200" dirty="0">
                <a:solidFill>
                  <a:srgbClr val="00B0F0"/>
                </a:solidFill>
              </a:rPr>
              <a:t>Limitations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Complicated geometry</a:t>
            </a:r>
          </a:p>
          <a:p>
            <a:pPr lvl="1"/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Multiple OHPLs</a:t>
            </a:r>
          </a:p>
          <a:p>
            <a:pPr lvl="1"/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Uncertainty over phasing and transposing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Complicated geology</a:t>
            </a:r>
          </a:p>
          <a:p>
            <a:pPr lvl="1"/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Changes in soil resistivity with depth and along length of pipeline right of way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Communications with electricity companies</a:t>
            </a:r>
          </a:p>
          <a:p>
            <a:pPr lvl="1"/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Variation in current, phasing and transposing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EC17B4-0B01-2753-9AA6-2237D683EF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0472" y="899936"/>
            <a:ext cx="1914310" cy="10790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D385DC-B493-2A36-14CC-AE241295E9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4048" y="902344"/>
            <a:ext cx="1860686" cy="10766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115C8D-25CF-A0E3-BAEE-5F69296525CA}"/>
              </a:ext>
            </a:extLst>
          </p:cNvPr>
          <p:cNvSpPr txBox="1"/>
          <p:nvPr/>
        </p:nvSpPr>
        <p:spPr>
          <a:xfrm>
            <a:off x="5424108" y="2091539"/>
            <a:ext cx="1235869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450"/>
              </a:spcBef>
            </a:pPr>
            <a:r>
              <a:rPr lang="en-GB" sz="1500" dirty="0" err="1">
                <a:solidFill>
                  <a:schemeClr val="accent1"/>
                </a:solidFill>
              </a:rPr>
              <a:t>Untransposed</a:t>
            </a:r>
            <a:endParaRPr lang="en-GB" sz="1500" dirty="0">
              <a:solidFill>
                <a:schemeClr val="accent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4B297A-04E1-12AC-0165-86C0C1FF728F}"/>
              </a:ext>
            </a:extLst>
          </p:cNvPr>
          <p:cNvSpPr txBox="1"/>
          <p:nvPr/>
        </p:nvSpPr>
        <p:spPr>
          <a:xfrm>
            <a:off x="7377836" y="2091539"/>
            <a:ext cx="1235869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450"/>
              </a:spcBef>
            </a:pPr>
            <a:r>
              <a:rPr lang="en-GB" sz="1500" dirty="0">
                <a:solidFill>
                  <a:schemeClr val="accent1"/>
                </a:solidFill>
              </a:rPr>
              <a:t>Transposed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6867A68-F7DB-14CD-C48E-D24AA170B8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1998" y="2518958"/>
            <a:ext cx="3158002" cy="46333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4CA1FE6-F429-CB6B-05AF-16079AA9A149}"/>
              </a:ext>
            </a:extLst>
          </p:cNvPr>
          <p:cNvSpPr txBox="1"/>
          <p:nvPr/>
        </p:nvSpPr>
        <p:spPr>
          <a:xfrm>
            <a:off x="5799349" y="2649492"/>
            <a:ext cx="1834861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450"/>
              </a:spcBef>
            </a:pPr>
            <a:r>
              <a:rPr lang="en-GB" sz="1500" dirty="0">
                <a:solidFill>
                  <a:schemeClr val="accent1"/>
                </a:solidFill>
              </a:rPr>
              <a:t>Medium soil resistivity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8C484B9-0874-5385-A37E-E7B51EDB25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5781" y="3152586"/>
            <a:ext cx="3158002" cy="66452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C60DADC-CE95-F7A3-95B5-CA5935DD30C8}"/>
              </a:ext>
            </a:extLst>
          </p:cNvPr>
          <p:cNvSpPr txBox="1"/>
          <p:nvPr/>
        </p:nvSpPr>
        <p:spPr>
          <a:xfrm>
            <a:off x="5818584" y="3214491"/>
            <a:ext cx="1796389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450"/>
              </a:spcBef>
            </a:pPr>
            <a:r>
              <a:rPr lang="en-GB" sz="1500" dirty="0">
                <a:solidFill>
                  <a:schemeClr val="accent1"/>
                </a:solidFill>
              </a:rPr>
              <a:t>Banded soil resistivity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7D35EDE-879E-E7D6-BC6D-DD8375890E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1998" y="3905847"/>
            <a:ext cx="3158002" cy="67061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64626E4-FE2E-DD12-7B02-391D8811CCF2}"/>
              </a:ext>
            </a:extLst>
          </p:cNvPr>
          <p:cNvSpPr txBox="1"/>
          <p:nvPr/>
        </p:nvSpPr>
        <p:spPr>
          <a:xfrm>
            <a:off x="5424108" y="3984688"/>
            <a:ext cx="1645835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450"/>
              </a:spcBef>
            </a:pPr>
            <a:r>
              <a:rPr lang="en-GB" sz="1500" dirty="0">
                <a:solidFill>
                  <a:schemeClr val="accent1"/>
                </a:solidFill>
              </a:rPr>
              <a:t>Mixed soil resistivity</a:t>
            </a:r>
          </a:p>
        </p:txBody>
      </p:sp>
    </p:spTree>
    <p:extLst>
      <p:ext uri="{BB962C8B-B14F-4D97-AF65-F5344CB8AC3E}">
        <p14:creationId xmlns:p14="http://schemas.microsoft.com/office/powerpoint/2010/main" val="40019797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59CA4-83BB-7EAC-522F-2DF866A7A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41DB29-5B20-A75C-2E28-8981867C89A2}"/>
              </a:ext>
            </a:extLst>
          </p:cNvPr>
          <p:cNvSpPr txBox="1"/>
          <p:nvPr/>
        </p:nvSpPr>
        <p:spPr>
          <a:xfrm>
            <a:off x="643467" y="2385814"/>
            <a:ext cx="80128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Monitoring and mitigation of AC interference</a:t>
            </a:r>
          </a:p>
        </p:txBody>
      </p:sp>
    </p:spTree>
    <p:extLst>
      <p:ext uri="{BB962C8B-B14F-4D97-AF65-F5344CB8AC3E}">
        <p14:creationId xmlns:p14="http://schemas.microsoft.com/office/powerpoint/2010/main" val="24190205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70EE0-D0F8-FE3A-E7F3-10A72AE51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EC1A11-89AB-8B8F-8EA4-B18DE6713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3" y="-92480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36707995-60AD-C15E-8A9B-02B675E7C2C3}"/>
              </a:ext>
            </a:extLst>
          </p:cNvPr>
          <p:cNvSpPr txBox="1"/>
          <p:nvPr/>
        </p:nvSpPr>
        <p:spPr>
          <a:xfrm>
            <a:off x="610000" y="360000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Monitoring and mitigation of AC interference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608DC3C4-3B5A-7F88-C80B-525CCA5087CA}"/>
              </a:ext>
            </a:extLst>
          </p:cNvPr>
          <p:cNvSpPr txBox="1">
            <a:spLocks/>
          </p:cNvSpPr>
          <p:nvPr/>
        </p:nvSpPr>
        <p:spPr>
          <a:xfrm>
            <a:off x="499640" y="1353523"/>
            <a:ext cx="5446737" cy="342997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7200" dirty="0">
                <a:solidFill>
                  <a:srgbClr val="00B0F0"/>
                </a:solidFill>
              </a:rPr>
              <a:t>AC Interference Monitoring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Prediction of significant AC induced voltages should be followed by monitoring.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This can both confirm the magnitude of the voltages and quantify the size of the mitigation measures.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AC coupons are useful for measuring actual voltages (and calculating current densities).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Permanent coupons have an exposed area of steel (1 cm</a:t>
            </a:r>
            <a:r>
              <a:rPr lang="en-GB" sz="7200" baseline="30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) embedded in an insulating matrix.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Temporary coupons are usually pointed T-bar with the exposed area on the bottom.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ER probes can measure the corrosion rate.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0CE82-62ED-B926-DB5E-3062A0D48A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6245" y="1260000"/>
            <a:ext cx="1176630" cy="12010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6C8457-E602-D2E0-1E62-5EF2FE6627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9487" y="2682485"/>
            <a:ext cx="1066892" cy="186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5240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95C19-F562-87B6-52E1-9AEA80FFB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9FC9B0-5862-7D79-A6F9-FAF3DAF77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2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3295B10A-7391-6B99-124C-32DC7EC22ECB}"/>
              </a:ext>
            </a:extLst>
          </p:cNvPr>
          <p:cNvSpPr txBox="1"/>
          <p:nvPr/>
        </p:nvSpPr>
        <p:spPr>
          <a:xfrm>
            <a:off x="508400" y="183893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Monitoring and mitigation of AC interference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6C3E1CAC-8049-EFBE-5D59-AC826254B4E2}"/>
              </a:ext>
            </a:extLst>
          </p:cNvPr>
          <p:cNvSpPr txBox="1">
            <a:spLocks/>
          </p:cNvSpPr>
          <p:nvPr/>
        </p:nvSpPr>
        <p:spPr>
          <a:xfrm>
            <a:off x="508400" y="1083893"/>
            <a:ext cx="5446737" cy="342997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7200" dirty="0">
                <a:solidFill>
                  <a:srgbClr val="00B0F0"/>
                </a:solidFill>
              </a:rPr>
              <a:t>AC Interference Monitoring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Monitoring should cover at least 24 hours (from standards) but ideally a week.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Should consider different times of the year too.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Ideally would have permanent coupons that could be remotely monitored.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As the currents carried by overhead power lines become greater and more variable, the need to monitor the induced voltages will become more important.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08379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BBAA9-17F0-9B77-1D1A-9F55C5A62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09152A-FF18-C378-9744-A6BA63461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2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1F8AAFBF-6894-FE0B-8F89-75CADEC9C2C9}"/>
              </a:ext>
            </a:extLst>
          </p:cNvPr>
          <p:cNvSpPr txBox="1"/>
          <p:nvPr/>
        </p:nvSpPr>
        <p:spPr>
          <a:xfrm>
            <a:off x="610000" y="360000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Monitoring and mitigation of AC interference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7D9EEDCB-2E63-BC56-936C-4BBF3D820228}"/>
              </a:ext>
            </a:extLst>
          </p:cNvPr>
          <p:cNvSpPr txBox="1">
            <a:spLocks/>
          </p:cNvSpPr>
          <p:nvPr/>
        </p:nvSpPr>
        <p:spPr>
          <a:xfrm>
            <a:off x="411138" y="1094255"/>
            <a:ext cx="5055807" cy="3429977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500" dirty="0">
                <a:solidFill>
                  <a:srgbClr val="00B0F0"/>
                </a:solidFill>
              </a:rPr>
              <a:t>AC Interference Mitigation</a:t>
            </a:r>
          </a:p>
          <a:p>
            <a:r>
              <a:rPr lang="en-GB" sz="4500" dirty="0">
                <a:solidFill>
                  <a:schemeClr val="bg1">
                    <a:lumMod val="65000"/>
                  </a:schemeClr>
                </a:solidFill>
              </a:rPr>
              <a:t>AC currents may be mitigated by earthing the pipeline at the locations with the highest induced currents.</a:t>
            </a:r>
          </a:p>
          <a:p>
            <a:r>
              <a:rPr lang="en-GB" sz="4500" dirty="0">
                <a:solidFill>
                  <a:schemeClr val="bg1">
                    <a:lumMod val="65000"/>
                  </a:schemeClr>
                </a:solidFill>
              </a:rPr>
              <a:t>Zinc ribbon is normally used, although copper may also be used.</a:t>
            </a:r>
          </a:p>
          <a:p>
            <a:r>
              <a:rPr lang="en-GB" sz="4500" dirty="0">
                <a:solidFill>
                  <a:schemeClr val="bg1">
                    <a:lumMod val="65000"/>
                  </a:schemeClr>
                </a:solidFill>
              </a:rPr>
              <a:t>The earthing ribbon is isolated from the pipeline with a DC decoupling device. </a:t>
            </a:r>
          </a:p>
          <a:p>
            <a:r>
              <a:rPr lang="en-GB" sz="4500" dirty="0">
                <a:solidFill>
                  <a:schemeClr val="bg1">
                    <a:lumMod val="65000"/>
                  </a:schemeClr>
                </a:solidFill>
              </a:rPr>
              <a:t>This is useful to reduce the load on the CP system with zinc, but essential with copper.</a:t>
            </a:r>
            <a:r>
              <a:rPr lang="en-GB" sz="4500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59F325-9A2D-D585-4E88-70B5E8166B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0474" y="1532980"/>
            <a:ext cx="3182388" cy="184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0029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E277D-784B-A67A-CCB5-B09A358FE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4F9BF3-F03D-163B-C5B0-6904C7055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2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BF01CF9F-06EA-28AF-B00E-4E5DC41C1161}"/>
              </a:ext>
            </a:extLst>
          </p:cNvPr>
          <p:cNvSpPr txBox="1"/>
          <p:nvPr/>
        </p:nvSpPr>
        <p:spPr>
          <a:xfrm>
            <a:off x="610000" y="360000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Monitoring and mitigation of AC interference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3">
                <a:extLst>
                  <a:ext uri="{FF2B5EF4-FFF2-40B4-BE49-F238E27FC236}">
                    <a16:creationId xmlns:a16="http://schemas.microsoft.com/office/drawing/2014/main" id="{98108A0E-BBA8-539D-F832-FB95699D279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1138" y="1094255"/>
                <a:ext cx="5055807" cy="3429977"/>
              </a:xfrm>
              <a:prstGeom prst="rect">
                <a:avLst/>
              </a:prstGeom>
            </p:spPr>
            <p:txBody>
              <a:bodyPr>
                <a:normAutofit fontScale="25000" lnSpcReduction="2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GB" sz="7200" dirty="0">
                    <a:solidFill>
                      <a:srgbClr val="00B0F0"/>
                    </a:solidFill>
                  </a:rPr>
                  <a:t>AC Interference Mitigation</a:t>
                </a:r>
              </a:p>
              <a:p>
                <a:r>
                  <a:rPr lang="en-GB" sz="7200" dirty="0">
                    <a:solidFill>
                      <a:schemeClr val="bg1">
                        <a:lumMod val="65000"/>
                      </a:schemeClr>
                    </a:solidFill>
                  </a:rPr>
                  <a:t>The resistance to earth of the ribbon is proportional to its length (and other dimensions) and may be calculated.</a:t>
                </a:r>
              </a:p>
              <a:p>
                <a:r>
                  <a:rPr lang="en-GB" sz="7200" dirty="0">
                    <a:solidFill>
                      <a:schemeClr val="bg1">
                        <a:lumMod val="65000"/>
                      </a:schemeClr>
                    </a:solidFill>
                  </a:rPr>
                  <a:t>The length of the of the ribbon is determined to result in a resistance that lowers the current density of an assumed (worst case) holiday to an acceptable level.</a:t>
                </a:r>
              </a:p>
              <a:p>
                <a:r>
                  <a:rPr lang="en-GB" sz="7200" dirty="0">
                    <a:solidFill>
                      <a:schemeClr val="bg1">
                        <a:lumMod val="65000"/>
                      </a:schemeClr>
                    </a:solidFill>
                  </a:rPr>
                  <a:t>Use;</a:t>
                </a:r>
              </a:p>
              <a:p>
                <a:r>
                  <a:rPr lang="en-GB" sz="7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720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720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GB" sz="720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𝐴𝐶</m:t>
                        </m:r>
                        <m:r>
                          <a:rPr lang="en-GB" sz="720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GB" sz="7200" i="1" smtClean="0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GB" sz="7200" i="1" smtClean="0">
                                    <a:solidFill>
                                      <a:schemeClr val="bg1">
                                        <a:lumMod val="6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7200" i="1" smtClean="0">
                                    <a:solidFill>
                                      <a:schemeClr val="bg1">
                                        <a:lumMod val="6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GB" sz="7200" i="1" smtClean="0">
                                    <a:solidFill>
                                      <a:schemeClr val="bg1">
                                        <a:lumMod val="6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𝐴𝐶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GB" sz="7200" i="1" smtClean="0">
                                    <a:solidFill>
                                      <a:schemeClr val="bg1">
                                        <a:lumMod val="6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7200" i="1" smtClean="0">
                                    <a:solidFill>
                                      <a:schemeClr val="bg1">
                                        <a:lumMod val="6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GB" sz="7200" i="1" smtClean="0">
                                    <a:solidFill>
                                      <a:schemeClr val="bg1">
                                        <a:lumMod val="6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𝑍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GB" sz="7200" i="1" smtClean="0">
                                    <a:solidFill>
                                      <a:schemeClr val="bg1">
                                        <a:lumMod val="6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7200" i="1" smtClean="0">
                                    <a:solidFill>
                                      <a:schemeClr val="bg1">
                                        <a:lumMod val="6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GB" sz="7200" i="1" smtClean="0">
                                    <a:solidFill>
                                      <a:schemeClr val="bg1">
                                        <a:lumMod val="6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𝑍</m:t>
                                </m:r>
                              </m:sub>
                            </m:sSub>
                          </m:den>
                        </m:f>
                      </m:sub>
                    </m:sSub>
                  </m:oMath>
                </a14:m>
                <a:endParaRPr lang="en-GB" sz="7200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r>
                  <a:rPr lang="en-GB" sz="7200" dirty="0">
                    <a:solidFill>
                      <a:schemeClr val="bg1">
                        <a:lumMod val="65000"/>
                      </a:schemeClr>
                    </a:solidFill>
                  </a:rPr>
                  <a:t>Where R</a:t>
                </a:r>
                <a:r>
                  <a:rPr lang="en-GB" sz="7200" baseline="-25000" dirty="0">
                    <a:solidFill>
                      <a:schemeClr val="bg1">
                        <a:lumMod val="65000"/>
                      </a:schemeClr>
                    </a:solidFill>
                  </a:rPr>
                  <a:t>Z</a:t>
                </a:r>
                <a:r>
                  <a:rPr lang="en-GB" sz="7200" dirty="0">
                    <a:solidFill>
                      <a:schemeClr val="bg1">
                        <a:lumMod val="65000"/>
                      </a:schemeClr>
                    </a:solidFill>
                  </a:rPr>
                  <a:t> and A</a:t>
                </a:r>
                <a:r>
                  <a:rPr lang="en-GB" sz="7200" baseline="-25000" dirty="0">
                    <a:solidFill>
                      <a:schemeClr val="bg1">
                        <a:lumMod val="65000"/>
                      </a:schemeClr>
                    </a:solidFill>
                  </a:rPr>
                  <a:t>Z</a:t>
                </a:r>
                <a:r>
                  <a:rPr lang="en-GB" sz="7200" dirty="0">
                    <a:solidFill>
                      <a:schemeClr val="bg1">
                        <a:lumMod val="65000"/>
                      </a:schemeClr>
                    </a:solidFill>
                  </a:rPr>
                  <a:t> refer to the ribbon.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GB" sz="33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GB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GB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GB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GB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GB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GB" dirty="0"/>
                  <a:t>	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GB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GB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2" name="Content Placeholder 3">
                <a:extLst>
                  <a:ext uri="{FF2B5EF4-FFF2-40B4-BE49-F238E27FC236}">
                    <a16:creationId xmlns:a16="http://schemas.microsoft.com/office/drawing/2014/main" id="{98108A0E-BBA8-539D-F832-FB95699D27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138" y="1094255"/>
                <a:ext cx="5055807" cy="3429977"/>
              </a:xfrm>
              <a:prstGeom prst="rect">
                <a:avLst/>
              </a:prstGeom>
              <a:blipFill>
                <a:blip r:embed="rId4"/>
                <a:stretch>
                  <a:fillRect l="-964" t="-28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CF2C6D61-F73A-F9FA-7B19-605C6B6A6F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8397" y="1891715"/>
            <a:ext cx="3420152" cy="18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4343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FB382-6745-EFB5-4723-EE50A1373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EBA8E03-FECD-76A0-54C2-105DCC23C7CE}"/>
              </a:ext>
            </a:extLst>
          </p:cNvPr>
          <p:cNvSpPr txBox="1"/>
          <p:nvPr/>
        </p:nvSpPr>
        <p:spPr>
          <a:xfrm>
            <a:off x="2286000" y="2385814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2407699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141F6-B1A9-E5D9-1077-80198571C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8B02F5-616D-73A7-CEFA-62D53CA21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2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D0DD526C-7A1D-C9BB-AD5F-0341B4D95CCC}"/>
              </a:ext>
            </a:extLst>
          </p:cNvPr>
          <p:cNvSpPr txBox="1"/>
          <p:nvPr/>
        </p:nvSpPr>
        <p:spPr>
          <a:xfrm>
            <a:off x="622000" y="123818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chemeClr val="bg1">
                    <a:lumMod val="75000"/>
                  </a:schemeClr>
                </a:solidFill>
              </a:rPr>
              <a:t>Summary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71D3427F-2B66-64EF-D1FD-BFAE6C7771CD}"/>
              </a:ext>
            </a:extLst>
          </p:cNvPr>
          <p:cNvSpPr txBox="1">
            <a:spLocks/>
          </p:cNvSpPr>
          <p:nvPr/>
        </p:nvSpPr>
        <p:spPr>
          <a:xfrm>
            <a:off x="492418" y="918149"/>
            <a:ext cx="8333186" cy="342997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7200" dirty="0">
                <a:solidFill>
                  <a:srgbClr val="00B0F0"/>
                </a:solidFill>
              </a:rPr>
              <a:t>Summary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AC induced stray currents have been known about for a long time, as has their potential to cause electric shocks. Their potential to cause corrosion is a more recent discovery.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It is likely to become a much greater concern in the future, partly due to the drive to use renewable energy.</a:t>
            </a:r>
          </a:p>
          <a:p>
            <a:pPr lvl="1"/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Higher currents</a:t>
            </a:r>
          </a:p>
          <a:p>
            <a:pPr lvl="1"/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Variable currents</a:t>
            </a:r>
          </a:p>
          <a:p>
            <a:pPr lvl="1"/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More power lines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It is possible to model the likelihood of corrosion; both qualitatively and quantitatively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These models can be refined.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The models can drive monitoring and mitigation of stray currents.</a:t>
            </a:r>
          </a:p>
          <a:p>
            <a:r>
              <a:rPr lang="en-GB" sz="7200" dirty="0">
                <a:solidFill>
                  <a:schemeClr val="bg1">
                    <a:lumMod val="65000"/>
                  </a:schemeClr>
                </a:solidFill>
              </a:rPr>
              <a:t>Communication with the electricity company is important.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7200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	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54435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E3E35-6920-124A-EB65-4E55DA97C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77A7DB-958F-EB14-C52A-E82A0FBF306F}"/>
              </a:ext>
            </a:extLst>
          </p:cNvPr>
          <p:cNvSpPr txBox="1"/>
          <p:nvPr/>
        </p:nvSpPr>
        <p:spPr>
          <a:xfrm>
            <a:off x="2286000" y="2385814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30661433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BFCBA-E188-DB16-C3AF-D24E51823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F23CCE5-B51E-86F4-C854-CE85C172A338}"/>
              </a:ext>
            </a:extLst>
          </p:cNvPr>
          <p:cNvSpPr txBox="1"/>
          <p:nvPr/>
        </p:nvSpPr>
        <p:spPr>
          <a:xfrm>
            <a:off x="2286000" y="2385814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chemeClr val="bg1">
                    <a:lumMod val="65000"/>
                  </a:schemeClr>
                </a:solidFill>
              </a:rPr>
              <a:t>Standards</a:t>
            </a:r>
          </a:p>
        </p:txBody>
      </p:sp>
    </p:spTree>
    <p:extLst>
      <p:ext uri="{BB962C8B-B14F-4D97-AF65-F5344CB8AC3E}">
        <p14:creationId xmlns:p14="http://schemas.microsoft.com/office/powerpoint/2010/main" val="8020706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731A5-6471-E79C-AE31-D5D262FED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813E4B-066D-8A9C-8E0C-94D60388E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85"/>
            <a:ext cx="9144000" cy="5141415"/>
          </a:xfrm>
          <a:prstGeom prst="rect">
            <a:avLst/>
          </a:prstGeom>
        </p:spPr>
      </p:pic>
      <p:sp>
        <p:nvSpPr>
          <p:cNvPr id="4" name="Title Placeholder">
            <a:extLst>
              <a:ext uri="{FF2B5EF4-FFF2-40B4-BE49-F238E27FC236}">
                <a16:creationId xmlns:a16="http://schemas.microsoft.com/office/drawing/2014/main" id="{614EE3CE-C5A1-2984-8276-1973FAFF9648}"/>
              </a:ext>
            </a:extLst>
          </p:cNvPr>
          <p:cNvSpPr txBox="1"/>
          <p:nvPr/>
        </p:nvSpPr>
        <p:spPr>
          <a:xfrm>
            <a:off x="610000" y="360000"/>
            <a:ext cx="7900000" cy="90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r>
              <a:rPr lang="en-GB" sz="3200" dirty="0">
                <a:solidFill>
                  <a:srgbClr val="A6A6A6"/>
                </a:solidFill>
              </a:rPr>
              <a:t>Standards</a:t>
            </a:r>
          </a:p>
          <a:p>
            <a:endParaRPr lang="en-GB" sz="3200" dirty="0">
              <a:solidFill>
                <a:srgbClr val="A6A6A6"/>
              </a:solidFill>
            </a:endParaRPr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333C4872-4AEF-94CF-3B94-D8370B7CB4E0}"/>
              </a:ext>
            </a:extLst>
          </p:cNvPr>
          <p:cNvSpPr txBox="1"/>
          <p:nvPr/>
        </p:nvSpPr>
        <p:spPr>
          <a:xfrm>
            <a:off x="610000" y="924266"/>
            <a:ext cx="7900000" cy="3000000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GB" sz="1800" dirty="0">
                <a:solidFill>
                  <a:srgbClr val="A6A6A6"/>
                </a:solidFill>
              </a:rPr>
              <a:t>ISO 15589-1, Petroleum, petrochemical and natural gas industries — Cathodic protection of pipeline systems — Part 1: On-land pipelines</a:t>
            </a:r>
          </a:p>
          <a:p>
            <a:r>
              <a:rPr lang="en-GB" sz="1800" dirty="0">
                <a:solidFill>
                  <a:srgbClr val="A6A6A6"/>
                </a:solidFill>
              </a:rPr>
              <a:t>ISO 21857 - Petroleum, Petrochemical and natural gas industries. - Stray Current Interference on Pipeline Systems</a:t>
            </a:r>
          </a:p>
          <a:p>
            <a:r>
              <a:rPr lang="en-GB" sz="1800" dirty="0">
                <a:solidFill>
                  <a:srgbClr val="A6A6A6"/>
                </a:solidFill>
              </a:rPr>
              <a:t>BS EN ISO 18086 Corrosion of metals and alloys. Determination of AC corrosion. Protection criteria</a:t>
            </a:r>
          </a:p>
          <a:p>
            <a:r>
              <a:rPr lang="en-GB" sz="1800" dirty="0">
                <a:solidFill>
                  <a:srgbClr val="A6A6A6"/>
                </a:solidFill>
              </a:rPr>
              <a:t>BS EN 50443 Effects of electromagnetic interference on pipelines caused by high voltage </a:t>
            </a:r>
            <a:r>
              <a:rPr lang="en-GB" sz="1800" dirty="0" err="1">
                <a:solidFill>
                  <a:srgbClr val="A6A6A6"/>
                </a:solidFill>
              </a:rPr>
              <a:t>a.c.</a:t>
            </a:r>
            <a:r>
              <a:rPr lang="en-GB" sz="1800" dirty="0">
                <a:solidFill>
                  <a:srgbClr val="A6A6A6"/>
                </a:solidFill>
              </a:rPr>
              <a:t> electric traction systems and/or high voltage </a:t>
            </a:r>
            <a:r>
              <a:rPr lang="en-GB" sz="1800" dirty="0" err="1">
                <a:solidFill>
                  <a:srgbClr val="A6A6A6"/>
                </a:solidFill>
              </a:rPr>
              <a:t>a.c.</a:t>
            </a:r>
            <a:r>
              <a:rPr lang="en-GB" sz="1800" dirty="0">
                <a:solidFill>
                  <a:srgbClr val="A6A6A6"/>
                </a:solidFill>
              </a:rPr>
              <a:t> power supply systems</a:t>
            </a:r>
          </a:p>
          <a:p>
            <a:r>
              <a:rPr lang="en-GB" sz="1800" dirty="0">
                <a:solidFill>
                  <a:srgbClr val="A6A6A6"/>
                </a:solidFill>
              </a:rPr>
              <a:t>BS EN 15280 Evaluation of </a:t>
            </a:r>
            <a:r>
              <a:rPr lang="en-GB" sz="1800" dirty="0" err="1">
                <a:solidFill>
                  <a:srgbClr val="A6A6A6"/>
                </a:solidFill>
              </a:rPr>
              <a:t>a.c.</a:t>
            </a:r>
            <a:r>
              <a:rPr lang="en-GB" sz="1800" dirty="0">
                <a:solidFill>
                  <a:srgbClr val="A6A6A6"/>
                </a:solidFill>
              </a:rPr>
              <a:t> corrosion likelihood of buried pipelines - Application to cathodically protected pipelines (Withdrawn)</a:t>
            </a:r>
          </a:p>
        </p:txBody>
      </p:sp>
    </p:spTree>
    <p:extLst>
      <p:ext uri="{BB962C8B-B14F-4D97-AF65-F5344CB8AC3E}">
        <p14:creationId xmlns:p14="http://schemas.microsoft.com/office/powerpoint/2010/main" val="29707581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 descr="A white background with a logo&#10;&#10;Description automatically generated">
            <a:extLst>
              <a:ext uri="{FF2B5EF4-FFF2-40B4-BE49-F238E27FC236}">
                <a16:creationId xmlns:a16="http://schemas.microsoft.com/office/drawing/2014/main" id="{5FED8F2E-797E-D85F-5A5E-9BBD1171C1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"/>
          <a:stretch/>
        </p:blipFill>
        <p:spPr>
          <a:xfrm>
            <a:off x="-1123" y="961"/>
            <a:ext cx="9143980" cy="51425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6D4F2FB-A8FC-389C-1E0F-77CDCE3DFA82}"/>
              </a:ext>
            </a:extLst>
          </p:cNvPr>
          <p:cNvSpPr txBox="1"/>
          <p:nvPr/>
        </p:nvSpPr>
        <p:spPr>
          <a:xfrm>
            <a:off x="429208" y="195412"/>
            <a:ext cx="828558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Stay connected! </a:t>
            </a:r>
          </a:p>
          <a:p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Latest updates, events, training and resources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1C673D-654F-70F8-09A2-8ABA9BC71F9F}"/>
              </a:ext>
            </a:extLst>
          </p:cNvPr>
          <p:cNvSpPr txBox="1"/>
          <p:nvPr/>
        </p:nvSpPr>
        <p:spPr>
          <a:xfrm>
            <a:off x="6395389" y="4825681"/>
            <a:ext cx="2452118" cy="22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85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</a:rPr>
              <a:t>Advancing Corrosion Science &amp; Engineering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DD170E2-586D-CAF6-2468-531267AA1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935" y="1448793"/>
            <a:ext cx="7772400" cy="166191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022E40E-5426-C075-76FD-4DF5F74CB19F}"/>
              </a:ext>
            </a:extLst>
          </p:cNvPr>
          <p:cNvSpPr txBox="1"/>
          <p:nvPr/>
        </p:nvSpPr>
        <p:spPr>
          <a:xfrm>
            <a:off x="711204" y="3163762"/>
            <a:ext cx="212513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Newsletter</a:t>
            </a:r>
          </a:p>
          <a:p>
            <a:pPr algn="ctr"/>
            <a:r>
              <a:rPr lang="en-GB" sz="1800" b="0" i="0" dirty="0">
                <a:solidFill>
                  <a:schemeClr val="accent4">
                    <a:lumMod val="75000"/>
                  </a:schemeClr>
                </a:solidFill>
                <a:effectLst/>
                <a:hlinkClick r:id="rId5" tooltip="https://www.icorr.org/icorr-newsletter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icorr.org/icorr-newsletter/</a:t>
            </a:r>
            <a:endParaRPr lang="en-US" sz="1800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A16B671-1802-6827-8D2D-E69C86845A65}"/>
              </a:ext>
            </a:extLst>
          </p:cNvPr>
          <p:cNvSpPr txBox="1"/>
          <p:nvPr/>
        </p:nvSpPr>
        <p:spPr>
          <a:xfrm>
            <a:off x="3322597" y="3173423"/>
            <a:ext cx="256653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    LinkedIn	 </a:t>
            </a:r>
            <a:r>
              <a:rPr lang="en-US" dirty="0">
                <a:hlinkClick r:id="rId6"/>
              </a:rPr>
              <a:t>linkedin.com/company/institute-of-corrosion/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A10588-8A60-0919-0461-DE4FF5550FE3}"/>
              </a:ext>
            </a:extLst>
          </p:cNvPr>
          <p:cNvSpPr txBox="1"/>
          <p:nvPr/>
        </p:nvSpPr>
        <p:spPr>
          <a:xfrm>
            <a:off x="6434662" y="3176087"/>
            <a:ext cx="212513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Website</a:t>
            </a:r>
          </a:p>
          <a:p>
            <a:pPr algn="ctr"/>
            <a:r>
              <a:rPr lang="en-US" dirty="0">
                <a:hlinkClick r:id="rId7"/>
              </a:rPr>
              <a:t>icorr.org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187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5919_25907_ICorr_Presentation_Template-2025_v3" id="{E3C87C7D-AC98-3446-8B2C-B272406D168E}" vid="{2DE7AA5D-C58F-CE4A-AF55-54C8EB1C466B}"/>
    </a:ext>
  </a:extLst>
</a:theme>
</file>

<file path=ppt/theme/theme2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5919_25907_ICorr_Presentation_Template-2025_v3" id="{E3C87C7D-AC98-3446-8B2C-B272406D168E}" vid="{2DE7AA5D-C58F-CE4A-AF55-54C8EB1C466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1beda0f-29e9-40ad-a78c-41cf184c324d">
      <Terms xmlns="http://schemas.microsoft.com/office/infopath/2007/PartnerControls"/>
    </lcf76f155ced4ddcb4097134ff3c332f>
    <TaxCatchAll xmlns="4dbc7526-6f6c-4641-b462-f2126c297cd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5DBCCDF866A54E9F7D31F1E7E4669E" ma:contentTypeVersion="13" ma:contentTypeDescription="Create a new document." ma:contentTypeScope="" ma:versionID="ba715fd750c1763477418f19b519dd56">
  <xsd:schema xmlns:xsd="http://www.w3.org/2001/XMLSchema" xmlns:xs="http://www.w3.org/2001/XMLSchema" xmlns:p="http://schemas.microsoft.com/office/2006/metadata/properties" xmlns:ns2="41beda0f-29e9-40ad-a78c-41cf184c324d" xmlns:ns3="4dbc7526-6f6c-4641-b462-f2126c297cd1" targetNamespace="http://schemas.microsoft.com/office/2006/metadata/properties" ma:root="true" ma:fieldsID="09a55d4a9f4f7a86aed4990d0aa63d08" ns2:_="" ns3:_="">
    <xsd:import namespace="41beda0f-29e9-40ad-a78c-41cf184c324d"/>
    <xsd:import namespace="4dbc7526-6f6c-4641-b462-f2126c297c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beda0f-29e9-40ad-a78c-41cf184c32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be4ddc36-2f70-45bd-b5ac-e03d78f1cb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bc7526-6f6c-4641-b462-f2126c297cd1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4c0bb1a8-b07c-450c-a6ae-b1ac44eed748}" ma:internalName="TaxCatchAll" ma:showField="CatchAllData" ma:web="4dbc7526-6f6c-4641-b462-f2126c297c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BBE234C-4E51-4BF5-BADC-5EC2E47F7A68}">
  <ds:schemaRefs>
    <ds:schemaRef ds:uri="http://schemas.microsoft.com/office/2006/metadata/properties"/>
    <ds:schemaRef ds:uri="http://schemas.microsoft.com/office/infopath/2007/PartnerControls"/>
    <ds:schemaRef ds:uri="41beda0f-29e9-40ad-a78c-41cf184c324d"/>
    <ds:schemaRef ds:uri="4dbc7526-6f6c-4641-b462-f2126c297cd1"/>
  </ds:schemaRefs>
</ds:datastoreItem>
</file>

<file path=customXml/itemProps2.xml><?xml version="1.0" encoding="utf-8"?>
<ds:datastoreItem xmlns:ds="http://schemas.openxmlformats.org/officeDocument/2006/customXml" ds:itemID="{C0183662-E0EA-49B8-A36E-7C505574D3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D48E23-6DB4-4904-9E17-B599A82BA8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beda0f-29e9-40ad-a78c-41cf184c324d"/>
    <ds:schemaRef ds:uri="4dbc7526-6f6c-4641-b462-f2126c297c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1b9aac0-297e-4b00-b8b1-cf8edfe35704}" enabled="1" method="Standard" siteId="{73ad6539-b4fe-429c-97b6-fbc1b6ada80b}" removed="0"/>
  <clbl:label id="{48141450-2387-4aca-b41f-19cd6be9dd3c}" enabled="1" method="Standard" siteId="{adf10e2b-b6e9-41d6-be2f-c12bb566019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676</TotalTime>
  <Words>2345</Words>
  <Application>Microsoft Office PowerPoint</Application>
  <PresentationFormat>On-screen Show (16:9)</PresentationFormat>
  <Paragraphs>594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Aptos</vt:lpstr>
      <vt:lpstr>Aptos Display</vt:lpstr>
      <vt:lpstr>Arial</vt:lpstr>
      <vt:lpstr>Cambria Math</vt:lpstr>
      <vt:lpstr>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illona kusuma</dc:creator>
  <cp:lastModifiedBy>Kelly, Brendan</cp:lastModifiedBy>
  <cp:revision>22</cp:revision>
  <dcterms:created xsi:type="dcterms:W3CDTF">2026-06-08T09:01:05Z</dcterms:created>
  <dcterms:modified xsi:type="dcterms:W3CDTF">2026-09-17T12:38:24Z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0x0101009A5DBCCDF866A54E9F7D31F1E7E4669E</vt:lpwstr>
  </property>
  <property fmtid="{D5CDD505-2E9C-101B-9397-08002B2CF9AE}" pid="3" name="DocumentInfoFinished">
    <vt:lpwstr>True</vt:lpwstr>
  </property>
</Properties>
</file>